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9" r:id="rId9"/>
    <p:sldId id="284" r:id="rId10"/>
    <p:sldId id="272" r:id="rId11"/>
    <p:sldId id="287" r:id="rId12"/>
    <p:sldId id="288" r:id="rId13"/>
    <p:sldId id="289" r:id="rId14"/>
    <p:sldId id="290" r:id="rId15"/>
    <p:sldId id="291" r:id="rId16"/>
    <p:sldId id="299" r:id="rId17"/>
    <p:sldId id="300" r:id="rId18"/>
    <p:sldId id="301" r:id="rId19"/>
    <p:sldId id="302" r:id="rId20"/>
    <p:sldId id="303" r:id="rId21"/>
    <p:sldId id="304" r:id="rId22"/>
    <p:sldId id="339" r:id="rId23"/>
    <p:sldId id="340" r:id="rId24"/>
    <p:sldId id="325" r:id="rId25"/>
    <p:sldId id="341" r:id="rId26"/>
    <p:sldId id="281" r:id="rId27"/>
    <p:sldId id="326" r:id="rId28"/>
    <p:sldId id="283" r:id="rId29"/>
    <p:sldId id="343" r:id="rId30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samad Benkrid" initials="AB" lastIdx="1" clrIdx="0">
    <p:extLst>
      <p:ext uri="{19B8F6BF-5375-455C-9EA6-DF929625EA0E}">
        <p15:presenceInfo xmlns:p15="http://schemas.microsoft.com/office/powerpoint/2012/main" userId="Abdsamad Benkr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81117" autoAdjust="0"/>
  </p:normalViewPr>
  <p:slideViewPr>
    <p:cSldViewPr>
      <p:cViewPr varScale="1">
        <p:scale>
          <a:sx n="46" d="100"/>
          <a:sy n="46" d="100"/>
        </p:scale>
        <p:origin x="15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DC5DE-07FA-4D86-8363-1022751F60D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64372-70E7-4E3F-A2EB-099B595A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64372-70E7-4E3F-A2EB-099B595A4B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75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of Returning an array</a:t>
            </a:r>
            <a:r>
              <a:rPr lang="en-AU" baseline="0" dirty="0"/>
              <a:t> result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1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96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4428" indent="-423845">
              <a:lnSpc>
                <a:spcPct val="150000"/>
              </a:lnSpc>
              <a:spcBef>
                <a:spcPts val="88"/>
              </a:spcBef>
              <a:buAutoNum type="arabicPeriod"/>
              <a:tabLst>
                <a:tab pos="434428" algn="l"/>
                <a:tab pos="434984" algn="l"/>
              </a:tabLst>
            </a:pPr>
            <a:r>
              <a:rPr lang="en-US" sz="1200" spc="-4" dirty="0">
                <a:cs typeface="Arial"/>
              </a:rPr>
              <a:t>Arrays</a:t>
            </a:r>
            <a:r>
              <a:rPr lang="en-US" sz="1200" spc="-22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are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dirty="0">
                <a:cs typeface="Arial"/>
              </a:rPr>
              <a:t>a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grouping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of</a:t>
            </a:r>
            <a:r>
              <a:rPr lang="en-US" sz="1200" spc="-18" dirty="0">
                <a:cs typeface="Arial"/>
              </a:rPr>
              <a:t> </a:t>
            </a:r>
            <a:r>
              <a:rPr lang="en-US" sz="1200" dirty="0">
                <a:cs typeface="Arial"/>
              </a:rPr>
              <a:t>memory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dirty="0">
                <a:cs typeface="Arial"/>
              </a:rPr>
              <a:t>segments</a:t>
            </a:r>
          </a:p>
          <a:p>
            <a:pPr marL="434428" indent="-423845">
              <a:lnSpc>
                <a:spcPct val="150000"/>
              </a:lnSpc>
              <a:buAutoNum type="arabicPeriod"/>
              <a:tabLst>
                <a:tab pos="434428" algn="l"/>
                <a:tab pos="434984" algn="l"/>
              </a:tabLst>
            </a:pPr>
            <a:r>
              <a:rPr lang="en-US" sz="1200" spc="-4" dirty="0">
                <a:cs typeface="Arial"/>
              </a:rPr>
              <a:t>Variables</a:t>
            </a:r>
            <a:r>
              <a:rPr lang="en-US" sz="1200" spc="-18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in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the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array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dirty="0">
                <a:cs typeface="Arial"/>
              </a:rPr>
              <a:t>share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the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dirty="0">
                <a:cs typeface="Arial"/>
              </a:rPr>
              <a:t>same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name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and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data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type</a:t>
            </a:r>
            <a:endParaRPr lang="en-US" sz="1200" dirty="0">
              <a:cs typeface="Arial"/>
            </a:endParaRPr>
          </a:p>
          <a:p>
            <a:pPr marL="434428" indent="-423845">
              <a:lnSpc>
                <a:spcPct val="150000"/>
              </a:lnSpc>
              <a:buAutoNum type="arabicPeriod"/>
              <a:tabLst>
                <a:tab pos="434428" algn="l"/>
                <a:tab pos="434984" algn="l"/>
              </a:tabLst>
            </a:pPr>
            <a:r>
              <a:rPr lang="en-US" sz="1200" spc="-4" dirty="0">
                <a:cs typeface="Arial"/>
              </a:rPr>
              <a:t>Individual</a:t>
            </a:r>
            <a:r>
              <a:rPr lang="en-US" sz="1200" spc="-18" dirty="0">
                <a:cs typeface="Arial"/>
              </a:rPr>
              <a:t> </a:t>
            </a:r>
            <a:r>
              <a:rPr lang="en-US" sz="1200" dirty="0">
                <a:cs typeface="Arial"/>
              </a:rPr>
              <a:t>variables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in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an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array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are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dirty="0">
                <a:cs typeface="Arial"/>
              </a:rPr>
              <a:t>called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elements</a:t>
            </a:r>
            <a:endParaRPr lang="en-US" sz="1200" dirty="0">
              <a:cs typeface="Arial"/>
            </a:endParaRPr>
          </a:p>
          <a:p>
            <a:pPr marL="434428" indent="-423845">
              <a:lnSpc>
                <a:spcPct val="150000"/>
              </a:lnSpc>
              <a:buAutoNum type="arabicPeriod"/>
              <a:tabLst>
                <a:tab pos="434428" algn="l"/>
                <a:tab pos="434984" algn="l"/>
              </a:tabLst>
            </a:pPr>
            <a:r>
              <a:rPr lang="en-US" sz="1200" spc="-4" dirty="0">
                <a:cs typeface="Arial"/>
              </a:rPr>
              <a:t>Elements</a:t>
            </a:r>
            <a:r>
              <a:rPr lang="en-US" sz="1200" spc="-18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in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an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array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are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accessed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with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an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index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number</a:t>
            </a:r>
            <a:endParaRPr lang="en-US" sz="1200" dirty="0">
              <a:cs typeface="Arial"/>
            </a:endParaRPr>
          </a:p>
          <a:p>
            <a:pPr marL="434428" indent="-423845">
              <a:lnSpc>
                <a:spcPct val="150000"/>
              </a:lnSpc>
              <a:buAutoNum type="arabicPeriod"/>
              <a:tabLst>
                <a:tab pos="434428" algn="l"/>
                <a:tab pos="434984" algn="l"/>
              </a:tabLst>
            </a:pPr>
            <a:r>
              <a:rPr lang="en-US" sz="1200" spc="-4" dirty="0">
                <a:cs typeface="Arial"/>
              </a:rPr>
              <a:t>Array</a:t>
            </a:r>
            <a:r>
              <a:rPr lang="en-US" sz="1200" spc="-22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elements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dirty="0">
                <a:cs typeface="Arial"/>
              </a:rPr>
              <a:t>start</a:t>
            </a:r>
            <a:r>
              <a:rPr lang="en-US" sz="1200" spc="-18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from</a:t>
            </a:r>
            <a:r>
              <a:rPr lang="en-US" sz="1200" spc="-18" dirty="0">
                <a:cs typeface="Arial"/>
              </a:rPr>
              <a:t> </a:t>
            </a:r>
            <a:r>
              <a:rPr lang="en-US" sz="1200" dirty="0">
                <a:cs typeface="Arial"/>
              </a:rPr>
              <a:t>0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dirty="0">
                <a:cs typeface="Arial"/>
              </a:rPr>
              <a:t>(first</a:t>
            </a:r>
            <a:r>
              <a:rPr lang="en-US" sz="1200" spc="-18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element)</a:t>
            </a:r>
            <a:endParaRPr lang="en-US" sz="1200" dirty="0">
              <a:cs typeface="Arial"/>
            </a:endParaRPr>
          </a:p>
          <a:p>
            <a:pPr marL="434428" marR="4456" indent="-423845">
              <a:lnSpc>
                <a:spcPct val="150000"/>
              </a:lnSpc>
              <a:spcBef>
                <a:spcPts val="92"/>
              </a:spcBef>
              <a:buAutoNum type="arabicPeriod"/>
              <a:tabLst>
                <a:tab pos="434428" algn="l"/>
                <a:tab pos="434984" algn="l"/>
              </a:tabLst>
            </a:pPr>
            <a:r>
              <a:rPr lang="en-US" sz="1200" spc="-4" dirty="0">
                <a:cs typeface="Arial"/>
              </a:rPr>
              <a:t>Use loop </a:t>
            </a:r>
            <a:r>
              <a:rPr lang="en-US" sz="1200" dirty="0">
                <a:cs typeface="Arial"/>
              </a:rPr>
              <a:t>structures (usually </a:t>
            </a:r>
            <a:r>
              <a:rPr lang="en-US" sz="1200" spc="-4" dirty="0">
                <a:cs typeface="Arial"/>
              </a:rPr>
              <a:t>for loop) to iterate through each element of </a:t>
            </a:r>
            <a:r>
              <a:rPr lang="en-US" sz="1200" spc="-575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an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array</a:t>
            </a:r>
            <a:endParaRPr lang="en-US" sz="1200" dirty="0">
              <a:cs typeface="Arial"/>
            </a:endParaRPr>
          </a:p>
          <a:p>
            <a:pPr marL="434428" indent="-423845">
              <a:lnSpc>
                <a:spcPct val="150000"/>
              </a:lnSpc>
              <a:buAutoNum type="arabicPeriod"/>
              <a:tabLst>
                <a:tab pos="434428" algn="l"/>
                <a:tab pos="434984" algn="l"/>
              </a:tabLst>
            </a:pPr>
            <a:r>
              <a:rPr lang="en-US" sz="1200" spc="-4" dirty="0">
                <a:cs typeface="Arial"/>
              </a:rPr>
              <a:t>2D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arrays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are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two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1D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arrays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with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pointers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to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each other</a:t>
            </a:r>
            <a:endParaRPr lang="en-US" sz="1200" dirty="0">
              <a:cs typeface="Arial"/>
            </a:endParaRPr>
          </a:p>
          <a:p>
            <a:pPr marL="434428" indent="-423845">
              <a:lnSpc>
                <a:spcPct val="150000"/>
              </a:lnSpc>
              <a:buAutoNum type="arabicPeriod"/>
              <a:tabLst>
                <a:tab pos="434428" algn="l"/>
                <a:tab pos="434984" algn="l"/>
              </a:tabLst>
            </a:pPr>
            <a:r>
              <a:rPr lang="en-US" sz="1200" spc="-4" dirty="0">
                <a:cs typeface="Arial"/>
              </a:rPr>
              <a:t>2D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arrays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dirty="0">
                <a:cs typeface="Arial"/>
              </a:rPr>
              <a:t>can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be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dirty="0" err="1">
                <a:cs typeface="Arial"/>
              </a:rPr>
              <a:t>visualised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as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dirty="0">
                <a:cs typeface="Arial"/>
              </a:rPr>
              <a:t>a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table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dirty="0">
                <a:cs typeface="Arial"/>
              </a:rPr>
              <a:t>(e.g.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dirty="0">
                <a:cs typeface="Arial"/>
              </a:rPr>
              <a:t>rows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and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dirty="0">
                <a:cs typeface="Arial"/>
              </a:rPr>
              <a:t>columns)</a:t>
            </a:r>
          </a:p>
          <a:p>
            <a:pPr marL="434428" indent="-423845">
              <a:lnSpc>
                <a:spcPct val="150000"/>
              </a:lnSpc>
              <a:buAutoNum type="arabicPeriod"/>
              <a:tabLst>
                <a:tab pos="434428" algn="l"/>
                <a:tab pos="434984" algn="l"/>
              </a:tabLst>
            </a:pPr>
            <a:r>
              <a:rPr lang="en-US" sz="1200" spc="-4" dirty="0">
                <a:cs typeface="Arial"/>
              </a:rPr>
              <a:t>Nested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loops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are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necessary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to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dirty="0">
                <a:cs typeface="Arial"/>
              </a:rPr>
              <a:t>search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through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dirty="0">
                <a:cs typeface="Arial"/>
              </a:rPr>
              <a:t>a</a:t>
            </a:r>
            <a:r>
              <a:rPr lang="en-US" sz="1200" spc="-13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2D</a:t>
            </a:r>
            <a:r>
              <a:rPr lang="en-US" sz="1200" spc="-9" dirty="0">
                <a:cs typeface="Arial"/>
              </a:rPr>
              <a:t> </a:t>
            </a:r>
            <a:r>
              <a:rPr lang="en-US" sz="1200" spc="-4" dirty="0">
                <a:cs typeface="Arial"/>
              </a:rPr>
              <a:t>array</a:t>
            </a:r>
            <a:endParaRPr lang="en-US" sz="12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64372-70E7-4E3F-A2EB-099B595A4B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2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4" dirty="0">
                <a:solidFill>
                  <a:prstClr val="black"/>
                </a:solidFill>
                <a:cs typeface="Courier New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64372-70E7-4E3F-A2EB-099B595A4B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139" marR="4456">
              <a:lnSpc>
                <a:spcPct val="99200"/>
              </a:lnSpc>
              <a:spcBef>
                <a:spcPts val="105"/>
              </a:spcBef>
            </a:pP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Arrays in 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C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are 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static.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Once it’s been 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created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its’s 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set.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If 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you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want 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a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dynamic </a:t>
            </a:r>
            <a:r>
              <a:rPr lang="en-US" sz="1200" spc="-57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structure,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look at 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a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Linked List or an </a:t>
            </a:r>
            <a:r>
              <a:rPr lang="en-US" sz="1200" spc="-4" dirty="0" err="1">
                <a:solidFill>
                  <a:srgbClr val="7030A0"/>
                </a:solidFill>
                <a:latin typeface="Arial"/>
                <a:cs typeface="Arial"/>
              </a:rPr>
              <a:t>ArrayList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lang="en-US" sz="1400" dirty="0">
              <a:latin typeface="Arial"/>
              <a:cs typeface="Arial"/>
            </a:endParaRPr>
          </a:p>
          <a:p>
            <a:pPr marL="11139"/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Can</a:t>
            </a:r>
            <a:r>
              <a:rPr lang="en-US" sz="1200" spc="-9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use</a:t>
            </a:r>
            <a:r>
              <a:rPr lang="en-US" sz="1200" spc="-9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Arial"/>
                <a:cs typeface="Arial"/>
              </a:rPr>
              <a:t>realloc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()</a:t>
            </a:r>
            <a:r>
              <a:rPr lang="en-US" sz="1200" spc="-9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to</a:t>
            </a:r>
            <a:r>
              <a:rPr lang="en-US" sz="1200" spc="-13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resize</a:t>
            </a:r>
            <a:r>
              <a:rPr lang="en-US" sz="1200" spc="-9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the</a:t>
            </a:r>
            <a:r>
              <a:rPr lang="en-US" sz="1200" spc="-13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memory</a:t>
            </a:r>
            <a:r>
              <a:rPr lang="en-US" sz="1200" spc="-9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pointer</a:t>
            </a:r>
            <a:r>
              <a:rPr lang="en-US" sz="1200" spc="-9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to</a:t>
            </a:r>
            <a:r>
              <a:rPr lang="en-US" sz="1200" spc="-13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by</a:t>
            </a:r>
            <a:r>
              <a:rPr lang="en-US" sz="1200" spc="-9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lang="en-US" sz="1200" spc="-9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pointer</a:t>
            </a:r>
            <a:r>
              <a:rPr lang="en-US" sz="1200" spc="-9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(advanced!)</a:t>
            </a:r>
            <a:endParaRPr lang="en-US" sz="1200" dirty="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lang="en-US" sz="1400" dirty="0">
              <a:latin typeface="Arial"/>
              <a:cs typeface="Arial"/>
            </a:endParaRPr>
          </a:p>
          <a:p>
            <a:pPr marL="11139"/>
            <a:r>
              <a:rPr lang="en-US" sz="1200" spc="-4" dirty="0" err="1">
                <a:solidFill>
                  <a:srgbClr val="7030A0"/>
                </a:solidFill>
                <a:latin typeface="Courier New"/>
                <a:cs typeface="Courier New"/>
              </a:rPr>
              <a:t>realloc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(</a:t>
            </a:r>
            <a:r>
              <a:rPr lang="en-US" sz="1200" spc="-4" dirty="0" err="1">
                <a:solidFill>
                  <a:srgbClr val="7030A0"/>
                </a:solidFill>
                <a:latin typeface="Courier New"/>
                <a:cs typeface="Courier New"/>
              </a:rPr>
              <a:t>ptrToArray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,</a:t>
            </a:r>
            <a:r>
              <a:rPr lang="en-US" sz="1200" spc="-61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spc="-4" dirty="0" err="1">
                <a:solidFill>
                  <a:srgbClr val="7030A0"/>
                </a:solidFill>
                <a:latin typeface="Courier New"/>
                <a:cs typeface="Courier New"/>
              </a:rPr>
              <a:t>newSize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);</a:t>
            </a:r>
            <a:endParaRPr lang="en-US" sz="1200" dirty="0">
              <a:latin typeface="Courier New"/>
              <a:cs typeface="Courier New"/>
            </a:endParaRPr>
          </a:p>
          <a:p>
            <a:pPr>
              <a:spcBef>
                <a:spcPts val="9"/>
              </a:spcBef>
            </a:pPr>
            <a:endParaRPr lang="en-US" sz="1600" dirty="0">
              <a:latin typeface="Courier New"/>
              <a:cs typeface="Courier New"/>
            </a:endParaRPr>
          </a:p>
          <a:p>
            <a:pPr marL="11139" marR="124202">
              <a:lnSpc>
                <a:spcPts val="2500"/>
              </a:lnSpc>
            </a:pP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Suggestion for now 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- making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arrays big enough for 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contents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needed. This </a:t>
            </a:r>
            <a:r>
              <a:rPr lang="en-US" sz="1200" spc="-57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is</a:t>
            </a:r>
            <a:r>
              <a:rPr lang="en-US" sz="1200" spc="-9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OK</a:t>
            </a:r>
            <a:r>
              <a:rPr lang="en-US" sz="1200" spc="-9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for</a:t>
            </a:r>
            <a:r>
              <a:rPr lang="en-US" sz="1200" spc="-9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Arial"/>
                <a:cs typeface="Arial"/>
              </a:rPr>
              <a:t>simple</a:t>
            </a:r>
            <a:r>
              <a:rPr lang="en-US" sz="1200" spc="-4" dirty="0">
                <a:solidFill>
                  <a:srgbClr val="7030A0"/>
                </a:solidFill>
                <a:latin typeface="Arial"/>
                <a:cs typeface="Arial"/>
              </a:rPr>
              <a:t> programs!</a:t>
            </a:r>
            <a:endParaRPr lang="en-US" sz="1200" dirty="0">
              <a:latin typeface="Arial"/>
              <a:cs typeface="Arial"/>
            </a:endParaRPr>
          </a:p>
          <a:p>
            <a:pPr algn="ctr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64372-70E7-4E3F-A2EB-099B595A4B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64372-70E7-4E3F-A2EB-099B595A4B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8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139">
              <a:spcBef>
                <a:spcPts val="482"/>
              </a:spcBef>
            </a:pPr>
            <a:r>
              <a:rPr lang="en-US" sz="1600" spc="-4" dirty="0">
                <a:solidFill>
                  <a:srgbClr val="7030A0"/>
                </a:solidFill>
                <a:latin typeface="Arial"/>
                <a:cs typeface="Arial"/>
              </a:rPr>
              <a:t>Inserting</a:t>
            </a:r>
            <a:r>
              <a:rPr lang="en-US" sz="1600" spc="-48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1600" spc="-4" dirty="0">
                <a:solidFill>
                  <a:srgbClr val="7030A0"/>
                </a:solidFill>
                <a:latin typeface="Arial"/>
                <a:cs typeface="Arial"/>
              </a:rPr>
              <a:t>elements</a:t>
            </a:r>
            <a:endParaRPr lang="en-US" sz="1600" dirty="0">
              <a:latin typeface="Arial"/>
              <a:cs typeface="Arial"/>
            </a:endParaRPr>
          </a:p>
          <a:p>
            <a:pPr marL="11139">
              <a:spcBef>
                <a:spcPts val="329"/>
              </a:spcBef>
            </a:pP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int</a:t>
            </a:r>
            <a:r>
              <a:rPr lang="en-US" sz="1200" spc="-13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marks[5]</a:t>
            </a:r>
            <a:r>
              <a:rPr lang="en-US" sz="1200" spc="-13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Courier New"/>
                <a:cs typeface="Courier New"/>
              </a:rPr>
              <a:t>=</a:t>
            </a:r>
            <a:r>
              <a:rPr lang="en-US" sz="1200" spc="-13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{3,</a:t>
            </a:r>
            <a:r>
              <a:rPr lang="en-US" sz="1200" spc="-13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4,</a:t>
            </a:r>
            <a:r>
              <a:rPr lang="en-US" sz="1200" spc="-13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60,</a:t>
            </a:r>
            <a:r>
              <a:rPr lang="en-US" sz="1200" spc="-13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12,</a:t>
            </a:r>
            <a:r>
              <a:rPr lang="en-US" sz="1200" spc="-9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20};</a:t>
            </a:r>
            <a:endParaRPr lang="en-US" sz="1200" dirty="0">
              <a:latin typeface="Courier New"/>
              <a:cs typeface="Courier New"/>
            </a:endParaRPr>
          </a:p>
          <a:p>
            <a:pPr marL="11139">
              <a:spcBef>
                <a:spcPts val="329"/>
              </a:spcBef>
            </a:pP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marks[3]</a:t>
            </a:r>
            <a:r>
              <a:rPr lang="en-US" sz="1200" spc="-13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Courier New"/>
                <a:cs typeface="Courier New"/>
              </a:rPr>
              <a:t>=</a:t>
            </a:r>
            <a:r>
              <a:rPr lang="en-US" sz="1200" spc="-13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9;</a:t>
            </a:r>
            <a:r>
              <a:rPr lang="en-US" sz="1200" spc="-9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//overwrites</a:t>
            </a:r>
            <a:r>
              <a:rPr lang="en-US" sz="1200" spc="-13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4th</a:t>
            </a:r>
            <a:r>
              <a:rPr lang="en-US" sz="1200" spc="-9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element</a:t>
            </a:r>
            <a:r>
              <a:rPr lang="en-US" sz="1200" spc="-13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(12)</a:t>
            </a:r>
            <a:r>
              <a:rPr lang="en-US" sz="1200" spc="-9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to</a:t>
            </a:r>
            <a:r>
              <a:rPr lang="en-US" sz="1200" spc="-13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Courier New"/>
                <a:cs typeface="Courier New"/>
              </a:rPr>
              <a:t>9</a:t>
            </a:r>
            <a:endParaRPr lang="en-US" sz="1200" dirty="0">
              <a:latin typeface="Courier New"/>
              <a:cs typeface="Courier New"/>
            </a:endParaRPr>
          </a:p>
          <a:p>
            <a:pPr marL="11139" marR="271239">
              <a:spcBef>
                <a:spcPts val="329"/>
              </a:spcBef>
            </a:pPr>
            <a:r>
              <a:rPr lang="en-US" sz="1200" spc="-4" dirty="0" err="1">
                <a:solidFill>
                  <a:srgbClr val="7030A0"/>
                </a:solidFill>
                <a:latin typeface="Courier New"/>
                <a:cs typeface="Courier New"/>
              </a:rPr>
              <a:t>scanf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(“%d”, &amp;marks[2]); // takes input from user and overwrite </a:t>
            </a:r>
            <a:r>
              <a:rPr lang="en-US" sz="1200" spc="-1044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third</a:t>
            </a:r>
            <a:r>
              <a:rPr lang="en-US" sz="1200" spc="-9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spc="-4" dirty="0">
                <a:solidFill>
                  <a:srgbClr val="7030A0"/>
                </a:solidFill>
                <a:latin typeface="Courier New"/>
                <a:cs typeface="Courier New"/>
              </a:rPr>
              <a:t>element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64372-70E7-4E3F-A2EB-099B595A4B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segmentation fault</a:t>
            </a:r>
            <a:r>
              <a:rPr lang="en-US" dirty="0"/>
              <a:t> occurs when a program attempts to access a memory location that it is not allowed to access, or attempts to access a memory location in a way that is not allowed (for example, attempting to write to a read-only location, or to overwrite part of the operating system).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64372-70E7-4E3F-A2EB-099B595A4B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21.3</a:t>
            </a:r>
          </a:p>
          <a:p>
            <a:r>
              <a:rPr lang="en-AU" dirty="0"/>
              <a:t>21.3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87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657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771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of Returning an array</a:t>
            </a:r>
            <a:r>
              <a:rPr lang="en-AU" baseline="0" dirty="0"/>
              <a:t> result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63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2101"/>
            <a:ext cx="8522474" cy="677108"/>
          </a:xfrm>
        </p:spPr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713695"/>
            <a:ext cx="10654283" cy="6805619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E5E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6739"/>
            <a:ext cx="8522474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" y="713847"/>
            <a:ext cx="10693400" cy="689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158730" y="7303870"/>
            <a:ext cx="49555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E5E5E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>
        <a:defRPr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clipart.org/detail/167549/green-tick---simpl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1190625"/>
            <a:ext cx="52578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AU" spc="-5" dirty="0">
                <a:latin typeface="Arial"/>
                <a:cs typeface="Arial"/>
              </a:rPr>
              <a:t>Lecture 5A: Arrays</a:t>
            </a:r>
            <a:endParaRPr spc="-5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C42D016-4478-49A4-9096-8B8B1E7D8CA5}"/>
              </a:ext>
            </a:extLst>
          </p:cNvPr>
          <p:cNvSpPr txBox="1">
            <a:spLocks/>
          </p:cNvSpPr>
          <p:nvPr/>
        </p:nvSpPr>
        <p:spPr>
          <a:xfrm>
            <a:off x="2761" y="3019986"/>
            <a:ext cx="435112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/>
            <a:r>
              <a:rPr lang="en-AU" sz="3200" kern="0" spc="-5" dirty="0">
                <a:latin typeface="Arial"/>
                <a:cs typeface="Arial"/>
              </a:rPr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E9F09-779B-4B14-9793-762550C17750}"/>
              </a:ext>
            </a:extLst>
          </p:cNvPr>
          <p:cNvSpPr txBox="1"/>
          <p:nvPr/>
        </p:nvSpPr>
        <p:spPr>
          <a:xfrm>
            <a:off x="469900" y="3694569"/>
            <a:ext cx="632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I. Definition of Array</a:t>
            </a:r>
          </a:p>
          <a:p>
            <a:r>
              <a:rPr lang="en-US" sz="2800" dirty="0"/>
              <a:t>II. 1‐D Arrays</a:t>
            </a:r>
          </a:p>
          <a:p>
            <a:r>
              <a:rPr lang="en-US" sz="2800" dirty="0"/>
              <a:t>III Arrays and Functions</a:t>
            </a:r>
          </a:p>
          <a:p>
            <a:r>
              <a:rPr lang="en-US" sz="2800" dirty="0"/>
              <a:t>IV. 2‐D Arrays</a:t>
            </a:r>
          </a:p>
          <a:p>
            <a:r>
              <a:rPr lang="en-US" sz="2800" dirty="0"/>
              <a:t>V. Multidimensional Arrays</a:t>
            </a:r>
          </a:p>
          <a:p>
            <a:r>
              <a:rPr lang="en-US" sz="2800" dirty="0"/>
              <a:t>Appendix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2101"/>
            <a:ext cx="85224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6725" indent="-1673225">
              <a:lnSpc>
                <a:spcPct val="100000"/>
              </a:lnSpc>
            </a:pPr>
            <a:r>
              <a:rPr sz="4000" spc="-5" dirty="0"/>
              <a:t>Unsupporte</a:t>
            </a:r>
            <a:r>
              <a:rPr sz="4000" dirty="0"/>
              <a:t>d</a:t>
            </a:r>
            <a:r>
              <a:rPr sz="4000" spc="-25" dirty="0"/>
              <a:t> </a:t>
            </a:r>
            <a:r>
              <a:rPr lang="en-US" sz="4000" spc="-5" dirty="0"/>
              <a:t>O</a:t>
            </a:r>
            <a:r>
              <a:rPr sz="4000" spc="-5" dirty="0"/>
              <a:t>perations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94492" y="1038225"/>
            <a:ext cx="9052808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800000"/>
                </a:solidFill>
                <a:latin typeface="Calibri"/>
                <a:cs typeface="Calibri"/>
              </a:rPr>
              <a:t>Caution:</a:t>
            </a:r>
            <a:r>
              <a:rPr lang="en-US" sz="3600" spc="-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you can’t use the array name to</a:t>
            </a:r>
            <a:endParaRPr sz="28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constan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all the array elements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6973" y="2198044"/>
            <a:ext cx="337820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200"/>
              </a:lnSpc>
            </a:pPr>
            <a:r>
              <a:rPr sz="2000" spc="-5" dirty="0">
                <a:solidFill>
                  <a:srgbClr val="0033CC"/>
                </a:solidFill>
                <a:latin typeface="Courier New"/>
                <a:cs typeface="Courier New"/>
              </a:rPr>
              <a:t>float </a:t>
            </a:r>
            <a:r>
              <a:rPr sz="2000" spc="-5" dirty="0">
                <a:latin typeface="Courier New"/>
                <a:cs typeface="Courier New"/>
              </a:rPr>
              <a:t>salePrice[SIZE]; salePrice = 15.0;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1223" y="3102996"/>
            <a:ext cx="7482205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</a:t>
            </a:r>
            <a:r>
              <a:rPr sz="2400" spc="-5" dirty="0">
                <a:latin typeface="Calibri"/>
                <a:cs typeface="Calibri"/>
              </a:rPr>
              <a:t>y </a:t>
            </a:r>
            <a:r>
              <a:rPr lang="en-US" sz="2400" spc="-5" dirty="0">
                <a:latin typeface="Calibri"/>
                <a:cs typeface="Calibri"/>
              </a:rPr>
              <a:t>content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anothe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even</a:t>
            </a:r>
            <a:r>
              <a:rPr sz="2400" dirty="0">
                <a:latin typeface="Calibri"/>
                <a:cs typeface="Calibri"/>
              </a:rPr>
              <a:t> if</a:t>
            </a:r>
            <a:r>
              <a:rPr sz="2400" spc="-5" dirty="0">
                <a:latin typeface="Calibri"/>
                <a:cs typeface="Calibri"/>
              </a:rPr>
              <a:t> they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completel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size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0033CC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inData[4]={2, 4, 8, 3}, outData[4];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8423" y="4412406"/>
            <a:ext cx="2616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outData = inData;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3197" y="2386437"/>
            <a:ext cx="35623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CC3300"/>
                </a:solidFill>
                <a:latin typeface="Comic Sans MS"/>
                <a:cs typeface="Comic Sans MS"/>
              </a:rPr>
              <a:t>X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1227" y="5213578"/>
            <a:ext cx="511809" cy="641985"/>
          </a:xfrm>
          <a:custGeom>
            <a:avLst/>
            <a:gdLst/>
            <a:ahLst/>
            <a:cxnLst/>
            <a:rect l="l" t="t" r="r" b="b"/>
            <a:pathLst>
              <a:path w="511810" h="641985">
                <a:moveTo>
                  <a:pt x="0" y="0"/>
                </a:moveTo>
                <a:lnTo>
                  <a:pt x="0" y="641603"/>
                </a:lnTo>
                <a:lnTo>
                  <a:pt x="511302" y="641603"/>
                </a:lnTo>
                <a:lnTo>
                  <a:pt x="5113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66136" y="4310471"/>
            <a:ext cx="8781164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CC3300"/>
                </a:solidFill>
                <a:latin typeface="Comic Sans MS"/>
                <a:cs typeface="Comic Sans MS"/>
              </a:rPr>
              <a:t>X</a:t>
            </a:r>
            <a:endParaRPr sz="3600" dirty="0">
              <a:latin typeface="Comic Sans MS"/>
              <a:cs typeface="Comic Sans MS"/>
            </a:endParaRPr>
          </a:p>
          <a:p>
            <a:pPr marL="252729">
              <a:lnSpc>
                <a:spcPct val="100000"/>
              </a:lnSpc>
              <a:spcBef>
                <a:spcPts val="1825"/>
              </a:spcBef>
              <a:tabLst>
                <a:tab pos="551180" algn="l"/>
              </a:tabLst>
            </a:pPr>
            <a:r>
              <a:rPr sz="2400" spc="-465" dirty="0">
                <a:latin typeface="Calibri"/>
                <a:cs typeface="Calibri"/>
              </a:rPr>
              <a:t>−	</a:t>
            </a:r>
            <a:r>
              <a:rPr sz="2400" spc="-10" dirty="0">
                <a:latin typeface="Calibri"/>
                <a:cs typeface="Calibri"/>
              </a:rPr>
              <a:t>compar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lang="en-US" sz="2400" spc="-5" dirty="0">
                <a:latin typeface="Calibri"/>
                <a:cs typeface="Calibri"/>
              </a:rPr>
              <a:t> two</a:t>
            </a:r>
            <a:r>
              <a:rPr sz="2400" spc="-5" dirty="0">
                <a:latin typeface="Calibri"/>
                <a:cs typeface="Calibri"/>
              </a:rPr>
              <a:t> array</a:t>
            </a:r>
            <a:r>
              <a:rPr lang="en-GB" sz="2400" spc="-5" dirty="0">
                <a:latin typeface="Calibri"/>
                <a:cs typeface="Calibri"/>
              </a:rPr>
              <a:t> contents through the array names</a:t>
            </a:r>
            <a:endParaRPr sz="2400" dirty="0">
              <a:latin typeface="Calibri"/>
              <a:cs typeface="Calibri"/>
            </a:endParaRPr>
          </a:p>
          <a:p>
            <a:pPr marL="709930">
              <a:lnSpc>
                <a:spcPct val="100000"/>
              </a:lnSpc>
              <a:spcBef>
                <a:spcPts val="45"/>
              </a:spcBef>
            </a:pPr>
            <a:r>
              <a:rPr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if</a:t>
            </a:r>
            <a:r>
              <a:rPr sz="2000" spc="-5" dirty="0">
                <a:latin typeface="Courier New"/>
                <a:cs typeface="Courier New"/>
              </a:rPr>
              <a:t>( outData == inData 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9199" y="5320137"/>
            <a:ext cx="35623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CC3300"/>
                </a:solidFill>
                <a:latin typeface="Comic Sans MS"/>
                <a:cs typeface="Comic Sans MS"/>
              </a:rPr>
              <a:t>X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00C157-9CFD-414E-ABD7-373B80424741}"/>
              </a:ext>
            </a:extLst>
          </p:cNvPr>
          <p:cNvSpPr/>
          <p:nvPr/>
        </p:nvSpPr>
        <p:spPr>
          <a:xfrm>
            <a:off x="1531314" y="6297005"/>
            <a:ext cx="905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  For any of the above operations, use </a:t>
            </a:r>
            <a:r>
              <a:rPr lang="en-US" sz="2400" b="1" dirty="0">
                <a:solidFill>
                  <a:srgbClr val="0070C0"/>
                </a:solidFill>
              </a:rPr>
              <a:t>Loops</a:t>
            </a:r>
            <a:r>
              <a:rPr lang="en-US" sz="2400" dirty="0"/>
              <a:t> to go through the elements of the array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0723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15875"/>
            <a:ext cx="598232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5" dirty="0"/>
              <a:t>III. </a:t>
            </a:r>
            <a:r>
              <a:rPr sz="4000" spc="-5" dirty="0"/>
              <a:t>Arrays</a:t>
            </a:r>
            <a:r>
              <a:rPr sz="4000" spc="5" dirty="0"/>
              <a:t> </a:t>
            </a:r>
            <a:r>
              <a:rPr sz="4000" dirty="0"/>
              <a:t>and </a:t>
            </a:r>
            <a:r>
              <a:rPr lang="en-US" sz="4000" dirty="0"/>
              <a:t>F</a:t>
            </a:r>
            <a:r>
              <a:rPr sz="4000" dirty="0"/>
              <a:t>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599678"/>
            <a:ext cx="10896600" cy="702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buFont typeface="Arial"/>
              <a:buChar char="•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Functio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parameters</a:t>
            </a:r>
            <a:r>
              <a:rPr lang="en-US"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069340" lvl="1" indent="-438150">
              <a:lnSpc>
                <a:spcPct val="150000"/>
              </a:lnSpc>
              <a:spcBef>
                <a:spcPts val="365"/>
              </a:spcBef>
              <a:buAutoNum type="arabicPeriod"/>
              <a:tabLst>
                <a:tab pos="1069975" algn="l"/>
              </a:tabLst>
            </a:pPr>
            <a:r>
              <a:rPr sz="2300" b="1" dirty="0">
                <a:latin typeface="Calibri"/>
                <a:cs typeface="Calibri"/>
              </a:rPr>
              <a:t>Individual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array </a:t>
            </a:r>
            <a:r>
              <a:rPr sz="2300" b="1" spc="-5" dirty="0">
                <a:latin typeface="Calibri"/>
                <a:cs typeface="Calibri"/>
              </a:rPr>
              <a:t>elements</a:t>
            </a:r>
            <a:r>
              <a:rPr lang="en-US" sz="2300" b="1" spc="-5" dirty="0">
                <a:latin typeface="Calibri"/>
                <a:cs typeface="Calibri"/>
              </a:rPr>
              <a:t>: e</a:t>
            </a:r>
            <a:r>
              <a:rPr sz="2200" spc="-5" dirty="0">
                <a:latin typeface="Calibri"/>
                <a:cs typeface="Calibri"/>
              </a:rPr>
              <a:t>lements are passed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way 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simple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(their</a:t>
            </a:r>
            <a:r>
              <a:rPr sz="2200" b="1" spc="-5" dirty="0">
                <a:solidFill>
                  <a:srgbClr val="0070C0"/>
                </a:solidFill>
                <a:latin typeface="Calibri"/>
                <a:cs typeface="Calibri"/>
              </a:rPr>
              <a:t> v</a:t>
            </a:r>
            <a:r>
              <a:rPr sz="2200" b="1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0070C0"/>
                </a:solidFill>
                <a:latin typeface="Calibri"/>
                <a:cs typeface="Calibri"/>
              </a:rPr>
              <a:t>lu</a:t>
            </a:r>
            <a:r>
              <a:rPr sz="2200" b="1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200" b="1" spc="-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2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copied)</a:t>
            </a:r>
            <a:r>
              <a:rPr lang="en-US" sz="2200" spc="-5" dirty="0">
                <a:latin typeface="Calibri"/>
                <a:cs typeface="Calibri"/>
              </a:rPr>
              <a:t>; use </a:t>
            </a:r>
            <a:r>
              <a:rPr lang="en-US" sz="2200" spc="-5" dirty="0" err="1">
                <a:latin typeface="Calibri"/>
                <a:cs typeface="Calibri"/>
              </a:rPr>
              <a:t>arrayName</a:t>
            </a:r>
            <a:r>
              <a:rPr lang="en-US" sz="2200" spc="-5" dirty="0">
                <a:latin typeface="Calibri"/>
                <a:cs typeface="Calibri"/>
              </a:rPr>
              <a:t>[Index of element]</a:t>
            </a:r>
            <a:endParaRPr sz="2200" dirty="0">
              <a:latin typeface="Calibri"/>
              <a:cs typeface="Calibri"/>
            </a:endParaRPr>
          </a:p>
          <a:p>
            <a:pPr marL="1069975" lvl="1" indent="-438784">
              <a:lnSpc>
                <a:spcPct val="150000"/>
              </a:lnSpc>
              <a:spcBef>
                <a:spcPts val="1140"/>
              </a:spcBef>
              <a:buAutoNum type="arabicPeriod" startAt="2"/>
              <a:tabLst>
                <a:tab pos="1070610" algn="l"/>
              </a:tabLst>
            </a:pPr>
            <a:r>
              <a:rPr sz="2300" b="1" spc="-5" dirty="0">
                <a:latin typeface="Calibri"/>
                <a:cs typeface="Calibri"/>
              </a:rPr>
              <a:t>Complet</a:t>
            </a:r>
            <a:r>
              <a:rPr sz="2300" b="1" dirty="0">
                <a:latin typeface="Calibri"/>
                <a:cs typeface="Calibri"/>
              </a:rPr>
              <a:t>e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Array</a:t>
            </a:r>
            <a:r>
              <a:rPr lang="en-US" sz="2300" b="1" dirty="0">
                <a:solidFill>
                  <a:srgbClr val="0070C0"/>
                </a:solidFill>
                <a:latin typeface="Calibri"/>
                <a:cs typeface="Calibri"/>
              </a:rPr>
              <a:t>: </a:t>
            </a:r>
            <a:r>
              <a:rPr lang="en-US" sz="2300" b="1" u="sng" dirty="0">
                <a:solidFill>
                  <a:srgbClr val="0070C0"/>
                </a:solidFill>
                <a:latin typeface="Calibri"/>
                <a:cs typeface="Calibri"/>
              </a:rPr>
              <a:t>user array name only</a:t>
            </a:r>
            <a:r>
              <a:rPr lang="en-US" sz="2300" b="1" dirty="0">
                <a:solidFill>
                  <a:srgbClr val="0070C0"/>
                </a:solidFill>
                <a:latin typeface="Calibri"/>
                <a:cs typeface="Calibri"/>
              </a:rPr>
              <a:t>. The array is passed </a:t>
            </a:r>
            <a:r>
              <a:rPr lang="en-US" sz="2300" b="1" u="sng" dirty="0">
                <a:solidFill>
                  <a:srgbClr val="0070C0"/>
                </a:solidFill>
                <a:latin typeface="Calibri"/>
                <a:cs typeface="Calibri"/>
              </a:rPr>
              <a:t>b</a:t>
            </a:r>
            <a:r>
              <a:rPr sz="2200" b="1" u="sng" spc="-5" dirty="0">
                <a:solidFill>
                  <a:srgbClr val="0070C0"/>
                </a:solidFill>
                <a:latin typeface="Calibri"/>
                <a:cs typeface="Calibri"/>
              </a:rPr>
              <a:t>y reference</a:t>
            </a:r>
            <a:r>
              <a:rPr sz="2200" b="1" u="sng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(their </a:t>
            </a:r>
            <a:r>
              <a:rPr sz="2200" dirty="0">
                <a:latin typeface="Calibri"/>
                <a:cs typeface="Calibri"/>
              </a:rPr>
              <a:t>value</a:t>
            </a:r>
            <a:r>
              <a:rPr sz="2200" spc="-5" dirty="0">
                <a:latin typeface="Calibri"/>
                <a:cs typeface="Calibri"/>
              </a:rPr>
              <a:t>s are not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copied</a:t>
            </a:r>
            <a:r>
              <a:rPr lang="en-US" sz="2200" spc="-5" dirty="0">
                <a:latin typeface="Calibri"/>
                <a:cs typeface="Calibri"/>
              </a:rPr>
              <a:t>, but the address of the array is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lang="en-US" sz="2200" b="1" spc="-5" dirty="0">
                <a:latin typeface="Calibri"/>
                <a:cs typeface="Calibri"/>
              </a:rPr>
              <a:t>.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called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function can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 acces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array </a:t>
            </a:r>
            <a:r>
              <a:rPr sz="2200" b="1" u="heavy" spc="-5" dirty="0">
                <a:solidFill>
                  <a:srgbClr val="FF0000"/>
                </a:solidFill>
                <a:latin typeface="Calibri"/>
                <a:cs typeface="Calibri"/>
              </a:rPr>
              <a:t>directly</a:t>
            </a:r>
            <a:endParaRPr lang="en-US" sz="2200" b="1" u="heavy" spc="-5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527175" lvl="2" indent="-438784">
              <a:lnSpc>
                <a:spcPct val="150000"/>
              </a:lnSpc>
              <a:spcBef>
                <a:spcPts val="1140"/>
              </a:spcBef>
              <a:buFont typeface="Arial" panose="020B0604020202020204" pitchFamily="34" charset="0"/>
              <a:buChar char="•"/>
              <a:tabLst>
                <a:tab pos="1070610" algn="l"/>
              </a:tabLst>
            </a:pPr>
            <a:r>
              <a:rPr lang="en-US" sz="2200" spc="-5" dirty="0">
                <a:cs typeface="Calibri"/>
              </a:rPr>
              <a:t>B</a:t>
            </a:r>
            <a:r>
              <a:rPr lang="en-US" sz="2200" dirty="0">
                <a:cs typeface="Calibri"/>
              </a:rPr>
              <a:t>esides</a:t>
            </a:r>
            <a:r>
              <a:rPr lang="en-US" sz="2200" spc="-10" dirty="0">
                <a:cs typeface="Calibri"/>
              </a:rPr>
              <a:t> the</a:t>
            </a:r>
            <a:r>
              <a:rPr lang="en-US" sz="2200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arra</a:t>
            </a:r>
            <a:r>
              <a:rPr lang="en-US" sz="2200" spc="-5" dirty="0">
                <a:cs typeface="Calibri"/>
              </a:rPr>
              <a:t>y </a:t>
            </a:r>
            <a:r>
              <a:rPr lang="en-US" sz="2200" dirty="0">
                <a:cs typeface="Calibri"/>
              </a:rPr>
              <a:t>you</a:t>
            </a:r>
            <a:r>
              <a:rPr lang="en-US" sz="2200" spc="-10" dirty="0">
                <a:cs typeface="Calibri"/>
              </a:rPr>
              <a:t> have to </a:t>
            </a:r>
            <a:r>
              <a:rPr lang="en-US" sz="2200" spc="-5" dirty="0">
                <a:cs typeface="Calibri"/>
              </a:rPr>
              <a:t>pas</a:t>
            </a:r>
            <a:r>
              <a:rPr lang="en-US" sz="2200" dirty="0">
                <a:cs typeface="Calibri"/>
              </a:rPr>
              <a:t>s</a:t>
            </a:r>
            <a:r>
              <a:rPr lang="en-US" sz="2200" spc="-5" dirty="0">
                <a:cs typeface="Calibri"/>
              </a:rPr>
              <a:t> th</a:t>
            </a:r>
            <a:r>
              <a:rPr lang="en-US" sz="2200" dirty="0">
                <a:cs typeface="Calibri"/>
              </a:rPr>
              <a:t>e </a:t>
            </a:r>
            <a:r>
              <a:rPr lang="en-US" sz="2200" spc="-10" dirty="0">
                <a:cs typeface="Calibri"/>
              </a:rPr>
              <a:t>arra</a:t>
            </a:r>
            <a:r>
              <a:rPr lang="en-US" sz="2200" spc="-5" dirty="0">
                <a:cs typeface="Calibri"/>
              </a:rPr>
              <a:t>y </a:t>
            </a:r>
            <a:r>
              <a:rPr lang="en-US" sz="22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siz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2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cs typeface="Calibri"/>
              </a:rPr>
              <a:t>to</a:t>
            </a:r>
            <a:r>
              <a:rPr lang="en-US" sz="2200" spc="-10" dirty="0">
                <a:cs typeface="Calibri"/>
              </a:rPr>
              <a:t> </a:t>
            </a:r>
            <a:r>
              <a:rPr lang="en-US" sz="2200" spc="-5" dirty="0">
                <a:cs typeface="Calibri"/>
              </a:rPr>
              <a:t>th</a:t>
            </a:r>
            <a:r>
              <a:rPr lang="en-US" sz="2200" dirty="0">
                <a:cs typeface="Calibri"/>
              </a:rPr>
              <a:t>e</a:t>
            </a:r>
            <a:r>
              <a:rPr lang="en-US" sz="2200" spc="-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called</a:t>
            </a:r>
            <a:r>
              <a:rPr lang="en-US" sz="2200" spc="-5" dirty="0">
                <a:cs typeface="Calibri"/>
              </a:rPr>
              <a:t> function, to access the valid range of the array</a:t>
            </a:r>
            <a:endParaRPr lang="en-US" sz="2200" dirty="0"/>
          </a:p>
          <a:p>
            <a:pPr marL="469900" indent="-457200">
              <a:lnSpc>
                <a:spcPct val="150000"/>
              </a:lnSpc>
              <a:spcBef>
                <a:spcPts val="340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Retur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lang="en-US" sz="2400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50000"/>
              </a:lnSpc>
              <a:spcBef>
                <a:spcPts val="315"/>
              </a:spcBef>
              <a:tabLst>
                <a:tab pos="926465" algn="l"/>
              </a:tabLst>
            </a:pPr>
            <a:r>
              <a:rPr sz="2400" dirty="0">
                <a:latin typeface="Arial"/>
                <a:cs typeface="Arial"/>
              </a:rPr>
              <a:t>–	</a:t>
            </a:r>
            <a:r>
              <a:rPr sz="2300" dirty="0">
                <a:latin typeface="Calibri"/>
                <a:cs typeface="Calibri"/>
              </a:rPr>
              <a:t>C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A50021"/>
                </a:solidFill>
                <a:latin typeface="Calibri"/>
                <a:cs typeface="Calibri"/>
              </a:rPr>
              <a:t>doe</a:t>
            </a:r>
            <a:r>
              <a:rPr sz="2300" dirty="0">
                <a:solidFill>
                  <a:srgbClr val="A50021"/>
                </a:solidFill>
                <a:latin typeface="Calibri"/>
                <a:cs typeface="Calibri"/>
              </a:rPr>
              <a:t>s</a:t>
            </a:r>
            <a:r>
              <a:rPr sz="2300" spc="-5" dirty="0">
                <a:solidFill>
                  <a:srgbClr val="A50021"/>
                </a:solidFill>
                <a:latin typeface="Calibri"/>
                <a:cs typeface="Calibri"/>
              </a:rPr>
              <a:t> no</a:t>
            </a:r>
            <a:r>
              <a:rPr sz="2300" dirty="0">
                <a:solidFill>
                  <a:srgbClr val="A50021"/>
                </a:solidFill>
                <a:latin typeface="Calibri"/>
                <a:cs typeface="Calibri"/>
              </a:rPr>
              <a:t>t</a:t>
            </a:r>
            <a:r>
              <a:rPr sz="2300" spc="-10" dirty="0">
                <a:solidFill>
                  <a:srgbClr val="A50021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allo</a:t>
            </a:r>
            <a:r>
              <a:rPr sz="2300" dirty="0">
                <a:latin typeface="Calibri"/>
                <a:cs typeface="Calibri"/>
              </a:rPr>
              <a:t>w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function</a:t>
            </a:r>
            <a:r>
              <a:rPr sz="2300" dirty="0">
                <a:latin typeface="Calibri"/>
                <a:cs typeface="Calibri"/>
              </a:rPr>
              <a:t>s 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return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value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 </a:t>
            </a:r>
            <a:r>
              <a:rPr sz="2300" spc="-5" dirty="0">
                <a:latin typeface="Calibri"/>
                <a:cs typeface="Calibri"/>
              </a:rPr>
              <a:t>th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type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array</a:t>
            </a:r>
            <a:endParaRPr sz="2300" dirty="0">
              <a:latin typeface="Courier New"/>
              <a:cs typeface="Courier New"/>
            </a:endParaRPr>
          </a:p>
          <a:p>
            <a:pPr marL="1255713">
              <a:lnSpc>
                <a:spcPct val="150000"/>
              </a:lnSpc>
              <a:tabLst>
                <a:tab pos="5650865" algn="l"/>
              </a:tabLst>
            </a:pPr>
            <a:r>
              <a:rPr lang="en-US" sz="2000" spc="-5" dirty="0">
                <a:solidFill>
                  <a:srgbClr val="0033CC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33CC"/>
                </a:solidFill>
                <a:latin typeface="Courier New"/>
                <a:cs typeface="Courier New"/>
              </a:rPr>
              <a:t>ouble[] </a:t>
            </a:r>
            <a:r>
              <a:rPr sz="2000" spc="-5" dirty="0">
                <a:latin typeface="Courier New"/>
                <a:cs typeface="Courier New"/>
              </a:rPr>
              <a:t>createArray(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size);	</a:t>
            </a:r>
            <a:r>
              <a:rPr sz="2000" spc="-5" dirty="0">
                <a:solidFill>
                  <a:srgbClr val="CC0000"/>
                </a:solidFill>
                <a:latin typeface="Courier New"/>
                <a:cs typeface="Courier New"/>
              </a:rPr>
              <a:t>/* Error */</a:t>
            </a:r>
            <a:endParaRPr lang="en-US" sz="2000" spc="-5" dirty="0">
              <a:solidFill>
                <a:srgbClr val="CC0000"/>
              </a:solidFill>
              <a:latin typeface="Courier New"/>
              <a:cs typeface="Courier New"/>
            </a:endParaRPr>
          </a:p>
          <a:p>
            <a:pPr marL="1255713" indent="-628650">
              <a:lnSpc>
                <a:spcPct val="150000"/>
              </a:lnSpc>
              <a:tabLst>
                <a:tab pos="5650865" algn="l"/>
              </a:tabLst>
            </a:pPr>
            <a:r>
              <a:rPr lang="en-US" sz="2000" spc="-5" dirty="0">
                <a:latin typeface="Courier New"/>
                <a:cs typeface="Courier New"/>
              </a:rPr>
              <a:t>If you need to return an array, add it in the function parameters</a:t>
            </a:r>
          </a:p>
          <a:p>
            <a:pPr marL="1255713" indent="-628650">
              <a:tabLst>
                <a:tab pos="5650865" algn="l"/>
              </a:tabLst>
            </a:pPr>
            <a:r>
              <a:rPr lang="en-US" sz="2000" spc="-5" dirty="0">
                <a:latin typeface="Courier New"/>
                <a:cs typeface="Courier New"/>
              </a:rPr>
              <a:t>        </a:t>
            </a:r>
            <a:r>
              <a:rPr lang="en-US"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void </a:t>
            </a:r>
            <a:r>
              <a:rPr lang="en-US" sz="2000" spc="-5" dirty="0" err="1">
                <a:latin typeface="Courier New"/>
                <a:cs typeface="Courier New"/>
              </a:rPr>
              <a:t>createArray</a:t>
            </a:r>
            <a:r>
              <a:rPr lang="en-US" sz="2000" spc="-5" dirty="0">
                <a:latin typeface="Courier New"/>
                <a:cs typeface="Courier New"/>
              </a:rPr>
              <a:t>( </a:t>
            </a:r>
            <a:r>
              <a:rPr lang="en-US" sz="20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lang="en-US" sz="2000" spc="-5" dirty="0">
                <a:latin typeface="Courier New"/>
                <a:cs typeface="Courier New"/>
              </a:rPr>
              <a:t>size, </a:t>
            </a:r>
            <a:r>
              <a:rPr lang="en-US" sz="2000" b="1" spc="-5" dirty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2000" spc="-5" dirty="0">
                <a:latin typeface="Courier New"/>
                <a:cs typeface="Courier New"/>
              </a:rPr>
              <a:t> data[]);</a:t>
            </a:r>
            <a:r>
              <a:rPr lang="en-US" sz="2800" spc="-5" dirty="0">
                <a:latin typeface="Courier New"/>
                <a:cs typeface="Courier New"/>
                <a:sym typeface="Wingdings" panose="05000000000000000000" pitchFamily="2" charset="2"/>
              </a:rPr>
              <a:t></a:t>
            </a:r>
            <a:endParaRPr sz="2000" dirty="0">
              <a:latin typeface="Courier New"/>
              <a:cs typeface="Courier New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8DEAE9-3F74-4CE2-A280-94D15B54AE38}"/>
              </a:ext>
            </a:extLst>
          </p:cNvPr>
          <p:cNvGrpSpPr/>
          <p:nvPr/>
        </p:nvGrpSpPr>
        <p:grpSpPr>
          <a:xfrm>
            <a:off x="1308100" y="6219825"/>
            <a:ext cx="1119505" cy="498475"/>
            <a:chOff x="1992070" y="6009894"/>
            <a:chExt cx="1119505" cy="498475"/>
          </a:xfrm>
        </p:grpSpPr>
        <p:sp>
          <p:nvSpPr>
            <p:cNvPr id="4" name="object 4"/>
            <p:cNvSpPr/>
            <p:nvPr/>
          </p:nvSpPr>
          <p:spPr>
            <a:xfrm>
              <a:off x="1992070" y="6066091"/>
              <a:ext cx="1119505" cy="386080"/>
            </a:xfrm>
            <a:custGeom>
              <a:avLst/>
              <a:gdLst/>
              <a:ahLst/>
              <a:cxnLst/>
              <a:rect l="l" t="t" r="r" b="b"/>
              <a:pathLst>
                <a:path w="1119505" h="386079">
                  <a:moveTo>
                    <a:pt x="0" y="0"/>
                  </a:moveTo>
                  <a:lnTo>
                    <a:pt x="1119378" y="385571"/>
                  </a:lnTo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0833" y="6009894"/>
              <a:ext cx="601980" cy="498475"/>
            </a:xfrm>
            <a:custGeom>
              <a:avLst/>
              <a:gdLst/>
              <a:ahLst/>
              <a:cxnLst/>
              <a:rect l="l" t="t" r="r" b="b"/>
              <a:pathLst>
                <a:path w="601980" h="498475">
                  <a:moveTo>
                    <a:pt x="0" y="498347"/>
                  </a:moveTo>
                  <a:lnTo>
                    <a:pt x="601980" y="0"/>
                  </a:lnTo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D62C65EE-5FEB-4EAF-9AEA-14EF41CAF56C}"/>
              </a:ext>
            </a:extLst>
          </p:cNvPr>
          <p:cNvSpPr/>
          <p:nvPr/>
        </p:nvSpPr>
        <p:spPr>
          <a:xfrm>
            <a:off x="5982329" y="7181850"/>
            <a:ext cx="1637671" cy="381000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3469" y="1114425"/>
            <a:ext cx="8011795" cy="587684"/>
          </a:xfrm>
          <a:custGeom>
            <a:avLst/>
            <a:gdLst/>
            <a:ahLst/>
            <a:cxnLst/>
            <a:rect l="l" t="t" r="r" b="b"/>
            <a:pathLst>
              <a:path w="8011795" h="5760720">
                <a:moveTo>
                  <a:pt x="0" y="0"/>
                </a:moveTo>
                <a:lnTo>
                  <a:pt x="0" y="5760720"/>
                </a:lnTo>
                <a:lnTo>
                  <a:pt x="8011667" y="5760720"/>
                </a:lnTo>
                <a:lnTo>
                  <a:pt x="80116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3443"/>
            <a:ext cx="721564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000" spc="-5" dirty="0"/>
              <a:t>…Continued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1243469" y="1219119"/>
            <a:ext cx="8011795" cy="5761990"/>
          </a:xfrm>
          <a:custGeom>
            <a:avLst/>
            <a:gdLst/>
            <a:ahLst/>
            <a:cxnLst/>
            <a:rect l="l" t="t" r="r" b="b"/>
            <a:pathLst>
              <a:path w="8011795" h="5761990">
                <a:moveTo>
                  <a:pt x="0" y="0"/>
                </a:moveTo>
                <a:lnTo>
                  <a:pt x="0" y="5761482"/>
                </a:lnTo>
                <a:lnTo>
                  <a:pt x="8011667" y="5761482"/>
                </a:lnTo>
                <a:lnTo>
                  <a:pt x="801166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9867" y="1937123"/>
            <a:ext cx="707833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  <a:tabLst>
                <a:tab pos="233045" algn="l"/>
              </a:tabLst>
            </a:pPr>
            <a:r>
              <a:rPr sz="2400" spc="-5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Example:</a:t>
            </a:r>
            <a:endParaRPr sz="2000" b="1" dirty="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</a:pPr>
            <a:r>
              <a:rPr sz="2000" spc="-5" dirty="0">
                <a:latin typeface="Calibri"/>
                <a:cs typeface="Calibri"/>
              </a:rPr>
              <a:t>1. Function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prototype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9061" y="2719470"/>
            <a:ext cx="4668520" cy="997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findSmallest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800" spc="-5" dirty="0">
                <a:highlight>
                  <a:srgbClr val="FFFF00"/>
                </a:highlight>
                <a:latin typeface="Courier New"/>
                <a:cs typeface="Courier New"/>
              </a:rPr>
              <a:t>marks[],</a:t>
            </a:r>
            <a:endParaRPr sz="180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12700">
              <a:lnSpc>
                <a:spcPts val="2360"/>
              </a:lnSpc>
              <a:spcBef>
                <a:spcPts val="1105"/>
              </a:spcBef>
            </a:pPr>
            <a:r>
              <a:rPr sz="2000" spc="-5" dirty="0">
                <a:latin typeface="Calibri"/>
                <a:cs typeface="Calibri"/>
              </a:rPr>
              <a:t>2. Function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</a:t>
            </a:r>
            <a:r>
              <a:rPr lang="en-US" sz="2000" spc="-5" dirty="0">
                <a:latin typeface="Calibri"/>
                <a:cs typeface="Calibri"/>
              </a:rPr>
              <a:t>: </a:t>
            </a:r>
            <a:r>
              <a:rPr lang="en-US" sz="2000" b="1" spc="-5" dirty="0">
                <a:latin typeface="Calibri"/>
                <a:cs typeface="Calibri"/>
              </a:rPr>
              <a:t>pass the whole array</a:t>
            </a:r>
            <a:endParaRPr sz="2000" b="1" dirty="0">
              <a:latin typeface="Calibri"/>
              <a:cs typeface="Calibri"/>
            </a:endParaRPr>
          </a:p>
          <a:p>
            <a:pPr marL="12700">
              <a:lnSpc>
                <a:spcPts val="2120"/>
              </a:lnSpc>
            </a:pPr>
            <a:r>
              <a:rPr sz="1800" spc="-5" dirty="0">
                <a:solidFill>
                  <a:srgbClr val="000065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000065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examMarks[</a:t>
            </a:r>
            <a:r>
              <a:rPr sz="1800" b="1" spc="-5" dirty="0">
                <a:latin typeface="Courier New"/>
                <a:cs typeface="Courier New"/>
              </a:rPr>
              <a:t>5</a:t>
            </a:r>
            <a:r>
              <a:rPr sz="1800" b="1" spc="-10" dirty="0">
                <a:latin typeface="Courier New"/>
                <a:cs typeface="Courier New"/>
              </a:rPr>
              <a:t>0</a:t>
            </a:r>
            <a:r>
              <a:rPr sz="1800" spc="-10" dirty="0">
                <a:latin typeface="Courier New"/>
                <a:cs typeface="Courier New"/>
              </a:rPr>
              <a:t>];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310" y="2719470"/>
            <a:ext cx="13912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siz</a:t>
            </a:r>
            <a:r>
              <a:rPr sz="1800" b="1" spc="-1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9061" y="3743606"/>
            <a:ext cx="515429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baseNumbe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findSmallest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highlight>
                  <a:srgbClr val="FFFF00"/>
                </a:highlight>
                <a:latin typeface="Courier New"/>
                <a:cs typeface="Courier New"/>
              </a:rPr>
              <a:t>examMarks</a:t>
            </a:r>
            <a:r>
              <a:rPr sz="1800" spc="-5" dirty="0">
                <a:latin typeface="Courier New"/>
                <a:cs typeface="Courier New"/>
              </a:rPr>
              <a:t>,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000" spc="-5" dirty="0">
                <a:latin typeface="Calibri"/>
                <a:cs typeface="Calibri"/>
              </a:rPr>
              <a:t>3. Function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definition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4473" y="3743606"/>
            <a:ext cx="571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50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9061" y="4434732"/>
            <a:ext cx="3439160" cy="147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findSmallest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285750" marR="27749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marks[0]; </a:t>
            </a:r>
            <a:r>
              <a:rPr sz="1800" spc="-10" dirty="0">
                <a:solidFill>
                  <a:srgbClr val="0033CC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33CC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i;</a:t>
            </a:r>
            <a:endParaRPr sz="1800" dirty="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965"/>
              </a:spcBef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 i=1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size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10" dirty="0">
                <a:latin typeface="Courier New"/>
                <a:cs typeface="Courier New"/>
              </a:rPr>
              <a:t> i++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9196" y="4434732"/>
            <a:ext cx="16649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highlight>
                  <a:srgbClr val="FFFF00"/>
                </a:highlight>
                <a:latin typeface="Courier New"/>
                <a:cs typeface="Courier New"/>
              </a:rPr>
              <a:t>marks</a:t>
            </a:r>
            <a:r>
              <a:rPr sz="1800" b="1" spc="-5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[]</a:t>
            </a:r>
            <a:r>
              <a:rPr sz="1800" dirty="0">
                <a:highlight>
                  <a:srgbClr val="FFFF00"/>
                </a:highlight>
                <a:latin typeface="Courier New"/>
                <a:cs typeface="Courier New"/>
              </a:rPr>
              <a:t>,</a:t>
            </a:r>
            <a:r>
              <a:rPr sz="1800" spc="-1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664" y="4434732"/>
            <a:ext cx="84581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siz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8830" y="5767705"/>
            <a:ext cx="207327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mi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marks[i];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2626" y="5930530"/>
            <a:ext cx="845819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08940">
              <a:lnSpc>
                <a:spcPct val="144700"/>
              </a:lnSpc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800" dirty="0">
                <a:latin typeface="Courier New"/>
                <a:cs typeface="Courier New"/>
              </a:rPr>
              <a:t>(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8175" y="5930530"/>
            <a:ext cx="221043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4700"/>
              </a:lnSpc>
            </a:pPr>
            <a:r>
              <a:rPr sz="1800" spc="-10" dirty="0">
                <a:latin typeface="Courier New"/>
                <a:cs typeface="Courier New"/>
              </a:rPr>
              <a:t>mi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marks[i</a:t>
            </a:r>
            <a:r>
              <a:rPr sz="1800" dirty="0">
                <a:latin typeface="Courier New"/>
                <a:cs typeface="Courier New"/>
              </a:rPr>
              <a:t>]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 </a:t>
            </a:r>
            <a:r>
              <a:rPr sz="1800" spc="-5" dirty="0">
                <a:latin typeface="Courier New"/>
                <a:cs typeface="Courier New"/>
              </a:rPr>
              <a:t>min;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6856" y="6601598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56689" y="3305619"/>
            <a:ext cx="14230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000065"/>
                </a:solidFill>
                <a:latin typeface="Calibri"/>
                <a:cs typeface="Calibri"/>
              </a:rPr>
              <a:t>th</a:t>
            </a:r>
            <a:r>
              <a:rPr sz="1600" dirty="0">
                <a:solidFill>
                  <a:srgbClr val="000065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65"/>
                </a:solidFill>
                <a:latin typeface="Calibri"/>
                <a:cs typeface="Calibri"/>
              </a:rPr>
              <a:t>array</a:t>
            </a:r>
            <a:r>
              <a:rPr sz="1600" spc="-1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Calibri"/>
                <a:cs typeface="Calibri"/>
              </a:rPr>
              <a:t>name withou</a:t>
            </a:r>
            <a:r>
              <a:rPr sz="1600" dirty="0">
                <a:solidFill>
                  <a:srgbClr val="000065"/>
                </a:solidFill>
                <a:latin typeface="Calibri"/>
                <a:cs typeface="Calibri"/>
              </a:rPr>
              <a:t>t</a:t>
            </a:r>
            <a:r>
              <a:rPr sz="1600" spc="5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Calibri"/>
                <a:cs typeface="Calibri"/>
              </a:rPr>
              <a:t>brackets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51271" y="3445764"/>
            <a:ext cx="1732280" cy="318770"/>
          </a:xfrm>
          <a:custGeom>
            <a:avLst/>
            <a:gdLst/>
            <a:ahLst/>
            <a:cxnLst/>
            <a:rect l="l" t="t" r="r" b="b"/>
            <a:pathLst>
              <a:path w="1732279" h="318770">
                <a:moveTo>
                  <a:pt x="74729" y="276839"/>
                </a:moveTo>
                <a:lnTo>
                  <a:pt x="69342" y="243839"/>
                </a:lnTo>
                <a:lnTo>
                  <a:pt x="0" y="294131"/>
                </a:lnTo>
                <a:lnTo>
                  <a:pt x="58674" y="311679"/>
                </a:lnTo>
                <a:lnTo>
                  <a:pt x="58674" y="284225"/>
                </a:lnTo>
                <a:lnTo>
                  <a:pt x="59436" y="280415"/>
                </a:lnTo>
                <a:lnTo>
                  <a:pt x="62484" y="278891"/>
                </a:lnTo>
                <a:lnTo>
                  <a:pt x="74729" y="276839"/>
                </a:lnTo>
                <a:close/>
              </a:path>
              <a:path w="1732279" h="318770">
                <a:moveTo>
                  <a:pt x="76224" y="285994"/>
                </a:moveTo>
                <a:lnTo>
                  <a:pt x="74729" y="276839"/>
                </a:lnTo>
                <a:lnTo>
                  <a:pt x="62484" y="278891"/>
                </a:lnTo>
                <a:lnTo>
                  <a:pt x="59436" y="280415"/>
                </a:lnTo>
                <a:lnTo>
                  <a:pt x="58674" y="284225"/>
                </a:lnTo>
                <a:lnTo>
                  <a:pt x="60198" y="287273"/>
                </a:lnTo>
                <a:lnTo>
                  <a:pt x="64008" y="288035"/>
                </a:lnTo>
                <a:lnTo>
                  <a:pt x="76224" y="285994"/>
                </a:lnTo>
                <a:close/>
              </a:path>
              <a:path w="1732279" h="318770">
                <a:moveTo>
                  <a:pt x="81534" y="318515"/>
                </a:moveTo>
                <a:lnTo>
                  <a:pt x="76224" y="285994"/>
                </a:lnTo>
                <a:lnTo>
                  <a:pt x="64008" y="288035"/>
                </a:lnTo>
                <a:lnTo>
                  <a:pt x="60198" y="287273"/>
                </a:lnTo>
                <a:lnTo>
                  <a:pt x="58674" y="284225"/>
                </a:lnTo>
                <a:lnTo>
                  <a:pt x="58674" y="311679"/>
                </a:lnTo>
                <a:lnTo>
                  <a:pt x="81534" y="318515"/>
                </a:lnTo>
                <a:close/>
              </a:path>
              <a:path w="1732279" h="318770">
                <a:moveTo>
                  <a:pt x="1732026" y="3809"/>
                </a:moveTo>
                <a:lnTo>
                  <a:pt x="1730502" y="761"/>
                </a:lnTo>
                <a:lnTo>
                  <a:pt x="1726692" y="0"/>
                </a:lnTo>
                <a:lnTo>
                  <a:pt x="74729" y="276839"/>
                </a:lnTo>
                <a:lnTo>
                  <a:pt x="76224" y="285994"/>
                </a:lnTo>
                <a:lnTo>
                  <a:pt x="1728216" y="9905"/>
                </a:lnTo>
                <a:lnTo>
                  <a:pt x="1731264" y="7619"/>
                </a:lnTo>
                <a:lnTo>
                  <a:pt x="1732026" y="3809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052187" y="2006790"/>
            <a:ext cx="163448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65"/>
                </a:solidFill>
                <a:latin typeface="Calibri"/>
                <a:cs typeface="Calibri"/>
              </a:rPr>
              <a:t>Empty [ ]</a:t>
            </a:r>
            <a:r>
              <a:rPr sz="1400" spc="-1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0065"/>
                </a:solidFill>
                <a:latin typeface="Calibri"/>
                <a:cs typeface="Calibri"/>
              </a:rPr>
              <a:t>indicate</a:t>
            </a:r>
            <a:r>
              <a:rPr sz="1400" spc="10" dirty="0">
                <a:solidFill>
                  <a:srgbClr val="00006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0065"/>
                </a:solidFill>
                <a:latin typeface="Calibri"/>
                <a:cs typeface="Calibri"/>
              </a:rPr>
              <a:t>th</a:t>
            </a:r>
            <a:r>
              <a:rPr sz="1400" dirty="0">
                <a:solidFill>
                  <a:srgbClr val="000065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000065"/>
                </a:solidFill>
                <a:latin typeface="Calibri"/>
                <a:cs typeface="Calibri"/>
              </a:rPr>
              <a:t>t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52187" y="2402264"/>
            <a:ext cx="17437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65"/>
                </a:solidFill>
                <a:latin typeface="Calibri"/>
                <a:cs typeface="Calibri"/>
              </a:rPr>
              <a:t>this function </a:t>
            </a:r>
            <a:r>
              <a:rPr sz="1400" spc="-10" dirty="0">
                <a:solidFill>
                  <a:srgbClr val="000065"/>
                </a:solidFill>
                <a:latin typeface="Calibri"/>
                <a:cs typeface="Calibri"/>
              </a:rPr>
              <a:t>p</a:t>
            </a:r>
            <a:r>
              <a:rPr sz="1400" dirty="0">
                <a:solidFill>
                  <a:srgbClr val="000065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000065"/>
                </a:solidFill>
                <a:latin typeface="Calibri"/>
                <a:cs typeface="Calibri"/>
              </a:rPr>
              <a:t>ra</a:t>
            </a:r>
            <a:r>
              <a:rPr sz="1400" spc="-5" dirty="0">
                <a:solidFill>
                  <a:srgbClr val="000065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00006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000065"/>
                </a:solidFill>
                <a:latin typeface="Calibri"/>
                <a:cs typeface="Calibri"/>
              </a:rPr>
              <a:t>er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30851" y="2605464"/>
            <a:ext cx="7715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65"/>
                </a:solidFill>
                <a:latin typeface="Calibri"/>
                <a:cs typeface="Calibri"/>
              </a:rPr>
              <a:t>is an array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78880" y="2077974"/>
            <a:ext cx="2163445" cy="668655"/>
          </a:xfrm>
          <a:custGeom>
            <a:avLst/>
            <a:gdLst/>
            <a:ahLst/>
            <a:cxnLst/>
            <a:rect l="l" t="t" r="r" b="b"/>
            <a:pathLst>
              <a:path w="2163445" h="668655">
                <a:moveTo>
                  <a:pt x="71449" y="627322"/>
                </a:moveTo>
                <a:lnTo>
                  <a:pt x="61722" y="595122"/>
                </a:lnTo>
                <a:lnTo>
                  <a:pt x="0" y="653796"/>
                </a:lnTo>
                <a:lnTo>
                  <a:pt x="55626" y="663404"/>
                </a:lnTo>
                <a:lnTo>
                  <a:pt x="55626" y="636270"/>
                </a:lnTo>
                <a:lnTo>
                  <a:pt x="56388" y="633222"/>
                </a:lnTo>
                <a:lnTo>
                  <a:pt x="59436" y="630936"/>
                </a:lnTo>
                <a:lnTo>
                  <a:pt x="71449" y="627322"/>
                </a:lnTo>
                <a:close/>
              </a:path>
              <a:path w="2163445" h="668655">
                <a:moveTo>
                  <a:pt x="74172" y="636336"/>
                </a:moveTo>
                <a:lnTo>
                  <a:pt x="71449" y="627322"/>
                </a:lnTo>
                <a:lnTo>
                  <a:pt x="59436" y="630936"/>
                </a:lnTo>
                <a:lnTo>
                  <a:pt x="56388" y="633222"/>
                </a:lnTo>
                <a:lnTo>
                  <a:pt x="55626" y="636270"/>
                </a:lnTo>
                <a:lnTo>
                  <a:pt x="57912" y="639318"/>
                </a:lnTo>
                <a:lnTo>
                  <a:pt x="61722" y="640080"/>
                </a:lnTo>
                <a:lnTo>
                  <a:pt x="74172" y="636336"/>
                </a:lnTo>
                <a:close/>
              </a:path>
              <a:path w="2163445" h="668655">
                <a:moveTo>
                  <a:pt x="83820" y="668274"/>
                </a:moveTo>
                <a:lnTo>
                  <a:pt x="74172" y="636336"/>
                </a:lnTo>
                <a:lnTo>
                  <a:pt x="61722" y="640080"/>
                </a:lnTo>
                <a:lnTo>
                  <a:pt x="57912" y="639318"/>
                </a:lnTo>
                <a:lnTo>
                  <a:pt x="55626" y="636270"/>
                </a:lnTo>
                <a:lnTo>
                  <a:pt x="55626" y="663404"/>
                </a:lnTo>
                <a:lnTo>
                  <a:pt x="83820" y="668274"/>
                </a:lnTo>
                <a:close/>
              </a:path>
              <a:path w="2163445" h="668655">
                <a:moveTo>
                  <a:pt x="2163318" y="3048"/>
                </a:moveTo>
                <a:lnTo>
                  <a:pt x="2161032" y="0"/>
                </a:lnTo>
                <a:lnTo>
                  <a:pt x="2157222" y="0"/>
                </a:lnTo>
                <a:lnTo>
                  <a:pt x="71449" y="627322"/>
                </a:lnTo>
                <a:lnTo>
                  <a:pt x="74172" y="636336"/>
                </a:lnTo>
                <a:lnTo>
                  <a:pt x="2160270" y="9144"/>
                </a:lnTo>
                <a:lnTo>
                  <a:pt x="2162556" y="6858"/>
                </a:lnTo>
                <a:lnTo>
                  <a:pt x="2163318" y="304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Explosion: 8 Points 23">
            <a:extLst>
              <a:ext uri="{FF2B5EF4-FFF2-40B4-BE49-F238E27FC236}">
                <a16:creationId xmlns:a16="http://schemas.microsoft.com/office/drawing/2014/main" id="{5B044129-20DD-4E37-85E4-9764A17B3EE2}"/>
              </a:ext>
            </a:extLst>
          </p:cNvPr>
          <p:cNvSpPr/>
          <p:nvPr/>
        </p:nvSpPr>
        <p:spPr>
          <a:xfrm>
            <a:off x="7404100" y="4816222"/>
            <a:ext cx="3289300" cy="2762775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Marks points to </a:t>
            </a:r>
            <a:r>
              <a:rPr lang="en-US" sz="2000" dirty="0" err="1">
                <a:solidFill>
                  <a:schemeClr val="tx1"/>
                </a:solidFill>
              </a:rPr>
              <a:t>examMarks</a:t>
            </a:r>
            <a:r>
              <a:rPr lang="en-US" sz="2000" dirty="0">
                <a:solidFill>
                  <a:schemeClr val="tx1"/>
                </a:solidFill>
              </a:rPr>
              <a:t>, see slide 17</a:t>
            </a:r>
          </a:p>
        </p:txBody>
      </p:sp>
    </p:spTree>
    <p:extLst>
      <p:ext uri="{BB962C8B-B14F-4D97-AF65-F5344CB8AC3E}">
        <p14:creationId xmlns:p14="http://schemas.microsoft.com/office/powerpoint/2010/main" val="174977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9903"/>
            <a:ext cx="493723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5" dirty="0"/>
              <a:t>…Continued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1322203" y="1626874"/>
            <a:ext cx="7781925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40"/>
              </a:lnSpc>
              <a:buClr>
                <a:srgbClr val="A50021"/>
              </a:buClr>
              <a:tabLst>
                <a:tab pos="262255" algn="l"/>
              </a:tabLst>
            </a:pPr>
            <a:r>
              <a:rPr sz="2400" b="1" spc="-5" dirty="0">
                <a:solidFill>
                  <a:srgbClr val="800000"/>
                </a:solidFill>
                <a:latin typeface="Calibri"/>
                <a:cs typeface="Calibri"/>
              </a:rPr>
              <a:t>Since</a:t>
            </a:r>
            <a:r>
              <a:rPr sz="2400" b="1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00"/>
                </a:solidFill>
                <a:latin typeface="Calibri"/>
                <a:cs typeface="Calibri"/>
              </a:rPr>
              <a:t>th</a:t>
            </a:r>
            <a:r>
              <a:rPr sz="2400" b="1" spc="-5" dirty="0">
                <a:solidFill>
                  <a:srgbClr val="800000"/>
                </a:solidFill>
                <a:latin typeface="Calibri"/>
                <a:cs typeface="Calibri"/>
              </a:rPr>
              <a:t>e </a:t>
            </a:r>
            <a:r>
              <a:rPr sz="2400" b="1" spc="-10" dirty="0">
                <a:solidFill>
                  <a:srgbClr val="800000"/>
                </a:solidFill>
                <a:latin typeface="Calibri"/>
                <a:cs typeface="Calibri"/>
              </a:rPr>
              <a:t>functio</a:t>
            </a:r>
            <a:r>
              <a:rPr sz="2400" b="1" spc="-5" dirty="0">
                <a:solidFill>
                  <a:srgbClr val="8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800000"/>
                </a:solidFill>
                <a:latin typeface="Calibri"/>
                <a:cs typeface="Calibri"/>
              </a:rPr>
              <a:t>has </a:t>
            </a:r>
            <a:r>
              <a:rPr sz="2400" b="1" spc="-10" dirty="0">
                <a:solidFill>
                  <a:srgbClr val="800000"/>
                </a:solidFill>
                <a:latin typeface="Calibri"/>
                <a:cs typeface="Calibri"/>
              </a:rPr>
              <a:t>ful</a:t>
            </a:r>
            <a:r>
              <a:rPr sz="2400" b="1" spc="-5" dirty="0">
                <a:solidFill>
                  <a:srgbClr val="800000"/>
                </a:solidFill>
                <a:latin typeface="Calibri"/>
                <a:cs typeface="Calibri"/>
              </a:rPr>
              <a:t>l </a:t>
            </a:r>
            <a:r>
              <a:rPr sz="2400" b="1" dirty="0">
                <a:solidFill>
                  <a:srgbClr val="800000"/>
                </a:solidFill>
                <a:latin typeface="Calibri"/>
                <a:cs typeface="Calibri"/>
              </a:rPr>
              <a:t>access</a:t>
            </a:r>
            <a:r>
              <a:rPr sz="2400" b="1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800000"/>
                </a:solidFill>
                <a:latin typeface="Calibri"/>
                <a:cs typeface="Calibri"/>
              </a:rPr>
              <a:t>to the</a:t>
            </a:r>
            <a:r>
              <a:rPr sz="2400" b="1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800000"/>
                </a:solidFill>
                <a:latin typeface="Calibri"/>
                <a:cs typeface="Calibri"/>
              </a:rPr>
              <a:t>actual</a:t>
            </a:r>
            <a:r>
              <a:rPr sz="2400" b="1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00"/>
                </a:solidFill>
                <a:latin typeface="Calibri"/>
                <a:cs typeface="Calibri"/>
              </a:rPr>
              <a:t>array</a:t>
            </a:r>
            <a:r>
              <a:rPr sz="2400" b="1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800000"/>
                </a:solidFill>
                <a:latin typeface="Calibri"/>
                <a:cs typeface="Calibri"/>
              </a:rPr>
              <a:t>data,</a:t>
            </a:r>
            <a:r>
              <a:rPr sz="2400" b="1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00"/>
                </a:solidFill>
                <a:latin typeface="Calibri"/>
                <a:cs typeface="Calibri"/>
              </a:rPr>
              <a:t>it </a:t>
            </a:r>
            <a:r>
              <a:rPr sz="2400" b="1" spc="-10" dirty="0">
                <a:solidFill>
                  <a:srgbClr val="800000"/>
                </a:solidFill>
                <a:latin typeface="Calibri"/>
                <a:cs typeface="Calibri"/>
              </a:rPr>
              <a:t>ma</a:t>
            </a:r>
            <a:r>
              <a:rPr sz="2400" b="1" spc="-5" dirty="0">
                <a:solidFill>
                  <a:srgbClr val="800000"/>
                </a:solidFill>
                <a:latin typeface="Calibri"/>
                <a:cs typeface="Calibri"/>
              </a:rPr>
              <a:t>y </a:t>
            </a:r>
            <a:r>
              <a:rPr sz="2400" b="1" spc="-10" dirty="0">
                <a:solidFill>
                  <a:srgbClr val="800000"/>
                </a:solidFill>
                <a:latin typeface="Calibri"/>
                <a:cs typeface="Calibri"/>
              </a:rPr>
              <a:t>mistakenl</a:t>
            </a:r>
            <a:r>
              <a:rPr sz="2400" b="1" spc="-5" dirty="0">
                <a:solidFill>
                  <a:srgbClr val="800000"/>
                </a:solidFill>
                <a:latin typeface="Calibri"/>
                <a:cs typeface="Calibri"/>
              </a:rPr>
              <a:t>y</a:t>
            </a:r>
            <a:r>
              <a:rPr sz="2400" b="1" spc="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800000"/>
                </a:solidFill>
                <a:latin typeface="Calibri"/>
                <a:cs typeface="Calibri"/>
              </a:rPr>
              <a:t>chang</a:t>
            </a:r>
            <a:r>
              <a:rPr sz="2400" b="1" dirty="0">
                <a:solidFill>
                  <a:srgbClr val="800000"/>
                </a:solidFill>
                <a:latin typeface="Calibri"/>
                <a:cs typeface="Calibri"/>
              </a:rPr>
              <a:t>e </a:t>
            </a:r>
            <a:r>
              <a:rPr sz="2400" b="1" spc="-10" dirty="0">
                <a:solidFill>
                  <a:srgbClr val="800000"/>
                </a:solidFill>
                <a:latin typeface="Calibri"/>
                <a:cs typeface="Calibri"/>
              </a:rPr>
              <a:t>it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2203" y="4325766"/>
            <a:ext cx="3985895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voi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addVector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dataIn[],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695325" marR="5080" indent="-40957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00" spc="-10" dirty="0">
                <a:latin typeface="Courier New"/>
                <a:cs typeface="Courier New"/>
              </a:rPr>
              <a:t>(in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i=0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10" dirty="0">
                <a:latin typeface="Courier New"/>
                <a:cs typeface="Courier New"/>
              </a:rPr>
              <a:t> size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10" dirty="0">
                <a:latin typeface="Courier New"/>
                <a:cs typeface="Courier New"/>
              </a:rPr>
              <a:t> i++) </a:t>
            </a:r>
            <a:r>
              <a:rPr sz="1800" spc="-5" dirty="0">
                <a:latin typeface="Courier New"/>
                <a:cs typeface="Courier New"/>
              </a:rPr>
              <a:t>dataOut[i</a:t>
            </a:r>
            <a:r>
              <a:rPr sz="1800" dirty="0">
                <a:latin typeface="Courier New"/>
                <a:cs typeface="Courier New"/>
              </a:rPr>
              <a:t>]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dataIn[i</a:t>
            </a:r>
            <a:r>
              <a:rPr sz="1800" dirty="0">
                <a:latin typeface="Courier New"/>
                <a:cs typeface="Courier New"/>
              </a:rPr>
              <a:t>]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18326" y="4325766"/>
            <a:ext cx="344042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0070C0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dataOut[]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siz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17389" y="4875160"/>
            <a:ext cx="166497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dataIn[i]%2;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4962" y="5424555"/>
            <a:ext cx="45319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(dataOut[i</a:t>
            </a:r>
            <a:r>
              <a:rPr sz="1800" dirty="0">
                <a:latin typeface="Courier New"/>
                <a:cs typeface="Courier New"/>
              </a:rPr>
              <a:t>]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dataIn[i]++;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5768" y="5698875"/>
            <a:ext cx="111823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retur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2203" y="6248269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4485" y="2495550"/>
            <a:ext cx="1378585" cy="361950"/>
          </a:xfrm>
          <a:custGeom>
            <a:avLst/>
            <a:gdLst/>
            <a:ahLst/>
            <a:cxnLst/>
            <a:rect l="l" t="t" r="r" b="b"/>
            <a:pathLst>
              <a:path w="1378585" h="361950">
                <a:moveTo>
                  <a:pt x="0" y="0"/>
                </a:moveTo>
                <a:lnTo>
                  <a:pt x="0" y="361950"/>
                </a:lnTo>
                <a:lnTo>
                  <a:pt x="1378458" y="361949"/>
                </a:lnTo>
                <a:lnTo>
                  <a:pt x="1378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4485" y="2562225"/>
            <a:ext cx="1378585" cy="361950"/>
          </a:xfrm>
          <a:custGeom>
            <a:avLst/>
            <a:gdLst/>
            <a:ahLst/>
            <a:cxnLst/>
            <a:rect l="l" t="t" r="r" b="b"/>
            <a:pathLst>
              <a:path w="1378585" h="361950">
                <a:moveTo>
                  <a:pt x="0" y="0"/>
                </a:moveTo>
                <a:lnTo>
                  <a:pt x="0" y="361950"/>
                </a:lnTo>
                <a:lnTo>
                  <a:pt x="1378458" y="361949"/>
                </a:lnTo>
                <a:lnTo>
                  <a:pt x="1378458" y="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5915" y="2859023"/>
            <a:ext cx="1377950" cy="361950"/>
          </a:xfrm>
          <a:custGeom>
            <a:avLst/>
            <a:gdLst/>
            <a:ahLst/>
            <a:cxnLst/>
            <a:rect l="l" t="t" r="r" b="b"/>
            <a:pathLst>
              <a:path w="1377950" h="361950">
                <a:moveTo>
                  <a:pt x="0" y="0"/>
                </a:moveTo>
                <a:lnTo>
                  <a:pt x="0" y="361950"/>
                </a:lnTo>
                <a:lnTo>
                  <a:pt x="1377695" y="361949"/>
                </a:lnTo>
                <a:lnTo>
                  <a:pt x="1377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5915" y="2859023"/>
            <a:ext cx="1377950" cy="361950"/>
          </a:xfrm>
          <a:custGeom>
            <a:avLst/>
            <a:gdLst/>
            <a:ahLst/>
            <a:cxnLst/>
            <a:rect l="l" t="t" r="r" b="b"/>
            <a:pathLst>
              <a:path w="1377950" h="361950">
                <a:moveTo>
                  <a:pt x="0" y="0"/>
                </a:moveTo>
                <a:lnTo>
                  <a:pt x="0" y="361950"/>
                </a:lnTo>
                <a:lnTo>
                  <a:pt x="1377695" y="361949"/>
                </a:lnTo>
                <a:lnTo>
                  <a:pt x="1377695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2961" y="3206495"/>
            <a:ext cx="1378585" cy="361950"/>
          </a:xfrm>
          <a:custGeom>
            <a:avLst/>
            <a:gdLst/>
            <a:ahLst/>
            <a:cxnLst/>
            <a:rect l="l" t="t" r="r" b="b"/>
            <a:pathLst>
              <a:path w="1378585" h="361950">
                <a:moveTo>
                  <a:pt x="0" y="0"/>
                </a:moveTo>
                <a:lnTo>
                  <a:pt x="0" y="361950"/>
                </a:lnTo>
                <a:lnTo>
                  <a:pt x="1378457" y="361950"/>
                </a:lnTo>
                <a:lnTo>
                  <a:pt x="1378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12961" y="3206495"/>
            <a:ext cx="1378585" cy="361950"/>
          </a:xfrm>
          <a:custGeom>
            <a:avLst/>
            <a:gdLst/>
            <a:ahLst/>
            <a:cxnLst/>
            <a:rect l="l" t="t" r="r" b="b"/>
            <a:pathLst>
              <a:path w="1378585" h="361950">
                <a:moveTo>
                  <a:pt x="0" y="0"/>
                </a:moveTo>
                <a:lnTo>
                  <a:pt x="0" y="361950"/>
                </a:lnTo>
                <a:lnTo>
                  <a:pt x="1378457" y="361950"/>
                </a:lnTo>
                <a:lnTo>
                  <a:pt x="1378457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09913" y="3590544"/>
            <a:ext cx="1377950" cy="361950"/>
          </a:xfrm>
          <a:custGeom>
            <a:avLst/>
            <a:gdLst/>
            <a:ahLst/>
            <a:cxnLst/>
            <a:rect l="l" t="t" r="r" b="b"/>
            <a:pathLst>
              <a:path w="1377950" h="361950">
                <a:moveTo>
                  <a:pt x="0" y="0"/>
                </a:moveTo>
                <a:lnTo>
                  <a:pt x="0" y="361950"/>
                </a:lnTo>
                <a:lnTo>
                  <a:pt x="1377695" y="361950"/>
                </a:lnTo>
                <a:lnTo>
                  <a:pt x="1377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09913" y="3590544"/>
            <a:ext cx="1377950" cy="361950"/>
          </a:xfrm>
          <a:custGeom>
            <a:avLst/>
            <a:gdLst/>
            <a:ahLst/>
            <a:cxnLst/>
            <a:rect l="l" t="t" r="r" b="b"/>
            <a:pathLst>
              <a:path w="1377950" h="361950">
                <a:moveTo>
                  <a:pt x="0" y="0"/>
                </a:moveTo>
                <a:lnTo>
                  <a:pt x="0" y="361950"/>
                </a:lnTo>
                <a:lnTo>
                  <a:pt x="1377695" y="361950"/>
                </a:lnTo>
                <a:lnTo>
                  <a:pt x="1377695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28658" y="2468307"/>
            <a:ext cx="1140460" cy="132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" algn="just">
              <a:lnSpc>
                <a:spcPct val="149700"/>
              </a:lnSpc>
            </a:pPr>
            <a:r>
              <a:rPr sz="1600" dirty="0">
                <a:latin typeface="Courier New"/>
                <a:cs typeface="Courier New"/>
              </a:rPr>
              <a:t>dataIn[0] dataIn[1] dataIn[2] dataIn[3]</a:t>
            </a:r>
          </a:p>
        </p:txBody>
      </p:sp>
      <p:sp>
        <p:nvSpPr>
          <p:cNvPr id="22" name="object 22"/>
          <p:cNvSpPr/>
          <p:nvPr/>
        </p:nvSpPr>
        <p:spPr>
          <a:xfrm>
            <a:off x="1258709" y="2860548"/>
            <a:ext cx="1365885" cy="685800"/>
          </a:xfrm>
          <a:custGeom>
            <a:avLst/>
            <a:gdLst/>
            <a:ahLst/>
            <a:cxnLst/>
            <a:rect l="l" t="t" r="r" b="b"/>
            <a:pathLst>
              <a:path w="1365885" h="685800">
                <a:moveTo>
                  <a:pt x="249174" y="575925"/>
                </a:moveTo>
                <a:lnTo>
                  <a:pt x="249174" y="368046"/>
                </a:lnTo>
                <a:lnTo>
                  <a:pt x="0" y="408432"/>
                </a:lnTo>
                <a:lnTo>
                  <a:pt x="211074" y="487680"/>
                </a:lnTo>
                <a:lnTo>
                  <a:pt x="211074" y="573707"/>
                </a:lnTo>
                <a:lnTo>
                  <a:pt x="249174" y="575925"/>
                </a:lnTo>
                <a:close/>
              </a:path>
              <a:path w="1365885" h="685800">
                <a:moveTo>
                  <a:pt x="339852" y="666451"/>
                </a:moveTo>
                <a:lnTo>
                  <a:pt x="339852" y="248412"/>
                </a:lnTo>
                <a:lnTo>
                  <a:pt x="74676" y="262128"/>
                </a:lnTo>
                <a:lnTo>
                  <a:pt x="249174" y="368046"/>
                </a:lnTo>
                <a:lnTo>
                  <a:pt x="249174" y="575925"/>
                </a:lnTo>
                <a:lnTo>
                  <a:pt x="304038" y="579120"/>
                </a:lnTo>
                <a:lnTo>
                  <a:pt x="310896" y="685800"/>
                </a:lnTo>
                <a:lnTo>
                  <a:pt x="339852" y="666451"/>
                </a:lnTo>
                <a:close/>
              </a:path>
              <a:path w="1365885" h="685800">
                <a:moveTo>
                  <a:pt x="211074" y="573707"/>
                </a:moveTo>
                <a:lnTo>
                  <a:pt x="211074" y="487680"/>
                </a:lnTo>
                <a:lnTo>
                  <a:pt x="81534" y="566166"/>
                </a:lnTo>
                <a:lnTo>
                  <a:pt x="211074" y="573707"/>
                </a:lnTo>
                <a:close/>
              </a:path>
              <a:path w="1365885" h="685800">
                <a:moveTo>
                  <a:pt x="934974" y="0"/>
                </a:moveTo>
                <a:lnTo>
                  <a:pt x="724662" y="137922"/>
                </a:lnTo>
                <a:lnTo>
                  <a:pt x="614934" y="59436"/>
                </a:lnTo>
                <a:lnTo>
                  <a:pt x="541020" y="202692"/>
                </a:lnTo>
                <a:lnTo>
                  <a:pt x="284988" y="115062"/>
                </a:lnTo>
                <a:lnTo>
                  <a:pt x="339852" y="248412"/>
                </a:lnTo>
                <a:lnTo>
                  <a:pt x="339852" y="666451"/>
                </a:lnTo>
                <a:lnTo>
                  <a:pt x="476250" y="575310"/>
                </a:lnTo>
                <a:lnTo>
                  <a:pt x="550164" y="625602"/>
                </a:lnTo>
                <a:lnTo>
                  <a:pt x="624078" y="551688"/>
                </a:lnTo>
                <a:lnTo>
                  <a:pt x="734568" y="598170"/>
                </a:lnTo>
                <a:lnTo>
                  <a:pt x="770382" y="505968"/>
                </a:lnTo>
                <a:lnTo>
                  <a:pt x="918210" y="544700"/>
                </a:lnTo>
                <a:lnTo>
                  <a:pt x="918210" y="183642"/>
                </a:lnTo>
                <a:lnTo>
                  <a:pt x="934974" y="0"/>
                </a:lnTo>
                <a:close/>
              </a:path>
              <a:path w="1365885" h="685800">
                <a:moveTo>
                  <a:pt x="1138428" y="100584"/>
                </a:moveTo>
                <a:lnTo>
                  <a:pt x="918210" y="183642"/>
                </a:lnTo>
                <a:lnTo>
                  <a:pt x="918210" y="544700"/>
                </a:lnTo>
                <a:lnTo>
                  <a:pt x="925830" y="546696"/>
                </a:lnTo>
                <a:lnTo>
                  <a:pt x="925830" y="455676"/>
                </a:lnTo>
                <a:lnTo>
                  <a:pt x="1035558" y="472244"/>
                </a:lnTo>
                <a:lnTo>
                  <a:pt x="1035558" y="207264"/>
                </a:lnTo>
                <a:lnTo>
                  <a:pt x="1138428" y="100584"/>
                </a:lnTo>
                <a:close/>
              </a:path>
              <a:path w="1365885" h="685800">
                <a:moveTo>
                  <a:pt x="944880" y="551688"/>
                </a:moveTo>
                <a:lnTo>
                  <a:pt x="925830" y="455676"/>
                </a:lnTo>
                <a:lnTo>
                  <a:pt x="925830" y="546696"/>
                </a:lnTo>
                <a:lnTo>
                  <a:pt x="944880" y="551688"/>
                </a:lnTo>
                <a:close/>
              </a:path>
              <a:path w="1365885" h="685800">
                <a:moveTo>
                  <a:pt x="1365504" y="211074"/>
                </a:moveTo>
                <a:lnTo>
                  <a:pt x="1035558" y="207264"/>
                </a:lnTo>
                <a:lnTo>
                  <a:pt x="1035558" y="390906"/>
                </a:lnTo>
                <a:lnTo>
                  <a:pt x="1073658" y="380470"/>
                </a:lnTo>
                <a:lnTo>
                  <a:pt x="1073658" y="298704"/>
                </a:lnTo>
                <a:lnTo>
                  <a:pt x="1365504" y="211074"/>
                </a:lnTo>
                <a:close/>
              </a:path>
              <a:path w="1365885" h="685800">
                <a:moveTo>
                  <a:pt x="1193292" y="496062"/>
                </a:moveTo>
                <a:lnTo>
                  <a:pt x="1035558" y="390906"/>
                </a:lnTo>
                <a:lnTo>
                  <a:pt x="1035558" y="472244"/>
                </a:lnTo>
                <a:lnTo>
                  <a:pt x="1193292" y="496062"/>
                </a:lnTo>
                <a:close/>
              </a:path>
              <a:path w="1365885" h="685800">
                <a:moveTo>
                  <a:pt x="1155192" y="358140"/>
                </a:moveTo>
                <a:lnTo>
                  <a:pt x="1073658" y="298704"/>
                </a:lnTo>
                <a:lnTo>
                  <a:pt x="1073658" y="380470"/>
                </a:lnTo>
                <a:lnTo>
                  <a:pt x="1155192" y="358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58709" y="2860548"/>
            <a:ext cx="1365885" cy="685800"/>
          </a:xfrm>
          <a:custGeom>
            <a:avLst/>
            <a:gdLst/>
            <a:ahLst/>
            <a:cxnLst/>
            <a:rect l="l" t="t" r="r" b="b"/>
            <a:pathLst>
              <a:path w="1365885" h="685800">
                <a:moveTo>
                  <a:pt x="724662" y="137922"/>
                </a:moveTo>
                <a:lnTo>
                  <a:pt x="614934" y="59436"/>
                </a:lnTo>
                <a:lnTo>
                  <a:pt x="541020" y="202692"/>
                </a:lnTo>
                <a:lnTo>
                  <a:pt x="284988" y="115062"/>
                </a:lnTo>
                <a:lnTo>
                  <a:pt x="339852" y="248412"/>
                </a:lnTo>
                <a:lnTo>
                  <a:pt x="74676" y="262128"/>
                </a:lnTo>
                <a:lnTo>
                  <a:pt x="249174" y="368046"/>
                </a:lnTo>
                <a:lnTo>
                  <a:pt x="0" y="408432"/>
                </a:lnTo>
                <a:lnTo>
                  <a:pt x="211074" y="487680"/>
                </a:lnTo>
                <a:lnTo>
                  <a:pt x="81534" y="566166"/>
                </a:lnTo>
                <a:lnTo>
                  <a:pt x="304038" y="579120"/>
                </a:lnTo>
                <a:lnTo>
                  <a:pt x="310896" y="685800"/>
                </a:lnTo>
                <a:lnTo>
                  <a:pt x="476250" y="575310"/>
                </a:lnTo>
                <a:lnTo>
                  <a:pt x="550164" y="625602"/>
                </a:lnTo>
                <a:lnTo>
                  <a:pt x="624078" y="551688"/>
                </a:lnTo>
                <a:lnTo>
                  <a:pt x="734568" y="598170"/>
                </a:lnTo>
                <a:lnTo>
                  <a:pt x="770382" y="505968"/>
                </a:lnTo>
                <a:lnTo>
                  <a:pt x="944880" y="551688"/>
                </a:lnTo>
                <a:lnTo>
                  <a:pt x="925830" y="455676"/>
                </a:lnTo>
                <a:lnTo>
                  <a:pt x="1193292" y="496062"/>
                </a:lnTo>
                <a:lnTo>
                  <a:pt x="1035558" y="390906"/>
                </a:lnTo>
                <a:lnTo>
                  <a:pt x="1155192" y="358140"/>
                </a:lnTo>
                <a:lnTo>
                  <a:pt x="1073658" y="298704"/>
                </a:lnTo>
                <a:lnTo>
                  <a:pt x="1365504" y="211074"/>
                </a:lnTo>
                <a:lnTo>
                  <a:pt x="1035558" y="207264"/>
                </a:lnTo>
                <a:lnTo>
                  <a:pt x="1138428" y="100584"/>
                </a:lnTo>
                <a:lnTo>
                  <a:pt x="918210" y="183642"/>
                </a:lnTo>
                <a:lnTo>
                  <a:pt x="934974" y="0"/>
                </a:lnTo>
                <a:lnTo>
                  <a:pt x="724662" y="137922"/>
                </a:lnTo>
                <a:close/>
              </a:path>
            </a:pathLst>
          </a:custGeom>
          <a:ln w="412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0959" y="3147060"/>
            <a:ext cx="670560" cy="1170940"/>
          </a:xfrm>
          <a:custGeom>
            <a:avLst/>
            <a:gdLst/>
            <a:ahLst/>
            <a:cxnLst/>
            <a:rect l="l" t="t" r="r" b="b"/>
            <a:pathLst>
              <a:path w="670560" h="1170939">
                <a:moveTo>
                  <a:pt x="633045" y="1054848"/>
                </a:moveTo>
                <a:lnTo>
                  <a:pt x="631697" y="1046988"/>
                </a:lnTo>
                <a:lnTo>
                  <a:pt x="629411" y="1037844"/>
                </a:lnTo>
                <a:lnTo>
                  <a:pt x="624266" y="1010866"/>
                </a:lnTo>
                <a:lnTo>
                  <a:pt x="614540" y="956665"/>
                </a:lnTo>
                <a:lnTo>
                  <a:pt x="587434" y="792991"/>
                </a:lnTo>
                <a:lnTo>
                  <a:pt x="568383" y="683971"/>
                </a:lnTo>
                <a:lnTo>
                  <a:pt x="557753" y="629785"/>
                </a:lnTo>
                <a:lnTo>
                  <a:pt x="546024" y="575948"/>
                </a:lnTo>
                <a:lnTo>
                  <a:pt x="532926" y="522558"/>
                </a:lnTo>
                <a:lnTo>
                  <a:pt x="521969" y="482345"/>
                </a:lnTo>
                <a:lnTo>
                  <a:pt x="517397" y="469392"/>
                </a:lnTo>
                <a:lnTo>
                  <a:pt x="506292" y="434460"/>
                </a:lnTo>
                <a:lnTo>
                  <a:pt x="483175" y="370177"/>
                </a:lnTo>
                <a:lnTo>
                  <a:pt x="458117" y="312795"/>
                </a:lnTo>
                <a:lnTo>
                  <a:pt x="430239" y="261671"/>
                </a:lnTo>
                <a:lnTo>
                  <a:pt x="398663" y="216158"/>
                </a:lnTo>
                <a:lnTo>
                  <a:pt x="362511" y="175613"/>
                </a:lnTo>
                <a:lnTo>
                  <a:pt x="320903" y="139390"/>
                </a:lnTo>
                <a:lnTo>
                  <a:pt x="272962" y="106844"/>
                </a:lnTo>
                <a:lnTo>
                  <a:pt x="217808" y="77331"/>
                </a:lnTo>
                <a:lnTo>
                  <a:pt x="154564" y="50206"/>
                </a:lnTo>
                <a:lnTo>
                  <a:pt x="74675" y="21336"/>
                </a:lnTo>
                <a:lnTo>
                  <a:pt x="12191" y="0"/>
                </a:lnTo>
                <a:lnTo>
                  <a:pt x="0" y="36576"/>
                </a:lnTo>
                <a:lnTo>
                  <a:pt x="62483" y="57912"/>
                </a:lnTo>
                <a:lnTo>
                  <a:pt x="106679" y="73151"/>
                </a:lnTo>
                <a:lnTo>
                  <a:pt x="172982" y="98761"/>
                </a:lnTo>
                <a:lnTo>
                  <a:pt x="230261" y="126294"/>
                </a:lnTo>
                <a:lnTo>
                  <a:pt x="279532" y="156401"/>
                </a:lnTo>
                <a:lnTo>
                  <a:pt x="321809" y="189730"/>
                </a:lnTo>
                <a:lnTo>
                  <a:pt x="358106" y="226933"/>
                </a:lnTo>
                <a:lnTo>
                  <a:pt x="389438" y="268658"/>
                </a:lnTo>
                <a:lnTo>
                  <a:pt x="416818" y="315555"/>
                </a:lnTo>
                <a:lnTo>
                  <a:pt x="441261" y="368273"/>
                </a:lnTo>
                <a:lnTo>
                  <a:pt x="463781" y="427464"/>
                </a:lnTo>
                <a:lnTo>
                  <a:pt x="485393" y="493776"/>
                </a:lnTo>
                <a:lnTo>
                  <a:pt x="499578" y="546364"/>
                </a:lnTo>
                <a:lnTo>
                  <a:pt x="511715" y="598409"/>
                </a:lnTo>
                <a:lnTo>
                  <a:pt x="527869" y="676903"/>
                </a:lnTo>
                <a:lnTo>
                  <a:pt x="542241" y="755765"/>
                </a:lnTo>
                <a:lnTo>
                  <a:pt x="582326" y="992945"/>
                </a:lnTo>
                <a:lnTo>
                  <a:pt x="592073" y="1045463"/>
                </a:lnTo>
                <a:lnTo>
                  <a:pt x="593597" y="1054608"/>
                </a:lnTo>
                <a:lnTo>
                  <a:pt x="594971" y="1061280"/>
                </a:lnTo>
                <a:lnTo>
                  <a:pt x="633045" y="1054848"/>
                </a:lnTo>
                <a:close/>
              </a:path>
              <a:path w="670560" h="1170939">
                <a:moveTo>
                  <a:pt x="636269" y="1162812"/>
                </a:moveTo>
                <a:lnTo>
                  <a:pt x="636269" y="1073658"/>
                </a:lnTo>
                <a:lnTo>
                  <a:pt x="598931" y="1080516"/>
                </a:lnTo>
                <a:lnTo>
                  <a:pt x="594971" y="1061280"/>
                </a:lnTo>
                <a:lnTo>
                  <a:pt x="557783" y="1067562"/>
                </a:lnTo>
                <a:lnTo>
                  <a:pt x="633983" y="1170432"/>
                </a:lnTo>
                <a:lnTo>
                  <a:pt x="636269" y="1162812"/>
                </a:lnTo>
                <a:close/>
              </a:path>
              <a:path w="670560" h="1170939">
                <a:moveTo>
                  <a:pt x="636269" y="1073658"/>
                </a:moveTo>
                <a:lnTo>
                  <a:pt x="633045" y="1054848"/>
                </a:lnTo>
                <a:lnTo>
                  <a:pt x="594971" y="1061280"/>
                </a:lnTo>
                <a:lnTo>
                  <a:pt x="598931" y="1080516"/>
                </a:lnTo>
                <a:lnTo>
                  <a:pt x="636269" y="1073658"/>
                </a:lnTo>
                <a:close/>
              </a:path>
              <a:path w="670560" h="1170939">
                <a:moveTo>
                  <a:pt x="670559" y="1048512"/>
                </a:moveTo>
                <a:lnTo>
                  <a:pt x="633045" y="1054848"/>
                </a:lnTo>
                <a:lnTo>
                  <a:pt x="636269" y="1073658"/>
                </a:lnTo>
                <a:lnTo>
                  <a:pt x="636269" y="1162812"/>
                </a:lnTo>
                <a:lnTo>
                  <a:pt x="670559" y="10485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47117" y="3130295"/>
            <a:ext cx="746125" cy="1165225"/>
          </a:xfrm>
          <a:custGeom>
            <a:avLst/>
            <a:gdLst/>
            <a:ahLst/>
            <a:cxnLst/>
            <a:rect l="l" t="t" r="r" b="b"/>
            <a:pathLst>
              <a:path w="746125" h="1165225">
                <a:moveTo>
                  <a:pt x="656863" y="73694"/>
                </a:moveTo>
                <a:lnTo>
                  <a:pt x="637800" y="40651"/>
                </a:lnTo>
                <a:lnTo>
                  <a:pt x="601979" y="61721"/>
                </a:lnTo>
                <a:lnTo>
                  <a:pt x="579881" y="75437"/>
                </a:lnTo>
                <a:lnTo>
                  <a:pt x="527066" y="110034"/>
                </a:lnTo>
                <a:lnTo>
                  <a:pt x="477827" y="146219"/>
                </a:lnTo>
                <a:lnTo>
                  <a:pt x="431853" y="184140"/>
                </a:lnTo>
                <a:lnTo>
                  <a:pt x="388832" y="223943"/>
                </a:lnTo>
                <a:lnTo>
                  <a:pt x="348453" y="265776"/>
                </a:lnTo>
                <a:lnTo>
                  <a:pt x="310402" y="309785"/>
                </a:lnTo>
                <a:lnTo>
                  <a:pt x="274370" y="356120"/>
                </a:lnTo>
                <a:lnTo>
                  <a:pt x="240043" y="404925"/>
                </a:lnTo>
                <a:lnTo>
                  <a:pt x="207110" y="456349"/>
                </a:lnTo>
                <a:lnTo>
                  <a:pt x="175259" y="510540"/>
                </a:lnTo>
                <a:lnTo>
                  <a:pt x="153161" y="551688"/>
                </a:lnTo>
                <a:lnTo>
                  <a:pt x="131003" y="601355"/>
                </a:lnTo>
                <a:lnTo>
                  <a:pt x="110568" y="651816"/>
                </a:lnTo>
                <a:lnTo>
                  <a:pt x="91842" y="702989"/>
                </a:lnTo>
                <a:lnTo>
                  <a:pt x="74815" y="754795"/>
                </a:lnTo>
                <a:lnTo>
                  <a:pt x="59474" y="807153"/>
                </a:lnTo>
                <a:lnTo>
                  <a:pt x="45805" y="859983"/>
                </a:lnTo>
                <a:lnTo>
                  <a:pt x="33798" y="913205"/>
                </a:lnTo>
                <a:lnTo>
                  <a:pt x="23440" y="966739"/>
                </a:lnTo>
                <a:lnTo>
                  <a:pt x="14718" y="1020503"/>
                </a:lnTo>
                <a:lnTo>
                  <a:pt x="7619" y="1074420"/>
                </a:lnTo>
                <a:lnTo>
                  <a:pt x="0" y="1162050"/>
                </a:lnTo>
                <a:lnTo>
                  <a:pt x="38100" y="1165098"/>
                </a:lnTo>
                <a:lnTo>
                  <a:pt x="45719" y="1078230"/>
                </a:lnTo>
                <a:lnTo>
                  <a:pt x="48425" y="1053906"/>
                </a:lnTo>
                <a:lnTo>
                  <a:pt x="55530" y="1003532"/>
                </a:lnTo>
                <a:lnTo>
                  <a:pt x="64774" y="951387"/>
                </a:lnTo>
                <a:lnTo>
                  <a:pt x="76008" y="898111"/>
                </a:lnTo>
                <a:lnTo>
                  <a:pt x="89088" y="844345"/>
                </a:lnTo>
                <a:lnTo>
                  <a:pt x="103865" y="790728"/>
                </a:lnTo>
                <a:lnTo>
                  <a:pt x="120195" y="737900"/>
                </a:lnTo>
                <a:lnTo>
                  <a:pt x="137929" y="686500"/>
                </a:lnTo>
                <a:lnTo>
                  <a:pt x="156922" y="637169"/>
                </a:lnTo>
                <a:lnTo>
                  <a:pt x="177028" y="590547"/>
                </a:lnTo>
                <a:lnTo>
                  <a:pt x="197357" y="548640"/>
                </a:lnTo>
                <a:lnTo>
                  <a:pt x="208787" y="528828"/>
                </a:lnTo>
                <a:lnTo>
                  <a:pt x="223064" y="503460"/>
                </a:lnTo>
                <a:lnTo>
                  <a:pt x="253296" y="453670"/>
                </a:lnTo>
                <a:lnTo>
                  <a:pt x="285768" y="405304"/>
                </a:lnTo>
                <a:lnTo>
                  <a:pt x="320476" y="358554"/>
                </a:lnTo>
                <a:lnTo>
                  <a:pt x="357419" y="313614"/>
                </a:lnTo>
                <a:lnTo>
                  <a:pt x="396594" y="270678"/>
                </a:lnTo>
                <a:lnTo>
                  <a:pt x="438000" y="229938"/>
                </a:lnTo>
                <a:lnTo>
                  <a:pt x="481634" y="191589"/>
                </a:lnTo>
                <a:lnTo>
                  <a:pt x="527495" y="155823"/>
                </a:lnTo>
                <a:lnTo>
                  <a:pt x="575580" y="122834"/>
                </a:lnTo>
                <a:lnTo>
                  <a:pt x="622554" y="94487"/>
                </a:lnTo>
                <a:lnTo>
                  <a:pt x="656863" y="73694"/>
                </a:lnTo>
                <a:close/>
              </a:path>
              <a:path w="746125" h="1165225">
                <a:moveTo>
                  <a:pt x="745997" y="0"/>
                </a:moveTo>
                <a:lnTo>
                  <a:pt x="618743" y="7619"/>
                </a:lnTo>
                <a:lnTo>
                  <a:pt x="637800" y="40651"/>
                </a:lnTo>
                <a:lnTo>
                  <a:pt x="653795" y="31241"/>
                </a:lnTo>
                <a:lnTo>
                  <a:pt x="672845" y="64008"/>
                </a:lnTo>
                <a:lnTo>
                  <a:pt x="672845" y="101396"/>
                </a:lnTo>
                <a:lnTo>
                  <a:pt x="675893" y="106680"/>
                </a:lnTo>
                <a:lnTo>
                  <a:pt x="745997" y="0"/>
                </a:lnTo>
                <a:close/>
              </a:path>
              <a:path w="746125" h="1165225">
                <a:moveTo>
                  <a:pt x="672845" y="64008"/>
                </a:moveTo>
                <a:lnTo>
                  <a:pt x="653795" y="31241"/>
                </a:lnTo>
                <a:lnTo>
                  <a:pt x="637800" y="40651"/>
                </a:lnTo>
                <a:lnTo>
                  <a:pt x="656863" y="73694"/>
                </a:lnTo>
                <a:lnTo>
                  <a:pt x="672845" y="64008"/>
                </a:lnTo>
                <a:close/>
              </a:path>
              <a:path w="746125" h="1165225">
                <a:moveTo>
                  <a:pt x="672845" y="101396"/>
                </a:moveTo>
                <a:lnTo>
                  <a:pt x="672845" y="64008"/>
                </a:lnTo>
                <a:lnTo>
                  <a:pt x="656863" y="73694"/>
                </a:lnTo>
                <a:lnTo>
                  <a:pt x="672845" y="101396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36213" y="5666372"/>
            <a:ext cx="2756535" cy="86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dirty="0">
                <a:solidFill>
                  <a:srgbClr val="9A0000"/>
                </a:solidFill>
                <a:latin typeface="Comic Sans MS"/>
                <a:cs typeface="Comic Sans MS"/>
              </a:rPr>
              <a:t>A</a:t>
            </a:r>
            <a:r>
              <a:rPr sz="1600" spc="-5" dirty="0">
                <a:solidFill>
                  <a:srgbClr val="9A0000"/>
                </a:solidFill>
                <a:latin typeface="Comic Sans MS"/>
                <a:cs typeface="Comic Sans MS"/>
              </a:rPr>
              <a:t> bug</a:t>
            </a:r>
            <a:r>
              <a:rPr sz="1600" dirty="0">
                <a:solidFill>
                  <a:srgbClr val="9A0000"/>
                </a:solidFill>
                <a:latin typeface="Comic Sans MS"/>
                <a:cs typeface="Comic Sans MS"/>
              </a:rPr>
              <a:t>: </a:t>
            </a:r>
            <a:r>
              <a:rPr sz="1600" spc="-5" dirty="0">
                <a:solidFill>
                  <a:srgbClr val="9A0000"/>
                </a:solidFill>
                <a:latin typeface="Comic Sans MS"/>
                <a:cs typeface="Comic Sans MS"/>
              </a:rPr>
              <a:t>th</a:t>
            </a:r>
            <a:r>
              <a:rPr sz="1600" dirty="0">
                <a:solidFill>
                  <a:srgbClr val="9A0000"/>
                </a:solidFill>
                <a:latin typeface="Comic Sans MS"/>
                <a:cs typeface="Comic Sans MS"/>
              </a:rPr>
              <a:t>e source</a:t>
            </a:r>
            <a:r>
              <a:rPr sz="1600" spc="-5" dirty="0">
                <a:solidFill>
                  <a:srgbClr val="9A0000"/>
                </a:solidFill>
                <a:latin typeface="Comic Sans MS"/>
                <a:cs typeface="Comic Sans MS"/>
              </a:rPr>
              <a:t> dat</a:t>
            </a:r>
            <a:r>
              <a:rPr sz="1600" dirty="0">
                <a:solidFill>
                  <a:srgbClr val="9A0000"/>
                </a:solidFill>
                <a:latin typeface="Comic Sans MS"/>
                <a:cs typeface="Comic Sans MS"/>
              </a:rPr>
              <a:t>a array </a:t>
            </a:r>
            <a:r>
              <a:rPr sz="1600" spc="-5" dirty="0">
                <a:solidFill>
                  <a:srgbClr val="9A0000"/>
                </a:solidFill>
                <a:latin typeface="Comic Sans MS"/>
                <a:cs typeface="Comic Sans MS"/>
              </a:rPr>
              <a:t>wil</a:t>
            </a:r>
            <a:r>
              <a:rPr sz="1600" dirty="0">
                <a:solidFill>
                  <a:srgbClr val="9A0000"/>
                </a:solidFill>
                <a:latin typeface="Comic Sans MS"/>
                <a:cs typeface="Comic Sans MS"/>
              </a:rPr>
              <a:t>l </a:t>
            </a:r>
            <a:r>
              <a:rPr sz="1600" spc="-5" dirty="0">
                <a:solidFill>
                  <a:srgbClr val="9A0000"/>
                </a:solidFill>
                <a:latin typeface="Comic Sans MS"/>
                <a:cs typeface="Comic Sans MS"/>
              </a:rPr>
              <a:t>b</a:t>
            </a:r>
            <a:r>
              <a:rPr sz="1600" dirty="0">
                <a:solidFill>
                  <a:srgbClr val="9A0000"/>
                </a:solidFill>
                <a:latin typeface="Comic Sans MS"/>
                <a:cs typeface="Comic Sans MS"/>
              </a:rPr>
              <a:t>e </a:t>
            </a:r>
            <a:r>
              <a:rPr sz="1600" spc="-5" dirty="0">
                <a:solidFill>
                  <a:srgbClr val="9A0000"/>
                </a:solidFill>
                <a:latin typeface="Comic Sans MS"/>
                <a:cs typeface="Comic Sans MS"/>
              </a:rPr>
              <a:t>corrupted</a:t>
            </a:r>
            <a:endParaRPr sz="16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lang="en-US" sz="1600" spc="-5" dirty="0">
                <a:latin typeface="Comic Sans MS"/>
                <a:cs typeface="Comic Sans MS"/>
              </a:rPr>
              <a:t>Meant to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be</a:t>
            </a:r>
            <a:r>
              <a:rPr sz="1600" dirty="0">
                <a:latin typeface="Comic Sans MS"/>
                <a:cs typeface="Comic Sans MS"/>
              </a:rPr>
              <a:t>: </a:t>
            </a:r>
            <a:r>
              <a:rPr sz="1600" dirty="0">
                <a:latin typeface="Courier New"/>
                <a:cs typeface="Courier New"/>
              </a:rPr>
              <a:t>dataOut[i]++</a:t>
            </a:r>
          </a:p>
        </p:txBody>
      </p:sp>
      <p:sp>
        <p:nvSpPr>
          <p:cNvPr id="27" name="object 27"/>
          <p:cNvSpPr/>
          <p:nvPr/>
        </p:nvSpPr>
        <p:spPr>
          <a:xfrm>
            <a:off x="5548757" y="5698235"/>
            <a:ext cx="1005840" cy="208915"/>
          </a:xfrm>
          <a:custGeom>
            <a:avLst/>
            <a:gdLst/>
            <a:ahLst/>
            <a:cxnLst/>
            <a:rect l="l" t="t" r="r" b="b"/>
            <a:pathLst>
              <a:path w="1005840" h="208914">
                <a:moveTo>
                  <a:pt x="81533" y="0"/>
                </a:moveTo>
                <a:lnTo>
                  <a:pt x="0" y="24384"/>
                </a:lnTo>
                <a:lnTo>
                  <a:pt x="60959" y="69088"/>
                </a:lnTo>
                <a:lnTo>
                  <a:pt x="60959" y="44958"/>
                </a:lnTo>
                <a:lnTo>
                  <a:pt x="64007" y="25908"/>
                </a:lnTo>
                <a:lnTo>
                  <a:pt x="76658" y="28108"/>
                </a:lnTo>
                <a:lnTo>
                  <a:pt x="81533" y="0"/>
                </a:lnTo>
                <a:close/>
              </a:path>
              <a:path w="1005840" h="208914">
                <a:moveTo>
                  <a:pt x="76658" y="28108"/>
                </a:moveTo>
                <a:lnTo>
                  <a:pt x="64007" y="25908"/>
                </a:lnTo>
                <a:lnTo>
                  <a:pt x="60959" y="44958"/>
                </a:lnTo>
                <a:lnTo>
                  <a:pt x="73360" y="47115"/>
                </a:lnTo>
                <a:lnTo>
                  <a:pt x="76658" y="28108"/>
                </a:lnTo>
                <a:close/>
              </a:path>
              <a:path w="1005840" h="208914">
                <a:moveTo>
                  <a:pt x="73360" y="47115"/>
                </a:moveTo>
                <a:lnTo>
                  <a:pt x="60959" y="44958"/>
                </a:lnTo>
                <a:lnTo>
                  <a:pt x="60959" y="69088"/>
                </a:lnTo>
                <a:lnTo>
                  <a:pt x="68579" y="74676"/>
                </a:lnTo>
                <a:lnTo>
                  <a:pt x="73360" y="47115"/>
                </a:lnTo>
                <a:close/>
              </a:path>
              <a:path w="1005840" h="208914">
                <a:moveTo>
                  <a:pt x="1005839" y="189737"/>
                </a:moveTo>
                <a:lnTo>
                  <a:pt x="76658" y="28108"/>
                </a:lnTo>
                <a:lnTo>
                  <a:pt x="73360" y="47115"/>
                </a:lnTo>
                <a:lnTo>
                  <a:pt x="1002791" y="208787"/>
                </a:lnTo>
                <a:lnTo>
                  <a:pt x="1005839" y="189737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063117" y="2525522"/>
          <a:ext cx="1493520" cy="1479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dataOut[0]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6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dataOut[1]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141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dataOut[2]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dataOut[3]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1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920"/>
            <a:ext cx="479463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5" dirty="0"/>
              <a:t>…Continued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1107833" y="3858767"/>
            <a:ext cx="8317230" cy="2513330"/>
          </a:xfrm>
          <a:custGeom>
            <a:avLst/>
            <a:gdLst/>
            <a:ahLst/>
            <a:cxnLst/>
            <a:rect l="l" t="t" r="r" b="b"/>
            <a:pathLst>
              <a:path w="8317230" h="2513329">
                <a:moveTo>
                  <a:pt x="0" y="0"/>
                </a:moveTo>
                <a:lnTo>
                  <a:pt x="0" y="2513076"/>
                </a:lnTo>
                <a:lnTo>
                  <a:pt x="8317230" y="2513076"/>
                </a:lnTo>
                <a:lnTo>
                  <a:pt x="831723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4187" y="6039310"/>
            <a:ext cx="100330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ts val="1455"/>
              </a:lnSpc>
            </a:pPr>
            <a:r>
              <a:rPr sz="1400" spc="-10" dirty="0">
                <a:solidFill>
                  <a:srgbClr val="EEECE1"/>
                </a:solidFill>
                <a:latin typeface="Arial"/>
                <a:cs typeface="Arial"/>
              </a:rPr>
              <a:t>11/03/2016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2311" y="2265426"/>
            <a:ext cx="8301228" cy="1323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2311" y="2265426"/>
            <a:ext cx="8301355" cy="1323975"/>
          </a:xfrm>
          <a:custGeom>
            <a:avLst/>
            <a:gdLst/>
            <a:ahLst/>
            <a:cxnLst/>
            <a:rect l="l" t="t" r="r" b="b"/>
            <a:pathLst>
              <a:path w="8301355" h="1323975">
                <a:moveTo>
                  <a:pt x="0" y="0"/>
                </a:moveTo>
                <a:lnTo>
                  <a:pt x="0" y="1323594"/>
                </a:lnTo>
                <a:lnTo>
                  <a:pt x="8301228" y="1323594"/>
                </a:lnTo>
                <a:lnTo>
                  <a:pt x="8301228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94187" y="1516130"/>
            <a:ext cx="8495913" cy="2721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90550">
              <a:lnSpc>
                <a:spcPts val="2840"/>
              </a:lnSpc>
              <a:tabLst>
                <a:tab pos="269875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prevent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accidenta</a:t>
            </a:r>
            <a:r>
              <a:rPr sz="2400" b="1" dirty="0">
                <a:latin typeface="Calibri"/>
                <a:cs typeface="Calibri"/>
              </a:rPr>
              <a:t>l</a:t>
            </a:r>
            <a:r>
              <a:rPr sz="2400" b="1" spc="-5" dirty="0">
                <a:latin typeface="Calibri"/>
                <a:cs typeface="Calibri"/>
              </a:rPr>
              <a:t> modificatio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 o</a:t>
            </a:r>
            <a:r>
              <a:rPr sz="2400" b="1" dirty="0">
                <a:latin typeface="Calibri"/>
                <a:cs typeface="Calibri"/>
              </a:rPr>
              <a:t>f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arrays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const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6034" marR="5305425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itemsIn[250];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itemsOut[250]; itemsIn[5] = 128;</a:t>
            </a:r>
            <a:endParaRPr sz="2000" dirty="0">
              <a:latin typeface="Courier New"/>
              <a:cs typeface="Courier New"/>
            </a:endParaRPr>
          </a:p>
          <a:p>
            <a:pPr marL="26034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addVector( itemsIn, itemsOut, 250 );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voi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addVector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cons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in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dataIn[]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dataOut[]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187" y="4210512"/>
            <a:ext cx="177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8987" y="5429711"/>
            <a:ext cx="12446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42239" y="5357621"/>
            <a:ext cx="817880" cy="367665"/>
          </a:xfrm>
          <a:custGeom>
            <a:avLst/>
            <a:gdLst/>
            <a:ahLst/>
            <a:cxnLst/>
            <a:rect l="l" t="t" r="r" b="b"/>
            <a:pathLst>
              <a:path w="817879" h="367664">
                <a:moveTo>
                  <a:pt x="85343" y="0"/>
                </a:moveTo>
                <a:lnTo>
                  <a:pt x="0" y="4572"/>
                </a:lnTo>
                <a:lnTo>
                  <a:pt x="54863" y="70104"/>
                </a:lnTo>
                <a:lnTo>
                  <a:pt x="55625" y="68351"/>
                </a:lnTo>
                <a:lnTo>
                  <a:pt x="55625" y="35814"/>
                </a:lnTo>
                <a:lnTo>
                  <a:pt x="60959" y="24384"/>
                </a:lnTo>
                <a:lnTo>
                  <a:pt x="72541" y="29445"/>
                </a:lnTo>
                <a:lnTo>
                  <a:pt x="85343" y="0"/>
                </a:lnTo>
                <a:close/>
              </a:path>
              <a:path w="817879" h="367664">
                <a:moveTo>
                  <a:pt x="72541" y="29445"/>
                </a:moveTo>
                <a:lnTo>
                  <a:pt x="60959" y="24384"/>
                </a:lnTo>
                <a:lnTo>
                  <a:pt x="55625" y="35814"/>
                </a:lnTo>
                <a:lnTo>
                  <a:pt x="67511" y="41015"/>
                </a:lnTo>
                <a:lnTo>
                  <a:pt x="72541" y="29445"/>
                </a:lnTo>
                <a:close/>
              </a:path>
              <a:path w="817879" h="367664">
                <a:moveTo>
                  <a:pt x="67511" y="41015"/>
                </a:moveTo>
                <a:lnTo>
                  <a:pt x="55625" y="35814"/>
                </a:lnTo>
                <a:lnTo>
                  <a:pt x="55625" y="68351"/>
                </a:lnTo>
                <a:lnTo>
                  <a:pt x="67511" y="41015"/>
                </a:lnTo>
                <a:close/>
              </a:path>
              <a:path w="817879" h="367664">
                <a:moveTo>
                  <a:pt x="817625" y="355092"/>
                </a:moveTo>
                <a:lnTo>
                  <a:pt x="72541" y="29445"/>
                </a:lnTo>
                <a:lnTo>
                  <a:pt x="67511" y="41015"/>
                </a:lnTo>
                <a:lnTo>
                  <a:pt x="813053" y="367284"/>
                </a:lnTo>
                <a:lnTo>
                  <a:pt x="817625" y="35509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98987" y="4209351"/>
            <a:ext cx="383540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1070">
              <a:lnSpc>
                <a:spcPct val="100000"/>
              </a:lnSpc>
            </a:pPr>
            <a:r>
              <a:rPr sz="1600" i="1" spc="-5" dirty="0">
                <a:solidFill>
                  <a:srgbClr val="800000"/>
                </a:solidFill>
                <a:latin typeface="Calibri"/>
                <a:cs typeface="Calibri"/>
              </a:rPr>
              <a:t>Can'</a:t>
            </a:r>
            <a:r>
              <a:rPr sz="1600" i="1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1600" i="1" spc="-5" dirty="0">
                <a:solidFill>
                  <a:srgbClr val="800000"/>
                </a:solidFill>
                <a:latin typeface="Calibri"/>
                <a:cs typeface="Calibri"/>
              </a:rPr>
              <a:t> b</a:t>
            </a:r>
            <a:r>
              <a:rPr sz="1600" i="1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1600" i="1" spc="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800000"/>
                </a:solidFill>
                <a:latin typeface="Calibri"/>
                <a:cs typeface="Calibri"/>
              </a:rPr>
              <a:t>modified</a:t>
            </a:r>
            <a:endParaRPr sz="1600">
              <a:latin typeface="Calibri"/>
              <a:cs typeface="Calibri"/>
            </a:endParaRPr>
          </a:p>
          <a:p>
            <a:pPr marL="469265" marR="5080" indent="-45720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000" spc="-5" dirty="0">
                <a:latin typeface="Courier New"/>
                <a:cs typeface="Courier New"/>
              </a:rPr>
              <a:t>(int i=0; i &lt; sz; i++) dataOut[i] = dataIn[i]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0799" y="4515312"/>
            <a:ext cx="21590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+ dataIn[i]%2;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6186" y="5124911"/>
            <a:ext cx="5054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if (dataOut[i] == 0)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dataIn[i]++;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74783" y="3552444"/>
            <a:ext cx="1710055" cy="351790"/>
          </a:xfrm>
          <a:custGeom>
            <a:avLst/>
            <a:gdLst/>
            <a:ahLst/>
            <a:cxnLst/>
            <a:rect l="l" t="t" r="r" b="b"/>
            <a:pathLst>
              <a:path w="1710054" h="351789">
                <a:moveTo>
                  <a:pt x="45720" y="6858"/>
                </a:moveTo>
                <a:lnTo>
                  <a:pt x="8382" y="0"/>
                </a:lnTo>
                <a:lnTo>
                  <a:pt x="2286" y="35814"/>
                </a:lnTo>
                <a:lnTo>
                  <a:pt x="1524" y="38100"/>
                </a:lnTo>
                <a:lnTo>
                  <a:pt x="39624" y="43434"/>
                </a:lnTo>
                <a:lnTo>
                  <a:pt x="39624" y="41910"/>
                </a:lnTo>
                <a:lnTo>
                  <a:pt x="42672" y="25146"/>
                </a:lnTo>
                <a:lnTo>
                  <a:pt x="45720" y="6858"/>
                </a:lnTo>
                <a:close/>
              </a:path>
              <a:path w="1710054" h="351789">
                <a:moveTo>
                  <a:pt x="44958" y="105918"/>
                </a:moveTo>
                <a:lnTo>
                  <a:pt x="41910" y="99822"/>
                </a:lnTo>
                <a:lnTo>
                  <a:pt x="40386" y="94488"/>
                </a:lnTo>
                <a:lnTo>
                  <a:pt x="38862" y="87630"/>
                </a:lnTo>
                <a:lnTo>
                  <a:pt x="38100" y="80772"/>
                </a:lnTo>
                <a:lnTo>
                  <a:pt x="38100" y="77724"/>
                </a:lnTo>
                <a:lnTo>
                  <a:pt x="0" y="80010"/>
                </a:lnTo>
                <a:lnTo>
                  <a:pt x="0" y="83058"/>
                </a:lnTo>
                <a:lnTo>
                  <a:pt x="762" y="92964"/>
                </a:lnTo>
                <a:lnTo>
                  <a:pt x="3048" y="102108"/>
                </a:lnTo>
                <a:lnTo>
                  <a:pt x="6096" y="111252"/>
                </a:lnTo>
                <a:lnTo>
                  <a:pt x="9906" y="120396"/>
                </a:lnTo>
                <a:lnTo>
                  <a:pt x="11430" y="124968"/>
                </a:lnTo>
                <a:lnTo>
                  <a:pt x="44958" y="105918"/>
                </a:lnTo>
                <a:close/>
              </a:path>
              <a:path w="1710054" h="351789">
                <a:moveTo>
                  <a:pt x="93726" y="149352"/>
                </a:moveTo>
                <a:lnTo>
                  <a:pt x="89154" y="146304"/>
                </a:lnTo>
                <a:lnTo>
                  <a:pt x="81534" y="141732"/>
                </a:lnTo>
                <a:lnTo>
                  <a:pt x="73914" y="136398"/>
                </a:lnTo>
                <a:lnTo>
                  <a:pt x="67818" y="131064"/>
                </a:lnTo>
                <a:lnTo>
                  <a:pt x="65532" y="129540"/>
                </a:lnTo>
                <a:lnTo>
                  <a:pt x="40386" y="158496"/>
                </a:lnTo>
                <a:lnTo>
                  <a:pt x="42672" y="160020"/>
                </a:lnTo>
                <a:lnTo>
                  <a:pt x="50292" y="166116"/>
                </a:lnTo>
                <a:lnTo>
                  <a:pt x="58674" y="172974"/>
                </a:lnTo>
                <a:lnTo>
                  <a:pt x="67818" y="178308"/>
                </a:lnTo>
                <a:lnTo>
                  <a:pt x="74676" y="182118"/>
                </a:lnTo>
                <a:lnTo>
                  <a:pt x="93726" y="149352"/>
                </a:lnTo>
                <a:close/>
              </a:path>
              <a:path w="1710054" h="351789">
                <a:moveTo>
                  <a:pt x="160020" y="174498"/>
                </a:moveTo>
                <a:lnTo>
                  <a:pt x="157734" y="174498"/>
                </a:lnTo>
                <a:lnTo>
                  <a:pt x="150876" y="172212"/>
                </a:lnTo>
                <a:lnTo>
                  <a:pt x="126492" y="164592"/>
                </a:lnTo>
                <a:lnTo>
                  <a:pt x="125730" y="163830"/>
                </a:lnTo>
                <a:lnTo>
                  <a:pt x="112014" y="199644"/>
                </a:lnTo>
                <a:lnTo>
                  <a:pt x="112776" y="199644"/>
                </a:lnTo>
                <a:lnTo>
                  <a:pt x="125730" y="204978"/>
                </a:lnTo>
                <a:lnTo>
                  <a:pt x="140208" y="208788"/>
                </a:lnTo>
                <a:lnTo>
                  <a:pt x="147828" y="211074"/>
                </a:lnTo>
                <a:lnTo>
                  <a:pt x="150114" y="211836"/>
                </a:lnTo>
                <a:lnTo>
                  <a:pt x="160020" y="174498"/>
                </a:lnTo>
                <a:close/>
              </a:path>
              <a:path w="1710054" h="351789">
                <a:moveTo>
                  <a:pt x="232410" y="187452"/>
                </a:moveTo>
                <a:lnTo>
                  <a:pt x="223266" y="186690"/>
                </a:lnTo>
                <a:lnTo>
                  <a:pt x="195834" y="182118"/>
                </a:lnTo>
                <a:lnTo>
                  <a:pt x="188976" y="219456"/>
                </a:lnTo>
                <a:lnTo>
                  <a:pt x="189738" y="219456"/>
                </a:lnTo>
                <a:lnTo>
                  <a:pt x="208026" y="222504"/>
                </a:lnTo>
                <a:lnTo>
                  <a:pt x="227838" y="225552"/>
                </a:lnTo>
                <a:lnTo>
                  <a:pt x="232410" y="187452"/>
                </a:lnTo>
                <a:close/>
              </a:path>
              <a:path w="1710054" h="351789">
                <a:moveTo>
                  <a:pt x="307086" y="192786"/>
                </a:moveTo>
                <a:lnTo>
                  <a:pt x="300990" y="192786"/>
                </a:lnTo>
                <a:lnTo>
                  <a:pt x="286512" y="191922"/>
                </a:lnTo>
                <a:lnTo>
                  <a:pt x="276606" y="191262"/>
                </a:lnTo>
                <a:lnTo>
                  <a:pt x="268986" y="190500"/>
                </a:lnTo>
                <a:lnTo>
                  <a:pt x="266700" y="228600"/>
                </a:lnTo>
                <a:lnTo>
                  <a:pt x="273558" y="229362"/>
                </a:lnTo>
                <a:lnTo>
                  <a:pt x="288036" y="230219"/>
                </a:lnTo>
                <a:lnTo>
                  <a:pt x="298704" y="230886"/>
                </a:lnTo>
                <a:lnTo>
                  <a:pt x="305562" y="230886"/>
                </a:lnTo>
                <a:lnTo>
                  <a:pt x="307086" y="192786"/>
                </a:lnTo>
                <a:close/>
              </a:path>
              <a:path w="1710054" h="351789">
                <a:moveTo>
                  <a:pt x="382524" y="194310"/>
                </a:moveTo>
                <a:lnTo>
                  <a:pt x="353568" y="194251"/>
                </a:lnTo>
                <a:lnTo>
                  <a:pt x="344424" y="193548"/>
                </a:lnTo>
                <a:lnTo>
                  <a:pt x="343662" y="231648"/>
                </a:lnTo>
                <a:lnTo>
                  <a:pt x="353568" y="232410"/>
                </a:lnTo>
                <a:lnTo>
                  <a:pt x="381762" y="232410"/>
                </a:lnTo>
                <a:lnTo>
                  <a:pt x="382524" y="194310"/>
                </a:lnTo>
                <a:close/>
              </a:path>
              <a:path w="1710054" h="351789">
                <a:moveTo>
                  <a:pt x="458724" y="231648"/>
                </a:moveTo>
                <a:lnTo>
                  <a:pt x="457962" y="193548"/>
                </a:lnTo>
                <a:lnTo>
                  <a:pt x="443484" y="194310"/>
                </a:lnTo>
                <a:lnTo>
                  <a:pt x="419862" y="194310"/>
                </a:lnTo>
                <a:lnTo>
                  <a:pt x="420624" y="232410"/>
                </a:lnTo>
                <a:lnTo>
                  <a:pt x="443484" y="232410"/>
                </a:lnTo>
                <a:lnTo>
                  <a:pt x="458724" y="231648"/>
                </a:lnTo>
                <a:close/>
              </a:path>
              <a:path w="1710054" h="351789">
                <a:moveTo>
                  <a:pt x="534924" y="230124"/>
                </a:moveTo>
                <a:lnTo>
                  <a:pt x="534162" y="192024"/>
                </a:lnTo>
                <a:lnTo>
                  <a:pt x="506730" y="192765"/>
                </a:lnTo>
                <a:lnTo>
                  <a:pt x="496062" y="192786"/>
                </a:lnTo>
                <a:lnTo>
                  <a:pt x="496824" y="230886"/>
                </a:lnTo>
                <a:lnTo>
                  <a:pt x="506730" y="230886"/>
                </a:lnTo>
                <a:lnTo>
                  <a:pt x="534924" y="230124"/>
                </a:lnTo>
                <a:close/>
              </a:path>
              <a:path w="1710054" h="351789">
                <a:moveTo>
                  <a:pt x="611124" y="227838"/>
                </a:moveTo>
                <a:lnTo>
                  <a:pt x="610362" y="189738"/>
                </a:lnTo>
                <a:lnTo>
                  <a:pt x="601218" y="190500"/>
                </a:lnTo>
                <a:lnTo>
                  <a:pt x="572262" y="191262"/>
                </a:lnTo>
                <a:lnTo>
                  <a:pt x="573024" y="229362"/>
                </a:lnTo>
                <a:lnTo>
                  <a:pt x="601980" y="228600"/>
                </a:lnTo>
                <a:lnTo>
                  <a:pt x="611124" y="227838"/>
                </a:lnTo>
                <a:close/>
              </a:path>
              <a:path w="1710054" h="351789">
                <a:moveTo>
                  <a:pt x="687324" y="225552"/>
                </a:moveTo>
                <a:lnTo>
                  <a:pt x="686562" y="187452"/>
                </a:lnTo>
                <a:lnTo>
                  <a:pt x="663702" y="188214"/>
                </a:lnTo>
                <a:lnTo>
                  <a:pt x="648462" y="188976"/>
                </a:lnTo>
                <a:lnTo>
                  <a:pt x="649224" y="227076"/>
                </a:lnTo>
                <a:lnTo>
                  <a:pt x="664464" y="226314"/>
                </a:lnTo>
                <a:lnTo>
                  <a:pt x="687324" y="225552"/>
                </a:lnTo>
                <a:close/>
              </a:path>
              <a:path w="1710054" h="351789">
                <a:moveTo>
                  <a:pt x="764286" y="222504"/>
                </a:moveTo>
                <a:lnTo>
                  <a:pt x="762000" y="184404"/>
                </a:lnTo>
                <a:lnTo>
                  <a:pt x="754380" y="185166"/>
                </a:lnTo>
                <a:lnTo>
                  <a:pt x="723900" y="186690"/>
                </a:lnTo>
                <a:lnTo>
                  <a:pt x="726186" y="224028"/>
                </a:lnTo>
                <a:lnTo>
                  <a:pt x="755904" y="223266"/>
                </a:lnTo>
                <a:lnTo>
                  <a:pt x="764286" y="222504"/>
                </a:lnTo>
                <a:close/>
              </a:path>
              <a:path w="1710054" h="351789">
                <a:moveTo>
                  <a:pt x="840486" y="217932"/>
                </a:moveTo>
                <a:lnTo>
                  <a:pt x="838200" y="179832"/>
                </a:lnTo>
                <a:lnTo>
                  <a:pt x="818388" y="181356"/>
                </a:lnTo>
                <a:lnTo>
                  <a:pt x="800100" y="182118"/>
                </a:lnTo>
                <a:lnTo>
                  <a:pt x="802386" y="220218"/>
                </a:lnTo>
                <a:lnTo>
                  <a:pt x="820674" y="219456"/>
                </a:lnTo>
                <a:lnTo>
                  <a:pt x="840486" y="217932"/>
                </a:lnTo>
                <a:close/>
              </a:path>
              <a:path w="1710054" h="351789">
                <a:moveTo>
                  <a:pt x="916686" y="212598"/>
                </a:moveTo>
                <a:lnTo>
                  <a:pt x="913638" y="174498"/>
                </a:lnTo>
                <a:lnTo>
                  <a:pt x="883158" y="176784"/>
                </a:lnTo>
                <a:lnTo>
                  <a:pt x="875538" y="177546"/>
                </a:lnTo>
                <a:lnTo>
                  <a:pt x="878586" y="215646"/>
                </a:lnTo>
                <a:lnTo>
                  <a:pt x="886206" y="214884"/>
                </a:lnTo>
                <a:lnTo>
                  <a:pt x="916686" y="212598"/>
                </a:lnTo>
                <a:close/>
              </a:path>
              <a:path w="1710054" h="351789">
                <a:moveTo>
                  <a:pt x="992124" y="207264"/>
                </a:moveTo>
                <a:lnTo>
                  <a:pt x="989838" y="169164"/>
                </a:lnTo>
                <a:lnTo>
                  <a:pt x="980694" y="169926"/>
                </a:lnTo>
                <a:lnTo>
                  <a:pt x="951738" y="171450"/>
                </a:lnTo>
                <a:lnTo>
                  <a:pt x="954786" y="209550"/>
                </a:lnTo>
                <a:lnTo>
                  <a:pt x="983742" y="208026"/>
                </a:lnTo>
                <a:lnTo>
                  <a:pt x="992124" y="207264"/>
                </a:lnTo>
                <a:close/>
              </a:path>
              <a:path w="1710054" h="351789">
                <a:moveTo>
                  <a:pt x="1068324" y="201930"/>
                </a:moveTo>
                <a:lnTo>
                  <a:pt x="1066038" y="163830"/>
                </a:lnTo>
                <a:lnTo>
                  <a:pt x="1043940" y="165354"/>
                </a:lnTo>
                <a:lnTo>
                  <a:pt x="1027938" y="166116"/>
                </a:lnTo>
                <a:lnTo>
                  <a:pt x="1030224" y="204216"/>
                </a:lnTo>
                <a:lnTo>
                  <a:pt x="1046988" y="203454"/>
                </a:lnTo>
                <a:lnTo>
                  <a:pt x="1068324" y="201930"/>
                </a:lnTo>
                <a:close/>
              </a:path>
              <a:path w="1710054" h="351789">
                <a:moveTo>
                  <a:pt x="1143762" y="198120"/>
                </a:moveTo>
                <a:lnTo>
                  <a:pt x="1142238" y="160020"/>
                </a:lnTo>
                <a:lnTo>
                  <a:pt x="1133856" y="160020"/>
                </a:lnTo>
                <a:lnTo>
                  <a:pt x="1107186" y="161423"/>
                </a:lnTo>
                <a:lnTo>
                  <a:pt x="1104138" y="161544"/>
                </a:lnTo>
                <a:lnTo>
                  <a:pt x="1106424" y="199644"/>
                </a:lnTo>
                <a:lnTo>
                  <a:pt x="1107186" y="199644"/>
                </a:lnTo>
                <a:lnTo>
                  <a:pt x="1120902" y="198882"/>
                </a:lnTo>
                <a:lnTo>
                  <a:pt x="1133856" y="198200"/>
                </a:lnTo>
                <a:lnTo>
                  <a:pt x="1143762" y="198120"/>
                </a:lnTo>
                <a:close/>
              </a:path>
              <a:path w="1710054" h="351789">
                <a:moveTo>
                  <a:pt x="1219962" y="196596"/>
                </a:moveTo>
                <a:lnTo>
                  <a:pt x="1219200" y="158496"/>
                </a:lnTo>
                <a:lnTo>
                  <a:pt x="1187196" y="158496"/>
                </a:lnTo>
                <a:lnTo>
                  <a:pt x="1181100" y="159258"/>
                </a:lnTo>
                <a:lnTo>
                  <a:pt x="1181862" y="197358"/>
                </a:lnTo>
                <a:lnTo>
                  <a:pt x="1187196" y="196691"/>
                </a:lnTo>
                <a:lnTo>
                  <a:pt x="1219962" y="196596"/>
                </a:lnTo>
                <a:close/>
              </a:path>
              <a:path w="1710054" h="351789">
                <a:moveTo>
                  <a:pt x="1296162" y="194310"/>
                </a:moveTo>
                <a:lnTo>
                  <a:pt x="1294638" y="156210"/>
                </a:lnTo>
                <a:lnTo>
                  <a:pt x="1281684" y="156210"/>
                </a:lnTo>
                <a:lnTo>
                  <a:pt x="1260348" y="156945"/>
                </a:lnTo>
                <a:lnTo>
                  <a:pt x="1257300" y="156972"/>
                </a:lnTo>
                <a:lnTo>
                  <a:pt x="1258062" y="195072"/>
                </a:lnTo>
                <a:lnTo>
                  <a:pt x="1260348" y="195072"/>
                </a:lnTo>
                <a:lnTo>
                  <a:pt x="1281684" y="194360"/>
                </a:lnTo>
                <a:lnTo>
                  <a:pt x="1296162" y="194310"/>
                </a:lnTo>
                <a:close/>
              </a:path>
              <a:path w="1710054" h="351789">
                <a:moveTo>
                  <a:pt x="1372362" y="154686"/>
                </a:moveTo>
                <a:lnTo>
                  <a:pt x="1333500" y="154686"/>
                </a:lnTo>
                <a:lnTo>
                  <a:pt x="1334262" y="192786"/>
                </a:lnTo>
                <a:lnTo>
                  <a:pt x="1371600" y="192786"/>
                </a:lnTo>
                <a:lnTo>
                  <a:pt x="1372362" y="154686"/>
                </a:lnTo>
                <a:close/>
              </a:path>
              <a:path w="1710054" h="351789">
                <a:moveTo>
                  <a:pt x="1450086" y="160020"/>
                </a:moveTo>
                <a:lnTo>
                  <a:pt x="1440942" y="158496"/>
                </a:lnTo>
                <a:lnTo>
                  <a:pt x="1422654" y="156972"/>
                </a:lnTo>
                <a:lnTo>
                  <a:pt x="1411224" y="156210"/>
                </a:lnTo>
                <a:lnTo>
                  <a:pt x="1408938" y="194310"/>
                </a:lnTo>
                <a:lnTo>
                  <a:pt x="1420368" y="195072"/>
                </a:lnTo>
                <a:lnTo>
                  <a:pt x="1437132" y="196596"/>
                </a:lnTo>
                <a:lnTo>
                  <a:pt x="1444752" y="198120"/>
                </a:lnTo>
                <a:lnTo>
                  <a:pt x="1450086" y="160020"/>
                </a:lnTo>
                <a:close/>
              </a:path>
              <a:path w="1710054" h="351789">
                <a:moveTo>
                  <a:pt x="1527810" y="179832"/>
                </a:moveTo>
                <a:lnTo>
                  <a:pt x="1512570" y="173736"/>
                </a:lnTo>
                <a:lnTo>
                  <a:pt x="1495044" y="168402"/>
                </a:lnTo>
                <a:lnTo>
                  <a:pt x="1489710" y="167640"/>
                </a:lnTo>
                <a:lnTo>
                  <a:pt x="1480566" y="204216"/>
                </a:lnTo>
                <a:lnTo>
                  <a:pt x="1485900" y="205740"/>
                </a:lnTo>
                <a:lnTo>
                  <a:pt x="1501140" y="210312"/>
                </a:lnTo>
                <a:lnTo>
                  <a:pt x="1514856" y="215646"/>
                </a:lnTo>
                <a:lnTo>
                  <a:pt x="1527810" y="179832"/>
                </a:lnTo>
                <a:close/>
              </a:path>
              <a:path w="1710054" h="351789">
                <a:moveTo>
                  <a:pt x="1599438" y="217932"/>
                </a:moveTo>
                <a:lnTo>
                  <a:pt x="1591056" y="212598"/>
                </a:lnTo>
                <a:lnTo>
                  <a:pt x="1576578" y="203454"/>
                </a:lnTo>
                <a:lnTo>
                  <a:pt x="1565148" y="196596"/>
                </a:lnTo>
                <a:lnTo>
                  <a:pt x="1546860" y="230124"/>
                </a:lnTo>
                <a:lnTo>
                  <a:pt x="1557528" y="236220"/>
                </a:lnTo>
                <a:lnTo>
                  <a:pt x="1570482" y="244602"/>
                </a:lnTo>
                <a:lnTo>
                  <a:pt x="1577340" y="249174"/>
                </a:lnTo>
                <a:lnTo>
                  <a:pt x="1599438" y="217932"/>
                </a:lnTo>
                <a:close/>
              </a:path>
              <a:path w="1710054" h="351789">
                <a:moveTo>
                  <a:pt x="1657350" y="332313"/>
                </a:moveTo>
                <a:lnTo>
                  <a:pt x="1657350" y="268224"/>
                </a:lnTo>
                <a:lnTo>
                  <a:pt x="1630680" y="295656"/>
                </a:lnTo>
                <a:lnTo>
                  <a:pt x="1616595" y="282025"/>
                </a:lnTo>
                <a:lnTo>
                  <a:pt x="1589532" y="307848"/>
                </a:lnTo>
                <a:lnTo>
                  <a:pt x="1657350" y="332313"/>
                </a:lnTo>
                <a:close/>
              </a:path>
              <a:path w="1710054" h="351789">
                <a:moveTo>
                  <a:pt x="1644317" y="255575"/>
                </a:moveTo>
                <a:lnTo>
                  <a:pt x="1631442" y="243078"/>
                </a:lnTo>
                <a:lnTo>
                  <a:pt x="1630680" y="242316"/>
                </a:lnTo>
                <a:lnTo>
                  <a:pt x="1606296" y="272034"/>
                </a:lnTo>
                <a:lnTo>
                  <a:pt x="1607058" y="272796"/>
                </a:lnTo>
                <a:lnTo>
                  <a:pt x="1616595" y="282025"/>
                </a:lnTo>
                <a:lnTo>
                  <a:pt x="1644317" y="255575"/>
                </a:lnTo>
                <a:close/>
              </a:path>
              <a:path w="1710054" h="351789">
                <a:moveTo>
                  <a:pt x="1657350" y="268224"/>
                </a:moveTo>
                <a:lnTo>
                  <a:pt x="1644317" y="255575"/>
                </a:lnTo>
                <a:lnTo>
                  <a:pt x="1616595" y="282025"/>
                </a:lnTo>
                <a:lnTo>
                  <a:pt x="1630680" y="295656"/>
                </a:lnTo>
                <a:lnTo>
                  <a:pt x="1657350" y="268224"/>
                </a:lnTo>
                <a:close/>
              </a:path>
              <a:path w="1710054" h="351789">
                <a:moveTo>
                  <a:pt x="1709928" y="351282"/>
                </a:moveTo>
                <a:lnTo>
                  <a:pt x="1672590" y="228600"/>
                </a:lnTo>
                <a:lnTo>
                  <a:pt x="1644317" y="255575"/>
                </a:lnTo>
                <a:lnTo>
                  <a:pt x="1657350" y="268224"/>
                </a:lnTo>
                <a:lnTo>
                  <a:pt x="1657350" y="332313"/>
                </a:lnTo>
                <a:lnTo>
                  <a:pt x="1709928" y="351282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1381" y="3521202"/>
            <a:ext cx="2116455" cy="426720"/>
          </a:xfrm>
          <a:custGeom>
            <a:avLst/>
            <a:gdLst/>
            <a:ahLst/>
            <a:cxnLst/>
            <a:rect l="l" t="t" r="r" b="b"/>
            <a:pathLst>
              <a:path w="2116454" h="426720">
                <a:moveTo>
                  <a:pt x="48005" y="36576"/>
                </a:moveTo>
                <a:lnTo>
                  <a:pt x="42671" y="21336"/>
                </a:lnTo>
                <a:lnTo>
                  <a:pt x="35813" y="0"/>
                </a:lnTo>
                <a:lnTo>
                  <a:pt x="0" y="11430"/>
                </a:lnTo>
                <a:lnTo>
                  <a:pt x="6095" y="32766"/>
                </a:lnTo>
                <a:lnTo>
                  <a:pt x="11429" y="48006"/>
                </a:lnTo>
                <a:lnTo>
                  <a:pt x="48005" y="36576"/>
                </a:lnTo>
                <a:close/>
              </a:path>
              <a:path w="2116454" h="426720">
                <a:moveTo>
                  <a:pt x="76199" y="102870"/>
                </a:moveTo>
                <a:lnTo>
                  <a:pt x="72389" y="96774"/>
                </a:lnTo>
                <a:lnTo>
                  <a:pt x="68579" y="88392"/>
                </a:lnTo>
                <a:lnTo>
                  <a:pt x="64007" y="80010"/>
                </a:lnTo>
                <a:lnTo>
                  <a:pt x="60197" y="70866"/>
                </a:lnTo>
                <a:lnTo>
                  <a:pt x="25145" y="85344"/>
                </a:lnTo>
                <a:lnTo>
                  <a:pt x="28955" y="94488"/>
                </a:lnTo>
                <a:lnTo>
                  <a:pt x="33527" y="104394"/>
                </a:lnTo>
                <a:lnTo>
                  <a:pt x="38861" y="114300"/>
                </a:lnTo>
                <a:lnTo>
                  <a:pt x="43433" y="121920"/>
                </a:lnTo>
                <a:lnTo>
                  <a:pt x="76199" y="102870"/>
                </a:lnTo>
                <a:close/>
              </a:path>
              <a:path w="2116454" h="426720">
                <a:moveTo>
                  <a:pt x="121919" y="147828"/>
                </a:moveTo>
                <a:lnTo>
                  <a:pt x="96011" y="129539"/>
                </a:lnTo>
                <a:lnTo>
                  <a:pt x="68579" y="155448"/>
                </a:lnTo>
                <a:lnTo>
                  <a:pt x="104393" y="181356"/>
                </a:lnTo>
                <a:lnTo>
                  <a:pt x="121919" y="147828"/>
                </a:lnTo>
                <a:close/>
              </a:path>
              <a:path w="2116454" h="426720">
                <a:moveTo>
                  <a:pt x="189737" y="163068"/>
                </a:moveTo>
                <a:lnTo>
                  <a:pt x="180593" y="161544"/>
                </a:lnTo>
                <a:lnTo>
                  <a:pt x="160781" y="158496"/>
                </a:lnTo>
                <a:lnTo>
                  <a:pt x="153161" y="156972"/>
                </a:lnTo>
                <a:lnTo>
                  <a:pt x="146303" y="194310"/>
                </a:lnTo>
                <a:lnTo>
                  <a:pt x="153923" y="195834"/>
                </a:lnTo>
                <a:lnTo>
                  <a:pt x="163829" y="197358"/>
                </a:lnTo>
                <a:lnTo>
                  <a:pt x="174497" y="198882"/>
                </a:lnTo>
                <a:lnTo>
                  <a:pt x="184403" y="200406"/>
                </a:lnTo>
                <a:lnTo>
                  <a:pt x="189737" y="163068"/>
                </a:lnTo>
                <a:close/>
              </a:path>
              <a:path w="2116454" h="426720">
                <a:moveTo>
                  <a:pt x="266699" y="177545"/>
                </a:moveTo>
                <a:lnTo>
                  <a:pt x="253745" y="174497"/>
                </a:lnTo>
                <a:lnTo>
                  <a:pt x="240029" y="171449"/>
                </a:lnTo>
                <a:lnTo>
                  <a:pt x="228599" y="169163"/>
                </a:lnTo>
                <a:lnTo>
                  <a:pt x="220979" y="206502"/>
                </a:lnTo>
                <a:lnTo>
                  <a:pt x="232409" y="208788"/>
                </a:lnTo>
                <a:lnTo>
                  <a:pt x="245363" y="211836"/>
                </a:lnTo>
                <a:lnTo>
                  <a:pt x="257555" y="214884"/>
                </a:lnTo>
                <a:lnTo>
                  <a:pt x="266699" y="177545"/>
                </a:lnTo>
                <a:close/>
              </a:path>
              <a:path w="2116454" h="426720">
                <a:moveTo>
                  <a:pt x="340613" y="198881"/>
                </a:moveTo>
                <a:lnTo>
                  <a:pt x="325373" y="195071"/>
                </a:lnTo>
                <a:lnTo>
                  <a:pt x="310895" y="190499"/>
                </a:lnTo>
                <a:lnTo>
                  <a:pt x="304037" y="188213"/>
                </a:lnTo>
                <a:lnTo>
                  <a:pt x="293369" y="224790"/>
                </a:lnTo>
                <a:lnTo>
                  <a:pt x="300227" y="227076"/>
                </a:lnTo>
                <a:lnTo>
                  <a:pt x="314705" y="231647"/>
                </a:lnTo>
                <a:lnTo>
                  <a:pt x="329183" y="235458"/>
                </a:lnTo>
                <a:lnTo>
                  <a:pt x="329945" y="236220"/>
                </a:lnTo>
                <a:lnTo>
                  <a:pt x="340613" y="198881"/>
                </a:lnTo>
                <a:close/>
              </a:path>
              <a:path w="2116454" h="426720">
                <a:moveTo>
                  <a:pt x="413003" y="217931"/>
                </a:moveTo>
                <a:lnTo>
                  <a:pt x="404621" y="216407"/>
                </a:lnTo>
                <a:lnTo>
                  <a:pt x="387857" y="211836"/>
                </a:lnTo>
                <a:lnTo>
                  <a:pt x="376427" y="209550"/>
                </a:lnTo>
                <a:lnTo>
                  <a:pt x="367283" y="246126"/>
                </a:lnTo>
                <a:lnTo>
                  <a:pt x="378713" y="249174"/>
                </a:lnTo>
                <a:lnTo>
                  <a:pt x="396239" y="252984"/>
                </a:lnTo>
                <a:lnTo>
                  <a:pt x="405383" y="255269"/>
                </a:lnTo>
                <a:lnTo>
                  <a:pt x="413003" y="217931"/>
                </a:lnTo>
                <a:close/>
              </a:path>
              <a:path w="2116454" h="426720">
                <a:moveTo>
                  <a:pt x="486155" y="229361"/>
                </a:moveTo>
                <a:lnTo>
                  <a:pt x="482345" y="229361"/>
                </a:lnTo>
                <a:lnTo>
                  <a:pt x="461009" y="226313"/>
                </a:lnTo>
                <a:lnTo>
                  <a:pt x="449579" y="224789"/>
                </a:lnTo>
                <a:lnTo>
                  <a:pt x="443483" y="262127"/>
                </a:lnTo>
                <a:lnTo>
                  <a:pt x="455675" y="263652"/>
                </a:lnTo>
                <a:lnTo>
                  <a:pt x="482345" y="267461"/>
                </a:lnTo>
                <a:lnTo>
                  <a:pt x="486155" y="229361"/>
                </a:lnTo>
                <a:close/>
              </a:path>
              <a:path w="2116454" h="426720">
                <a:moveTo>
                  <a:pt x="560832" y="234695"/>
                </a:moveTo>
                <a:lnTo>
                  <a:pt x="552449" y="233933"/>
                </a:lnTo>
                <a:lnTo>
                  <a:pt x="539495" y="233933"/>
                </a:lnTo>
                <a:lnTo>
                  <a:pt x="527304" y="233171"/>
                </a:lnTo>
                <a:lnTo>
                  <a:pt x="523493" y="232409"/>
                </a:lnTo>
                <a:lnTo>
                  <a:pt x="521207" y="270509"/>
                </a:lnTo>
                <a:lnTo>
                  <a:pt x="525018" y="271271"/>
                </a:lnTo>
                <a:lnTo>
                  <a:pt x="537209" y="272034"/>
                </a:lnTo>
                <a:lnTo>
                  <a:pt x="550926" y="272034"/>
                </a:lnTo>
                <a:lnTo>
                  <a:pt x="559307" y="272795"/>
                </a:lnTo>
                <a:lnTo>
                  <a:pt x="560832" y="234695"/>
                </a:lnTo>
                <a:close/>
              </a:path>
              <a:path w="2116454" h="426720">
                <a:moveTo>
                  <a:pt x="636269" y="274320"/>
                </a:moveTo>
                <a:lnTo>
                  <a:pt x="636269" y="236219"/>
                </a:lnTo>
                <a:lnTo>
                  <a:pt x="624840" y="236219"/>
                </a:lnTo>
                <a:lnTo>
                  <a:pt x="609599" y="235457"/>
                </a:lnTo>
                <a:lnTo>
                  <a:pt x="598932" y="235457"/>
                </a:lnTo>
                <a:lnTo>
                  <a:pt x="598169" y="273557"/>
                </a:lnTo>
                <a:lnTo>
                  <a:pt x="609599" y="273594"/>
                </a:lnTo>
                <a:lnTo>
                  <a:pt x="624840" y="274320"/>
                </a:lnTo>
                <a:lnTo>
                  <a:pt x="636269" y="274320"/>
                </a:lnTo>
                <a:close/>
              </a:path>
              <a:path w="2116454" h="426720">
                <a:moveTo>
                  <a:pt x="713232" y="273557"/>
                </a:moveTo>
                <a:lnTo>
                  <a:pt x="712469" y="235457"/>
                </a:lnTo>
                <a:lnTo>
                  <a:pt x="707135" y="235457"/>
                </a:lnTo>
                <a:lnTo>
                  <a:pt x="674369" y="236219"/>
                </a:lnTo>
                <a:lnTo>
                  <a:pt x="674369" y="274320"/>
                </a:lnTo>
                <a:lnTo>
                  <a:pt x="707135" y="273557"/>
                </a:lnTo>
                <a:lnTo>
                  <a:pt x="713232" y="273557"/>
                </a:lnTo>
                <a:close/>
              </a:path>
              <a:path w="2116454" h="426720">
                <a:moveTo>
                  <a:pt x="789432" y="272034"/>
                </a:moveTo>
                <a:lnTo>
                  <a:pt x="787907" y="233933"/>
                </a:lnTo>
                <a:lnTo>
                  <a:pt x="775715" y="233933"/>
                </a:lnTo>
                <a:lnTo>
                  <a:pt x="749807" y="234695"/>
                </a:lnTo>
                <a:lnTo>
                  <a:pt x="751332" y="272795"/>
                </a:lnTo>
                <a:lnTo>
                  <a:pt x="775715" y="272078"/>
                </a:lnTo>
                <a:lnTo>
                  <a:pt x="789432" y="272034"/>
                </a:lnTo>
                <a:close/>
              </a:path>
              <a:path w="2116454" h="426720">
                <a:moveTo>
                  <a:pt x="865632" y="268985"/>
                </a:moveTo>
                <a:lnTo>
                  <a:pt x="864107" y="230885"/>
                </a:lnTo>
                <a:lnTo>
                  <a:pt x="826007" y="232409"/>
                </a:lnTo>
                <a:lnTo>
                  <a:pt x="827532" y="270509"/>
                </a:lnTo>
                <a:lnTo>
                  <a:pt x="865632" y="268985"/>
                </a:lnTo>
                <a:close/>
              </a:path>
              <a:path w="2116454" h="426720">
                <a:moveTo>
                  <a:pt x="942594" y="264413"/>
                </a:moveTo>
                <a:lnTo>
                  <a:pt x="939545" y="226313"/>
                </a:lnTo>
                <a:lnTo>
                  <a:pt x="928877" y="227075"/>
                </a:lnTo>
                <a:lnTo>
                  <a:pt x="912876" y="227837"/>
                </a:lnTo>
                <a:lnTo>
                  <a:pt x="902207" y="228599"/>
                </a:lnTo>
                <a:lnTo>
                  <a:pt x="903732" y="266699"/>
                </a:lnTo>
                <a:lnTo>
                  <a:pt x="915161" y="265938"/>
                </a:lnTo>
                <a:lnTo>
                  <a:pt x="931163" y="265175"/>
                </a:lnTo>
                <a:lnTo>
                  <a:pt x="942594" y="264413"/>
                </a:lnTo>
                <a:close/>
              </a:path>
              <a:path w="2116454" h="426720">
                <a:moveTo>
                  <a:pt x="1018794" y="258317"/>
                </a:moveTo>
                <a:lnTo>
                  <a:pt x="1014983" y="220217"/>
                </a:lnTo>
                <a:lnTo>
                  <a:pt x="1005077" y="220979"/>
                </a:lnTo>
                <a:lnTo>
                  <a:pt x="990600" y="222503"/>
                </a:lnTo>
                <a:lnTo>
                  <a:pt x="977645" y="224027"/>
                </a:lnTo>
                <a:lnTo>
                  <a:pt x="980694" y="261365"/>
                </a:lnTo>
                <a:lnTo>
                  <a:pt x="993647" y="260603"/>
                </a:lnTo>
                <a:lnTo>
                  <a:pt x="1008126" y="259079"/>
                </a:lnTo>
                <a:lnTo>
                  <a:pt x="1018794" y="258317"/>
                </a:lnTo>
                <a:close/>
              </a:path>
              <a:path w="2116454" h="426720">
                <a:moveTo>
                  <a:pt x="1095755" y="248411"/>
                </a:moveTo>
                <a:lnTo>
                  <a:pt x="1089660" y="211073"/>
                </a:lnTo>
                <a:lnTo>
                  <a:pt x="1081277" y="212597"/>
                </a:lnTo>
                <a:lnTo>
                  <a:pt x="1056894" y="215645"/>
                </a:lnTo>
                <a:lnTo>
                  <a:pt x="1052322" y="216407"/>
                </a:lnTo>
                <a:lnTo>
                  <a:pt x="1056894" y="254507"/>
                </a:lnTo>
                <a:lnTo>
                  <a:pt x="1062227" y="253745"/>
                </a:lnTo>
                <a:lnTo>
                  <a:pt x="1074420" y="252221"/>
                </a:lnTo>
                <a:lnTo>
                  <a:pt x="1086611" y="249935"/>
                </a:lnTo>
                <a:lnTo>
                  <a:pt x="1095755" y="248411"/>
                </a:lnTo>
                <a:close/>
              </a:path>
              <a:path w="2116454" h="426720">
                <a:moveTo>
                  <a:pt x="1171194" y="232409"/>
                </a:moveTo>
                <a:lnTo>
                  <a:pt x="1162811" y="195833"/>
                </a:lnTo>
                <a:lnTo>
                  <a:pt x="1147572" y="199643"/>
                </a:lnTo>
                <a:lnTo>
                  <a:pt x="1125473" y="204215"/>
                </a:lnTo>
                <a:lnTo>
                  <a:pt x="1133855" y="241553"/>
                </a:lnTo>
                <a:lnTo>
                  <a:pt x="1155954" y="236219"/>
                </a:lnTo>
                <a:lnTo>
                  <a:pt x="1171194" y="232409"/>
                </a:lnTo>
                <a:close/>
              </a:path>
              <a:path w="2116454" h="426720">
                <a:moveTo>
                  <a:pt x="1245870" y="213359"/>
                </a:moveTo>
                <a:lnTo>
                  <a:pt x="1235964" y="176021"/>
                </a:lnTo>
                <a:lnTo>
                  <a:pt x="1226820" y="178307"/>
                </a:lnTo>
                <a:lnTo>
                  <a:pt x="1207770" y="183641"/>
                </a:lnTo>
                <a:lnTo>
                  <a:pt x="1199388" y="185927"/>
                </a:lnTo>
                <a:lnTo>
                  <a:pt x="1208532" y="223265"/>
                </a:lnTo>
                <a:lnTo>
                  <a:pt x="1217676" y="220979"/>
                </a:lnTo>
                <a:lnTo>
                  <a:pt x="1237488" y="215645"/>
                </a:lnTo>
                <a:lnTo>
                  <a:pt x="1245870" y="213359"/>
                </a:lnTo>
                <a:close/>
              </a:path>
              <a:path w="2116454" h="426720">
                <a:moveTo>
                  <a:pt x="1319022" y="193547"/>
                </a:moveTo>
                <a:lnTo>
                  <a:pt x="1309877" y="156971"/>
                </a:lnTo>
                <a:lnTo>
                  <a:pt x="1303782" y="158495"/>
                </a:lnTo>
                <a:lnTo>
                  <a:pt x="1284732" y="163067"/>
                </a:lnTo>
                <a:lnTo>
                  <a:pt x="1272539" y="166115"/>
                </a:lnTo>
                <a:lnTo>
                  <a:pt x="1282445" y="202691"/>
                </a:lnTo>
                <a:lnTo>
                  <a:pt x="1319022" y="193547"/>
                </a:lnTo>
                <a:close/>
              </a:path>
              <a:path w="2116454" h="426720">
                <a:moveTo>
                  <a:pt x="1392936" y="179831"/>
                </a:moveTo>
                <a:lnTo>
                  <a:pt x="1386077" y="142493"/>
                </a:lnTo>
                <a:lnTo>
                  <a:pt x="1384554" y="142493"/>
                </a:lnTo>
                <a:lnTo>
                  <a:pt x="1363980" y="146303"/>
                </a:lnTo>
                <a:lnTo>
                  <a:pt x="1348739" y="148589"/>
                </a:lnTo>
                <a:lnTo>
                  <a:pt x="1354836" y="185927"/>
                </a:lnTo>
                <a:lnTo>
                  <a:pt x="1370838" y="183641"/>
                </a:lnTo>
                <a:lnTo>
                  <a:pt x="1390650" y="179831"/>
                </a:lnTo>
                <a:lnTo>
                  <a:pt x="1392936" y="179831"/>
                </a:lnTo>
                <a:close/>
              </a:path>
              <a:path w="2116454" h="426720">
                <a:moveTo>
                  <a:pt x="1467611" y="166115"/>
                </a:moveTo>
                <a:lnTo>
                  <a:pt x="1460754" y="128015"/>
                </a:lnTo>
                <a:lnTo>
                  <a:pt x="1443989" y="131825"/>
                </a:lnTo>
                <a:lnTo>
                  <a:pt x="1423416" y="135635"/>
                </a:lnTo>
                <a:lnTo>
                  <a:pt x="1430273" y="172973"/>
                </a:lnTo>
                <a:lnTo>
                  <a:pt x="1450848" y="169163"/>
                </a:lnTo>
                <a:lnTo>
                  <a:pt x="1467611" y="166115"/>
                </a:lnTo>
                <a:close/>
              </a:path>
              <a:path w="2116454" h="426720">
                <a:moveTo>
                  <a:pt x="1541526" y="153923"/>
                </a:moveTo>
                <a:lnTo>
                  <a:pt x="1536954" y="115823"/>
                </a:lnTo>
                <a:lnTo>
                  <a:pt x="1523238" y="118109"/>
                </a:lnTo>
                <a:lnTo>
                  <a:pt x="1503426" y="121157"/>
                </a:lnTo>
                <a:lnTo>
                  <a:pt x="1498854" y="121919"/>
                </a:lnTo>
                <a:lnTo>
                  <a:pt x="1504950" y="159257"/>
                </a:lnTo>
                <a:lnTo>
                  <a:pt x="1509522" y="158495"/>
                </a:lnTo>
                <a:lnTo>
                  <a:pt x="1529333" y="155447"/>
                </a:lnTo>
                <a:lnTo>
                  <a:pt x="1541526" y="153923"/>
                </a:lnTo>
                <a:close/>
              </a:path>
              <a:path w="2116454" h="426720">
                <a:moveTo>
                  <a:pt x="1615439" y="149351"/>
                </a:moveTo>
                <a:lnTo>
                  <a:pt x="1615439" y="111251"/>
                </a:lnTo>
                <a:lnTo>
                  <a:pt x="1604772" y="111251"/>
                </a:lnTo>
                <a:lnTo>
                  <a:pt x="1587245" y="111901"/>
                </a:lnTo>
                <a:lnTo>
                  <a:pt x="1575816" y="112013"/>
                </a:lnTo>
                <a:lnTo>
                  <a:pt x="1578864" y="150113"/>
                </a:lnTo>
                <a:lnTo>
                  <a:pt x="1587245" y="150113"/>
                </a:lnTo>
                <a:lnTo>
                  <a:pt x="1604772" y="149412"/>
                </a:lnTo>
                <a:lnTo>
                  <a:pt x="1615439" y="149351"/>
                </a:lnTo>
                <a:close/>
              </a:path>
              <a:path w="2116454" h="426720">
                <a:moveTo>
                  <a:pt x="1694688" y="118109"/>
                </a:moveTo>
                <a:lnTo>
                  <a:pt x="1668018" y="114299"/>
                </a:lnTo>
                <a:lnTo>
                  <a:pt x="1655064" y="112775"/>
                </a:lnTo>
                <a:lnTo>
                  <a:pt x="1651253" y="150875"/>
                </a:lnTo>
                <a:lnTo>
                  <a:pt x="1664208" y="152399"/>
                </a:lnTo>
                <a:lnTo>
                  <a:pt x="1673352" y="153161"/>
                </a:lnTo>
                <a:lnTo>
                  <a:pt x="1683258" y="154685"/>
                </a:lnTo>
                <a:lnTo>
                  <a:pt x="1687830" y="155447"/>
                </a:lnTo>
                <a:lnTo>
                  <a:pt x="1694688" y="118109"/>
                </a:lnTo>
                <a:close/>
              </a:path>
              <a:path w="2116454" h="426720">
                <a:moveTo>
                  <a:pt x="1770888" y="138683"/>
                </a:moveTo>
                <a:lnTo>
                  <a:pt x="1757171" y="134111"/>
                </a:lnTo>
                <a:lnTo>
                  <a:pt x="1734312" y="127253"/>
                </a:lnTo>
                <a:lnTo>
                  <a:pt x="1732788" y="127253"/>
                </a:lnTo>
                <a:lnTo>
                  <a:pt x="1723644" y="163829"/>
                </a:lnTo>
                <a:lnTo>
                  <a:pt x="1724406" y="164591"/>
                </a:lnTo>
                <a:lnTo>
                  <a:pt x="1746503" y="170687"/>
                </a:lnTo>
                <a:lnTo>
                  <a:pt x="1758695" y="174497"/>
                </a:lnTo>
                <a:lnTo>
                  <a:pt x="1770888" y="138683"/>
                </a:lnTo>
                <a:close/>
              </a:path>
              <a:path w="2116454" h="426720">
                <a:moveTo>
                  <a:pt x="1843277" y="165353"/>
                </a:moveTo>
                <a:lnTo>
                  <a:pt x="1829562" y="160019"/>
                </a:lnTo>
                <a:lnTo>
                  <a:pt x="1807464" y="151637"/>
                </a:lnTo>
                <a:lnTo>
                  <a:pt x="1793747" y="186689"/>
                </a:lnTo>
                <a:lnTo>
                  <a:pt x="1815845" y="195071"/>
                </a:lnTo>
                <a:lnTo>
                  <a:pt x="1828800" y="201167"/>
                </a:lnTo>
                <a:lnTo>
                  <a:pt x="1843277" y="165353"/>
                </a:lnTo>
                <a:close/>
              </a:path>
              <a:path w="2116454" h="426720">
                <a:moveTo>
                  <a:pt x="1914144" y="197357"/>
                </a:moveTo>
                <a:lnTo>
                  <a:pt x="1900427" y="191261"/>
                </a:lnTo>
                <a:lnTo>
                  <a:pt x="1879091" y="181355"/>
                </a:lnTo>
                <a:lnTo>
                  <a:pt x="1863089" y="215645"/>
                </a:lnTo>
                <a:lnTo>
                  <a:pt x="1884426" y="225551"/>
                </a:lnTo>
                <a:lnTo>
                  <a:pt x="1897380" y="231647"/>
                </a:lnTo>
                <a:lnTo>
                  <a:pt x="1914144" y="197357"/>
                </a:lnTo>
                <a:close/>
              </a:path>
              <a:path w="2116454" h="426720">
                <a:moveTo>
                  <a:pt x="1981962" y="233933"/>
                </a:moveTo>
                <a:lnTo>
                  <a:pt x="1974341" y="229361"/>
                </a:lnTo>
                <a:lnTo>
                  <a:pt x="1954530" y="218693"/>
                </a:lnTo>
                <a:lnTo>
                  <a:pt x="1948433" y="214883"/>
                </a:lnTo>
                <a:lnTo>
                  <a:pt x="1930908" y="248411"/>
                </a:lnTo>
                <a:lnTo>
                  <a:pt x="1937003" y="252221"/>
                </a:lnTo>
                <a:lnTo>
                  <a:pt x="1946909" y="257555"/>
                </a:lnTo>
                <a:lnTo>
                  <a:pt x="1956053" y="262889"/>
                </a:lnTo>
                <a:lnTo>
                  <a:pt x="1963674" y="266699"/>
                </a:lnTo>
                <a:lnTo>
                  <a:pt x="1981962" y="233933"/>
                </a:lnTo>
                <a:close/>
              </a:path>
              <a:path w="2116454" h="426720">
                <a:moveTo>
                  <a:pt x="2048256" y="277367"/>
                </a:moveTo>
                <a:lnTo>
                  <a:pt x="2045208" y="274319"/>
                </a:lnTo>
                <a:lnTo>
                  <a:pt x="2038350" y="269747"/>
                </a:lnTo>
                <a:lnTo>
                  <a:pt x="2032253" y="265175"/>
                </a:lnTo>
                <a:lnTo>
                  <a:pt x="2025395" y="259841"/>
                </a:lnTo>
                <a:lnTo>
                  <a:pt x="2017776" y="255269"/>
                </a:lnTo>
                <a:lnTo>
                  <a:pt x="2015489" y="253745"/>
                </a:lnTo>
                <a:lnTo>
                  <a:pt x="1994915" y="285749"/>
                </a:lnTo>
                <a:lnTo>
                  <a:pt x="2010918" y="296417"/>
                </a:lnTo>
                <a:lnTo>
                  <a:pt x="2016252" y="300227"/>
                </a:lnTo>
                <a:lnTo>
                  <a:pt x="2021586" y="304799"/>
                </a:lnTo>
                <a:lnTo>
                  <a:pt x="2024633" y="307085"/>
                </a:lnTo>
                <a:lnTo>
                  <a:pt x="2048256" y="277367"/>
                </a:lnTo>
                <a:close/>
              </a:path>
              <a:path w="2116454" h="426720">
                <a:moveTo>
                  <a:pt x="2116074" y="300989"/>
                </a:moveTo>
                <a:lnTo>
                  <a:pt x="2006345" y="332231"/>
                </a:lnTo>
                <a:lnTo>
                  <a:pt x="2043683" y="373204"/>
                </a:lnTo>
                <a:lnTo>
                  <a:pt x="2043683" y="325373"/>
                </a:lnTo>
                <a:lnTo>
                  <a:pt x="2080259" y="314705"/>
                </a:lnTo>
                <a:lnTo>
                  <a:pt x="2084832" y="329945"/>
                </a:lnTo>
                <a:lnTo>
                  <a:pt x="2084832" y="418358"/>
                </a:lnTo>
                <a:lnTo>
                  <a:pt x="2092452" y="426719"/>
                </a:lnTo>
                <a:lnTo>
                  <a:pt x="2116074" y="300989"/>
                </a:lnTo>
                <a:close/>
              </a:path>
              <a:path w="2116454" h="426720">
                <a:moveTo>
                  <a:pt x="2084832" y="329945"/>
                </a:moveTo>
                <a:lnTo>
                  <a:pt x="2080259" y="314705"/>
                </a:lnTo>
                <a:lnTo>
                  <a:pt x="2043683" y="325373"/>
                </a:lnTo>
                <a:lnTo>
                  <a:pt x="2048256" y="340613"/>
                </a:lnTo>
                <a:lnTo>
                  <a:pt x="2084832" y="329945"/>
                </a:lnTo>
                <a:close/>
              </a:path>
              <a:path w="2116454" h="426720">
                <a:moveTo>
                  <a:pt x="2084832" y="418358"/>
                </a:moveTo>
                <a:lnTo>
                  <a:pt x="2084832" y="329945"/>
                </a:lnTo>
                <a:lnTo>
                  <a:pt x="2048256" y="340613"/>
                </a:lnTo>
                <a:lnTo>
                  <a:pt x="2043683" y="325373"/>
                </a:lnTo>
                <a:lnTo>
                  <a:pt x="2043683" y="373204"/>
                </a:lnTo>
                <a:lnTo>
                  <a:pt x="2084832" y="418358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24733" y="4206303"/>
            <a:ext cx="13608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solidFill>
                  <a:srgbClr val="006500"/>
                </a:solidFill>
                <a:latin typeface="Calibri"/>
                <a:cs typeface="Calibri"/>
              </a:rPr>
              <a:t>Can </a:t>
            </a:r>
            <a:r>
              <a:rPr sz="1600" i="1" spc="-5" dirty="0">
                <a:solidFill>
                  <a:srgbClr val="006500"/>
                </a:solidFill>
                <a:latin typeface="Calibri"/>
                <a:cs typeface="Calibri"/>
              </a:rPr>
              <a:t>b</a:t>
            </a:r>
            <a:r>
              <a:rPr sz="1600" i="1" dirty="0">
                <a:solidFill>
                  <a:srgbClr val="006500"/>
                </a:solidFill>
                <a:latin typeface="Calibri"/>
                <a:cs typeface="Calibri"/>
              </a:rPr>
              <a:t>e </a:t>
            </a:r>
            <a:r>
              <a:rPr sz="1600" i="1" spc="-5" dirty="0">
                <a:solidFill>
                  <a:srgbClr val="006500"/>
                </a:solidFill>
                <a:latin typeface="Calibri"/>
                <a:cs typeface="Calibri"/>
              </a:rPr>
              <a:t>modified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366" y="5019654"/>
            <a:ext cx="152381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3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13630"/>
            <a:ext cx="491136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5" dirty="0"/>
              <a:t>…Continued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1459115" y="1474469"/>
            <a:ext cx="5186680" cy="5105400"/>
          </a:xfrm>
          <a:custGeom>
            <a:avLst/>
            <a:gdLst/>
            <a:ahLst/>
            <a:cxnLst/>
            <a:rect l="l" t="t" r="r" b="b"/>
            <a:pathLst>
              <a:path w="5186680" h="5105400">
                <a:moveTo>
                  <a:pt x="5186172" y="4467606"/>
                </a:moveTo>
                <a:lnTo>
                  <a:pt x="5186172" y="0"/>
                </a:lnTo>
                <a:lnTo>
                  <a:pt x="0" y="0"/>
                </a:lnTo>
                <a:lnTo>
                  <a:pt x="0" y="5105400"/>
                </a:lnTo>
                <a:lnTo>
                  <a:pt x="4537710" y="5105400"/>
                </a:lnTo>
                <a:lnTo>
                  <a:pt x="5186172" y="446760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6825" y="5942076"/>
            <a:ext cx="648970" cy="638175"/>
          </a:xfrm>
          <a:custGeom>
            <a:avLst/>
            <a:gdLst/>
            <a:ahLst/>
            <a:cxnLst/>
            <a:rect l="l" t="t" r="r" b="b"/>
            <a:pathLst>
              <a:path w="648970" h="638175">
                <a:moveTo>
                  <a:pt x="648462" y="0"/>
                </a:moveTo>
                <a:lnTo>
                  <a:pt x="612536" y="17050"/>
                </a:lnTo>
                <a:lnTo>
                  <a:pt x="543983" y="45832"/>
                </a:lnTo>
                <a:lnTo>
                  <a:pt x="480012" y="67627"/>
                </a:lnTo>
                <a:lnTo>
                  <a:pt x="420841" y="82564"/>
                </a:lnTo>
                <a:lnTo>
                  <a:pt x="366690" y="90772"/>
                </a:lnTo>
                <a:lnTo>
                  <a:pt x="341566" y="92392"/>
                </a:lnTo>
                <a:lnTo>
                  <a:pt x="317779" y="92378"/>
                </a:lnTo>
                <a:lnTo>
                  <a:pt x="274327" y="87509"/>
                </a:lnTo>
                <a:lnTo>
                  <a:pt x="236553" y="76295"/>
                </a:lnTo>
                <a:lnTo>
                  <a:pt x="191019" y="47855"/>
                </a:lnTo>
                <a:lnTo>
                  <a:pt x="168401" y="21336"/>
                </a:lnTo>
                <a:lnTo>
                  <a:pt x="0" y="637794"/>
                </a:lnTo>
                <a:lnTo>
                  <a:pt x="648462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9115" y="1474469"/>
            <a:ext cx="5186680" cy="5105400"/>
          </a:xfrm>
          <a:custGeom>
            <a:avLst/>
            <a:gdLst/>
            <a:ahLst/>
            <a:cxnLst/>
            <a:rect l="l" t="t" r="r" b="b"/>
            <a:pathLst>
              <a:path w="5186680" h="5105400">
                <a:moveTo>
                  <a:pt x="0" y="0"/>
                </a:moveTo>
                <a:lnTo>
                  <a:pt x="0" y="5105400"/>
                </a:lnTo>
                <a:lnTo>
                  <a:pt x="4537710" y="5105400"/>
                </a:lnTo>
                <a:lnTo>
                  <a:pt x="5186172" y="4467606"/>
                </a:lnTo>
                <a:lnTo>
                  <a:pt x="5186172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825" y="5942076"/>
            <a:ext cx="648970" cy="638175"/>
          </a:xfrm>
          <a:custGeom>
            <a:avLst/>
            <a:gdLst/>
            <a:ahLst/>
            <a:cxnLst/>
            <a:rect l="l" t="t" r="r" b="b"/>
            <a:pathLst>
              <a:path w="648970" h="638175">
                <a:moveTo>
                  <a:pt x="0" y="637794"/>
                </a:moveTo>
                <a:lnTo>
                  <a:pt x="168401" y="21336"/>
                </a:lnTo>
                <a:lnTo>
                  <a:pt x="178918" y="35340"/>
                </a:lnTo>
                <a:lnTo>
                  <a:pt x="191019" y="47855"/>
                </a:lnTo>
                <a:lnTo>
                  <a:pt x="236553" y="76295"/>
                </a:lnTo>
                <a:lnTo>
                  <a:pt x="274327" y="87509"/>
                </a:lnTo>
                <a:lnTo>
                  <a:pt x="317779" y="92378"/>
                </a:lnTo>
                <a:lnTo>
                  <a:pt x="341566" y="92392"/>
                </a:lnTo>
                <a:lnTo>
                  <a:pt x="366690" y="90772"/>
                </a:lnTo>
                <a:lnTo>
                  <a:pt x="420841" y="82564"/>
                </a:lnTo>
                <a:lnTo>
                  <a:pt x="480012" y="67627"/>
                </a:lnTo>
                <a:lnTo>
                  <a:pt x="543983" y="45832"/>
                </a:lnTo>
                <a:lnTo>
                  <a:pt x="612536" y="17050"/>
                </a:lnTo>
                <a:lnTo>
                  <a:pt x="648462" y="0"/>
                </a:lnTo>
              </a:path>
            </a:pathLst>
          </a:custGeom>
          <a:ln w="19049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6231" y="1549230"/>
            <a:ext cx="222567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#include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&lt;stdio.h&gt;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6211" y="2038436"/>
            <a:ext cx="2226310" cy="145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600" dirty="0">
                <a:solidFill>
                  <a:srgbClr val="00009A"/>
                </a:solidFill>
                <a:latin typeface="Courier New"/>
                <a:cs typeface="Courier New"/>
              </a:rPr>
              <a:t>t </a:t>
            </a:r>
            <a:r>
              <a:rPr sz="1600" dirty="0">
                <a:latin typeface="Courier New"/>
                <a:cs typeface="Courier New"/>
              </a:rPr>
              <a:t>sum(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9A"/>
                </a:solidFill>
                <a:latin typeface="Courier New"/>
                <a:cs typeface="Courier New"/>
              </a:rPr>
              <a:t>const</a:t>
            </a:r>
            <a:r>
              <a:rPr sz="1600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9A"/>
                </a:solidFill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600" dirty="0">
                <a:solidFill>
                  <a:srgbClr val="00009A"/>
                </a:solidFill>
                <a:latin typeface="Courier New"/>
                <a:cs typeface="Courier New"/>
              </a:rPr>
              <a:t>t </a:t>
            </a:r>
            <a:r>
              <a:rPr sz="1600" dirty="0">
                <a:latin typeface="Courier New"/>
                <a:cs typeface="Courier New"/>
              </a:rPr>
              <a:t>main</a:t>
            </a:r>
            <a:r>
              <a:rPr sz="1600" spc="5" dirty="0"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9A"/>
                </a:solidFill>
                <a:latin typeface="Courier New"/>
                <a:cs typeface="Courier New"/>
              </a:rPr>
              <a:t>voi</a:t>
            </a:r>
            <a:r>
              <a:rPr sz="1600" spc="-5" dirty="0">
                <a:solidFill>
                  <a:srgbClr val="00009A"/>
                </a:solidFill>
                <a:latin typeface="Courier New"/>
                <a:cs typeface="Courier New"/>
              </a:rPr>
              <a:t>d</a:t>
            </a:r>
            <a:r>
              <a:rPr sz="160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1015" marR="50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00009A"/>
                </a:solidFill>
                <a:latin typeface="Courier New"/>
                <a:cs typeface="Courier New"/>
              </a:rPr>
              <a:t>int</a:t>
            </a:r>
            <a:r>
              <a:rPr sz="1600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arra</a:t>
            </a:r>
            <a:r>
              <a:rPr sz="1600" b="1" spc="-5" dirty="0">
                <a:latin typeface="Courier New"/>
                <a:cs typeface="Courier New"/>
              </a:rPr>
              <a:t>y</a:t>
            </a:r>
            <a:r>
              <a:rPr sz="1600" dirty="0">
                <a:latin typeface="Courier New"/>
                <a:cs typeface="Courier New"/>
              </a:rPr>
              <a:t>[5] = </a:t>
            </a:r>
            <a:r>
              <a:rPr sz="1600" dirty="0">
                <a:solidFill>
                  <a:srgbClr val="00009A"/>
                </a:solidFill>
                <a:latin typeface="Courier New"/>
                <a:cs typeface="Courier New"/>
              </a:rPr>
              <a:t>int</a:t>
            </a:r>
            <a:r>
              <a:rPr sz="1600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total;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9554" y="2038436"/>
            <a:ext cx="23495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data[],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size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9635" y="3016073"/>
            <a:ext cx="149352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{1,2,3,4,5};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4643" y="3506766"/>
            <a:ext cx="3815715" cy="96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600" spc="-5" dirty="0">
                <a:solidFill>
                  <a:srgbClr val="008000"/>
                </a:solidFill>
                <a:latin typeface="Calibri"/>
                <a:cs typeface="Calibri"/>
              </a:rPr>
              <a:t>/</a:t>
            </a:r>
            <a:r>
              <a:rPr sz="1600" dirty="0">
                <a:solidFill>
                  <a:srgbClr val="008000"/>
                </a:solidFill>
                <a:latin typeface="Calibri"/>
                <a:cs typeface="Calibri"/>
              </a:rPr>
              <a:t>*</a:t>
            </a:r>
            <a:r>
              <a:rPr sz="16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alibri"/>
                <a:cs typeface="Calibri"/>
              </a:rPr>
              <a:t>ca</a:t>
            </a:r>
            <a:r>
              <a:rPr sz="1600" spc="-10" dirty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008000"/>
                </a:solidFill>
                <a:latin typeface="Calibri"/>
                <a:cs typeface="Calibri"/>
              </a:rPr>
              <a:t> th</a:t>
            </a:r>
            <a:r>
              <a:rPr sz="1600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008000"/>
                </a:solidFill>
                <a:latin typeface="Calibri"/>
                <a:cs typeface="Calibri"/>
              </a:rPr>
              <a:t> sum(</a:t>
            </a:r>
            <a:r>
              <a:rPr sz="1600" dirty="0">
                <a:solidFill>
                  <a:srgbClr val="008000"/>
                </a:solidFill>
                <a:latin typeface="Calibri"/>
                <a:cs typeface="Calibri"/>
              </a:rPr>
              <a:t>)</a:t>
            </a:r>
            <a:r>
              <a:rPr sz="1600" spc="-5" dirty="0">
                <a:solidFill>
                  <a:srgbClr val="008000"/>
                </a:solidFill>
                <a:latin typeface="Calibri"/>
                <a:cs typeface="Calibri"/>
              </a:rPr>
              <a:t> functio</a:t>
            </a:r>
            <a:r>
              <a:rPr sz="1600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8000"/>
                </a:solidFill>
                <a:latin typeface="Calibri"/>
                <a:cs typeface="Calibri"/>
              </a:rPr>
              <a:t>*/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1930"/>
              </a:lnSpc>
              <a:spcBef>
                <a:spcPts val="35"/>
              </a:spcBef>
            </a:pPr>
            <a:r>
              <a:rPr sz="1600" dirty="0">
                <a:latin typeface="Courier New"/>
                <a:cs typeface="Courier New"/>
              </a:rPr>
              <a:t>total = sum(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arra</a:t>
            </a:r>
            <a:r>
              <a:rPr sz="1600" b="1" spc="-5" dirty="0">
                <a:latin typeface="Courier New"/>
                <a:cs typeface="Courier New"/>
              </a:rPr>
              <a:t>y</a:t>
            </a:r>
            <a:r>
              <a:rPr sz="1600" dirty="0">
                <a:latin typeface="Courier New"/>
                <a:cs typeface="Courier New"/>
              </a:rPr>
              <a:t>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5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); printf(“Total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is %d\n”, total); return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(0);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6211" y="4482874"/>
            <a:ext cx="1479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6190" y="4978145"/>
            <a:ext cx="2226310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/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*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functio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definitio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*/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85"/>
              </a:lnSpc>
            </a:pPr>
            <a:r>
              <a:rPr sz="1600" spc="-5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600" dirty="0">
                <a:solidFill>
                  <a:srgbClr val="00009A"/>
                </a:solidFill>
                <a:latin typeface="Courier New"/>
                <a:cs typeface="Courier New"/>
              </a:rPr>
              <a:t>t </a:t>
            </a:r>
            <a:r>
              <a:rPr sz="1600" dirty="0">
                <a:latin typeface="Courier New"/>
                <a:cs typeface="Courier New"/>
              </a:rPr>
              <a:t>sum(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9A"/>
                </a:solidFill>
                <a:latin typeface="Courier New"/>
                <a:cs typeface="Courier New"/>
              </a:rPr>
              <a:t>const</a:t>
            </a:r>
            <a:r>
              <a:rPr sz="1600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9A"/>
                </a:solidFill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5"/>
              </a:spcBef>
              <a:tabLst>
                <a:tab pos="622935" algn="l"/>
                <a:tab pos="989330" algn="l"/>
              </a:tabLst>
            </a:pPr>
            <a:r>
              <a:rPr sz="1600" dirty="0">
                <a:latin typeface="Courier New"/>
                <a:cs typeface="Courier New"/>
              </a:rPr>
              <a:t>.	.	.</a:t>
            </a:r>
            <a:endParaRPr sz="16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return theSum;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9533" y="5215919"/>
            <a:ext cx="222694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data[],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9A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size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8946" y="4775453"/>
            <a:ext cx="3538220" cy="471170"/>
          </a:xfrm>
          <a:custGeom>
            <a:avLst/>
            <a:gdLst/>
            <a:ahLst/>
            <a:cxnLst/>
            <a:rect l="l" t="t" r="r" b="b"/>
            <a:pathLst>
              <a:path w="3538220" h="471170">
                <a:moveTo>
                  <a:pt x="75043" y="423658"/>
                </a:moveTo>
                <a:lnTo>
                  <a:pt x="71627" y="395478"/>
                </a:lnTo>
                <a:lnTo>
                  <a:pt x="0" y="442722"/>
                </a:lnTo>
                <a:lnTo>
                  <a:pt x="62483" y="464532"/>
                </a:lnTo>
                <a:lnTo>
                  <a:pt x="62483" y="425196"/>
                </a:lnTo>
                <a:lnTo>
                  <a:pt x="75043" y="423658"/>
                </a:lnTo>
                <a:close/>
              </a:path>
              <a:path w="3538220" h="471170">
                <a:moveTo>
                  <a:pt x="77352" y="442705"/>
                </a:moveTo>
                <a:lnTo>
                  <a:pt x="75043" y="423658"/>
                </a:lnTo>
                <a:lnTo>
                  <a:pt x="62483" y="425196"/>
                </a:lnTo>
                <a:lnTo>
                  <a:pt x="64769" y="444246"/>
                </a:lnTo>
                <a:lnTo>
                  <a:pt x="77352" y="442705"/>
                </a:lnTo>
                <a:close/>
              </a:path>
              <a:path w="3538220" h="471170">
                <a:moveTo>
                  <a:pt x="80771" y="470916"/>
                </a:moveTo>
                <a:lnTo>
                  <a:pt x="77352" y="442705"/>
                </a:lnTo>
                <a:lnTo>
                  <a:pt x="64769" y="444246"/>
                </a:lnTo>
                <a:lnTo>
                  <a:pt x="62483" y="425196"/>
                </a:lnTo>
                <a:lnTo>
                  <a:pt x="62483" y="464532"/>
                </a:lnTo>
                <a:lnTo>
                  <a:pt x="80771" y="470916"/>
                </a:lnTo>
                <a:close/>
              </a:path>
              <a:path w="3538220" h="471170">
                <a:moveTo>
                  <a:pt x="3537966" y="19050"/>
                </a:moveTo>
                <a:lnTo>
                  <a:pt x="3535679" y="0"/>
                </a:lnTo>
                <a:lnTo>
                  <a:pt x="75043" y="423658"/>
                </a:lnTo>
                <a:lnTo>
                  <a:pt x="77352" y="442705"/>
                </a:lnTo>
                <a:lnTo>
                  <a:pt x="3537966" y="1905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46190" y="6194288"/>
            <a:ext cx="778573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7381" y="4646167"/>
            <a:ext cx="2149475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ct val="97800"/>
              </a:lnSpc>
            </a:pP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th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500"/>
                </a:solidFill>
                <a:latin typeface="Calibri"/>
                <a:cs typeface="Calibri"/>
              </a:rPr>
              <a:t>arra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 is not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 t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be 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modified,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 declare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 it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as </a:t>
            </a:r>
            <a:r>
              <a:rPr sz="1800" b="1" spc="-5" dirty="0">
                <a:solidFill>
                  <a:srgbClr val="00009A"/>
                </a:solidFill>
                <a:latin typeface="Courier New"/>
                <a:cs typeface="Courier New"/>
              </a:rPr>
              <a:t>const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7861" y="3068827"/>
            <a:ext cx="20193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specify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only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array </a:t>
            </a:r>
            <a:r>
              <a:rPr sz="1800" u="heavy" spc="-5" dirty="0">
                <a:solidFill>
                  <a:srgbClr val="006500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ame,</a:t>
            </a:r>
            <a:r>
              <a:rPr sz="1800" u="heavy" spc="-3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u="heavy" spc="5" dirty="0">
                <a:solidFill>
                  <a:srgbClr val="006500"/>
                </a:solidFill>
                <a:latin typeface="Calibri"/>
                <a:cs typeface="Calibri"/>
              </a:rPr>
              <a:t>no</a:t>
            </a:r>
            <a:r>
              <a:rPr sz="1800" u="heavy" spc="-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u="heavy" spc="-10" dirty="0">
                <a:solidFill>
                  <a:srgbClr val="006500"/>
                </a:solidFill>
                <a:latin typeface="Calibri"/>
                <a:cs typeface="Calibri"/>
              </a:rPr>
              <a:t>brackets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3285" y="3233166"/>
            <a:ext cx="2580640" cy="565785"/>
          </a:xfrm>
          <a:custGeom>
            <a:avLst/>
            <a:gdLst/>
            <a:ahLst/>
            <a:cxnLst/>
            <a:rect l="l" t="t" r="r" b="b"/>
            <a:pathLst>
              <a:path w="2580640" h="565785">
                <a:moveTo>
                  <a:pt x="72745" y="518608"/>
                </a:moveTo>
                <a:lnTo>
                  <a:pt x="67055" y="490728"/>
                </a:lnTo>
                <a:lnTo>
                  <a:pt x="0" y="543306"/>
                </a:lnTo>
                <a:lnTo>
                  <a:pt x="60197" y="559470"/>
                </a:lnTo>
                <a:lnTo>
                  <a:pt x="60197" y="521208"/>
                </a:lnTo>
                <a:lnTo>
                  <a:pt x="72745" y="518608"/>
                </a:lnTo>
                <a:close/>
              </a:path>
              <a:path w="2580640" h="565785">
                <a:moveTo>
                  <a:pt x="76482" y="536915"/>
                </a:moveTo>
                <a:lnTo>
                  <a:pt x="72745" y="518608"/>
                </a:lnTo>
                <a:lnTo>
                  <a:pt x="60197" y="521208"/>
                </a:lnTo>
                <a:lnTo>
                  <a:pt x="64007" y="539496"/>
                </a:lnTo>
                <a:lnTo>
                  <a:pt x="76482" y="536915"/>
                </a:lnTo>
                <a:close/>
              </a:path>
              <a:path w="2580640" h="565785">
                <a:moveTo>
                  <a:pt x="82295" y="565404"/>
                </a:moveTo>
                <a:lnTo>
                  <a:pt x="76482" y="536915"/>
                </a:lnTo>
                <a:lnTo>
                  <a:pt x="64007" y="539496"/>
                </a:lnTo>
                <a:lnTo>
                  <a:pt x="60197" y="521208"/>
                </a:lnTo>
                <a:lnTo>
                  <a:pt x="60197" y="559470"/>
                </a:lnTo>
                <a:lnTo>
                  <a:pt x="82295" y="565404"/>
                </a:lnTo>
                <a:close/>
              </a:path>
              <a:path w="2580640" h="565785">
                <a:moveTo>
                  <a:pt x="2580131" y="19050"/>
                </a:moveTo>
                <a:lnTo>
                  <a:pt x="2576321" y="0"/>
                </a:lnTo>
                <a:lnTo>
                  <a:pt x="72745" y="518608"/>
                </a:lnTo>
                <a:lnTo>
                  <a:pt x="76482" y="536915"/>
                </a:lnTo>
                <a:lnTo>
                  <a:pt x="2580131" y="1905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80637" y="1418844"/>
            <a:ext cx="21494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th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500"/>
                </a:solidFill>
                <a:latin typeface="Calibri"/>
                <a:cs typeface="Calibri"/>
              </a:rPr>
              <a:t>arra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 is not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 t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be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80683" y="1681218"/>
            <a:ext cx="2087245" cy="51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modified,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 declare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 it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sz="1800" b="1" spc="-5" dirty="0">
                <a:solidFill>
                  <a:srgbClr val="00009A"/>
                </a:solidFill>
                <a:latin typeface="Courier New"/>
                <a:cs typeface="Courier New"/>
              </a:rPr>
              <a:t>const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86557" y="1535430"/>
            <a:ext cx="3803650" cy="542290"/>
          </a:xfrm>
          <a:custGeom>
            <a:avLst/>
            <a:gdLst/>
            <a:ahLst/>
            <a:cxnLst/>
            <a:rect l="l" t="t" r="r" b="b"/>
            <a:pathLst>
              <a:path w="3803650" h="542289">
                <a:moveTo>
                  <a:pt x="73857" y="494451"/>
                </a:moveTo>
                <a:lnTo>
                  <a:pt x="70103" y="465582"/>
                </a:lnTo>
                <a:lnTo>
                  <a:pt x="0" y="513588"/>
                </a:lnTo>
                <a:lnTo>
                  <a:pt x="61721" y="535337"/>
                </a:lnTo>
                <a:lnTo>
                  <a:pt x="61721" y="496062"/>
                </a:lnTo>
                <a:lnTo>
                  <a:pt x="73857" y="494451"/>
                </a:lnTo>
                <a:close/>
              </a:path>
              <a:path w="3803650" h="542289">
                <a:moveTo>
                  <a:pt x="76330" y="513477"/>
                </a:moveTo>
                <a:lnTo>
                  <a:pt x="73857" y="494451"/>
                </a:lnTo>
                <a:lnTo>
                  <a:pt x="61721" y="496062"/>
                </a:lnTo>
                <a:lnTo>
                  <a:pt x="64007" y="515112"/>
                </a:lnTo>
                <a:lnTo>
                  <a:pt x="76330" y="513477"/>
                </a:lnTo>
                <a:close/>
              </a:path>
              <a:path w="3803650" h="542289">
                <a:moveTo>
                  <a:pt x="80009" y="541782"/>
                </a:moveTo>
                <a:lnTo>
                  <a:pt x="76330" y="513477"/>
                </a:lnTo>
                <a:lnTo>
                  <a:pt x="64007" y="515112"/>
                </a:lnTo>
                <a:lnTo>
                  <a:pt x="61721" y="496062"/>
                </a:lnTo>
                <a:lnTo>
                  <a:pt x="61721" y="535337"/>
                </a:lnTo>
                <a:lnTo>
                  <a:pt x="80009" y="541782"/>
                </a:lnTo>
                <a:close/>
              </a:path>
              <a:path w="3803650" h="542289">
                <a:moveTo>
                  <a:pt x="3803141" y="19050"/>
                </a:moveTo>
                <a:lnTo>
                  <a:pt x="3800093" y="0"/>
                </a:lnTo>
                <a:lnTo>
                  <a:pt x="73857" y="494451"/>
                </a:lnTo>
                <a:lnTo>
                  <a:pt x="76330" y="513477"/>
                </a:lnTo>
                <a:lnTo>
                  <a:pt x="3803141" y="1905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344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123825"/>
            <a:ext cx="9906000" cy="1556066"/>
          </a:xfrm>
          <a:prstGeom prst="rect">
            <a:avLst/>
          </a:prstGeom>
        </p:spPr>
        <p:txBody>
          <a:bodyPr vert="horz" wrap="square" lIns="0" tIns="382777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AU" sz="4000" dirty="0"/>
              <a:t>Example 1: Pass by Reference</a:t>
            </a:r>
            <a:br>
              <a:rPr lang="en-AU" sz="3600" dirty="0"/>
            </a:br>
            <a:endParaRPr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13" y="2790825"/>
            <a:ext cx="8828173" cy="40680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0900" y="1789082"/>
            <a:ext cx="8909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A function that stores the same value 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in_value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400" dirty="0"/>
              <a:t>) in all elements of the array corresponding to its formal array parameter list .</a:t>
            </a:r>
          </a:p>
        </p:txBody>
      </p:sp>
    </p:spTree>
    <p:extLst>
      <p:ext uri="{BB962C8B-B14F-4D97-AF65-F5344CB8AC3E}">
        <p14:creationId xmlns:p14="http://schemas.microsoft.com/office/powerpoint/2010/main" val="247686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954" y="1147125"/>
            <a:ext cx="4820512" cy="419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7100" y="5962651"/>
            <a:ext cx="94488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dirty="0"/>
              <a:t>If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AU" sz="2000" dirty="0"/>
              <a:t> is an array with five type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2000" dirty="0"/>
              <a:t> elements, the function call</a:t>
            </a:r>
          </a:p>
          <a:p>
            <a:pPr>
              <a:lnSpc>
                <a:spcPct val="150000"/>
              </a:lnSpc>
            </a:pP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fill_array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5, 1); </a:t>
            </a:r>
            <a:r>
              <a:rPr lang="en-AU" sz="2000" dirty="0"/>
              <a:t>stores the value of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AU" sz="2000" dirty="0"/>
              <a:t> in the five elements of </a:t>
            </a:r>
            <a:r>
              <a:rPr lang="en-AU" sz="2000" u="sng" dirty="0"/>
              <a:t>array </a:t>
            </a:r>
            <a:r>
              <a:rPr lang="en-AU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AU" sz="2000" u="sng" dirty="0"/>
              <a:t> .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The </a:t>
            </a:r>
            <a:r>
              <a:rPr lang="en-AU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</a:t>
            </a:r>
            <a:r>
              <a:rPr lang="en-AU" sz="2000" dirty="0"/>
              <a:t> x is passed </a:t>
            </a:r>
            <a:r>
              <a:rPr lang="en-AU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 reference</a:t>
            </a:r>
            <a:r>
              <a:rPr lang="en-AU" sz="2000" dirty="0"/>
              <a:t>, whereas</a:t>
            </a:r>
            <a:r>
              <a:rPr lang="en-AU" sz="2000" i="1" dirty="0"/>
              <a:t> </a:t>
            </a:r>
            <a:r>
              <a:rPr lang="en-AU" sz="2000" i="1" dirty="0" err="1"/>
              <a:t>in_value</a:t>
            </a:r>
            <a:r>
              <a:rPr lang="en-AU" sz="2000" i="1" dirty="0"/>
              <a:t> </a:t>
            </a:r>
            <a:r>
              <a:rPr lang="en-AU" sz="2000" dirty="0"/>
              <a:t>and </a:t>
            </a:r>
            <a:r>
              <a:rPr lang="en-AU" sz="2000" i="1" dirty="0" err="1"/>
              <a:t>i</a:t>
            </a:r>
            <a:r>
              <a:rPr lang="en-AU" sz="2000" dirty="0"/>
              <a:t> are </a:t>
            </a:r>
            <a:r>
              <a:rPr lang="en-AU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passed by value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F1DC67-418E-467C-A7CD-1F07887C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863" y="170577"/>
            <a:ext cx="8522474" cy="615553"/>
          </a:xfrm>
        </p:spPr>
        <p:txBody>
          <a:bodyPr/>
          <a:lstStyle/>
          <a:p>
            <a:pPr algn="ctr"/>
            <a:r>
              <a:rPr lang="en-US" sz="4000" dirty="0"/>
              <a:t>…Continued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4E24E-50BF-471E-B7EE-3EB76FE4A48B}"/>
              </a:ext>
            </a:extLst>
          </p:cNvPr>
          <p:cNvCxnSpPr>
            <a:cxnSpLocks/>
          </p:cNvCxnSpPr>
          <p:nvPr/>
        </p:nvCxnSpPr>
        <p:spPr>
          <a:xfrm flipV="1">
            <a:off x="6867383" y="4590364"/>
            <a:ext cx="1146317" cy="2345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E930A9-FB4A-4999-B66F-A9DECCD04BEA}"/>
              </a:ext>
            </a:extLst>
          </p:cNvPr>
          <p:cNvSpPr txBox="1"/>
          <p:nvPr/>
        </p:nvSpPr>
        <p:spPr>
          <a:xfrm>
            <a:off x="8166100" y="420914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function’s local </a:t>
            </a:r>
          </a:p>
          <a:p>
            <a:r>
              <a:rPr lang="en-US" dirty="0"/>
              <a:t>variable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E8C4C7-5C05-77D6-D9B5-25BF1B4795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382" r="62022" b="42607"/>
          <a:stretch/>
        </p:blipFill>
        <p:spPr>
          <a:xfrm>
            <a:off x="165100" y="4158229"/>
            <a:ext cx="3352800" cy="10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77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85725"/>
            <a:ext cx="9906000" cy="1002068"/>
          </a:xfrm>
          <a:prstGeom prst="rect">
            <a:avLst/>
          </a:prstGeom>
        </p:spPr>
        <p:txBody>
          <a:bodyPr vert="horz" wrap="square" lIns="0" tIns="382777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AU" sz="4000" dirty="0"/>
              <a:t>Example 2: max of an array</a:t>
            </a:r>
            <a:endParaRPr sz="4000" dirty="0"/>
          </a:p>
        </p:txBody>
      </p:sp>
      <p:sp>
        <p:nvSpPr>
          <p:cNvPr id="4" name="Rectangle 3"/>
          <p:cNvSpPr/>
          <p:nvPr/>
        </p:nvSpPr>
        <p:spPr>
          <a:xfrm>
            <a:off x="622300" y="1190625"/>
            <a:ext cx="8909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Write a function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get_max</a:t>
            </a:r>
            <a:r>
              <a:rPr lang="en-AU" sz="2400" dirty="0"/>
              <a:t> to find the largest value in an array. It uses the variable 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AU" sz="2400" dirty="0"/>
              <a:t> as an array input parameter.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601"/>
          <a:stretch/>
        </p:blipFill>
        <p:spPr>
          <a:xfrm>
            <a:off x="774700" y="2181225"/>
            <a:ext cx="8001000" cy="47220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4938" y="7058025"/>
            <a:ext cx="6670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call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example:x_large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get_max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(x, 5);</a:t>
            </a:r>
          </a:p>
        </p:txBody>
      </p:sp>
    </p:spTree>
    <p:extLst>
      <p:ext uri="{BB962C8B-B14F-4D97-AF65-F5344CB8AC3E}">
        <p14:creationId xmlns:p14="http://schemas.microsoft.com/office/powerpoint/2010/main" val="32608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123825"/>
            <a:ext cx="9906000" cy="1556066"/>
          </a:xfrm>
          <a:prstGeom prst="rect">
            <a:avLst/>
          </a:prstGeom>
        </p:spPr>
        <p:txBody>
          <a:bodyPr vert="horz" wrap="square" lIns="0" tIns="382777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AU" sz="4000" dirty="0"/>
              <a:t>Example 3: return the sum of 2 arrays</a:t>
            </a:r>
            <a:br>
              <a:rPr lang="en-AU" sz="3600" dirty="0"/>
            </a:br>
            <a:endParaRPr sz="3600" dirty="0"/>
          </a:p>
        </p:txBody>
      </p:sp>
      <p:sp>
        <p:nvSpPr>
          <p:cNvPr id="4" name="Rectangle 3"/>
          <p:cNvSpPr/>
          <p:nvPr/>
        </p:nvSpPr>
        <p:spPr>
          <a:xfrm>
            <a:off x="850900" y="1789082"/>
            <a:ext cx="8909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Write a function </a:t>
            </a:r>
            <a:r>
              <a:rPr lang="en-AU" sz="2400" dirty="0" err="1"/>
              <a:t>add_arrays</a:t>
            </a:r>
            <a:r>
              <a:rPr lang="en-AU" sz="2400" dirty="0"/>
              <a:t> to add two arrays.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E47C30-9120-C268-3B88-93C7C5779D8E}"/>
              </a:ext>
            </a:extLst>
          </p:cNvPr>
          <p:cNvGrpSpPr/>
          <p:nvPr/>
        </p:nvGrpSpPr>
        <p:grpSpPr>
          <a:xfrm>
            <a:off x="825501" y="2421493"/>
            <a:ext cx="8278398" cy="4484132"/>
            <a:chOff x="825501" y="2421493"/>
            <a:chExt cx="8278398" cy="44841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501" y="2421493"/>
              <a:ext cx="8278398" cy="4484132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6A5BC49-B008-474E-9362-AB63CFF40A5F}"/>
                </a:ext>
              </a:extLst>
            </p:cNvPr>
            <p:cNvSpPr/>
            <p:nvPr/>
          </p:nvSpPr>
          <p:spPr>
            <a:xfrm>
              <a:off x="2146300" y="3781425"/>
              <a:ext cx="2514600" cy="1066800"/>
            </a:xfrm>
            <a:prstGeom prst="ellipse">
              <a:avLst/>
            </a:prstGeom>
            <a:solidFill>
              <a:srgbClr val="FFFF00">
                <a:alpha val="1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14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85224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000" dirty="0"/>
              <a:t>  I. Definition of </a:t>
            </a:r>
            <a:r>
              <a:rPr sz="400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100" y="887801"/>
            <a:ext cx="9601200" cy="2730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Arra</a:t>
            </a:r>
            <a:r>
              <a:rPr sz="2400" spc="-5" dirty="0">
                <a:latin typeface="Calibri"/>
                <a:cs typeface="Calibri"/>
              </a:rPr>
              <a:t>y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collectio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fixed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number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elements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the same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dat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 type</a:t>
            </a:r>
            <a:endParaRPr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775970" lvl="2" indent="-134620">
              <a:spcBef>
                <a:spcPts val="25"/>
              </a:spcBef>
              <a:buFont typeface="Calibri"/>
              <a:buChar char="−"/>
              <a:tabLst>
                <a:tab pos="319405" algn="l"/>
              </a:tabLst>
            </a:pP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Commo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iden</a:t>
            </a:r>
            <a:r>
              <a:rPr sz="2000" spc="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fie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(name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775970" lvl="2" indent="-135255">
              <a:lnSpc>
                <a:spcPts val="2385"/>
              </a:lnSpc>
              <a:buFont typeface="Calibri"/>
              <a:buChar char="−"/>
              <a:tabLst>
                <a:tab pos="319405" algn="l"/>
              </a:tabLst>
            </a:pPr>
            <a:r>
              <a:rPr sz="20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Stored</a:t>
            </a:r>
            <a:r>
              <a:rPr sz="20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libri"/>
                <a:cs typeface="Calibri"/>
              </a:rPr>
              <a:t>sequentially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sz="2000" b="1" spc="-5" dirty="0">
                <a:solidFill>
                  <a:srgbClr val="0070C0"/>
                </a:solidFill>
                <a:latin typeface="Calibri"/>
                <a:cs typeface="Calibri"/>
              </a:rPr>
              <a:t>the memory (contiguous allocation)</a:t>
            </a:r>
          </a:p>
          <a:p>
            <a:pPr marL="69215" indent="-342900">
              <a:lnSpc>
                <a:spcPts val="2385"/>
              </a:lnSpc>
              <a:buFont typeface="Arial" panose="020B0604020202020204" pitchFamily="34" charset="0"/>
              <a:buChar char="•"/>
              <a:tabLst>
                <a:tab pos="319405" algn="l"/>
              </a:tabLst>
            </a:pPr>
            <a:endParaRPr lang="en-US" sz="2400" spc="-5" dirty="0">
              <a:solidFill>
                <a:srgbClr val="7030A0"/>
              </a:solidFill>
              <a:cs typeface="Arial"/>
            </a:endParaRPr>
          </a:p>
          <a:p>
            <a:pPr marL="69215" indent="-342900">
              <a:lnSpc>
                <a:spcPts val="2385"/>
              </a:lnSpc>
              <a:buFont typeface="Arial" panose="020B0604020202020204" pitchFamily="34" charset="0"/>
              <a:buChar char="•"/>
              <a:tabLst>
                <a:tab pos="319405" algn="l"/>
              </a:tabLst>
            </a:pPr>
            <a:r>
              <a:rPr lang="en-US" sz="2400" spc="-5" dirty="0">
                <a:cs typeface="Arial"/>
              </a:rPr>
              <a:t>It is a powerful</a:t>
            </a:r>
            <a:r>
              <a:rPr lang="en-US" sz="2400" spc="-10" dirty="0">
                <a:cs typeface="Arial"/>
              </a:rPr>
              <a:t> data structure </a:t>
            </a:r>
            <a:r>
              <a:rPr lang="en-US" sz="2400" b="1" u="sng" spc="-5" dirty="0">
                <a:cs typeface="Arial"/>
              </a:rPr>
              <a:t>for</a:t>
            </a:r>
            <a:r>
              <a:rPr lang="en-US" sz="2400" b="1" u="sng" spc="-15" dirty="0">
                <a:cs typeface="Arial"/>
              </a:rPr>
              <a:t> </a:t>
            </a:r>
            <a:r>
              <a:rPr lang="en-US" sz="2400" b="1" u="sng" spc="-5" dirty="0">
                <a:cs typeface="Arial"/>
              </a:rPr>
              <a:t>grouping </a:t>
            </a:r>
            <a:r>
              <a:rPr lang="en-US" sz="2400" b="1" u="sng" spc="-5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alike</a:t>
            </a:r>
            <a:r>
              <a:rPr lang="en-US" sz="2400" b="1" u="sng" spc="-5" dirty="0">
                <a:cs typeface="Arial"/>
              </a:rPr>
              <a:t> </a:t>
            </a:r>
            <a:r>
              <a:rPr lang="en-US" sz="2400" b="1" u="sng" dirty="0">
                <a:cs typeface="Arial"/>
              </a:rPr>
              <a:t>variables</a:t>
            </a:r>
            <a:r>
              <a:rPr lang="en-US" sz="2400" b="1" u="sng" spc="-10" dirty="0">
                <a:cs typeface="Arial"/>
              </a:rPr>
              <a:t> </a:t>
            </a:r>
            <a:r>
              <a:rPr lang="en-US" sz="2400" b="1" u="sng" spc="-5" dirty="0">
                <a:cs typeface="Arial"/>
              </a:rPr>
              <a:t>for</a:t>
            </a:r>
            <a:r>
              <a:rPr lang="en-US" sz="2400" b="1" u="sng" spc="-10" dirty="0">
                <a:cs typeface="Arial"/>
              </a:rPr>
              <a:t> </a:t>
            </a:r>
            <a:r>
              <a:rPr lang="en-US" sz="2400" b="1" u="sng" spc="-5" dirty="0">
                <a:cs typeface="Arial"/>
              </a:rPr>
              <a:t>easy</a:t>
            </a:r>
            <a:r>
              <a:rPr lang="en-US" sz="2400" b="1" u="sng" spc="-10" dirty="0">
                <a:cs typeface="Arial"/>
              </a:rPr>
              <a:t> </a:t>
            </a:r>
            <a:r>
              <a:rPr lang="en-US" sz="2400" b="1" u="sng" spc="-5" dirty="0">
                <a:cs typeface="Arial"/>
              </a:rPr>
              <a:t>access</a:t>
            </a:r>
            <a:endParaRPr sz="2400" b="1" dirty="0">
              <a:cs typeface="Calibri"/>
            </a:endParaRPr>
          </a:p>
          <a:p>
            <a:pPr marL="355600" marR="297180" indent="-342900">
              <a:lnSpc>
                <a:spcPts val="2870"/>
              </a:lnSpc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233679" algn="l"/>
              </a:tabLst>
            </a:pPr>
            <a:endParaRPr lang="en-US" sz="2400" spc="-10" dirty="0">
              <a:latin typeface="Calibri"/>
              <a:cs typeface="Calibri"/>
            </a:endParaRPr>
          </a:p>
          <a:p>
            <a:pPr marL="355600" marR="297180" indent="-342900">
              <a:lnSpc>
                <a:spcPts val="2870"/>
              </a:lnSpc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lthoug</a:t>
            </a:r>
            <a:r>
              <a:rPr sz="2400" dirty="0">
                <a:latin typeface="Calibri"/>
                <a:cs typeface="Calibri"/>
              </a:rPr>
              <a:t>h 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MATLAB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5" dirty="0">
                <a:latin typeface="Calibri"/>
                <a:cs typeface="Calibri"/>
              </a:rPr>
              <a:t>s 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dirty="0">
                <a:latin typeface="Calibri"/>
                <a:cs typeface="Calibri"/>
              </a:rPr>
              <a:t>based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same compute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-5" dirty="0">
                <a:latin typeface="Calibri"/>
                <a:cs typeface="Calibri"/>
              </a:rPr>
              <a:t> concept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syntax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very</a:t>
            </a:r>
            <a:r>
              <a:rPr sz="2400" dirty="0">
                <a:latin typeface="Calibri"/>
                <a:cs typeface="Calibri"/>
              </a:rPr>
              <a:t> different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199" y="3890092"/>
            <a:ext cx="6696075" cy="149733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riables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MATLAB 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5" dirty="0">
                <a:latin typeface="Calibri"/>
                <a:cs typeface="Calibri"/>
              </a:rPr>
              <a:t>e arrays</a:t>
            </a:r>
            <a:endParaRPr sz="2000" dirty="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950"/>
              </a:spcBef>
              <a:tabLst>
                <a:tab pos="1558925" algn="l"/>
                <a:tab pos="1925955" algn="l"/>
                <a:tab pos="2293620" algn="l"/>
                <a:tab pos="2660650" algn="l"/>
              </a:tabLst>
            </a:pPr>
            <a:r>
              <a:rPr sz="1600" dirty="0">
                <a:latin typeface="Courier New"/>
                <a:cs typeface="Courier New"/>
              </a:rPr>
              <a:t>Vect = [ 4	7	2	6	5 ];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%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create a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1</a:t>
            </a:r>
            <a:r>
              <a:rPr sz="1600" spc="-190" dirty="0">
                <a:solidFill>
                  <a:srgbClr val="006500"/>
                </a:solidFill>
                <a:latin typeface="Calibri"/>
                <a:cs typeface="Calibri"/>
              </a:rPr>
              <a:t>‐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D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array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wit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h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5 elements</a:t>
            </a:r>
            <a:endParaRPr sz="1600" dirty="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965"/>
              </a:spcBef>
              <a:tabLst>
                <a:tab pos="1681480" algn="l"/>
              </a:tabLst>
            </a:pPr>
            <a:r>
              <a:rPr sz="1600" dirty="0">
                <a:latin typeface="Courier New"/>
                <a:cs typeface="Courier New"/>
              </a:rPr>
              <a:t>numel(Vect)	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%</a:t>
            </a:r>
            <a:r>
              <a:rPr sz="16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obtai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n 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th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numbe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r </a:t>
            </a:r>
            <a:r>
              <a:rPr sz="1600" spc="5" dirty="0">
                <a:solidFill>
                  <a:srgbClr val="006500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f 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element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s</a:t>
            </a:r>
            <a:r>
              <a:rPr sz="1600" spc="-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th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array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vect</a:t>
            </a:r>
            <a:endParaRPr sz="1600" dirty="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969"/>
              </a:spcBef>
            </a:pPr>
            <a:r>
              <a:rPr sz="1600" dirty="0">
                <a:latin typeface="Courier New"/>
                <a:cs typeface="Courier New"/>
              </a:rPr>
              <a:t>X = Vect(2);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%</a:t>
            </a:r>
            <a:r>
              <a:rPr sz="16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get</a:t>
            </a:r>
            <a:r>
              <a:rPr sz="1600" spc="-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the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2</a:t>
            </a:r>
            <a:r>
              <a:rPr sz="1650" spc="-15" baseline="25252" dirty="0">
                <a:solidFill>
                  <a:srgbClr val="006500"/>
                </a:solidFill>
                <a:latin typeface="Calibri"/>
                <a:cs typeface="Calibri"/>
              </a:rPr>
              <a:t>n</a:t>
            </a:r>
            <a:r>
              <a:rPr sz="1650" spc="-7" baseline="25252" dirty="0">
                <a:solidFill>
                  <a:srgbClr val="006500"/>
                </a:solidFill>
                <a:latin typeface="Calibri"/>
                <a:cs typeface="Calibri"/>
              </a:rPr>
              <a:t>d</a:t>
            </a:r>
            <a:r>
              <a:rPr sz="1650" spc="165" baseline="25252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element</a:t>
            </a:r>
            <a:r>
              <a:rPr sz="1600" spc="-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an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d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as</a:t>
            </a:r>
            <a:r>
              <a:rPr sz="1600" spc="-10" dirty="0">
                <a:solidFill>
                  <a:srgbClr val="006500"/>
                </a:solidFill>
                <a:latin typeface="Calibri"/>
                <a:cs typeface="Calibri"/>
              </a:rPr>
              <a:t>si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gn</a:t>
            </a:r>
            <a:r>
              <a:rPr sz="1600" spc="-1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to</a:t>
            </a:r>
            <a:r>
              <a:rPr sz="16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sca</a:t>
            </a:r>
            <a:r>
              <a:rPr sz="1600" spc="-10" dirty="0">
                <a:solidFill>
                  <a:srgbClr val="006500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ar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4450" y="5733456"/>
            <a:ext cx="8064500" cy="105670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Arrays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must</a:t>
            </a:r>
            <a:r>
              <a:rPr sz="2000" dirty="0">
                <a:latin typeface="Calibri"/>
                <a:cs typeface="Calibri"/>
              </a:rPr>
              <a:t> 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before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y can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endParaRPr sz="2000" dirty="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950"/>
              </a:spcBef>
            </a:pPr>
            <a:r>
              <a:rPr sz="1600" dirty="0">
                <a:latin typeface="Courier New"/>
                <a:cs typeface="Courier New"/>
              </a:rPr>
              <a:t>int vect[5] = { 4, 7, 2, 6, 5 };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/*dec</a:t>
            </a:r>
            <a:r>
              <a:rPr sz="1600" spc="-10" dirty="0">
                <a:solidFill>
                  <a:srgbClr val="006500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are a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1</a:t>
            </a:r>
            <a:r>
              <a:rPr sz="1600" spc="-190" dirty="0">
                <a:solidFill>
                  <a:srgbClr val="006500"/>
                </a:solidFill>
                <a:latin typeface="Calibri"/>
                <a:cs typeface="Calibri"/>
              </a:rPr>
              <a:t>‐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D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array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wit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h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5 elements*/</a:t>
            </a:r>
            <a:endParaRPr sz="1600" dirty="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latin typeface="Courier New"/>
                <a:cs typeface="Courier New"/>
              </a:rPr>
              <a:t>int x = </a:t>
            </a:r>
            <a:r>
              <a:rPr sz="1600" dirty="0" err="1">
                <a:latin typeface="Courier New"/>
                <a:cs typeface="Courier New"/>
              </a:rPr>
              <a:t>vect</a:t>
            </a:r>
            <a:r>
              <a:rPr sz="1600" dirty="0">
                <a:latin typeface="Courier New"/>
                <a:cs typeface="Courier New"/>
              </a:rPr>
              <a:t>[</a:t>
            </a:r>
            <a:r>
              <a:rPr lang="en-US" sz="1600" dirty="0">
                <a:latin typeface="Courier New"/>
                <a:cs typeface="Courier New"/>
              </a:rPr>
              <a:t>0</a:t>
            </a:r>
            <a:r>
              <a:rPr sz="1600" dirty="0">
                <a:latin typeface="Courier New"/>
                <a:cs typeface="Courier New"/>
              </a:rPr>
              <a:t>];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/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*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get 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th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lang="en-US" sz="1600" spc="-5" dirty="0">
                <a:solidFill>
                  <a:srgbClr val="006500"/>
                </a:solidFill>
                <a:latin typeface="Calibri"/>
                <a:cs typeface="Calibri"/>
              </a:rPr>
              <a:t>1</a:t>
            </a:r>
            <a:r>
              <a:rPr lang="en-US" sz="1650" spc="-15" baseline="25252" dirty="0">
                <a:solidFill>
                  <a:srgbClr val="006500"/>
                </a:solidFill>
                <a:latin typeface="Calibri"/>
                <a:cs typeface="Calibri"/>
              </a:rPr>
              <a:t>st</a:t>
            </a:r>
            <a:r>
              <a:rPr sz="1650" spc="165" baseline="25252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element</a:t>
            </a:r>
            <a:r>
              <a:rPr sz="1600" spc="-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(it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s 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inde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x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i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lang="en-US" sz="1600" spc="-5" dirty="0">
                <a:solidFill>
                  <a:srgbClr val="006500"/>
                </a:solidFill>
                <a:latin typeface="Calibri"/>
                <a:cs typeface="Calibri"/>
              </a:rPr>
              <a:t>0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)  a</a:t>
            </a:r>
            <a:r>
              <a:rPr sz="1600" spc="-10" dirty="0">
                <a:solidFill>
                  <a:srgbClr val="006500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d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assig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i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to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var</a:t>
            </a:r>
            <a:r>
              <a:rPr sz="1600" spc="-10" dirty="0">
                <a:solidFill>
                  <a:srgbClr val="006500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a</a:t>
            </a:r>
            <a:r>
              <a:rPr sz="1600" spc="-10" dirty="0">
                <a:solidFill>
                  <a:srgbClr val="006500"/>
                </a:solidFill>
                <a:latin typeface="Calibri"/>
                <a:cs typeface="Calibri"/>
              </a:rPr>
              <a:t>b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e */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993900" y="6864391"/>
            <a:ext cx="4166732" cy="207913"/>
          </a:xfrm>
          <a:prstGeom prst="wedgeRectCallout">
            <a:avLst>
              <a:gd name="adj1" fmla="val -26369"/>
              <a:gd name="adj2" fmla="val -645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first array element has index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32" y="1173226"/>
            <a:ext cx="5052331" cy="48941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27" y="6425123"/>
            <a:ext cx="10528871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b="1" dirty="0">
                <a:solidFill>
                  <a:srgbClr val="0070C0"/>
                </a:solidFill>
              </a:rPr>
              <a:t>Formal parameters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ar1 , ar2</a:t>
            </a:r>
            <a:r>
              <a:rPr lang="en-AU" sz="2000" dirty="0"/>
              <a:t> , and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arsum</a:t>
            </a:r>
            <a:r>
              <a:rPr lang="en-AU" sz="2000" dirty="0"/>
              <a:t> of the function point to the </a:t>
            </a:r>
            <a:r>
              <a:rPr lang="en-AU" sz="2000" b="1" dirty="0">
                <a:solidFill>
                  <a:srgbClr val="0070C0"/>
                </a:solidFill>
              </a:rPr>
              <a:t>actual parameter </a:t>
            </a:r>
            <a:r>
              <a:rPr lang="en-AU" sz="2000" dirty="0"/>
              <a:t>arrays in the calling functions x, y, and </a:t>
            </a:r>
            <a:r>
              <a:rPr lang="en-AU" sz="2000" dirty="0" err="1"/>
              <a:t>x_plus_y</a:t>
            </a:r>
            <a:r>
              <a:rPr lang="en-AU" sz="2000" dirty="0"/>
              <a:t> (</a:t>
            </a:r>
            <a:r>
              <a:rPr lang="en-AU" sz="2000" b="1" dirty="0"/>
              <a:t>pass by reference</a:t>
            </a:r>
            <a:r>
              <a:rPr lang="en-AU" sz="2000" dirty="0"/>
              <a:t>) unlike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AU" sz="2000" dirty="0"/>
              <a:t> which is </a:t>
            </a:r>
            <a:r>
              <a:rPr lang="en-AU" sz="2000" b="1" dirty="0"/>
              <a:t>passed by value</a:t>
            </a:r>
            <a:r>
              <a:rPr lang="en-AU" sz="20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71890" y="649131"/>
            <a:ext cx="4320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Example function call:</a:t>
            </a:r>
          </a:p>
          <a:p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add_arrays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x_plus_y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9035CDC-1E79-4755-95F3-931B80B5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467" y="33578"/>
            <a:ext cx="8522474" cy="615553"/>
          </a:xfrm>
        </p:spPr>
        <p:txBody>
          <a:bodyPr/>
          <a:lstStyle/>
          <a:p>
            <a:pPr algn="ctr"/>
            <a:r>
              <a:rPr lang="en-US" sz="4000" dirty="0"/>
              <a:t>…Continued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FE8B7E-0D0B-461C-8708-57C355835185}"/>
              </a:ext>
            </a:extLst>
          </p:cNvPr>
          <p:cNvSpPr/>
          <p:nvPr/>
        </p:nvSpPr>
        <p:spPr>
          <a:xfrm>
            <a:off x="1155700" y="1362357"/>
            <a:ext cx="1524000" cy="457200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95593-0A45-4B97-8231-81EA15183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89" t="30328" r="53669" b="37385"/>
          <a:stretch/>
        </p:blipFill>
        <p:spPr>
          <a:xfrm>
            <a:off x="6337300" y="2486025"/>
            <a:ext cx="3505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-60158"/>
            <a:ext cx="9906000" cy="1002068"/>
          </a:xfrm>
          <a:prstGeom prst="rect">
            <a:avLst/>
          </a:prstGeom>
        </p:spPr>
        <p:txBody>
          <a:bodyPr vert="horz" wrap="square" lIns="0" tIns="382777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AU" sz="4000" dirty="0"/>
              <a:t>Example 4:  search an array</a:t>
            </a:r>
            <a:endParaRPr sz="4000" dirty="0"/>
          </a:p>
        </p:txBody>
      </p:sp>
      <p:sp>
        <p:nvSpPr>
          <p:cNvPr id="4" name="Rectangle 3"/>
          <p:cNvSpPr/>
          <p:nvPr/>
        </p:nvSpPr>
        <p:spPr>
          <a:xfrm>
            <a:off x="822446" y="1193739"/>
            <a:ext cx="8909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The function 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AU" sz="2400" dirty="0"/>
              <a:t> finds a target value in an array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2053701"/>
            <a:ext cx="5966622" cy="52537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86415" y="2257931"/>
            <a:ext cx="4495801" cy="4485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dirty="0"/>
              <a:t>If array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AU" sz="2000" dirty="0"/>
              <a:t> is declared in the calling function, the assignment statement:</a:t>
            </a:r>
          </a:p>
          <a:p>
            <a:pPr>
              <a:lnSpc>
                <a:spcPct val="150000"/>
              </a:lnSpc>
            </a:pPr>
            <a:endParaRPr lang="en-AU" sz="800" dirty="0"/>
          </a:p>
          <a:p>
            <a:pPr>
              <a:lnSpc>
                <a:spcPct val="150000"/>
              </a:lnSpc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search(ids, 4902, ID_SIZE);</a:t>
            </a:r>
          </a:p>
          <a:p>
            <a:pPr>
              <a:lnSpc>
                <a:spcPct val="150000"/>
              </a:lnSpc>
            </a:pPr>
            <a:endParaRPr lang="en-AU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AU" sz="2000" dirty="0"/>
              <a:t>calls function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AU" sz="2000" dirty="0"/>
              <a:t> to search the first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ID_SIZE</a:t>
            </a:r>
            <a:r>
              <a:rPr lang="en-AU" sz="2000" dirty="0"/>
              <a:t> elements of array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AU" sz="2000" dirty="0"/>
              <a:t> for the target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 4902 </a:t>
            </a:r>
            <a:r>
              <a:rPr lang="en-AU" sz="2000" dirty="0"/>
              <a:t>. The index of the first occurrence of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4902</a:t>
            </a:r>
            <a:r>
              <a:rPr lang="en-AU" sz="2000" dirty="0"/>
              <a:t> is saved in index. If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4902 </a:t>
            </a:r>
            <a:r>
              <a:rPr lang="en-AU" sz="2000" dirty="0"/>
              <a:t>is not found, then index is set to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−1 </a:t>
            </a:r>
            <a:r>
              <a:rPr lang="en-A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93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7490"/>
            <a:ext cx="10528300" cy="5340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5: statistical computation using 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795018" y="1647825"/>
            <a:ext cx="88510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3200" dirty="0"/>
              <a:t>Write a program that computes the mean and standard deviation of an array of data and displays the difference between each value and the mean.</a:t>
            </a:r>
          </a:p>
          <a:p>
            <a:pPr algn="just"/>
            <a:endParaRPr lang="en-AU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3400425"/>
            <a:ext cx="5981057" cy="38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01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463" y="65603"/>
            <a:ext cx="8522474" cy="5340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…Continued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64" y="1463158"/>
            <a:ext cx="5247641" cy="402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64" y="5381625"/>
            <a:ext cx="5121676" cy="200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67" t="24815" r="90417" b="70740"/>
          <a:stretch/>
        </p:blipFill>
        <p:spPr>
          <a:xfrm>
            <a:off x="5855608" y="5418369"/>
            <a:ext cx="1447800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5608" y="4984855"/>
            <a:ext cx="195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473314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3327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5" dirty="0"/>
              <a:t>IV. </a:t>
            </a:r>
            <a:r>
              <a:rPr sz="4000" spc="-5" dirty="0"/>
              <a:t>2</a:t>
            </a:r>
            <a:r>
              <a:rPr sz="4000" spc="-480" dirty="0">
                <a:latin typeface="Calibri"/>
                <a:cs typeface="Calibri"/>
              </a:rPr>
              <a:t>‐</a:t>
            </a:r>
            <a:r>
              <a:rPr lang="en-US" sz="4000" spc="-480" dirty="0">
                <a:latin typeface="Calibri"/>
                <a:cs typeface="Calibri"/>
              </a:rPr>
              <a:t> </a:t>
            </a:r>
            <a:r>
              <a:rPr sz="4000" dirty="0"/>
              <a:t>D</a:t>
            </a:r>
            <a:r>
              <a:rPr sz="4000" spc="-10" dirty="0"/>
              <a:t> </a:t>
            </a:r>
            <a:r>
              <a:rPr sz="4000" dirty="0"/>
              <a:t>Arrays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9" y="1889664"/>
            <a:ext cx="9918701" cy="363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Declaration</a:t>
            </a:r>
            <a:endParaRPr sz="2400" dirty="0">
              <a:latin typeface="Calibri"/>
              <a:cs typeface="Calibri"/>
            </a:endParaRPr>
          </a:p>
          <a:p>
            <a:pPr marL="371475">
              <a:lnSpc>
                <a:spcPct val="100000"/>
              </a:lnSpc>
              <a:spcBef>
                <a:spcPts val="960"/>
              </a:spcBef>
            </a:pPr>
            <a:r>
              <a:rPr sz="2300" spc="-5" dirty="0">
                <a:solidFill>
                  <a:srgbClr val="00009A"/>
                </a:solidFill>
                <a:latin typeface="Courier New"/>
                <a:cs typeface="Courier New"/>
              </a:rPr>
              <a:t>typ</a:t>
            </a:r>
            <a:r>
              <a:rPr sz="2300" dirty="0">
                <a:solidFill>
                  <a:srgbClr val="00009A"/>
                </a:solidFill>
                <a:latin typeface="Courier New"/>
                <a:cs typeface="Courier New"/>
              </a:rPr>
              <a:t>e</a:t>
            </a:r>
            <a:r>
              <a:rPr sz="2300" spc="-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latin typeface="Courier New"/>
                <a:cs typeface="Courier New"/>
              </a:rPr>
              <a:t>name</a:t>
            </a:r>
            <a:r>
              <a:rPr sz="2300" dirty="0">
                <a:latin typeface="Courier New"/>
                <a:cs typeface="Courier New"/>
              </a:rPr>
              <a:t>[</a:t>
            </a:r>
            <a:r>
              <a:rPr sz="2300" i="1" spc="-5" dirty="0">
                <a:latin typeface="Courier New"/>
                <a:cs typeface="Courier New"/>
              </a:rPr>
              <a:t>numOfRow</a:t>
            </a:r>
            <a:r>
              <a:rPr sz="2300" i="1" spc="-10" dirty="0">
                <a:latin typeface="Courier New"/>
                <a:cs typeface="Courier New"/>
              </a:rPr>
              <a:t>s</a:t>
            </a:r>
            <a:r>
              <a:rPr sz="2300" spc="-10" dirty="0">
                <a:latin typeface="Courier New"/>
                <a:cs typeface="Courier New"/>
              </a:rPr>
              <a:t>]</a:t>
            </a:r>
            <a:r>
              <a:rPr sz="2300" dirty="0">
                <a:latin typeface="Courier New"/>
                <a:cs typeface="Courier New"/>
              </a:rPr>
              <a:t>[</a:t>
            </a:r>
            <a:r>
              <a:rPr sz="2300" i="1" spc="-5" dirty="0" err="1">
                <a:latin typeface="Courier New"/>
                <a:cs typeface="Courier New"/>
              </a:rPr>
              <a:t>numOfColumn</a:t>
            </a:r>
            <a:r>
              <a:rPr sz="2300" i="1" spc="5" dirty="0" err="1">
                <a:latin typeface="Courier New"/>
                <a:cs typeface="Courier New"/>
              </a:rPr>
              <a:t>s</a:t>
            </a:r>
            <a:r>
              <a:rPr sz="2300" spc="-5" dirty="0">
                <a:latin typeface="Courier New"/>
                <a:cs typeface="Courier New"/>
              </a:rPr>
              <a:t>];</a:t>
            </a:r>
            <a:endParaRPr lang="en-US" sz="2300" spc="-5" dirty="0">
              <a:latin typeface="Courier New"/>
              <a:cs typeface="Courier New"/>
            </a:endParaRPr>
          </a:p>
          <a:p>
            <a:pPr marL="371475">
              <a:lnSpc>
                <a:spcPct val="100000"/>
              </a:lnSpc>
              <a:spcBef>
                <a:spcPts val="960"/>
              </a:spcBef>
            </a:pPr>
            <a:endParaRPr lang="en-US" sz="2300" spc="-5" dirty="0">
              <a:latin typeface="Courier New"/>
              <a:cs typeface="Courier New"/>
            </a:endParaRPr>
          </a:p>
          <a:p>
            <a:pPr marL="342900" indent="-279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i="1" dirty="0">
                <a:latin typeface="Calibri"/>
                <a:cs typeface="Calibri"/>
              </a:rPr>
              <a:t>Example: </a:t>
            </a:r>
            <a:r>
              <a:rPr sz="2300" spc="-5" dirty="0">
                <a:latin typeface="Calibri"/>
                <a:cs typeface="Calibri"/>
              </a:rPr>
              <a:t>an array of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int</a:t>
            </a:r>
            <a:r>
              <a:rPr sz="2300" spc="0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gers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with 5 rows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and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4 columns</a:t>
            </a:r>
            <a:endParaRPr sz="2300" dirty="0">
              <a:latin typeface="Calibri"/>
              <a:cs typeface="Calibri"/>
            </a:endParaRPr>
          </a:p>
          <a:p>
            <a:pPr marL="371475">
              <a:lnSpc>
                <a:spcPct val="100000"/>
              </a:lnSpc>
              <a:spcBef>
                <a:spcPts val="112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codeTable[5][4];</a:t>
            </a:r>
            <a:endParaRPr lang="en-US" sz="2000" spc="-5" dirty="0">
              <a:latin typeface="Courier New"/>
              <a:cs typeface="Courier New"/>
            </a:endParaRPr>
          </a:p>
          <a:p>
            <a:pPr marL="371475">
              <a:lnSpc>
                <a:spcPct val="100000"/>
              </a:lnSpc>
              <a:spcBef>
                <a:spcPts val="1120"/>
              </a:spcBef>
            </a:pPr>
            <a:endParaRPr sz="2000" dirty="0">
              <a:latin typeface="Courier New"/>
              <a:cs typeface="Courier New"/>
            </a:endParaRPr>
          </a:p>
          <a:p>
            <a:pPr marL="426720" lvl="1" indent="-342900">
              <a:lnSpc>
                <a:spcPct val="150000"/>
              </a:lnSpc>
              <a:buFont typeface="Arial"/>
              <a:buChar char="•"/>
              <a:tabLst>
                <a:tab pos="427355" algn="l"/>
              </a:tabLst>
            </a:pPr>
            <a:r>
              <a:rPr sz="2400" b="1" dirty="0">
                <a:latin typeface="Calibri"/>
                <a:cs typeface="Calibri"/>
              </a:rPr>
              <a:t>Accessing</a:t>
            </a:r>
            <a:r>
              <a:rPr sz="2400" b="1" spc="-5" dirty="0">
                <a:latin typeface="Calibri"/>
                <a:cs typeface="Calibri"/>
              </a:rPr>
              <a:t> elements</a:t>
            </a:r>
            <a:r>
              <a:rPr lang="en-US" sz="2400" b="1" spc="-5" dirty="0">
                <a:latin typeface="Calibri"/>
                <a:cs typeface="Calibri"/>
              </a:rPr>
              <a:t>: </a:t>
            </a:r>
            <a:r>
              <a:rPr lang="en-US" sz="2400" spc="-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acces</a:t>
            </a:r>
            <a:r>
              <a:rPr sz="2300" spc="-5" dirty="0">
                <a:latin typeface="Calibri"/>
                <a:cs typeface="Calibri"/>
              </a:rPr>
              <a:t>s</a:t>
            </a:r>
            <a:r>
              <a:rPr sz="2300" dirty="0">
                <a:latin typeface="Calibri"/>
                <a:cs typeface="Calibri"/>
              </a:rPr>
              <a:t> an</a:t>
            </a:r>
            <a:r>
              <a:rPr sz="2300" spc="-5" dirty="0">
                <a:latin typeface="Calibri"/>
                <a:cs typeface="Calibri"/>
              </a:rPr>
              <a:t> element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 2</a:t>
            </a:r>
            <a:r>
              <a:rPr sz="2300" spc="-290" dirty="0">
                <a:latin typeface="Calibri"/>
                <a:cs typeface="Calibri"/>
              </a:rPr>
              <a:t>‐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-5" dirty="0">
                <a:latin typeface="Calibri"/>
                <a:cs typeface="Calibri"/>
              </a:rPr>
              <a:t> array yo</a:t>
            </a:r>
            <a:r>
              <a:rPr sz="2300" dirty="0">
                <a:latin typeface="Calibri"/>
                <a:cs typeface="Calibri"/>
              </a:rPr>
              <a:t>u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specify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both th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 row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5" dirty="0">
                <a:latin typeface="Calibri"/>
                <a:cs typeface="Calibri"/>
              </a:rPr>
              <a:t> th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 colum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indexes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1960" y="6104524"/>
            <a:ext cx="2653030" cy="1285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830" algn="just">
              <a:lnSpc>
                <a:spcPct val="110100"/>
              </a:lnSpc>
            </a:pPr>
            <a:r>
              <a:rPr sz="2000" spc="-10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2000" spc="-5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2,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1, codeTable[1][2]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 codeTable[x][y]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 codeTable[3]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700" y="6104524"/>
            <a:ext cx="3073400" cy="1275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z = 0;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ourier New"/>
                <a:cs typeface="Courier New"/>
              </a:rPr>
              <a:t>128;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Courier New"/>
                <a:cs typeface="Courier New"/>
              </a:rPr>
              <a:t>z + codeTable[1][2];</a:t>
            </a:r>
            <a:endParaRPr sz="2000" dirty="0">
              <a:latin typeface="Courier New"/>
              <a:cs typeface="Courier New"/>
            </a:endParaRPr>
          </a:p>
          <a:p>
            <a:pPr marR="635" algn="ctr">
              <a:lnSpc>
                <a:spcPct val="100000"/>
              </a:lnSpc>
              <a:spcBef>
                <a:spcPts val="450"/>
              </a:spcBef>
            </a:pPr>
            <a:r>
              <a:rPr sz="1800" spc="5" dirty="0">
                <a:solidFill>
                  <a:srgbClr val="800000"/>
                </a:solidFill>
                <a:latin typeface="Calibri"/>
                <a:cs typeface="Calibri"/>
              </a:rPr>
              <a:t>/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*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Error. This is a </a:t>
            </a:r>
            <a:r>
              <a:rPr sz="1800" spc="-10" dirty="0">
                <a:solidFill>
                  <a:srgbClr val="800000"/>
                </a:solidFill>
                <a:latin typeface="Calibri"/>
                <a:cs typeface="Calibri"/>
              </a:rPr>
              <a:t>2</a:t>
            </a:r>
            <a:r>
              <a:rPr sz="1800" spc="-215" dirty="0">
                <a:solidFill>
                  <a:srgbClr val="800000"/>
                </a:solidFill>
                <a:latin typeface="Calibri"/>
                <a:cs typeface="Calibri"/>
              </a:rPr>
              <a:t>‐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D</a:t>
            </a:r>
            <a:r>
              <a:rPr sz="1800" spc="1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0000"/>
                </a:solidFill>
                <a:latin typeface="Calibri"/>
                <a:cs typeface="Calibri"/>
              </a:rPr>
              <a:t>arra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 */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798EB-2D35-4D51-BEBC-56835B1559B4}"/>
              </a:ext>
            </a:extLst>
          </p:cNvPr>
          <p:cNvSpPr/>
          <p:nvPr/>
        </p:nvSpPr>
        <p:spPr>
          <a:xfrm>
            <a:off x="1090762" y="5642859"/>
            <a:ext cx="1472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400" b="1" spc="-5" dirty="0">
                <a:cs typeface="Calibri"/>
              </a:rPr>
              <a:t>Examples:</a:t>
            </a:r>
            <a:endParaRPr lang="en-US" sz="2400" b="1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40E08-4E44-411C-99A1-C94A5F173DA9}"/>
              </a:ext>
            </a:extLst>
          </p:cNvPr>
          <p:cNvSpPr/>
          <p:nvPr/>
        </p:nvSpPr>
        <p:spPr>
          <a:xfrm>
            <a:off x="633596" y="665199"/>
            <a:ext cx="10059804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39" marR="174885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4" dirty="0">
                <a:solidFill>
                  <a:prstClr val="black"/>
                </a:solidFill>
                <a:cs typeface="Arial"/>
              </a:rPr>
              <a:t>Created by defining two </a:t>
            </a:r>
            <a:r>
              <a:rPr lang="en-US" sz="2400" dirty="0">
                <a:solidFill>
                  <a:prstClr val="black"/>
                </a:solidFill>
                <a:cs typeface="Arial"/>
              </a:rPr>
              <a:t>separate </a:t>
            </a:r>
            <a:r>
              <a:rPr lang="en-US" sz="2400" spc="-4" dirty="0">
                <a:solidFill>
                  <a:prstClr val="black"/>
                </a:solidFill>
                <a:cs typeface="Arial"/>
              </a:rPr>
              <a:t>element numbers: </a:t>
            </a:r>
            <a:r>
              <a:rPr lang="en-US" sz="2400" b="1" dirty="0">
                <a:solidFill>
                  <a:prstClr val="black"/>
                </a:solidFill>
                <a:cs typeface="Arial"/>
              </a:rPr>
              <a:t>number </a:t>
            </a:r>
            <a:r>
              <a:rPr lang="en-US" sz="2400" b="1" spc="-4" dirty="0">
                <a:solidFill>
                  <a:prstClr val="black"/>
                </a:solidFill>
                <a:cs typeface="Arial"/>
              </a:rPr>
              <a:t>of rows </a:t>
            </a:r>
            <a:r>
              <a:rPr lang="en-US" sz="2400" dirty="0">
                <a:solidFill>
                  <a:prstClr val="black"/>
                </a:solidFill>
                <a:cs typeface="Arial"/>
              </a:rPr>
              <a:t>and </a:t>
            </a:r>
            <a:r>
              <a:rPr lang="en-US" sz="2400" spc="-57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b="1" spc="-4" dirty="0">
                <a:solidFill>
                  <a:prstClr val="black"/>
                </a:solidFill>
                <a:cs typeface="Arial"/>
              </a:rPr>
              <a:t>number</a:t>
            </a:r>
            <a:r>
              <a:rPr lang="en-US" sz="2400" b="1" spc="-9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b="1" spc="-4" dirty="0">
                <a:solidFill>
                  <a:prstClr val="black"/>
                </a:solidFill>
                <a:cs typeface="Arial"/>
              </a:rPr>
              <a:t>of </a:t>
            </a:r>
            <a:r>
              <a:rPr lang="en-US" sz="2400" b="1" dirty="0">
                <a:solidFill>
                  <a:prstClr val="black"/>
                </a:solidFill>
                <a:cs typeface="Arial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3486770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0" y="50785"/>
            <a:ext cx="5721339" cy="626801"/>
          </a:xfrm>
          <a:prstGeom prst="rect">
            <a:avLst/>
          </a:prstGeom>
        </p:spPr>
        <p:txBody>
          <a:bodyPr vert="horz" wrap="square" lIns="0" tIns="11139" rIns="0" bIns="0" rtlCol="0">
            <a:spAutoFit/>
          </a:bodyPr>
          <a:lstStyle/>
          <a:p>
            <a:pPr marL="11139">
              <a:spcBef>
                <a:spcPts val="88"/>
              </a:spcBef>
            </a:pPr>
            <a:r>
              <a:rPr sz="4000" spc="-4" dirty="0"/>
              <a:t>2D</a:t>
            </a:r>
            <a:r>
              <a:rPr sz="4000" spc="-79" dirty="0"/>
              <a:t> </a:t>
            </a:r>
            <a:r>
              <a:rPr sz="4000" spc="-4" dirty="0"/>
              <a:t>Array</a:t>
            </a:r>
            <a:r>
              <a:rPr lang="en-US" sz="4000" spc="-4" dirty="0"/>
              <a:t> </a:t>
            </a:r>
            <a:r>
              <a:rPr lang="en-US" sz="4000" spc="-4" dirty="0" err="1"/>
              <a:t>Initialisation</a:t>
            </a:r>
            <a:endParaRPr sz="4000" spc="-4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8900" y="809625"/>
            <a:ext cx="10693400" cy="3096708"/>
          </a:xfrm>
          <a:prstGeom prst="rect">
            <a:avLst/>
          </a:prstGeom>
        </p:spPr>
        <p:txBody>
          <a:bodyPr vert="horz" wrap="square" lIns="0" tIns="11139" rIns="0" bIns="0" rtlCol="0">
            <a:spAutoFit/>
          </a:bodyPr>
          <a:lstStyle/>
          <a:p>
            <a:pPr marL="354039" indent="-342900">
              <a:spcBef>
                <a:spcPts val="88"/>
              </a:spcBef>
              <a:buFont typeface="Arial" panose="020B0604020202020204" pitchFamily="34" charset="0"/>
              <a:buChar char="•"/>
            </a:pPr>
            <a:r>
              <a:rPr lang="en-US" sz="2400" spc="-4" dirty="0">
                <a:latin typeface="+mn-lt"/>
              </a:rPr>
              <a:t>You can use </a:t>
            </a:r>
            <a:r>
              <a:rPr lang="en-US" sz="2400" b="1" spc="-4" dirty="0">
                <a:latin typeface="+mn-lt"/>
              </a:rPr>
              <a:t>either,</a:t>
            </a:r>
          </a:p>
          <a:p>
            <a:pPr marL="354039" indent="-342900">
              <a:spcBef>
                <a:spcPts val="88"/>
              </a:spcBef>
              <a:buFont typeface="Arial" panose="020B0604020202020204" pitchFamily="34" charset="0"/>
              <a:buChar char="•"/>
            </a:pPr>
            <a:endParaRPr lang="en-US" sz="2400" spc="-4" dirty="0">
              <a:latin typeface="+mn-lt"/>
            </a:endParaRPr>
          </a:p>
          <a:p>
            <a:pPr marL="925539" lvl="1" indent="-457200">
              <a:spcBef>
                <a:spcPts val="88"/>
              </a:spcBef>
              <a:buFont typeface="+mj-lt"/>
              <a:buAutoNum type="arabicPeriod"/>
            </a:pPr>
            <a:r>
              <a:rPr lang="en-US" sz="2300" spc="-4" dirty="0">
                <a:solidFill>
                  <a:prstClr val="black"/>
                </a:solidFill>
                <a:latin typeface="+mn-lt"/>
              </a:rPr>
              <a:t>G</a:t>
            </a:r>
            <a:r>
              <a:rPr lang="en-US" sz="2300" spc="-4" dirty="0">
                <a:solidFill>
                  <a:prstClr val="black"/>
                </a:solidFill>
                <a:latin typeface="Calibri"/>
              </a:rPr>
              <a:t>rouping of braces </a:t>
            </a:r>
            <a:r>
              <a:rPr lang="en-US" sz="2300" b="1" spc="-4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sz="2300" b="1" spc="-4" dirty="0" err="1">
                <a:solidFill>
                  <a:prstClr val="black"/>
                </a:solidFill>
                <a:latin typeface="Calibri"/>
              </a:rPr>
              <a:t>initialise</a:t>
            </a:r>
            <a:r>
              <a:rPr lang="en-US" sz="2300" b="1" spc="-4" dirty="0">
                <a:solidFill>
                  <a:prstClr val="black"/>
                </a:solidFill>
                <a:latin typeface="Calibri"/>
              </a:rPr>
              <a:t> each </a:t>
            </a:r>
            <a:r>
              <a:rPr lang="en-US" sz="2300" b="1" dirty="0">
                <a:solidFill>
                  <a:prstClr val="black"/>
                </a:solidFill>
                <a:latin typeface="Calibri"/>
              </a:rPr>
              <a:t>row </a:t>
            </a:r>
            <a:r>
              <a:rPr lang="en-US" sz="2300" b="1" spc="-4" dirty="0">
                <a:solidFill>
                  <a:prstClr val="black"/>
                </a:solidFill>
                <a:latin typeface="Calibri"/>
              </a:rPr>
              <a:t>of elements </a:t>
            </a:r>
            <a:endParaRPr sz="2300" b="1" spc="-4" dirty="0">
              <a:latin typeface="+mn-lt"/>
            </a:endParaRPr>
          </a:p>
          <a:p>
            <a:pPr>
              <a:spcBef>
                <a:spcPts val="18"/>
              </a:spcBef>
            </a:pPr>
            <a:endParaRPr sz="2400" dirty="0">
              <a:latin typeface="+mn-lt"/>
            </a:endParaRPr>
          </a:p>
          <a:p>
            <a:pPr marL="11139"/>
            <a:r>
              <a:rPr sz="2400" b="1" spc="-4" dirty="0">
                <a:solidFill>
                  <a:srgbClr val="0070C0"/>
                </a:solidFill>
                <a:latin typeface="+mn-lt"/>
              </a:rPr>
              <a:t>int</a:t>
            </a:r>
            <a:r>
              <a:rPr sz="2400" spc="-9" dirty="0">
                <a:latin typeface="+mn-lt"/>
              </a:rPr>
              <a:t> </a:t>
            </a:r>
            <a:r>
              <a:rPr sz="2400" spc="-4" dirty="0">
                <a:latin typeface="+mn-lt"/>
              </a:rPr>
              <a:t>myArray[3][3]</a:t>
            </a:r>
            <a:r>
              <a:rPr sz="2400" spc="-9" dirty="0">
                <a:latin typeface="+mn-lt"/>
              </a:rPr>
              <a:t> </a:t>
            </a:r>
            <a:r>
              <a:rPr sz="2400" dirty="0">
                <a:latin typeface="+mn-lt"/>
                <a:cs typeface="Courier New"/>
              </a:rPr>
              <a:t>=</a:t>
            </a:r>
            <a:r>
              <a:rPr sz="2400" spc="-9" dirty="0">
                <a:latin typeface="+mn-lt"/>
              </a:rPr>
              <a:t> </a:t>
            </a:r>
            <a:r>
              <a:rPr sz="2400" dirty="0">
                <a:latin typeface="+mn-lt"/>
                <a:cs typeface="Courier New"/>
              </a:rPr>
              <a:t>{</a:t>
            </a:r>
            <a:r>
              <a:rPr sz="2400" spc="-4" dirty="0">
                <a:latin typeface="+mn-lt"/>
              </a:rPr>
              <a:t> {0,</a:t>
            </a:r>
            <a:r>
              <a:rPr sz="2400" spc="-9" dirty="0">
                <a:latin typeface="+mn-lt"/>
              </a:rPr>
              <a:t> </a:t>
            </a:r>
            <a:r>
              <a:rPr sz="2400" spc="-4" dirty="0">
                <a:latin typeface="+mn-lt"/>
              </a:rPr>
              <a:t>1,</a:t>
            </a:r>
            <a:r>
              <a:rPr sz="2400" spc="-9" dirty="0">
                <a:latin typeface="+mn-lt"/>
              </a:rPr>
              <a:t> </a:t>
            </a:r>
            <a:r>
              <a:rPr sz="2400" spc="-4" dirty="0">
                <a:latin typeface="+mn-lt"/>
              </a:rPr>
              <a:t>2}, {1,</a:t>
            </a:r>
            <a:r>
              <a:rPr sz="2400" spc="-9" dirty="0">
                <a:latin typeface="+mn-lt"/>
              </a:rPr>
              <a:t> </a:t>
            </a:r>
            <a:r>
              <a:rPr sz="2400" spc="-4" dirty="0">
                <a:latin typeface="+mn-lt"/>
              </a:rPr>
              <a:t>2,</a:t>
            </a:r>
            <a:r>
              <a:rPr sz="2400" spc="-9" dirty="0">
                <a:latin typeface="+mn-lt"/>
              </a:rPr>
              <a:t> </a:t>
            </a:r>
            <a:r>
              <a:rPr sz="2400" spc="-4" dirty="0">
                <a:latin typeface="+mn-lt"/>
              </a:rPr>
              <a:t>3}, {2,</a:t>
            </a:r>
            <a:r>
              <a:rPr sz="2400" spc="-9" dirty="0">
                <a:latin typeface="+mn-lt"/>
              </a:rPr>
              <a:t> </a:t>
            </a:r>
            <a:r>
              <a:rPr sz="2400" spc="-4" dirty="0">
                <a:latin typeface="+mn-lt"/>
              </a:rPr>
              <a:t>3,</a:t>
            </a:r>
            <a:r>
              <a:rPr sz="2400" spc="-9" dirty="0">
                <a:latin typeface="+mn-lt"/>
              </a:rPr>
              <a:t> </a:t>
            </a:r>
            <a:r>
              <a:rPr sz="2400" spc="-4" dirty="0">
                <a:latin typeface="+mn-lt"/>
              </a:rPr>
              <a:t>4} </a:t>
            </a:r>
            <a:r>
              <a:rPr sz="2400" dirty="0">
                <a:latin typeface="+mn-lt"/>
                <a:cs typeface="Courier New"/>
              </a:rPr>
              <a:t>}</a:t>
            </a:r>
            <a:r>
              <a:rPr lang="en-US" sz="2400" dirty="0">
                <a:latin typeface="+mn-lt"/>
                <a:cs typeface="Courier New"/>
              </a:rPr>
              <a:t>;</a:t>
            </a:r>
            <a:endParaRPr sz="2400" dirty="0">
              <a:latin typeface="+mn-lt"/>
              <a:cs typeface="Courier New"/>
            </a:endParaRPr>
          </a:p>
          <a:p>
            <a:pPr marL="11113" marR="1818470" indent="2224088">
              <a:lnSpc>
                <a:spcPts val="5657"/>
              </a:lnSpc>
              <a:spcBef>
                <a:spcPts val="710"/>
              </a:spcBef>
            </a:pPr>
            <a:r>
              <a:rPr sz="2400" dirty="0" err="1">
                <a:latin typeface="+mn-lt"/>
              </a:rPr>
              <a:t>myArray</a:t>
            </a:r>
            <a:r>
              <a:rPr sz="2400" dirty="0">
                <a:latin typeface="+mn-lt"/>
              </a:rPr>
              <a:t>[0][1]</a:t>
            </a:r>
            <a:r>
              <a:rPr sz="2400" spc="-9" dirty="0">
                <a:latin typeface="+mn-lt"/>
              </a:rPr>
              <a:t> </a:t>
            </a:r>
            <a:r>
              <a:rPr sz="2400" dirty="0">
                <a:latin typeface="+mn-lt"/>
              </a:rPr>
              <a:t>returns</a:t>
            </a:r>
            <a:r>
              <a:rPr sz="2400" spc="-4" dirty="0">
                <a:latin typeface="+mn-lt"/>
              </a:rPr>
              <a:t> </a:t>
            </a:r>
            <a:r>
              <a:rPr sz="2400" dirty="0">
                <a:latin typeface="+mn-lt"/>
              </a:rPr>
              <a:t>1</a:t>
            </a:r>
          </a:p>
          <a:p>
            <a:pPr marL="11113" indent="2160588">
              <a:spcBef>
                <a:spcPts val="303"/>
              </a:spcBef>
            </a:pPr>
            <a:r>
              <a:rPr sz="2400" dirty="0" err="1">
                <a:latin typeface="+mn-lt"/>
              </a:rPr>
              <a:t>myArray</a:t>
            </a:r>
            <a:r>
              <a:rPr sz="2400" dirty="0">
                <a:latin typeface="+mn-lt"/>
              </a:rPr>
              <a:t>[1][2]</a:t>
            </a:r>
            <a:r>
              <a:rPr sz="2400" spc="-48" dirty="0">
                <a:latin typeface="+mn-lt"/>
              </a:rPr>
              <a:t> </a:t>
            </a:r>
            <a:r>
              <a:rPr sz="2400" dirty="0">
                <a:latin typeface="+mn-lt"/>
              </a:rPr>
              <a:t>returns</a:t>
            </a:r>
            <a:r>
              <a:rPr sz="2400" spc="-48" dirty="0">
                <a:latin typeface="+mn-lt"/>
              </a:rPr>
              <a:t> </a:t>
            </a:r>
            <a:r>
              <a:rPr sz="2400" dirty="0">
                <a:latin typeface="+mn-lt"/>
              </a:rPr>
              <a:t>3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5076"/>
              </p:ext>
            </p:extLst>
          </p:nvPr>
        </p:nvGraphicFramePr>
        <p:xfrm>
          <a:off x="6489700" y="2028825"/>
          <a:ext cx="3846281" cy="145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659"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69062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062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062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659"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69062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69062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69062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59"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062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062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69062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D9F4711-0AB9-4AA0-9E3F-4FAC96406C26}"/>
              </a:ext>
            </a:extLst>
          </p:cNvPr>
          <p:cNvSpPr/>
          <p:nvPr/>
        </p:nvSpPr>
        <p:spPr>
          <a:xfrm>
            <a:off x="0" y="4435122"/>
            <a:ext cx="10693400" cy="2714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339" marR="4456" lvl="1" algn="just">
              <a:lnSpc>
                <a:spcPct val="99200"/>
              </a:lnSpc>
              <a:spcBef>
                <a:spcPts val="105"/>
              </a:spcBef>
            </a:pPr>
            <a:r>
              <a:rPr lang="en-US" sz="2400" spc="-4" dirty="0">
                <a:solidFill>
                  <a:prstClr val="black"/>
                </a:solidFill>
                <a:cs typeface="Arial"/>
              </a:rPr>
              <a:t>2.   Use </a:t>
            </a:r>
            <a:r>
              <a:rPr lang="en-US" sz="2400" b="1" spc="-4" dirty="0">
                <a:solidFill>
                  <a:prstClr val="black"/>
                </a:solidFill>
                <a:cs typeface="Arial"/>
              </a:rPr>
              <a:t>nested loop </a:t>
            </a:r>
            <a:r>
              <a:rPr lang="en-US" sz="2400" spc="-4" dirty="0">
                <a:solidFill>
                  <a:prstClr val="black"/>
                </a:solidFill>
                <a:cs typeface="Arial"/>
              </a:rPr>
              <a:t>to access each element via its pair of indices:</a:t>
            </a:r>
            <a:endParaRPr lang="en-US" sz="2400" dirty="0">
              <a:solidFill>
                <a:prstClr val="black"/>
              </a:solidFill>
              <a:cs typeface="Arial"/>
            </a:endParaRPr>
          </a:p>
          <a:p>
            <a:pPr marL="11113" lvl="0" indent="1703388"/>
            <a:r>
              <a:rPr lang="en-US" sz="2400" b="1" spc="-4" dirty="0">
                <a:solidFill>
                  <a:srgbClr val="0070C0"/>
                </a:solidFill>
                <a:cs typeface="Courier New"/>
              </a:rPr>
              <a:t>for</a:t>
            </a:r>
            <a:r>
              <a:rPr lang="en-US" sz="2400" spc="-13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(</a:t>
            </a:r>
            <a:r>
              <a:rPr lang="en-US" sz="2400" b="1" spc="-4" dirty="0">
                <a:solidFill>
                  <a:srgbClr val="0070C0"/>
                </a:solidFill>
                <a:cs typeface="Courier New"/>
              </a:rPr>
              <a:t>int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 x</a:t>
            </a:r>
            <a:r>
              <a:rPr lang="en-US" sz="2400" spc="-9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Courier New"/>
              </a:rPr>
              <a:t>=</a:t>
            </a:r>
            <a:r>
              <a:rPr lang="en-US" sz="2400" spc="-9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0;</a:t>
            </a:r>
            <a:r>
              <a:rPr lang="en-US" sz="2400" spc="-9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Courier New"/>
              </a:rPr>
              <a:t>x</a:t>
            </a:r>
            <a:r>
              <a:rPr lang="en-US" sz="2400" spc="-13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&lt;=2;</a:t>
            </a:r>
            <a:r>
              <a:rPr lang="en-US" sz="2400" spc="-9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x++)</a:t>
            </a:r>
            <a:r>
              <a:rPr lang="en-US" sz="2400" spc="-9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Courier New"/>
              </a:rPr>
              <a:t>{</a:t>
            </a:r>
            <a:r>
              <a:rPr lang="en-US" sz="2400" spc="-9" dirty="0">
                <a:solidFill>
                  <a:prstClr val="black"/>
                </a:solidFill>
                <a:cs typeface="Courier New"/>
              </a:rPr>
              <a:t>  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//</a:t>
            </a:r>
            <a:r>
              <a:rPr lang="en-US" sz="2400" spc="-13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row</a:t>
            </a:r>
            <a:r>
              <a:rPr lang="en-US" sz="2400" spc="-9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index</a:t>
            </a:r>
            <a:endParaRPr lang="en-US" sz="2400" dirty="0">
              <a:solidFill>
                <a:prstClr val="black"/>
              </a:solidFill>
              <a:cs typeface="Courier New"/>
            </a:endParaRPr>
          </a:p>
          <a:p>
            <a:pPr marL="11113" marR="154834" lvl="0" indent="1703388">
              <a:lnSpc>
                <a:spcPct val="112000"/>
              </a:lnSpc>
              <a:tabLst>
                <a:tab pos="4341492" algn="l"/>
                <a:tab pos="4983108" algn="l"/>
              </a:tabLst>
            </a:pPr>
            <a:r>
              <a:rPr lang="en-US" sz="2400" spc="-4" dirty="0">
                <a:solidFill>
                  <a:prstClr val="black"/>
                </a:solidFill>
                <a:cs typeface="Courier New"/>
              </a:rPr>
              <a:t>  </a:t>
            </a:r>
            <a:r>
              <a:rPr lang="en-US" sz="2400" b="1" spc="-4" dirty="0">
                <a:solidFill>
                  <a:srgbClr val="0070C0"/>
                </a:solidFill>
                <a:cs typeface="Courier New"/>
              </a:rPr>
              <a:t> for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(</a:t>
            </a:r>
            <a:r>
              <a:rPr lang="en-US" sz="2400" b="1" spc="-4" dirty="0">
                <a:solidFill>
                  <a:srgbClr val="0070C0"/>
                </a:solidFill>
                <a:cs typeface="Courier New"/>
              </a:rPr>
              <a:t>int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 y</a:t>
            </a:r>
            <a:r>
              <a:rPr lang="en-US" sz="2400" dirty="0">
                <a:solidFill>
                  <a:prstClr val="black"/>
                </a:solidFill>
                <a:cs typeface="Courier New"/>
              </a:rPr>
              <a:t> =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0; </a:t>
            </a:r>
            <a:r>
              <a:rPr lang="en-US" sz="2400" dirty="0">
                <a:solidFill>
                  <a:prstClr val="black"/>
                </a:solidFill>
                <a:cs typeface="Courier New"/>
              </a:rPr>
              <a:t>y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&lt;=2,</a:t>
            </a:r>
            <a:r>
              <a:rPr lang="en-US" sz="2400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y++)	//	column index </a:t>
            </a:r>
            <a:r>
              <a:rPr lang="en-US" sz="2400" dirty="0">
                <a:solidFill>
                  <a:prstClr val="black"/>
                </a:solidFill>
                <a:cs typeface="Courier New"/>
              </a:rPr>
              <a:t> </a:t>
            </a:r>
          </a:p>
          <a:p>
            <a:pPr marL="11113" marR="154834" lvl="0" indent="1703388">
              <a:lnSpc>
                <a:spcPct val="112000"/>
              </a:lnSpc>
              <a:tabLst>
                <a:tab pos="4341492" algn="l"/>
                <a:tab pos="4983108" algn="l"/>
              </a:tabLst>
            </a:pPr>
            <a:r>
              <a:rPr lang="en-US" sz="2400" spc="-4" dirty="0">
                <a:solidFill>
                  <a:prstClr val="black"/>
                </a:solidFill>
                <a:cs typeface="Courier New"/>
              </a:rPr>
              <a:t>            </a:t>
            </a:r>
            <a:r>
              <a:rPr lang="en-US" sz="2400" spc="-4" dirty="0" err="1">
                <a:solidFill>
                  <a:prstClr val="black"/>
                </a:solidFill>
                <a:cs typeface="Courier New"/>
              </a:rPr>
              <a:t>myArray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[x][y]</a:t>
            </a:r>
            <a:r>
              <a:rPr lang="en-US" sz="2400" spc="-13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Courier New"/>
              </a:rPr>
              <a:t>=</a:t>
            </a:r>
            <a:r>
              <a:rPr lang="en-US" sz="2400" spc="-9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Courier New"/>
              </a:rPr>
              <a:t>(</a:t>
            </a:r>
            <a:r>
              <a:rPr lang="en-US" sz="2400" spc="-13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Courier New"/>
              </a:rPr>
              <a:t>x</a:t>
            </a:r>
            <a:r>
              <a:rPr lang="en-US" sz="2400" spc="-9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Courier New"/>
              </a:rPr>
              <a:t>+</a:t>
            </a:r>
            <a:r>
              <a:rPr lang="en-US" sz="2400" spc="-9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y);</a:t>
            </a:r>
            <a:r>
              <a:rPr lang="en-US" sz="2400" spc="-13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//</a:t>
            </a:r>
            <a:r>
              <a:rPr lang="en-US" sz="2400" spc="-9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adds</a:t>
            </a:r>
            <a:r>
              <a:rPr lang="en-US" sz="2400" spc="-13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values</a:t>
            </a:r>
            <a:r>
              <a:rPr lang="en-US" sz="2400" spc="-9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to</a:t>
            </a:r>
            <a:r>
              <a:rPr lang="en-US" sz="2400" spc="-9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element</a:t>
            </a:r>
            <a:endParaRPr lang="en-US" sz="2400" dirty="0">
              <a:solidFill>
                <a:prstClr val="black"/>
              </a:solidFill>
              <a:cs typeface="Courier New"/>
            </a:endParaRPr>
          </a:p>
          <a:p>
            <a:pPr lvl="0">
              <a:spcBef>
                <a:spcPts val="9"/>
              </a:spcBef>
            </a:pPr>
            <a:endParaRPr lang="en-US" sz="2400" dirty="0">
              <a:solidFill>
                <a:prstClr val="black"/>
              </a:solidFill>
              <a:cs typeface="Courier New"/>
            </a:endParaRPr>
          </a:p>
          <a:p>
            <a:pPr lvl="0">
              <a:spcBef>
                <a:spcPts val="9"/>
              </a:spcBef>
            </a:pPr>
            <a:endParaRPr lang="en-US" sz="2400" dirty="0">
              <a:solidFill>
                <a:prstClr val="black"/>
              </a:solidFill>
              <a:cs typeface="Courier New"/>
            </a:endParaRPr>
          </a:p>
          <a:p>
            <a:pPr marL="354039" marR="297416" lvl="0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spc="-4" dirty="0">
                <a:solidFill>
                  <a:prstClr val="black"/>
                </a:solidFill>
                <a:cs typeface="Arial"/>
              </a:rPr>
              <a:t>If </a:t>
            </a:r>
            <a:r>
              <a:rPr lang="en-US" sz="2400" dirty="0">
                <a:solidFill>
                  <a:prstClr val="black"/>
                </a:solidFill>
                <a:cs typeface="Arial"/>
              </a:rPr>
              <a:t>you’re </a:t>
            </a:r>
            <a:r>
              <a:rPr lang="en-US" sz="2400" spc="-4" dirty="0" err="1">
                <a:solidFill>
                  <a:prstClr val="black"/>
                </a:solidFill>
                <a:cs typeface="Arial"/>
              </a:rPr>
              <a:t>initalising</a:t>
            </a:r>
            <a:r>
              <a:rPr lang="en-US" sz="2400" spc="-4" dirty="0">
                <a:solidFill>
                  <a:prstClr val="black"/>
                </a:solidFill>
                <a:cs typeface="Arial"/>
              </a:rPr>
              <a:t> the array elements to 0, </a:t>
            </a:r>
            <a:r>
              <a:rPr lang="en-US" sz="2400" b="1" spc="-4" dirty="0">
                <a:solidFill>
                  <a:srgbClr val="0070C0"/>
                </a:solidFill>
                <a:cs typeface="Courier New"/>
              </a:rPr>
              <a:t>int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spc="-4" dirty="0" err="1">
                <a:solidFill>
                  <a:prstClr val="black"/>
                </a:solidFill>
                <a:cs typeface="Courier New"/>
              </a:rPr>
              <a:t>myArray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[3][3] </a:t>
            </a:r>
            <a:r>
              <a:rPr lang="en-US" sz="2400" dirty="0">
                <a:solidFill>
                  <a:prstClr val="black"/>
                </a:solidFill>
                <a:cs typeface="Courier New"/>
              </a:rPr>
              <a:t>= </a:t>
            </a:r>
            <a:r>
              <a:rPr lang="en-US" sz="2400" spc="-4" dirty="0">
                <a:solidFill>
                  <a:prstClr val="black"/>
                </a:solidFill>
                <a:cs typeface="Courier New"/>
              </a:rPr>
              <a:t>{{0}}</a:t>
            </a:r>
            <a:r>
              <a:rPr lang="en-US" sz="2400" spc="-4" dirty="0">
                <a:solidFill>
                  <a:prstClr val="black"/>
                </a:solidFill>
                <a:cs typeface="Arial"/>
              </a:rPr>
              <a:t>; works </a:t>
            </a:r>
            <a:r>
              <a:rPr lang="en-US" sz="2400" spc="-57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spc="-4" dirty="0">
                <a:solidFill>
                  <a:prstClr val="black"/>
                </a:solidFill>
                <a:cs typeface="Arial"/>
              </a:rPr>
              <a:t>too!</a:t>
            </a:r>
            <a:endParaRPr lang="en-US" sz="2400" dirty="0">
              <a:solidFill>
                <a:prstClr val="black"/>
              </a:solidFill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17210B-19CA-41EA-A857-DB4E52823B5C}"/>
              </a:ext>
            </a:extLst>
          </p:cNvPr>
          <p:cNvCxnSpPr>
            <a:cxnSpLocks/>
          </p:cNvCxnSpPr>
          <p:nvPr/>
        </p:nvCxnSpPr>
        <p:spPr>
          <a:xfrm flipV="1">
            <a:off x="5346700" y="2357979"/>
            <a:ext cx="2667000" cy="76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FC03CE-5851-4FB7-A1EF-C699B8AA2A2C}"/>
              </a:ext>
            </a:extLst>
          </p:cNvPr>
          <p:cNvCxnSpPr>
            <a:cxnSpLocks/>
          </p:cNvCxnSpPr>
          <p:nvPr/>
        </p:nvCxnSpPr>
        <p:spPr>
          <a:xfrm flipV="1">
            <a:off x="5270500" y="2757313"/>
            <a:ext cx="4114800" cy="81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34925"/>
            <a:ext cx="3929998" cy="626801"/>
          </a:xfrm>
          <a:prstGeom prst="rect">
            <a:avLst/>
          </a:prstGeom>
        </p:spPr>
        <p:txBody>
          <a:bodyPr vert="horz" wrap="square" lIns="0" tIns="11139" rIns="0" bIns="0" rtlCol="0">
            <a:spAutoFit/>
          </a:bodyPr>
          <a:lstStyle/>
          <a:p>
            <a:pPr marL="11139">
              <a:spcBef>
                <a:spcPts val="88"/>
              </a:spcBef>
            </a:pPr>
            <a:r>
              <a:rPr sz="4000" spc="-4" dirty="0"/>
              <a:t>2D</a:t>
            </a:r>
            <a:r>
              <a:rPr sz="4000" spc="-79" dirty="0"/>
              <a:t> </a:t>
            </a:r>
            <a:r>
              <a:rPr sz="4000" spc="-4" dirty="0"/>
              <a:t>Array</a:t>
            </a:r>
            <a:r>
              <a:rPr lang="en-US" sz="4000" spc="-4" dirty="0"/>
              <a:t> Access</a:t>
            </a:r>
            <a:endParaRPr sz="4000"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203200" y="809625"/>
            <a:ext cx="10287000" cy="3712780"/>
          </a:xfrm>
          <a:prstGeom prst="rect">
            <a:avLst/>
          </a:prstGeom>
        </p:spPr>
        <p:txBody>
          <a:bodyPr vert="horz" wrap="square" lIns="0" tIns="13367" rIns="0" bIns="0" rtlCol="0">
            <a:spAutoFit/>
          </a:bodyPr>
          <a:lstStyle/>
          <a:p>
            <a:pPr marL="354039" marR="4456" indent="-342900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v"/>
            </a:pPr>
            <a:r>
              <a:rPr lang="en-US" sz="2400" spc="-4" dirty="0">
                <a:cs typeface="Arial"/>
              </a:rPr>
              <a:t>Use nested loops to iterate through each dimension of the array</a:t>
            </a:r>
          </a:p>
          <a:p>
            <a:pPr marL="11139" marR="4456">
              <a:lnSpc>
                <a:spcPct val="150000"/>
              </a:lnSpc>
              <a:spcBef>
                <a:spcPts val="105"/>
              </a:spcBef>
            </a:pPr>
            <a:endParaRPr lang="en-US" sz="2412" dirty="0">
              <a:cs typeface="Arial"/>
            </a:endParaRPr>
          </a:p>
          <a:p>
            <a:pPr marL="492351">
              <a:lnSpc>
                <a:spcPts val="2513"/>
              </a:lnSpc>
            </a:pPr>
            <a:r>
              <a:rPr lang="en-US" sz="2105" spc="-4" dirty="0">
                <a:solidFill>
                  <a:srgbClr val="0070C0"/>
                </a:solidFill>
                <a:cs typeface="Courier New"/>
              </a:rPr>
              <a:t>int</a:t>
            </a:r>
            <a:r>
              <a:rPr lang="en-US" sz="2105" spc="-13" dirty="0">
                <a:cs typeface="Courier New"/>
              </a:rPr>
              <a:t> </a:t>
            </a:r>
            <a:r>
              <a:rPr lang="en-US" sz="2105" spc="-4" dirty="0">
                <a:cs typeface="Courier New"/>
              </a:rPr>
              <a:t>a[5][2]</a:t>
            </a:r>
            <a:r>
              <a:rPr lang="en-US" sz="2105" spc="-13" dirty="0">
                <a:cs typeface="Courier New"/>
              </a:rPr>
              <a:t> </a:t>
            </a:r>
            <a:r>
              <a:rPr lang="en-US" sz="2105" dirty="0">
                <a:cs typeface="Courier New"/>
              </a:rPr>
              <a:t>=</a:t>
            </a:r>
            <a:r>
              <a:rPr lang="en-US" sz="2105" spc="-13" dirty="0">
                <a:cs typeface="Courier New"/>
              </a:rPr>
              <a:t> </a:t>
            </a:r>
            <a:r>
              <a:rPr lang="en-US" sz="2105" dirty="0">
                <a:cs typeface="Courier New"/>
              </a:rPr>
              <a:t>{</a:t>
            </a:r>
            <a:r>
              <a:rPr lang="en-US" sz="2105" spc="-13" dirty="0">
                <a:cs typeface="Courier New"/>
              </a:rPr>
              <a:t> </a:t>
            </a:r>
            <a:r>
              <a:rPr lang="en-US" sz="2105" spc="-4" dirty="0">
                <a:cs typeface="Courier New"/>
              </a:rPr>
              <a:t>{0,0},</a:t>
            </a:r>
            <a:r>
              <a:rPr lang="en-US" sz="2105" spc="-13" dirty="0">
                <a:cs typeface="Courier New"/>
              </a:rPr>
              <a:t> </a:t>
            </a:r>
            <a:r>
              <a:rPr lang="en-US" sz="2105" spc="-4" dirty="0">
                <a:cs typeface="Courier New"/>
              </a:rPr>
              <a:t>{1,2},</a:t>
            </a:r>
            <a:r>
              <a:rPr lang="en-US" sz="2105" spc="-13" dirty="0">
                <a:cs typeface="Courier New"/>
              </a:rPr>
              <a:t> </a:t>
            </a:r>
            <a:r>
              <a:rPr lang="en-US" sz="2105" spc="-4" dirty="0">
                <a:cs typeface="Courier New"/>
              </a:rPr>
              <a:t>{2,4},</a:t>
            </a:r>
            <a:r>
              <a:rPr lang="en-US" sz="2105" spc="-13" dirty="0">
                <a:cs typeface="Courier New"/>
              </a:rPr>
              <a:t> </a:t>
            </a:r>
            <a:r>
              <a:rPr lang="en-US" sz="2105" spc="-4" dirty="0">
                <a:cs typeface="Courier New"/>
              </a:rPr>
              <a:t>{3,6},{4,8}};</a:t>
            </a:r>
            <a:endParaRPr lang="en-US" sz="2105" dirty="0">
              <a:cs typeface="Courier New"/>
            </a:endParaRPr>
          </a:p>
          <a:p>
            <a:pPr marL="492351">
              <a:lnSpc>
                <a:spcPts val="2513"/>
              </a:lnSpc>
            </a:pPr>
            <a:r>
              <a:rPr sz="2105" spc="-4" dirty="0">
                <a:solidFill>
                  <a:srgbClr val="0070C0"/>
                </a:solidFill>
                <a:cs typeface="Courier New"/>
              </a:rPr>
              <a:t>int</a:t>
            </a:r>
            <a:r>
              <a:rPr sz="2105" spc="-39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i,</a:t>
            </a:r>
            <a:r>
              <a:rPr sz="2105" spc="-35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j;</a:t>
            </a:r>
            <a:endParaRPr sz="2105" dirty="0">
              <a:cs typeface="Courier New"/>
            </a:endParaRPr>
          </a:p>
          <a:p>
            <a:pPr>
              <a:spcBef>
                <a:spcPts val="44"/>
              </a:spcBef>
            </a:pPr>
            <a:endParaRPr sz="2237" dirty="0">
              <a:cs typeface="Courier New"/>
            </a:endParaRPr>
          </a:p>
          <a:p>
            <a:pPr marL="973563" marR="1775027">
              <a:lnSpc>
                <a:spcPts val="2500"/>
              </a:lnSpc>
            </a:pPr>
            <a:r>
              <a:rPr sz="2105" b="1" spc="-4" dirty="0">
                <a:solidFill>
                  <a:srgbClr val="0070C0"/>
                </a:solidFill>
                <a:cs typeface="Courier New"/>
              </a:rPr>
              <a:t>for</a:t>
            </a:r>
            <a:r>
              <a:rPr sz="2105" spc="4" dirty="0">
                <a:cs typeface="Courier New"/>
              </a:rPr>
              <a:t> </a:t>
            </a:r>
            <a:r>
              <a:rPr sz="2105" dirty="0">
                <a:cs typeface="Courier New"/>
              </a:rPr>
              <a:t>(</a:t>
            </a:r>
            <a:r>
              <a:rPr sz="2105" spc="9" dirty="0">
                <a:cs typeface="Courier New"/>
              </a:rPr>
              <a:t> </a:t>
            </a:r>
            <a:r>
              <a:rPr sz="2105" dirty="0">
                <a:cs typeface="Courier New"/>
              </a:rPr>
              <a:t>i</a:t>
            </a:r>
            <a:r>
              <a:rPr sz="2105" spc="4" dirty="0">
                <a:cs typeface="Courier New"/>
              </a:rPr>
              <a:t> </a:t>
            </a:r>
            <a:r>
              <a:rPr sz="2105" dirty="0">
                <a:cs typeface="Courier New"/>
              </a:rPr>
              <a:t>=</a:t>
            </a:r>
            <a:r>
              <a:rPr sz="2105" spc="9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0;</a:t>
            </a:r>
            <a:r>
              <a:rPr sz="2105" spc="4" dirty="0">
                <a:cs typeface="Courier New"/>
              </a:rPr>
              <a:t> </a:t>
            </a:r>
            <a:r>
              <a:rPr sz="2105" dirty="0">
                <a:cs typeface="Courier New"/>
              </a:rPr>
              <a:t>i</a:t>
            </a:r>
            <a:r>
              <a:rPr sz="2105" spc="9" dirty="0">
                <a:cs typeface="Courier New"/>
              </a:rPr>
              <a:t> </a:t>
            </a:r>
            <a:r>
              <a:rPr sz="2105" dirty="0">
                <a:cs typeface="Courier New"/>
              </a:rPr>
              <a:t>&lt;</a:t>
            </a:r>
            <a:r>
              <a:rPr sz="2105" spc="4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5;</a:t>
            </a:r>
            <a:r>
              <a:rPr sz="2105" spc="9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i++</a:t>
            </a:r>
            <a:r>
              <a:rPr sz="2105" spc="4" dirty="0">
                <a:cs typeface="Courier New"/>
              </a:rPr>
              <a:t> </a:t>
            </a:r>
            <a:r>
              <a:rPr sz="2105" dirty="0">
                <a:cs typeface="Courier New"/>
              </a:rPr>
              <a:t>)</a:t>
            </a:r>
            <a:r>
              <a:rPr sz="2105" spc="9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//</a:t>
            </a:r>
            <a:r>
              <a:rPr sz="2105" spc="4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row</a:t>
            </a:r>
            <a:r>
              <a:rPr sz="2105" spc="9" dirty="0">
                <a:cs typeface="Courier New"/>
              </a:rPr>
              <a:t> </a:t>
            </a:r>
            <a:endParaRPr lang="en-US" sz="2105" spc="9" dirty="0">
              <a:cs typeface="Courier New"/>
            </a:endParaRPr>
          </a:p>
          <a:p>
            <a:pPr marL="973563" marR="1775027">
              <a:lnSpc>
                <a:spcPts val="2500"/>
              </a:lnSpc>
            </a:pPr>
            <a:r>
              <a:rPr sz="2105" dirty="0">
                <a:solidFill>
                  <a:srgbClr val="0070C0"/>
                </a:solidFill>
                <a:cs typeface="Courier New"/>
              </a:rPr>
              <a:t> </a:t>
            </a:r>
            <a:r>
              <a:rPr sz="2105" spc="4" dirty="0">
                <a:solidFill>
                  <a:srgbClr val="0070C0"/>
                </a:solidFill>
                <a:cs typeface="Courier New"/>
              </a:rPr>
              <a:t> </a:t>
            </a:r>
            <a:r>
              <a:rPr sz="2105" spc="-4" dirty="0">
                <a:solidFill>
                  <a:srgbClr val="0070C0"/>
                </a:solidFill>
                <a:cs typeface="Courier New"/>
              </a:rPr>
              <a:t>for</a:t>
            </a:r>
            <a:r>
              <a:rPr sz="2105" spc="-13" dirty="0">
                <a:solidFill>
                  <a:srgbClr val="0070C0"/>
                </a:solidFill>
                <a:cs typeface="Courier New"/>
              </a:rPr>
              <a:t> </a:t>
            </a:r>
            <a:r>
              <a:rPr sz="2105" dirty="0">
                <a:cs typeface="Courier New"/>
              </a:rPr>
              <a:t>(</a:t>
            </a:r>
            <a:r>
              <a:rPr sz="2105" spc="-9" dirty="0">
                <a:cs typeface="Courier New"/>
              </a:rPr>
              <a:t> </a:t>
            </a:r>
            <a:r>
              <a:rPr sz="2105" dirty="0">
                <a:cs typeface="Courier New"/>
              </a:rPr>
              <a:t>j</a:t>
            </a:r>
            <a:r>
              <a:rPr sz="2105" spc="-9" dirty="0">
                <a:cs typeface="Courier New"/>
              </a:rPr>
              <a:t> </a:t>
            </a:r>
            <a:r>
              <a:rPr sz="2105" dirty="0">
                <a:cs typeface="Courier New"/>
              </a:rPr>
              <a:t>=</a:t>
            </a:r>
            <a:r>
              <a:rPr sz="2105" spc="-9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0;</a:t>
            </a:r>
            <a:r>
              <a:rPr sz="2105" spc="-9" dirty="0">
                <a:cs typeface="Courier New"/>
              </a:rPr>
              <a:t> </a:t>
            </a:r>
            <a:r>
              <a:rPr sz="2105" dirty="0">
                <a:cs typeface="Courier New"/>
              </a:rPr>
              <a:t>j</a:t>
            </a:r>
            <a:r>
              <a:rPr sz="2105" spc="-9" dirty="0">
                <a:cs typeface="Courier New"/>
              </a:rPr>
              <a:t> </a:t>
            </a:r>
            <a:r>
              <a:rPr sz="2105" dirty="0">
                <a:cs typeface="Courier New"/>
              </a:rPr>
              <a:t>&lt;</a:t>
            </a:r>
            <a:r>
              <a:rPr sz="2105" spc="-13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2;</a:t>
            </a:r>
            <a:r>
              <a:rPr sz="2105" spc="-9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j++</a:t>
            </a:r>
            <a:r>
              <a:rPr sz="2105" spc="-9" dirty="0">
                <a:cs typeface="Courier New"/>
              </a:rPr>
              <a:t> </a:t>
            </a:r>
            <a:r>
              <a:rPr sz="2105" dirty="0">
                <a:cs typeface="Courier New"/>
              </a:rPr>
              <a:t>)</a:t>
            </a:r>
            <a:r>
              <a:rPr sz="2105" spc="-9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//</a:t>
            </a:r>
            <a:r>
              <a:rPr sz="2105" spc="-9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column</a:t>
            </a:r>
            <a:r>
              <a:rPr sz="2105" spc="-9" dirty="0">
                <a:cs typeface="Courier New"/>
              </a:rPr>
              <a:t> </a:t>
            </a:r>
            <a:endParaRPr lang="en-US" sz="2105" spc="-9" dirty="0">
              <a:cs typeface="Courier New"/>
            </a:endParaRPr>
          </a:p>
          <a:p>
            <a:pPr marL="1454776">
              <a:lnSpc>
                <a:spcPts val="2408"/>
              </a:lnSpc>
            </a:pPr>
            <a:r>
              <a:rPr sz="2105" b="1" spc="-4" dirty="0" err="1">
                <a:solidFill>
                  <a:srgbClr val="0070C0"/>
                </a:solidFill>
                <a:cs typeface="Courier New"/>
              </a:rPr>
              <a:t>printf</a:t>
            </a:r>
            <a:r>
              <a:rPr sz="2105" spc="-4" dirty="0">
                <a:cs typeface="Courier New"/>
              </a:rPr>
              <a:t>("a[%d][%d]</a:t>
            </a:r>
            <a:r>
              <a:rPr sz="2105" spc="-18" dirty="0">
                <a:cs typeface="Courier New"/>
              </a:rPr>
              <a:t> </a:t>
            </a:r>
            <a:r>
              <a:rPr sz="2105" dirty="0">
                <a:cs typeface="Courier New"/>
              </a:rPr>
              <a:t>=</a:t>
            </a:r>
            <a:r>
              <a:rPr sz="2105" spc="-18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%d\n",</a:t>
            </a:r>
            <a:r>
              <a:rPr sz="2105" spc="-18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i,j,</a:t>
            </a:r>
            <a:r>
              <a:rPr sz="2105" spc="-18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a[i][j]</a:t>
            </a:r>
            <a:r>
              <a:rPr sz="2105" spc="-18" dirty="0">
                <a:cs typeface="Courier New"/>
              </a:rPr>
              <a:t> </a:t>
            </a:r>
            <a:r>
              <a:rPr sz="2105" spc="-4" dirty="0">
                <a:cs typeface="Courier New"/>
              </a:rPr>
              <a:t>);</a:t>
            </a:r>
            <a:endParaRPr sz="2105" dirty="0">
              <a:cs typeface="Courier New"/>
            </a:endParaRPr>
          </a:p>
          <a:p>
            <a:pPr marL="973563">
              <a:lnSpc>
                <a:spcPts val="2500"/>
              </a:lnSpc>
            </a:pPr>
            <a:endParaRPr sz="2105" dirty="0">
              <a:cs typeface="Courier New"/>
            </a:endParaRPr>
          </a:p>
          <a:p>
            <a:pPr marL="492351">
              <a:lnSpc>
                <a:spcPts val="2513"/>
              </a:lnSpc>
            </a:pPr>
            <a:endParaRPr sz="2105" dirty="0"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" y="0"/>
            <a:ext cx="59563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2D</a:t>
            </a:r>
            <a:r>
              <a:rPr sz="4000" spc="5" dirty="0"/>
              <a:t> </a:t>
            </a:r>
            <a:r>
              <a:rPr lang="en-US" sz="4000" spc="-5" dirty="0"/>
              <a:t>A</a:t>
            </a:r>
            <a:r>
              <a:rPr sz="4000" spc="-5" dirty="0"/>
              <a:t>rrays</a:t>
            </a:r>
            <a:r>
              <a:rPr sz="4000" spc="15" dirty="0"/>
              <a:t> </a:t>
            </a:r>
            <a:r>
              <a:rPr sz="4000" dirty="0"/>
              <a:t>and </a:t>
            </a:r>
            <a:r>
              <a:rPr lang="en-US" sz="4000" dirty="0"/>
              <a:t>F</a:t>
            </a:r>
            <a:r>
              <a:rPr sz="4000" dirty="0"/>
              <a:t>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671510"/>
            <a:ext cx="5487670" cy="199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prototype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doubl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findSmallest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doubl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matrix[]</a:t>
            </a:r>
            <a:r>
              <a:rPr sz="1800" dirty="0">
                <a:latin typeface="Courier New"/>
                <a:cs typeface="Courier New"/>
              </a:rPr>
              <a:t>[</a:t>
            </a:r>
            <a:r>
              <a:rPr sz="1800" b="1" spc="-10" dirty="0">
                <a:latin typeface="Courier New"/>
                <a:cs typeface="Courier New"/>
              </a:rPr>
              <a:t>3</a:t>
            </a:r>
            <a:r>
              <a:rPr sz="1800" spc="-10" dirty="0">
                <a:latin typeface="Courier New"/>
                <a:cs typeface="Courier New"/>
              </a:rPr>
              <a:t>],</a:t>
            </a:r>
            <a:endParaRPr sz="1800" dirty="0">
              <a:latin typeface="Courier New"/>
              <a:cs typeface="Courier New"/>
            </a:endParaRPr>
          </a:p>
          <a:p>
            <a:pPr marL="196850" indent="-184150">
              <a:lnSpc>
                <a:spcPts val="2355"/>
              </a:lnSpc>
              <a:spcBef>
                <a:spcPts val="1110"/>
              </a:spcBef>
              <a:buChar char="•"/>
              <a:tabLst>
                <a:tab pos="197485" algn="l"/>
              </a:tabLst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doubl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data2D[25</a:t>
            </a:r>
            <a:r>
              <a:rPr lang="en-US" sz="1800" spc="-10" dirty="0">
                <a:latin typeface="Courier New"/>
                <a:cs typeface="Courier New"/>
              </a:rPr>
              <a:t>][</a:t>
            </a:r>
            <a:r>
              <a:rPr sz="1800" spc="-10" dirty="0">
                <a:latin typeface="Courier New"/>
                <a:cs typeface="Courier New"/>
              </a:rPr>
              <a:t>3];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21640" algn="l"/>
                <a:tab pos="831215" algn="l"/>
              </a:tabLst>
            </a:pPr>
            <a:r>
              <a:rPr sz="1800" dirty="0">
                <a:latin typeface="Courier New"/>
                <a:cs typeface="Courier New"/>
              </a:rPr>
              <a:t>.	.	.</a:t>
            </a: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minNumbe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findSmall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st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data2D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25);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3873" y="2112918"/>
            <a:ext cx="139128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u="sng" spc="-5" dirty="0">
                <a:latin typeface="Courier New"/>
                <a:cs typeface="Courier New"/>
              </a:rPr>
              <a:t>rows</a:t>
            </a:r>
            <a:r>
              <a:rPr sz="1800" u="sng" spc="-10" dirty="0">
                <a:latin typeface="Courier New"/>
                <a:cs typeface="Courier New"/>
              </a:rPr>
              <a:t>)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5459" y="3934650"/>
            <a:ext cx="5487670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definition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doubl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findSmallest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doubl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matrix[]</a:t>
            </a:r>
            <a:r>
              <a:rPr sz="1800" dirty="0">
                <a:latin typeface="Courier New"/>
                <a:cs typeface="Courier New"/>
              </a:rPr>
              <a:t>[</a:t>
            </a:r>
            <a:r>
              <a:rPr sz="1800" b="1" spc="-10" dirty="0">
                <a:latin typeface="Courier New"/>
                <a:cs typeface="Courier New"/>
              </a:rPr>
              <a:t>3</a:t>
            </a:r>
            <a:r>
              <a:rPr sz="1800" spc="-10" dirty="0">
                <a:latin typeface="Courier New"/>
                <a:cs typeface="Courier New"/>
              </a:rPr>
              <a:t>],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285750" marR="164338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doubl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matrix[0][0];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00" spc="-5" dirty="0">
                <a:latin typeface="Courier New"/>
                <a:cs typeface="Courier New"/>
              </a:rPr>
              <a:t>(i=0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u="sng" spc="-5" dirty="0">
                <a:latin typeface="Courier New"/>
                <a:cs typeface="Courier New"/>
              </a:rPr>
              <a:t>rows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i++)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00" spc="-10" dirty="0">
                <a:latin typeface="Courier New"/>
                <a:cs typeface="Courier New"/>
              </a:rPr>
              <a:t>(j=0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j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3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j++)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3873" y="4347864"/>
            <a:ext cx="13919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u="sng" spc="-5" dirty="0">
                <a:latin typeface="Courier New"/>
                <a:cs typeface="Courier New"/>
              </a:rPr>
              <a:t>row</a:t>
            </a:r>
            <a:r>
              <a:rPr sz="1800" b="1" u="sng" dirty="0">
                <a:latin typeface="Courier New"/>
                <a:cs typeface="Courier New"/>
              </a:rPr>
              <a:t>s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65436" y="5720973"/>
            <a:ext cx="6442710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5080" indent="408940">
              <a:lnSpc>
                <a:spcPct val="144700"/>
              </a:lnSpc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(mi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matrix[i][j]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matrix[i][j];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retur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min;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3758" y="1346431"/>
            <a:ext cx="22415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numbe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f</a:t>
            </a:r>
            <a:r>
              <a:rPr sz="1800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columns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3781" y="1608051"/>
            <a:ext cx="18065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must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 constant</a:t>
            </a:r>
          </a:p>
        </p:txBody>
      </p:sp>
      <p:sp>
        <p:nvSpPr>
          <p:cNvPr id="10" name="object 10"/>
          <p:cNvSpPr/>
          <p:nvPr/>
        </p:nvSpPr>
        <p:spPr>
          <a:xfrm>
            <a:off x="6642239" y="1828800"/>
            <a:ext cx="509905" cy="293370"/>
          </a:xfrm>
          <a:custGeom>
            <a:avLst/>
            <a:gdLst/>
            <a:ahLst/>
            <a:cxnLst/>
            <a:rect l="l" t="t" r="r" b="b"/>
            <a:pathLst>
              <a:path w="509904" h="293369">
                <a:moveTo>
                  <a:pt x="63720" y="251172"/>
                </a:moveTo>
                <a:lnTo>
                  <a:pt x="47244" y="222504"/>
                </a:lnTo>
                <a:lnTo>
                  <a:pt x="0" y="293370"/>
                </a:lnTo>
                <a:lnTo>
                  <a:pt x="50292" y="290675"/>
                </a:lnTo>
                <a:lnTo>
                  <a:pt x="50292" y="260604"/>
                </a:lnTo>
                <a:lnTo>
                  <a:pt x="52578" y="257556"/>
                </a:lnTo>
                <a:lnTo>
                  <a:pt x="63720" y="251172"/>
                </a:lnTo>
                <a:close/>
              </a:path>
              <a:path w="509904" h="293369">
                <a:moveTo>
                  <a:pt x="68481" y="259457"/>
                </a:moveTo>
                <a:lnTo>
                  <a:pt x="63720" y="251172"/>
                </a:lnTo>
                <a:lnTo>
                  <a:pt x="52578" y="257556"/>
                </a:lnTo>
                <a:lnTo>
                  <a:pt x="50292" y="260604"/>
                </a:lnTo>
                <a:lnTo>
                  <a:pt x="51054" y="264414"/>
                </a:lnTo>
                <a:lnTo>
                  <a:pt x="54102" y="266700"/>
                </a:lnTo>
                <a:lnTo>
                  <a:pt x="57150" y="265938"/>
                </a:lnTo>
                <a:lnTo>
                  <a:pt x="68481" y="259457"/>
                </a:lnTo>
                <a:close/>
              </a:path>
              <a:path w="509904" h="293369">
                <a:moveTo>
                  <a:pt x="85344" y="288798"/>
                </a:moveTo>
                <a:lnTo>
                  <a:pt x="68481" y="259457"/>
                </a:lnTo>
                <a:lnTo>
                  <a:pt x="57150" y="265938"/>
                </a:lnTo>
                <a:lnTo>
                  <a:pt x="54102" y="266700"/>
                </a:lnTo>
                <a:lnTo>
                  <a:pt x="51054" y="264414"/>
                </a:lnTo>
                <a:lnTo>
                  <a:pt x="50292" y="260604"/>
                </a:lnTo>
                <a:lnTo>
                  <a:pt x="50292" y="290675"/>
                </a:lnTo>
                <a:lnTo>
                  <a:pt x="85344" y="288798"/>
                </a:lnTo>
                <a:close/>
              </a:path>
              <a:path w="509904" h="293369">
                <a:moveTo>
                  <a:pt x="509778" y="6096"/>
                </a:moveTo>
                <a:lnTo>
                  <a:pt x="509016" y="2286"/>
                </a:lnTo>
                <a:lnTo>
                  <a:pt x="505968" y="0"/>
                </a:lnTo>
                <a:lnTo>
                  <a:pt x="502158" y="0"/>
                </a:lnTo>
                <a:lnTo>
                  <a:pt x="63720" y="251172"/>
                </a:lnTo>
                <a:lnTo>
                  <a:pt x="68481" y="259457"/>
                </a:lnTo>
                <a:lnTo>
                  <a:pt x="507492" y="8382"/>
                </a:lnTo>
                <a:lnTo>
                  <a:pt x="509778" y="6096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53789" y="3561651"/>
            <a:ext cx="237807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Thi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functio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can</a:t>
            </a:r>
            <a:r>
              <a:rPr sz="1600" spc="-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proces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s</a:t>
            </a:r>
            <a:r>
              <a:rPr sz="1600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2D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arrays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onl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y 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wit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h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500"/>
                </a:solidFill>
                <a:latin typeface="Calibri"/>
                <a:cs typeface="Calibri"/>
              </a:rPr>
              <a:t>3 </a:t>
            </a:r>
            <a:r>
              <a:rPr sz="1600" spc="-5" dirty="0">
                <a:solidFill>
                  <a:srgbClr val="006500"/>
                </a:solidFill>
                <a:latin typeface="Calibri"/>
                <a:cs typeface="Calibri"/>
              </a:rPr>
              <a:t>columns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42239" y="3989070"/>
            <a:ext cx="438150" cy="293370"/>
          </a:xfrm>
          <a:custGeom>
            <a:avLst/>
            <a:gdLst/>
            <a:ahLst/>
            <a:cxnLst/>
            <a:rect l="l" t="t" r="r" b="b"/>
            <a:pathLst>
              <a:path w="438150" h="293370">
                <a:moveTo>
                  <a:pt x="60663" y="247586"/>
                </a:moveTo>
                <a:lnTo>
                  <a:pt x="41910" y="219456"/>
                </a:lnTo>
                <a:lnTo>
                  <a:pt x="0" y="293370"/>
                </a:lnTo>
                <a:lnTo>
                  <a:pt x="48006" y="287747"/>
                </a:lnTo>
                <a:lnTo>
                  <a:pt x="48006" y="257556"/>
                </a:lnTo>
                <a:lnTo>
                  <a:pt x="50292" y="254508"/>
                </a:lnTo>
                <a:lnTo>
                  <a:pt x="60663" y="247586"/>
                </a:lnTo>
                <a:close/>
              </a:path>
              <a:path w="438150" h="293370">
                <a:moveTo>
                  <a:pt x="65831" y="255338"/>
                </a:moveTo>
                <a:lnTo>
                  <a:pt x="60663" y="247586"/>
                </a:lnTo>
                <a:lnTo>
                  <a:pt x="50292" y="254508"/>
                </a:lnTo>
                <a:lnTo>
                  <a:pt x="48006" y="257556"/>
                </a:lnTo>
                <a:lnTo>
                  <a:pt x="48768" y="261366"/>
                </a:lnTo>
                <a:lnTo>
                  <a:pt x="51816" y="262890"/>
                </a:lnTo>
                <a:lnTo>
                  <a:pt x="55626" y="262128"/>
                </a:lnTo>
                <a:lnTo>
                  <a:pt x="65831" y="255338"/>
                </a:lnTo>
                <a:close/>
              </a:path>
              <a:path w="438150" h="293370">
                <a:moveTo>
                  <a:pt x="84582" y="283464"/>
                </a:moveTo>
                <a:lnTo>
                  <a:pt x="65831" y="255338"/>
                </a:lnTo>
                <a:lnTo>
                  <a:pt x="55626" y="262128"/>
                </a:lnTo>
                <a:lnTo>
                  <a:pt x="51816" y="262890"/>
                </a:lnTo>
                <a:lnTo>
                  <a:pt x="48768" y="261366"/>
                </a:lnTo>
                <a:lnTo>
                  <a:pt x="48006" y="257556"/>
                </a:lnTo>
                <a:lnTo>
                  <a:pt x="48006" y="287747"/>
                </a:lnTo>
                <a:lnTo>
                  <a:pt x="84582" y="283464"/>
                </a:lnTo>
                <a:close/>
              </a:path>
              <a:path w="438150" h="293370">
                <a:moveTo>
                  <a:pt x="438150" y="6096"/>
                </a:moveTo>
                <a:lnTo>
                  <a:pt x="437388" y="2286"/>
                </a:lnTo>
                <a:lnTo>
                  <a:pt x="434340" y="0"/>
                </a:lnTo>
                <a:lnTo>
                  <a:pt x="430530" y="762"/>
                </a:lnTo>
                <a:lnTo>
                  <a:pt x="60663" y="247586"/>
                </a:lnTo>
                <a:lnTo>
                  <a:pt x="65831" y="255338"/>
                </a:lnTo>
                <a:lnTo>
                  <a:pt x="435864" y="9144"/>
                </a:lnTo>
                <a:lnTo>
                  <a:pt x="438150" y="6096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89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6216534" cy="626801"/>
          </a:xfrm>
          <a:prstGeom prst="rect">
            <a:avLst/>
          </a:prstGeom>
        </p:spPr>
        <p:txBody>
          <a:bodyPr vert="horz" wrap="square" lIns="0" tIns="11139" rIns="0" bIns="0" rtlCol="0">
            <a:spAutoFit/>
          </a:bodyPr>
          <a:lstStyle/>
          <a:p>
            <a:pPr marL="11139">
              <a:spcBef>
                <a:spcPts val="88"/>
              </a:spcBef>
            </a:pPr>
            <a:r>
              <a:rPr lang="en-US" sz="4000" spc="-4" dirty="0"/>
              <a:t>V. </a:t>
            </a:r>
            <a:r>
              <a:rPr sz="4000" spc="-4" dirty="0"/>
              <a:t>Multidimensional</a:t>
            </a:r>
            <a:r>
              <a:rPr sz="4000" spc="-75" dirty="0"/>
              <a:t> </a:t>
            </a:r>
            <a:r>
              <a:rPr sz="4000" spc="-4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688356"/>
            <a:ext cx="10287000" cy="4725044"/>
          </a:xfrm>
          <a:prstGeom prst="rect">
            <a:avLst/>
          </a:prstGeom>
        </p:spPr>
        <p:txBody>
          <a:bodyPr vert="horz" wrap="square" lIns="0" tIns="13367" rIns="0" bIns="0" rtlCol="0">
            <a:spAutoFit/>
          </a:bodyPr>
          <a:lstStyle/>
          <a:p>
            <a:pPr marL="354039" marR="4456" indent="-342900" algn="just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v"/>
            </a:pPr>
            <a:r>
              <a:rPr sz="2400" dirty="0">
                <a:cs typeface="Arial"/>
              </a:rPr>
              <a:t>Multidimensional </a:t>
            </a:r>
            <a:r>
              <a:rPr sz="2400" spc="-4" dirty="0">
                <a:cs typeface="Arial"/>
              </a:rPr>
              <a:t>arrays are </a:t>
            </a:r>
            <a:r>
              <a:rPr lang="en-US" sz="2400" spc="-4" dirty="0">
                <a:cs typeface="Arial"/>
              </a:rPr>
              <a:t>supported where every dimension should be associated with a [SIZE] in your array declaration</a:t>
            </a:r>
          </a:p>
          <a:p>
            <a:pPr marL="354039" marR="4456" indent="-342900" algn="just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v"/>
            </a:pPr>
            <a:endParaRPr sz="2400" dirty="0">
              <a:cs typeface="Arial"/>
            </a:endParaRPr>
          </a:p>
          <a:p>
            <a:pPr marL="354039" marR="360909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400" dirty="0">
                <a:cs typeface="Arial"/>
              </a:rPr>
              <a:t>A</a:t>
            </a:r>
            <a:r>
              <a:rPr sz="2400" spc="-18" dirty="0">
                <a:cs typeface="Arial"/>
              </a:rPr>
              <a:t> </a:t>
            </a:r>
            <a:r>
              <a:rPr sz="2400" dirty="0">
                <a:cs typeface="Arial"/>
              </a:rPr>
              <a:t>simple</a:t>
            </a:r>
            <a:r>
              <a:rPr sz="2400" spc="-9" dirty="0">
                <a:cs typeface="Arial"/>
              </a:rPr>
              <a:t> </a:t>
            </a:r>
            <a:r>
              <a:rPr sz="2400" spc="-4" dirty="0">
                <a:cs typeface="Arial"/>
              </a:rPr>
              <a:t>example</a:t>
            </a:r>
            <a:r>
              <a:rPr sz="2400" spc="-13" dirty="0">
                <a:cs typeface="Arial"/>
              </a:rPr>
              <a:t> </a:t>
            </a:r>
            <a:r>
              <a:rPr sz="2400" spc="-4" dirty="0">
                <a:cs typeface="Arial"/>
              </a:rPr>
              <a:t>of</a:t>
            </a:r>
            <a:r>
              <a:rPr sz="2400" spc="-9" dirty="0">
                <a:cs typeface="Arial"/>
              </a:rPr>
              <a:t> </a:t>
            </a:r>
            <a:r>
              <a:rPr sz="2400" dirty="0">
                <a:cs typeface="Arial"/>
              </a:rPr>
              <a:t>a</a:t>
            </a:r>
            <a:r>
              <a:rPr sz="2400" spc="-13" dirty="0">
                <a:cs typeface="Arial"/>
              </a:rPr>
              <a:t> </a:t>
            </a:r>
            <a:r>
              <a:rPr sz="2400" spc="-4" dirty="0">
                <a:cs typeface="Arial"/>
              </a:rPr>
              <a:t>3D</a:t>
            </a:r>
            <a:r>
              <a:rPr sz="2400" spc="-9" dirty="0">
                <a:cs typeface="Arial"/>
              </a:rPr>
              <a:t> </a:t>
            </a:r>
            <a:r>
              <a:rPr sz="2400" spc="-4" dirty="0">
                <a:cs typeface="Arial"/>
              </a:rPr>
              <a:t>array:</a:t>
            </a:r>
            <a:r>
              <a:rPr sz="2400" spc="-13" dirty="0">
                <a:cs typeface="Arial"/>
              </a:rPr>
              <a:t> </a:t>
            </a:r>
            <a:r>
              <a:rPr sz="2400" dirty="0">
                <a:cs typeface="Arial"/>
              </a:rPr>
              <a:t>considering</a:t>
            </a:r>
            <a:r>
              <a:rPr sz="2400" spc="-9" dirty="0">
                <a:cs typeface="Arial"/>
              </a:rPr>
              <a:t> </a:t>
            </a:r>
            <a:r>
              <a:rPr sz="2400" dirty="0">
                <a:cs typeface="Arial"/>
              </a:rPr>
              <a:t>storing</a:t>
            </a:r>
            <a:r>
              <a:rPr sz="2400" spc="-13" dirty="0">
                <a:cs typeface="Arial"/>
              </a:rPr>
              <a:t> </a:t>
            </a:r>
            <a:r>
              <a:rPr sz="2400" spc="-4" dirty="0">
                <a:cs typeface="Arial"/>
              </a:rPr>
              <a:t>a</a:t>
            </a:r>
            <a:r>
              <a:rPr lang="en-US" sz="2400" spc="-4" dirty="0">
                <a:cs typeface="Arial"/>
              </a:rPr>
              <a:t> video</a:t>
            </a:r>
            <a:r>
              <a:rPr sz="2400" dirty="0">
                <a:cs typeface="Arial"/>
              </a:rPr>
              <a:t>.</a:t>
            </a:r>
            <a:r>
              <a:rPr lang="en-US" sz="2400" dirty="0">
                <a:cs typeface="Arial"/>
              </a:rPr>
              <a:t> </a:t>
            </a:r>
          </a:p>
          <a:p>
            <a:pPr marL="811239" marR="360909" lvl="1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q"/>
            </a:pPr>
            <a:r>
              <a:rPr sz="2300" spc="-4" dirty="0">
                <a:cs typeface="Arial"/>
              </a:rPr>
              <a:t>Each</a:t>
            </a:r>
            <a:r>
              <a:rPr sz="2300" spc="-13" dirty="0">
                <a:cs typeface="Arial"/>
              </a:rPr>
              <a:t> </a:t>
            </a:r>
            <a:r>
              <a:rPr sz="2300" spc="-4" dirty="0">
                <a:cs typeface="Arial"/>
              </a:rPr>
              <a:t>frame</a:t>
            </a:r>
            <a:r>
              <a:rPr sz="2300" spc="-13" dirty="0">
                <a:cs typeface="Arial"/>
              </a:rPr>
              <a:t> </a:t>
            </a:r>
            <a:r>
              <a:rPr lang="en-US" sz="2300" spc="-13" dirty="0">
                <a:cs typeface="Arial"/>
              </a:rPr>
              <a:t>of the video </a:t>
            </a:r>
            <a:r>
              <a:rPr sz="2300" spc="-4" dirty="0">
                <a:cs typeface="Arial"/>
              </a:rPr>
              <a:t>is</a:t>
            </a:r>
            <a:r>
              <a:rPr sz="2300" spc="-9" dirty="0">
                <a:cs typeface="Arial"/>
              </a:rPr>
              <a:t> </a:t>
            </a:r>
            <a:r>
              <a:rPr sz="2300" dirty="0">
                <a:cs typeface="Arial"/>
              </a:rPr>
              <a:t>a</a:t>
            </a:r>
            <a:r>
              <a:rPr sz="2300" spc="-9" dirty="0">
                <a:cs typeface="Arial"/>
              </a:rPr>
              <a:t> </a:t>
            </a:r>
            <a:r>
              <a:rPr sz="2300" spc="-4" dirty="0">
                <a:cs typeface="Arial"/>
              </a:rPr>
              <a:t>2D</a:t>
            </a:r>
            <a:r>
              <a:rPr sz="2300" spc="-9" dirty="0">
                <a:cs typeface="Arial"/>
              </a:rPr>
              <a:t> </a:t>
            </a:r>
            <a:r>
              <a:rPr sz="2300" spc="-4" dirty="0">
                <a:cs typeface="Arial"/>
              </a:rPr>
              <a:t>image</a:t>
            </a:r>
            <a:r>
              <a:rPr sz="2300" spc="-9" dirty="0">
                <a:cs typeface="Arial"/>
              </a:rPr>
              <a:t> </a:t>
            </a:r>
            <a:r>
              <a:rPr sz="2300" spc="-13" dirty="0">
                <a:cs typeface="Arial"/>
              </a:rPr>
              <a:t> </a:t>
            </a:r>
            <a:r>
              <a:rPr sz="2300" spc="-4" dirty="0">
                <a:cs typeface="Arial"/>
              </a:rPr>
              <a:t>with</a:t>
            </a:r>
            <a:r>
              <a:rPr sz="2300" spc="-9" dirty="0">
                <a:cs typeface="Arial"/>
              </a:rPr>
              <a:t> </a:t>
            </a:r>
            <a:r>
              <a:rPr sz="2300" spc="-4" dirty="0">
                <a:cs typeface="Arial"/>
              </a:rPr>
              <a:t>intensity</a:t>
            </a:r>
            <a:r>
              <a:rPr sz="2300" spc="-9" dirty="0">
                <a:cs typeface="Arial"/>
              </a:rPr>
              <a:t> </a:t>
            </a:r>
            <a:r>
              <a:rPr sz="2300" dirty="0">
                <a:cs typeface="Arial"/>
              </a:rPr>
              <a:t>values:</a:t>
            </a:r>
            <a:r>
              <a:rPr sz="2300" spc="-9" dirty="0">
                <a:cs typeface="Arial"/>
              </a:rPr>
              <a:t> </a:t>
            </a:r>
            <a:r>
              <a:rPr sz="2300" spc="-4" dirty="0">
                <a:cs typeface="Arial"/>
              </a:rPr>
              <a:t>image </a:t>
            </a:r>
            <a:r>
              <a:rPr sz="2300" dirty="0">
                <a:cs typeface="Arial"/>
              </a:rPr>
              <a:t>(i,j).</a:t>
            </a:r>
          </a:p>
          <a:p>
            <a:pPr marL="811239" marR="54582" lvl="1" indent="-342900">
              <a:lnSpc>
                <a:spcPct val="150000"/>
              </a:lnSpc>
              <a:spcBef>
                <a:spcPts val="408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2300" spc="-4" dirty="0">
                <a:cs typeface="Arial"/>
              </a:rPr>
              <a:t>To </a:t>
            </a:r>
            <a:r>
              <a:rPr sz="2300" spc="-4" dirty="0">
                <a:cs typeface="Arial"/>
              </a:rPr>
              <a:t>have</a:t>
            </a:r>
            <a:r>
              <a:rPr sz="2300" spc="-9" dirty="0">
                <a:cs typeface="Arial"/>
              </a:rPr>
              <a:t> </a:t>
            </a:r>
            <a:r>
              <a:rPr sz="2300" dirty="0">
                <a:cs typeface="Arial"/>
              </a:rPr>
              <a:t>multiple</a:t>
            </a:r>
            <a:r>
              <a:rPr sz="2300" spc="-9" dirty="0">
                <a:cs typeface="Arial"/>
              </a:rPr>
              <a:t> </a:t>
            </a:r>
            <a:r>
              <a:rPr sz="2300" spc="-4" dirty="0">
                <a:cs typeface="Arial"/>
              </a:rPr>
              <a:t>frames</a:t>
            </a:r>
            <a:r>
              <a:rPr lang="en-US" sz="2300" spc="-4" dirty="0">
                <a:cs typeface="Arial"/>
              </a:rPr>
              <a:t>, we can use Mat[Height][</a:t>
            </a:r>
            <a:r>
              <a:rPr lang="en-US" sz="2300" spc="-4" dirty="0" err="1">
                <a:cs typeface="Arial"/>
              </a:rPr>
              <a:t>Witdth</a:t>
            </a:r>
            <a:r>
              <a:rPr lang="en-US" sz="2300" spc="-4" dirty="0">
                <a:cs typeface="Arial"/>
              </a:rPr>
              <a:t>][Depth]</a:t>
            </a:r>
            <a:r>
              <a:rPr sz="2300" spc="-13" dirty="0">
                <a:cs typeface="Arial"/>
              </a:rPr>
              <a:t> </a:t>
            </a:r>
            <a:r>
              <a:rPr sz="2300" spc="-4" dirty="0">
                <a:cs typeface="Arial"/>
              </a:rPr>
              <a:t>to</a:t>
            </a:r>
            <a:r>
              <a:rPr sz="2300" spc="-13" dirty="0">
                <a:cs typeface="Arial"/>
              </a:rPr>
              <a:t> </a:t>
            </a:r>
            <a:r>
              <a:rPr lang="en-US" sz="2300" spc="-13" dirty="0">
                <a:cs typeface="Arial"/>
              </a:rPr>
              <a:t>store “Depth” frames, where each frame is a 2 D array of dimension Height*Width</a:t>
            </a:r>
            <a:r>
              <a:rPr sz="2400" spc="-4" dirty="0">
                <a:cs typeface="Arial"/>
              </a:rPr>
              <a:t>.</a:t>
            </a:r>
            <a:endParaRPr sz="2400" dirty="0">
              <a:cs typeface="Arial"/>
            </a:endParaRPr>
          </a:p>
          <a:p>
            <a:pPr marL="354039" indent="-342900">
              <a:spcBef>
                <a:spcPts val="303"/>
              </a:spcBef>
              <a:buFont typeface="Arial" panose="020B0604020202020204" pitchFamily="34" charset="0"/>
              <a:buChar char="•"/>
            </a:pPr>
            <a:endParaRPr lang="en-US" sz="2400" spc="-4" dirty="0">
              <a:cs typeface="Arial"/>
            </a:endParaRPr>
          </a:p>
          <a:p>
            <a:pPr marL="354039" indent="-342900">
              <a:spcBef>
                <a:spcPts val="303"/>
              </a:spcBef>
              <a:buFont typeface="Wingdings" panose="05000000000000000000" pitchFamily="2" charset="2"/>
              <a:buChar char="v"/>
            </a:pPr>
            <a:r>
              <a:rPr lang="en-US" sz="2400" spc="-4" dirty="0">
                <a:cs typeface="Arial"/>
              </a:rPr>
              <a:t>4D</a:t>
            </a:r>
            <a:r>
              <a:rPr lang="en-US" sz="2400" spc="-9" dirty="0">
                <a:cs typeface="Arial"/>
              </a:rPr>
              <a:t> </a:t>
            </a:r>
            <a:r>
              <a:rPr lang="en-US" sz="2400" spc="-4" dirty="0">
                <a:cs typeface="Arial"/>
              </a:rPr>
              <a:t>arrays</a:t>
            </a:r>
            <a:r>
              <a:rPr lang="en-US" sz="2400" spc="-9" dirty="0">
                <a:cs typeface="Arial"/>
              </a:rPr>
              <a:t> </a:t>
            </a:r>
            <a:r>
              <a:rPr lang="en-US" sz="2400" spc="-4" dirty="0">
                <a:cs typeface="Arial"/>
              </a:rPr>
              <a:t>is</a:t>
            </a:r>
            <a:r>
              <a:rPr lang="en-US" sz="2400" spc="-9" dirty="0">
                <a:cs typeface="Arial"/>
              </a:rPr>
              <a:t> </a:t>
            </a:r>
            <a:r>
              <a:rPr lang="en-US" sz="2400" spc="-4" dirty="0">
                <a:cs typeface="Arial"/>
              </a:rPr>
              <a:t>an</a:t>
            </a:r>
            <a:r>
              <a:rPr lang="en-US" sz="2400" spc="-9" dirty="0">
                <a:cs typeface="Arial"/>
              </a:rPr>
              <a:t> </a:t>
            </a:r>
            <a:r>
              <a:rPr lang="en-US" sz="2400" spc="-4" dirty="0">
                <a:cs typeface="Arial"/>
              </a:rPr>
              <a:t>array</a:t>
            </a:r>
            <a:r>
              <a:rPr lang="en-US" sz="2400" spc="-9" dirty="0">
                <a:cs typeface="Arial"/>
              </a:rPr>
              <a:t> </a:t>
            </a:r>
            <a:r>
              <a:rPr lang="en-US" sz="2400" spc="-4" dirty="0">
                <a:cs typeface="Arial"/>
              </a:rPr>
              <a:t>of</a:t>
            </a:r>
            <a:r>
              <a:rPr lang="en-US" sz="2400" spc="-9" dirty="0">
                <a:cs typeface="Arial"/>
              </a:rPr>
              <a:t> </a:t>
            </a:r>
            <a:r>
              <a:rPr lang="en-US" sz="2400" spc="-4" dirty="0">
                <a:cs typeface="Arial"/>
              </a:rPr>
              <a:t>3D</a:t>
            </a:r>
            <a:r>
              <a:rPr lang="en-US" sz="2400" spc="-9" dirty="0">
                <a:cs typeface="Arial"/>
              </a:rPr>
              <a:t> </a:t>
            </a:r>
            <a:r>
              <a:rPr lang="en-US" sz="2400" spc="-4" dirty="0">
                <a:cs typeface="Arial"/>
              </a:rPr>
              <a:t>arrays…</a:t>
            </a:r>
            <a:r>
              <a:rPr lang="en-US" sz="2400" spc="-9" dirty="0">
                <a:cs typeface="Arial"/>
              </a:rPr>
              <a:t> </a:t>
            </a:r>
            <a:r>
              <a:rPr lang="en-US" sz="2400" spc="-4" dirty="0">
                <a:cs typeface="Arial"/>
              </a:rPr>
              <a:t>and</a:t>
            </a:r>
            <a:r>
              <a:rPr lang="en-US" sz="2400" spc="-9" dirty="0">
                <a:cs typeface="Arial"/>
              </a:rPr>
              <a:t> </a:t>
            </a:r>
            <a:r>
              <a:rPr lang="en-US" sz="2400" dirty="0">
                <a:cs typeface="Arial"/>
              </a:rPr>
              <a:t>so</a:t>
            </a:r>
            <a:r>
              <a:rPr lang="en-US" sz="2400" spc="-9" dirty="0">
                <a:cs typeface="Arial"/>
              </a:rPr>
              <a:t> </a:t>
            </a:r>
            <a:r>
              <a:rPr lang="en-US" sz="2400" spc="-4" dirty="0">
                <a:cs typeface="Arial"/>
              </a:rPr>
              <a:t>forth</a:t>
            </a:r>
            <a:endParaRPr lang="en-US" sz="2400" dirty="0"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" y="0"/>
            <a:ext cx="6400800" cy="626801"/>
          </a:xfrm>
          <a:prstGeom prst="rect">
            <a:avLst/>
          </a:prstGeom>
        </p:spPr>
        <p:txBody>
          <a:bodyPr vert="horz" wrap="square" lIns="0" tIns="11139" rIns="0" bIns="0" rtlCol="0">
            <a:spAutoFit/>
          </a:bodyPr>
          <a:lstStyle/>
          <a:p>
            <a:pPr marL="11139">
              <a:spcBef>
                <a:spcPts val="88"/>
              </a:spcBef>
            </a:pPr>
            <a:r>
              <a:rPr lang="en-US" sz="4000" spc="-4" dirty="0"/>
              <a:t>Appendix: </a:t>
            </a:r>
            <a:r>
              <a:rPr lang="en-US" sz="4000" spc="-4" dirty="0" err="1"/>
              <a:t>sizeof</a:t>
            </a:r>
            <a:r>
              <a:rPr lang="en-US" sz="4000" spc="-4" dirty="0"/>
              <a:t>() function </a:t>
            </a:r>
            <a:endParaRPr sz="4000"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2700" y="744465"/>
            <a:ext cx="10668000" cy="2988986"/>
          </a:xfrm>
          <a:prstGeom prst="rect">
            <a:avLst/>
          </a:prstGeom>
        </p:spPr>
        <p:txBody>
          <a:bodyPr vert="horz" wrap="square" lIns="0" tIns="11139" rIns="0" bIns="0" rtlCol="0">
            <a:spAutoFit/>
          </a:bodyPr>
          <a:lstStyle/>
          <a:p>
            <a:pPr marL="354039" indent="-342900">
              <a:lnSpc>
                <a:spcPts val="2517"/>
              </a:lnSpc>
              <a:spcBef>
                <a:spcPts val="88"/>
              </a:spcBef>
              <a:buFont typeface="Wingdings" panose="05000000000000000000" pitchFamily="2" charset="2"/>
              <a:buChar char="v"/>
            </a:pPr>
            <a:r>
              <a:rPr sz="2400" spc="-4" dirty="0">
                <a:cs typeface="Arial"/>
              </a:rPr>
              <a:t>Some</a:t>
            </a:r>
            <a:r>
              <a:rPr sz="2400" spc="-13" dirty="0">
                <a:cs typeface="Arial"/>
              </a:rPr>
              <a:t> </a:t>
            </a:r>
            <a:r>
              <a:rPr sz="2400" spc="-4" dirty="0">
                <a:cs typeface="Arial"/>
              </a:rPr>
              <a:t>of</a:t>
            </a:r>
            <a:r>
              <a:rPr sz="2400" spc="-9" dirty="0">
                <a:cs typeface="Arial"/>
              </a:rPr>
              <a:t> </a:t>
            </a:r>
            <a:r>
              <a:rPr sz="2400" spc="-4" dirty="0">
                <a:cs typeface="Arial"/>
              </a:rPr>
              <a:t>inbuilt</a:t>
            </a:r>
            <a:r>
              <a:rPr sz="2400" spc="-9" dirty="0">
                <a:cs typeface="Arial"/>
              </a:rPr>
              <a:t> </a:t>
            </a:r>
            <a:r>
              <a:rPr sz="2400" spc="-4" dirty="0">
                <a:cs typeface="Arial"/>
              </a:rPr>
              <a:t>functions</a:t>
            </a:r>
            <a:r>
              <a:rPr sz="2400" spc="-13" dirty="0">
                <a:cs typeface="Arial"/>
              </a:rPr>
              <a:t> </a:t>
            </a:r>
            <a:r>
              <a:rPr sz="2400" spc="-4" dirty="0">
                <a:cs typeface="Arial"/>
              </a:rPr>
              <a:t>are used</a:t>
            </a:r>
            <a:r>
              <a:rPr sz="2400" spc="-9" dirty="0">
                <a:cs typeface="Arial"/>
              </a:rPr>
              <a:t> </a:t>
            </a:r>
            <a:r>
              <a:rPr sz="2400" spc="-4" dirty="0">
                <a:cs typeface="Arial"/>
              </a:rPr>
              <a:t>to</a:t>
            </a:r>
            <a:r>
              <a:rPr sz="2400" spc="-13" dirty="0">
                <a:cs typeface="Arial"/>
              </a:rPr>
              <a:t> </a:t>
            </a:r>
            <a:r>
              <a:rPr sz="2400" dirty="0">
                <a:cs typeface="Arial"/>
              </a:rPr>
              <a:t>calculate</a:t>
            </a:r>
            <a:r>
              <a:rPr sz="2400" spc="-9" dirty="0">
                <a:cs typeface="Arial"/>
              </a:rPr>
              <a:t> </a:t>
            </a:r>
            <a:r>
              <a:rPr sz="2400" spc="-4" dirty="0">
                <a:cs typeface="Arial"/>
              </a:rPr>
              <a:t>length of</a:t>
            </a:r>
            <a:r>
              <a:rPr sz="2400" spc="-9" dirty="0">
                <a:cs typeface="Arial"/>
              </a:rPr>
              <a:t> </a:t>
            </a:r>
            <a:r>
              <a:rPr sz="2400" spc="-4" dirty="0">
                <a:cs typeface="Arial"/>
              </a:rPr>
              <a:t>array</a:t>
            </a:r>
            <a:r>
              <a:rPr sz="2400" spc="-9" dirty="0">
                <a:cs typeface="Arial"/>
              </a:rPr>
              <a:t> </a:t>
            </a:r>
            <a:r>
              <a:rPr sz="2400" dirty="0">
                <a:cs typeface="Arial"/>
              </a:rPr>
              <a:t>such</a:t>
            </a:r>
            <a:r>
              <a:rPr sz="2400" spc="-9" dirty="0">
                <a:cs typeface="Arial"/>
              </a:rPr>
              <a:t> </a:t>
            </a:r>
            <a:r>
              <a:rPr sz="2400" spc="-4" dirty="0">
                <a:cs typeface="Arial"/>
              </a:rPr>
              <a:t>as</a:t>
            </a:r>
            <a:r>
              <a:rPr lang="en-US" sz="2400" spc="-4" dirty="0">
                <a:cs typeface="Arial"/>
              </a:rPr>
              <a:t> </a:t>
            </a:r>
            <a:r>
              <a:rPr sz="2400" b="1" spc="-4" dirty="0" err="1">
                <a:solidFill>
                  <a:srgbClr val="FF0000"/>
                </a:solidFill>
                <a:cs typeface="Courier New"/>
              </a:rPr>
              <a:t>size</a:t>
            </a:r>
            <a:r>
              <a:rPr lang="en-US" sz="2400" b="1" spc="-4" dirty="0" err="1">
                <a:solidFill>
                  <a:srgbClr val="FF0000"/>
                </a:solidFill>
                <a:cs typeface="Courier New"/>
              </a:rPr>
              <a:t>o</a:t>
            </a:r>
            <a:r>
              <a:rPr sz="2400" b="1" spc="-4" dirty="0" err="1">
                <a:solidFill>
                  <a:srgbClr val="FF0000"/>
                </a:solidFill>
                <a:cs typeface="Courier New"/>
              </a:rPr>
              <a:t>f</a:t>
            </a:r>
            <a:r>
              <a:rPr sz="2400" b="1" spc="-4" dirty="0">
                <a:solidFill>
                  <a:srgbClr val="FF0000"/>
                </a:solidFill>
                <a:cs typeface="Courier New"/>
              </a:rPr>
              <a:t>(</a:t>
            </a:r>
            <a:r>
              <a:rPr sz="2400" b="1" dirty="0">
                <a:solidFill>
                  <a:srgbClr val="FF0000"/>
                </a:solidFill>
                <a:cs typeface="Courier New"/>
              </a:rPr>
              <a:t>)</a:t>
            </a:r>
            <a:r>
              <a:rPr sz="2400" b="1" spc="-680" dirty="0">
                <a:solidFill>
                  <a:srgbClr val="FF0000"/>
                </a:solidFill>
                <a:cs typeface="Courier New"/>
              </a:rPr>
              <a:t> </a:t>
            </a:r>
            <a:r>
              <a:rPr lang="en-US" sz="2400" b="1" spc="-680" dirty="0">
                <a:solidFill>
                  <a:srgbClr val="FF0000"/>
                </a:solidFill>
                <a:cs typeface="Courier New"/>
              </a:rPr>
              <a:t> </a:t>
            </a:r>
            <a:r>
              <a:rPr sz="2400" spc="-4" dirty="0">
                <a:cs typeface="Arial"/>
              </a:rPr>
              <a:t>function</a:t>
            </a:r>
            <a:endParaRPr sz="2400" dirty="0">
              <a:cs typeface="Arial"/>
            </a:endParaRPr>
          </a:p>
          <a:p>
            <a:pPr marL="354039" indent="-342900">
              <a:lnSpc>
                <a:spcPts val="2513"/>
              </a:lnSpc>
              <a:buFont typeface="Wingdings" panose="05000000000000000000" pitchFamily="2" charset="2"/>
              <a:buChar char="v"/>
            </a:pPr>
            <a:r>
              <a:rPr lang="en-US" sz="2300" spc="-4" dirty="0">
                <a:cs typeface="Courier New"/>
              </a:rPr>
              <a:t>Example: </a:t>
            </a:r>
          </a:p>
          <a:p>
            <a:pPr marL="11113" indent="1017588">
              <a:lnSpc>
                <a:spcPts val="2513"/>
              </a:lnSpc>
            </a:pPr>
            <a:r>
              <a:rPr sz="2300" b="1" spc="-4" dirty="0">
                <a:solidFill>
                  <a:srgbClr val="0070C0"/>
                </a:solidFill>
                <a:cs typeface="Courier New"/>
              </a:rPr>
              <a:t>int</a:t>
            </a:r>
            <a:r>
              <a:rPr sz="2300" spc="-9" dirty="0">
                <a:cs typeface="Courier New"/>
              </a:rPr>
              <a:t> </a:t>
            </a:r>
            <a:r>
              <a:rPr sz="2300" spc="-4" dirty="0">
                <a:cs typeface="Courier New"/>
              </a:rPr>
              <a:t>arr[]</a:t>
            </a:r>
            <a:r>
              <a:rPr sz="2300" spc="-9" dirty="0">
                <a:cs typeface="Courier New"/>
              </a:rPr>
              <a:t> </a:t>
            </a:r>
            <a:r>
              <a:rPr sz="2300" dirty="0">
                <a:cs typeface="Courier New"/>
              </a:rPr>
              <a:t>=</a:t>
            </a:r>
            <a:r>
              <a:rPr sz="2300" spc="-4" dirty="0">
                <a:cs typeface="Courier New"/>
              </a:rPr>
              <a:t> {1,</a:t>
            </a:r>
            <a:r>
              <a:rPr sz="2300" spc="-9" dirty="0">
                <a:cs typeface="Courier New"/>
              </a:rPr>
              <a:t> </a:t>
            </a:r>
            <a:r>
              <a:rPr sz="2300" spc="-4" dirty="0">
                <a:cs typeface="Courier New"/>
              </a:rPr>
              <a:t>2, 3,</a:t>
            </a:r>
            <a:r>
              <a:rPr sz="2300" spc="-9" dirty="0">
                <a:cs typeface="Courier New"/>
              </a:rPr>
              <a:t> </a:t>
            </a:r>
            <a:r>
              <a:rPr sz="2300" spc="-4" dirty="0">
                <a:cs typeface="Courier New"/>
              </a:rPr>
              <a:t>4,</a:t>
            </a:r>
            <a:r>
              <a:rPr sz="2300" spc="-9" dirty="0">
                <a:cs typeface="Courier New"/>
              </a:rPr>
              <a:t> </a:t>
            </a:r>
            <a:r>
              <a:rPr sz="2300" spc="-4" dirty="0">
                <a:cs typeface="Courier New"/>
              </a:rPr>
              <a:t>7, 98,</a:t>
            </a:r>
            <a:r>
              <a:rPr sz="2300" spc="-9" dirty="0">
                <a:cs typeface="Courier New"/>
              </a:rPr>
              <a:t> </a:t>
            </a:r>
            <a:r>
              <a:rPr sz="2300" spc="-4" dirty="0">
                <a:cs typeface="Courier New"/>
              </a:rPr>
              <a:t>0, 12,</a:t>
            </a:r>
            <a:r>
              <a:rPr sz="2300" spc="-9" dirty="0">
                <a:cs typeface="Courier New"/>
              </a:rPr>
              <a:t> </a:t>
            </a:r>
            <a:r>
              <a:rPr sz="2300" spc="-4" dirty="0">
                <a:cs typeface="Courier New"/>
              </a:rPr>
              <a:t>35,</a:t>
            </a:r>
            <a:r>
              <a:rPr sz="2300" spc="-9" dirty="0">
                <a:cs typeface="Courier New"/>
              </a:rPr>
              <a:t> </a:t>
            </a:r>
            <a:r>
              <a:rPr sz="2300" spc="-4" dirty="0">
                <a:cs typeface="Courier New"/>
              </a:rPr>
              <a:t>99, 14};</a:t>
            </a:r>
            <a:endParaRPr sz="2300" dirty="0">
              <a:cs typeface="Courier New"/>
            </a:endParaRPr>
          </a:p>
          <a:p>
            <a:pPr marL="11113" indent="1017588">
              <a:lnSpc>
                <a:spcPts val="2513"/>
              </a:lnSpc>
            </a:pPr>
            <a:r>
              <a:rPr sz="2300" spc="-4" dirty="0">
                <a:cs typeface="Courier New"/>
              </a:rPr>
              <a:t>printf("Num</a:t>
            </a:r>
            <a:r>
              <a:rPr sz="2300" spc="-22" dirty="0">
                <a:cs typeface="Courier New"/>
              </a:rPr>
              <a:t> </a:t>
            </a:r>
            <a:r>
              <a:rPr sz="2300" spc="-4" dirty="0">
                <a:cs typeface="Courier New"/>
              </a:rPr>
              <a:t>of</a:t>
            </a:r>
            <a:r>
              <a:rPr sz="2300" spc="-22" dirty="0">
                <a:cs typeface="Courier New"/>
              </a:rPr>
              <a:t> </a:t>
            </a:r>
            <a:r>
              <a:rPr sz="2300" spc="-4" dirty="0">
                <a:cs typeface="Courier New"/>
              </a:rPr>
              <a:t>elements:</a:t>
            </a:r>
            <a:r>
              <a:rPr sz="2300" spc="-22" dirty="0">
                <a:cs typeface="Courier New"/>
              </a:rPr>
              <a:t> </a:t>
            </a:r>
            <a:r>
              <a:rPr sz="2300" spc="-4" dirty="0">
                <a:cs typeface="Courier New"/>
              </a:rPr>
              <a:t>%d,</a:t>
            </a:r>
            <a:r>
              <a:rPr sz="2300" spc="-22" dirty="0">
                <a:cs typeface="Courier New"/>
              </a:rPr>
              <a:t> </a:t>
            </a:r>
            <a:r>
              <a:rPr sz="2300" b="1" spc="-4" dirty="0">
                <a:solidFill>
                  <a:srgbClr val="0070C0"/>
                </a:solidFill>
                <a:cs typeface="Courier New"/>
              </a:rPr>
              <a:t>sizeof</a:t>
            </a:r>
            <a:r>
              <a:rPr sz="2300" spc="-4" dirty="0">
                <a:cs typeface="Courier New"/>
              </a:rPr>
              <a:t>(arr)/</a:t>
            </a:r>
            <a:r>
              <a:rPr sz="2300" spc="-4" dirty="0">
                <a:solidFill>
                  <a:srgbClr val="0070C0"/>
                </a:solidFill>
                <a:cs typeface="Courier New"/>
              </a:rPr>
              <a:t>sizeof</a:t>
            </a:r>
            <a:r>
              <a:rPr sz="2300" spc="-4" dirty="0">
                <a:cs typeface="Courier New"/>
              </a:rPr>
              <a:t>(arr[0]);</a:t>
            </a:r>
            <a:endParaRPr lang="en-US" sz="2300" dirty="0">
              <a:cs typeface="Courier New"/>
            </a:endParaRPr>
          </a:p>
          <a:p>
            <a:pPr marL="11113" indent="1017588">
              <a:lnSpc>
                <a:spcPts val="2513"/>
              </a:lnSpc>
            </a:pPr>
            <a:r>
              <a:rPr sz="2300" spc="-4" dirty="0">
                <a:cs typeface="Arial"/>
              </a:rPr>
              <a:t>Prints:</a:t>
            </a:r>
            <a:r>
              <a:rPr sz="2300" spc="-26" dirty="0">
                <a:cs typeface="Arial"/>
              </a:rPr>
              <a:t> </a:t>
            </a:r>
            <a:r>
              <a:rPr sz="2300" spc="-4" dirty="0">
                <a:cs typeface="Arial"/>
              </a:rPr>
              <a:t>Number</a:t>
            </a:r>
            <a:r>
              <a:rPr sz="2300" spc="-18" dirty="0">
                <a:cs typeface="Arial"/>
              </a:rPr>
              <a:t> </a:t>
            </a:r>
            <a:r>
              <a:rPr sz="2300" spc="-4" dirty="0">
                <a:cs typeface="Arial"/>
              </a:rPr>
              <a:t>of</a:t>
            </a:r>
            <a:r>
              <a:rPr sz="2300" spc="-18" dirty="0">
                <a:cs typeface="Arial"/>
              </a:rPr>
              <a:t> </a:t>
            </a:r>
            <a:r>
              <a:rPr sz="2300" spc="-4" dirty="0">
                <a:cs typeface="Arial"/>
              </a:rPr>
              <a:t>elements:</a:t>
            </a:r>
            <a:r>
              <a:rPr sz="2300" spc="-18" dirty="0">
                <a:cs typeface="Arial"/>
              </a:rPr>
              <a:t> </a:t>
            </a:r>
            <a:r>
              <a:rPr sz="2300" spc="-4" dirty="0">
                <a:cs typeface="Arial"/>
              </a:rPr>
              <a:t>11</a:t>
            </a:r>
            <a:endParaRPr sz="2300" dirty="0">
              <a:cs typeface="Arial"/>
            </a:endParaRPr>
          </a:p>
          <a:p>
            <a:pPr marL="342900" indent="-342900">
              <a:spcBef>
                <a:spcPts val="9"/>
              </a:spcBef>
              <a:buFont typeface="Wingdings" panose="05000000000000000000" pitchFamily="2" charset="2"/>
              <a:buChar char="v"/>
            </a:pPr>
            <a:endParaRPr sz="2300" dirty="0">
              <a:cs typeface="Arial"/>
            </a:endParaRPr>
          </a:p>
          <a:p>
            <a:pPr marL="925539" marR="60152" lvl="2">
              <a:lnSpc>
                <a:spcPts val="2500"/>
              </a:lnSpc>
            </a:pPr>
            <a:r>
              <a:rPr sz="2300" b="1" spc="-4" dirty="0">
                <a:solidFill>
                  <a:srgbClr val="0070C0"/>
                </a:solidFill>
                <a:cs typeface="Courier New"/>
              </a:rPr>
              <a:t>sizeof</a:t>
            </a:r>
            <a:r>
              <a:rPr sz="2300" spc="-4" dirty="0">
                <a:cs typeface="Courier New"/>
              </a:rPr>
              <a:t>(</a:t>
            </a:r>
            <a:r>
              <a:rPr sz="2300" spc="-4" dirty="0" err="1">
                <a:cs typeface="Courier New"/>
              </a:rPr>
              <a:t>arr</a:t>
            </a:r>
            <a:r>
              <a:rPr sz="2300" dirty="0">
                <a:cs typeface="Courier New"/>
              </a:rPr>
              <a:t>)</a:t>
            </a:r>
            <a:r>
              <a:rPr lang="en-US" sz="2300" dirty="0">
                <a:cs typeface="Courier New"/>
              </a:rPr>
              <a:t> </a:t>
            </a:r>
            <a:r>
              <a:rPr sz="2300" spc="-680" dirty="0">
                <a:cs typeface="Courier New"/>
              </a:rPr>
              <a:t> </a:t>
            </a:r>
            <a:r>
              <a:rPr sz="2300" spc="-4" dirty="0">
                <a:cs typeface="Arial"/>
              </a:rPr>
              <a:t>b</a:t>
            </a:r>
            <a:r>
              <a:rPr sz="2300" dirty="0">
                <a:cs typeface="Arial"/>
              </a:rPr>
              <a:t>y</a:t>
            </a:r>
            <a:r>
              <a:rPr sz="2300" spc="-4" dirty="0">
                <a:cs typeface="Arial"/>
              </a:rPr>
              <a:t> itsel</a:t>
            </a:r>
            <a:r>
              <a:rPr sz="2300" dirty="0">
                <a:cs typeface="Arial"/>
              </a:rPr>
              <a:t>f</a:t>
            </a:r>
            <a:r>
              <a:rPr sz="2300" spc="-4" dirty="0">
                <a:cs typeface="Arial"/>
              </a:rPr>
              <a:t> </a:t>
            </a:r>
            <a:r>
              <a:rPr sz="2300" dirty="0">
                <a:cs typeface="Arial"/>
              </a:rPr>
              <a:t>returns</a:t>
            </a:r>
            <a:r>
              <a:rPr sz="2300" spc="-4" dirty="0">
                <a:cs typeface="Arial"/>
              </a:rPr>
              <a:t> </a:t>
            </a:r>
            <a:r>
              <a:rPr sz="2300" dirty="0">
                <a:cs typeface="Arial"/>
              </a:rPr>
              <a:t>size</a:t>
            </a:r>
            <a:r>
              <a:rPr sz="2300" spc="-4" dirty="0">
                <a:cs typeface="Arial"/>
              </a:rPr>
              <a:t> o</a:t>
            </a:r>
            <a:r>
              <a:rPr sz="2300" dirty="0">
                <a:cs typeface="Arial"/>
              </a:rPr>
              <a:t>f</a:t>
            </a:r>
            <a:r>
              <a:rPr sz="2300" spc="-4" dirty="0">
                <a:cs typeface="Arial"/>
              </a:rPr>
              <a:t> arra</a:t>
            </a:r>
            <a:r>
              <a:rPr sz="2300" dirty="0">
                <a:cs typeface="Arial"/>
              </a:rPr>
              <a:t>y</a:t>
            </a:r>
            <a:r>
              <a:rPr sz="2300" spc="-4" dirty="0">
                <a:cs typeface="Arial"/>
              </a:rPr>
              <a:t> i</a:t>
            </a:r>
            <a:r>
              <a:rPr sz="2300" dirty="0">
                <a:cs typeface="Arial"/>
              </a:rPr>
              <a:t>n</a:t>
            </a:r>
            <a:r>
              <a:rPr sz="2300" spc="-4" dirty="0">
                <a:cs typeface="Arial"/>
              </a:rPr>
              <a:t> bytes</a:t>
            </a:r>
            <a:r>
              <a:rPr sz="2300" dirty="0">
                <a:cs typeface="Arial"/>
              </a:rPr>
              <a:t>,</a:t>
            </a:r>
            <a:r>
              <a:rPr sz="2300" spc="-4" dirty="0">
                <a:cs typeface="Arial"/>
              </a:rPr>
              <a:t> i</a:t>
            </a:r>
            <a:r>
              <a:rPr sz="2300" dirty="0">
                <a:cs typeface="Arial"/>
              </a:rPr>
              <a:t>n</a:t>
            </a:r>
            <a:r>
              <a:rPr sz="2300" spc="-4" dirty="0">
                <a:cs typeface="Arial"/>
              </a:rPr>
              <a:t> thi</a:t>
            </a:r>
            <a:r>
              <a:rPr sz="2300" dirty="0">
                <a:cs typeface="Arial"/>
              </a:rPr>
              <a:t>s</a:t>
            </a:r>
            <a:r>
              <a:rPr sz="2300" spc="-9" dirty="0">
                <a:cs typeface="Arial"/>
              </a:rPr>
              <a:t> </a:t>
            </a:r>
            <a:r>
              <a:rPr sz="2300" dirty="0">
                <a:cs typeface="Arial"/>
              </a:rPr>
              <a:t>case</a:t>
            </a:r>
            <a:r>
              <a:rPr sz="2300" spc="-4" dirty="0">
                <a:cs typeface="Arial"/>
              </a:rPr>
              <a:t> 4</a:t>
            </a:r>
            <a:r>
              <a:rPr sz="2300" dirty="0">
                <a:cs typeface="Arial"/>
              </a:rPr>
              <a:t>4</a:t>
            </a:r>
            <a:r>
              <a:rPr sz="2300" spc="-4" dirty="0">
                <a:cs typeface="Arial"/>
              </a:rPr>
              <a:t> </a:t>
            </a:r>
            <a:r>
              <a:rPr sz="2300" dirty="0">
                <a:cs typeface="Arial"/>
              </a:rPr>
              <a:t>(int</a:t>
            </a:r>
            <a:r>
              <a:rPr sz="2300" spc="-4" dirty="0">
                <a:cs typeface="Arial"/>
              </a:rPr>
              <a:t> </a:t>
            </a:r>
            <a:r>
              <a:rPr sz="2300" dirty="0">
                <a:cs typeface="Arial"/>
              </a:rPr>
              <a:t>=</a:t>
            </a:r>
            <a:r>
              <a:rPr sz="2300" spc="-9" dirty="0">
                <a:cs typeface="Arial"/>
              </a:rPr>
              <a:t> </a:t>
            </a:r>
            <a:r>
              <a:rPr sz="2300" dirty="0">
                <a:cs typeface="Arial"/>
              </a:rPr>
              <a:t>4  </a:t>
            </a:r>
            <a:r>
              <a:rPr sz="2300" spc="-4" dirty="0">
                <a:cs typeface="Arial"/>
              </a:rPr>
              <a:t>bytes).</a:t>
            </a:r>
            <a:endParaRPr sz="2300" dirty="0">
              <a:cs typeface="Arial"/>
            </a:endParaRPr>
          </a:p>
          <a:p>
            <a:pPr marL="925539" lvl="2">
              <a:spcBef>
                <a:spcPts val="223"/>
              </a:spcBef>
            </a:pPr>
            <a:r>
              <a:rPr sz="2300" b="1" spc="-4" dirty="0" err="1">
                <a:solidFill>
                  <a:srgbClr val="0070C0"/>
                </a:solidFill>
                <a:cs typeface="Courier New"/>
              </a:rPr>
              <a:t>size</a:t>
            </a:r>
            <a:r>
              <a:rPr lang="en-US" sz="2300" b="1" spc="-4" dirty="0" err="1">
                <a:solidFill>
                  <a:srgbClr val="0070C0"/>
                </a:solidFill>
                <a:cs typeface="Courier New"/>
              </a:rPr>
              <a:t>o</a:t>
            </a:r>
            <a:r>
              <a:rPr sz="2300" b="1" spc="-4" dirty="0" err="1">
                <a:solidFill>
                  <a:srgbClr val="0070C0"/>
                </a:solidFill>
                <a:cs typeface="Courier New"/>
              </a:rPr>
              <a:t>f</a:t>
            </a:r>
            <a:r>
              <a:rPr sz="2300" spc="-4" dirty="0">
                <a:cs typeface="Courier New"/>
              </a:rPr>
              <a:t>(arr[0]</a:t>
            </a:r>
            <a:r>
              <a:rPr sz="2300" dirty="0">
                <a:cs typeface="Courier New"/>
              </a:rPr>
              <a:t>)</a:t>
            </a:r>
            <a:r>
              <a:rPr sz="2300" spc="-680" dirty="0">
                <a:cs typeface="Courier New"/>
              </a:rPr>
              <a:t> </a:t>
            </a:r>
            <a:r>
              <a:rPr sz="2300" dirty="0">
                <a:cs typeface="Arial"/>
              </a:rPr>
              <a:t>returns</a:t>
            </a:r>
            <a:r>
              <a:rPr sz="2300" spc="-4" dirty="0">
                <a:cs typeface="Arial"/>
              </a:rPr>
              <a:t> </a:t>
            </a:r>
            <a:r>
              <a:rPr sz="2300" dirty="0">
                <a:cs typeface="Arial"/>
              </a:rPr>
              <a:t>memory</a:t>
            </a:r>
            <a:r>
              <a:rPr sz="2300" spc="-4" dirty="0">
                <a:cs typeface="Arial"/>
              </a:rPr>
              <a:t> </a:t>
            </a:r>
            <a:r>
              <a:rPr sz="2300" dirty="0">
                <a:cs typeface="Arial"/>
              </a:rPr>
              <a:t>size</a:t>
            </a:r>
            <a:r>
              <a:rPr sz="2300" spc="-4" dirty="0">
                <a:cs typeface="Arial"/>
              </a:rPr>
              <a:t> o</a:t>
            </a:r>
            <a:r>
              <a:rPr sz="2300" dirty="0">
                <a:cs typeface="Arial"/>
              </a:rPr>
              <a:t>f</a:t>
            </a:r>
            <a:r>
              <a:rPr sz="2300" spc="-4" dirty="0">
                <a:cs typeface="Arial"/>
              </a:rPr>
              <a:t> element</a:t>
            </a:r>
            <a:r>
              <a:rPr sz="2300" dirty="0">
                <a:cs typeface="Arial"/>
              </a:rPr>
              <a:t>.</a:t>
            </a:r>
            <a:r>
              <a:rPr sz="2300" spc="-4" dirty="0">
                <a:cs typeface="Arial"/>
              </a:rPr>
              <a:t> S</a:t>
            </a:r>
            <a:r>
              <a:rPr sz="2300" dirty="0">
                <a:cs typeface="Arial"/>
              </a:rPr>
              <a:t>o</a:t>
            </a:r>
            <a:r>
              <a:rPr sz="2300" spc="-9" dirty="0">
                <a:cs typeface="Arial"/>
              </a:rPr>
              <a:t> </a:t>
            </a:r>
            <a:r>
              <a:rPr sz="2300" spc="-4" dirty="0">
                <a:cs typeface="Arial"/>
              </a:rPr>
              <a:t>44/</a:t>
            </a:r>
            <a:r>
              <a:rPr sz="2300" dirty="0">
                <a:cs typeface="Arial"/>
              </a:rPr>
              <a:t>4</a:t>
            </a:r>
            <a:r>
              <a:rPr sz="2300" spc="-4" dirty="0">
                <a:cs typeface="Arial"/>
              </a:rPr>
              <a:t> </a:t>
            </a:r>
            <a:r>
              <a:rPr sz="2300" dirty="0">
                <a:cs typeface="Arial"/>
              </a:rPr>
              <a:t>=</a:t>
            </a:r>
            <a:r>
              <a:rPr sz="2300" spc="-9" dirty="0">
                <a:cs typeface="Arial"/>
              </a:rPr>
              <a:t> </a:t>
            </a:r>
            <a:r>
              <a:rPr sz="2300" spc="-4" dirty="0">
                <a:cs typeface="Arial"/>
              </a:rPr>
              <a:t>11</a:t>
            </a:r>
            <a:endParaRPr sz="2300" dirty="0">
              <a:cs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C72948D-C9E4-4DEA-843E-1388DFB43598}"/>
              </a:ext>
            </a:extLst>
          </p:cNvPr>
          <p:cNvSpPr txBox="1"/>
          <p:nvPr/>
        </p:nvSpPr>
        <p:spPr>
          <a:xfrm>
            <a:off x="1612900" y="4251754"/>
            <a:ext cx="8041771" cy="3236154"/>
          </a:xfrm>
          <a:prstGeom prst="rect">
            <a:avLst/>
          </a:prstGeom>
        </p:spPr>
        <p:txBody>
          <a:bodyPr vert="horz" wrap="square" lIns="0" tIns="11696" rIns="0" bIns="0" rtlCol="0">
            <a:spAutoFit/>
          </a:bodyPr>
          <a:lstStyle/>
          <a:p>
            <a:pPr marL="11139" marR="4456">
              <a:lnSpc>
                <a:spcPct val="112200"/>
              </a:lnSpc>
              <a:spcBef>
                <a:spcPts val="92"/>
              </a:spcBef>
            </a:pPr>
            <a:r>
              <a:rPr sz="2105" b="1" spc="-4" dirty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sz="2105" spc="-4" dirty="0">
                <a:latin typeface="Courier New"/>
                <a:cs typeface="Courier New"/>
              </a:rPr>
              <a:t> myArray[5] </a:t>
            </a:r>
            <a:r>
              <a:rPr sz="2105" dirty="0">
                <a:latin typeface="Courier New"/>
                <a:cs typeface="Courier New"/>
              </a:rPr>
              <a:t>= </a:t>
            </a:r>
            <a:r>
              <a:rPr sz="2105" spc="-4" dirty="0">
                <a:latin typeface="Courier New"/>
                <a:cs typeface="Courier New"/>
              </a:rPr>
              <a:t>{1, 3, 5, 7, 9}, search, c, size; </a:t>
            </a:r>
            <a:r>
              <a:rPr sz="2105" spc="-1254" dirty="0"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size </a:t>
            </a:r>
            <a:r>
              <a:rPr sz="2105" dirty="0">
                <a:latin typeface="Courier New"/>
                <a:cs typeface="Courier New"/>
              </a:rPr>
              <a:t>= </a:t>
            </a:r>
            <a:r>
              <a:rPr sz="2105" b="1" spc="-4" dirty="0">
                <a:solidFill>
                  <a:srgbClr val="0070C0"/>
                </a:solidFill>
                <a:latin typeface="Courier New"/>
                <a:cs typeface="Courier New"/>
              </a:rPr>
              <a:t>sizeof</a:t>
            </a:r>
            <a:r>
              <a:rPr sz="2105" spc="-4" dirty="0">
                <a:latin typeface="Courier New"/>
                <a:cs typeface="Courier New"/>
              </a:rPr>
              <a:t>(myArray)/</a:t>
            </a:r>
            <a:r>
              <a:rPr sz="2105" b="1" spc="-4" dirty="0">
                <a:solidFill>
                  <a:srgbClr val="0070C0"/>
                </a:solidFill>
                <a:latin typeface="Courier New"/>
                <a:cs typeface="Courier New"/>
              </a:rPr>
              <a:t>sizeof</a:t>
            </a:r>
            <a:r>
              <a:rPr sz="2105" spc="-4" dirty="0">
                <a:latin typeface="Courier New"/>
                <a:cs typeface="Courier New"/>
              </a:rPr>
              <a:t>(myArray[0]); </a:t>
            </a:r>
            <a:r>
              <a:rPr sz="2105" dirty="0">
                <a:latin typeface="Courier New"/>
                <a:cs typeface="Courier New"/>
              </a:rPr>
              <a:t> </a:t>
            </a:r>
            <a:r>
              <a:rPr sz="2105" b="1" spc="-4" dirty="0">
                <a:solidFill>
                  <a:srgbClr val="0070C0"/>
                </a:solidFill>
                <a:latin typeface="Courier New"/>
                <a:cs typeface="Courier New"/>
              </a:rPr>
              <a:t>printf</a:t>
            </a:r>
            <a:r>
              <a:rPr sz="2105" spc="-4" dirty="0">
                <a:latin typeface="Courier New"/>
                <a:cs typeface="Courier New"/>
              </a:rPr>
              <a:t>("Enter</a:t>
            </a:r>
            <a:r>
              <a:rPr sz="2105" spc="-9" dirty="0"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value</a:t>
            </a:r>
            <a:r>
              <a:rPr sz="2105" spc="-9" dirty="0"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to</a:t>
            </a:r>
            <a:r>
              <a:rPr sz="2105" spc="-9" dirty="0"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find</a:t>
            </a:r>
            <a:r>
              <a:rPr sz="2105" spc="-9" dirty="0"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\n");</a:t>
            </a:r>
            <a:endParaRPr sz="2105" dirty="0">
              <a:latin typeface="Courier New"/>
              <a:cs typeface="Courier New"/>
            </a:endParaRPr>
          </a:p>
          <a:p>
            <a:pPr marL="11139">
              <a:spcBef>
                <a:spcPts val="303"/>
              </a:spcBef>
            </a:pPr>
            <a:r>
              <a:rPr sz="2105" b="1" spc="-4" dirty="0">
                <a:solidFill>
                  <a:srgbClr val="0070C0"/>
                </a:solidFill>
                <a:latin typeface="Courier New"/>
                <a:cs typeface="Courier New"/>
              </a:rPr>
              <a:t>scanf</a:t>
            </a:r>
            <a:r>
              <a:rPr sz="2105" spc="-4" dirty="0">
                <a:latin typeface="Courier New"/>
                <a:cs typeface="Courier New"/>
              </a:rPr>
              <a:t>("%d",</a:t>
            </a:r>
            <a:r>
              <a:rPr sz="2105" spc="-61" dirty="0"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&amp;search);</a:t>
            </a:r>
            <a:endParaRPr sz="2105" dirty="0">
              <a:latin typeface="Courier New"/>
              <a:cs typeface="Courier New"/>
            </a:endParaRPr>
          </a:p>
          <a:p>
            <a:pPr marL="11139"/>
            <a:r>
              <a:rPr sz="2105" b="1" spc="-4" dirty="0">
                <a:solidFill>
                  <a:srgbClr val="0070C0"/>
                </a:solidFill>
                <a:latin typeface="Courier New"/>
                <a:cs typeface="Courier New"/>
              </a:rPr>
              <a:t>for</a:t>
            </a:r>
            <a:r>
              <a:rPr sz="2105" b="1" spc="-18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(c</a:t>
            </a:r>
            <a:r>
              <a:rPr sz="2105" spc="-18" dirty="0">
                <a:latin typeface="Courier New"/>
                <a:cs typeface="Courier New"/>
              </a:rPr>
              <a:t> </a:t>
            </a:r>
            <a:r>
              <a:rPr sz="2105" dirty="0">
                <a:latin typeface="Courier New"/>
                <a:cs typeface="Courier New"/>
              </a:rPr>
              <a:t>=</a:t>
            </a:r>
            <a:r>
              <a:rPr sz="2105" spc="-18" dirty="0"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0;</a:t>
            </a:r>
            <a:r>
              <a:rPr sz="2105" spc="-18" dirty="0"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c&lt;size;</a:t>
            </a:r>
            <a:r>
              <a:rPr sz="2105" spc="-18" dirty="0"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c++)</a:t>
            </a:r>
            <a:endParaRPr sz="2105" dirty="0">
              <a:latin typeface="Courier New"/>
              <a:cs typeface="Courier New"/>
            </a:endParaRPr>
          </a:p>
          <a:p>
            <a:pPr marL="412149">
              <a:spcBef>
                <a:spcPts val="303"/>
              </a:spcBef>
            </a:pPr>
            <a:r>
              <a:rPr sz="2105" dirty="0">
                <a:latin typeface="Courier New"/>
                <a:cs typeface="Courier New"/>
              </a:rPr>
              <a:t>{</a:t>
            </a:r>
          </a:p>
          <a:p>
            <a:pPr marL="412149">
              <a:spcBef>
                <a:spcPts val="303"/>
              </a:spcBef>
            </a:pPr>
            <a:r>
              <a:rPr sz="2105" b="1" spc="-4" dirty="0">
                <a:solidFill>
                  <a:srgbClr val="0070C0"/>
                </a:solidFill>
                <a:latin typeface="Courier New"/>
                <a:cs typeface="Courier New"/>
              </a:rPr>
              <a:t>if</a:t>
            </a:r>
            <a:r>
              <a:rPr sz="2105" b="1" spc="-26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(myArray[c]</a:t>
            </a:r>
            <a:r>
              <a:rPr sz="2105" spc="-26" dirty="0"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==</a:t>
            </a:r>
            <a:r>
              <a:rPr sz="2105" spc="-26" dirty="0"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search)</a:t>
            </a:r>
            <a:endParaRPr sz="2105" dirty="0">
              <a:latin typeface="Courier New"/>
              <a:cs typeface="Courier New"/>
            </a:endParaRPr>
          </a:p>
          <a:p>
            <a:pPr marL="1053765">
              <a:spcBef>
                <a:spcPts val="303"/>
              </a:spcBef>
            </a:pPr>
            <a:r>
              <a:rPr sz="2105" b="1" spc="-4" dirty="0" err="1">
                <a:solidFill>
                  <a:srgbClr val="0070C0"/>
                </a:solidFill>
                <a:latin typeface="Courier New"/>
                <a:cs typeface="Courier New"/>
              </a:rPr>
              <a:t>printf</a:t>
            </a:r>
            <a:r>
              <a:rPr sz="2105" spc="-4" dirty="0">
                <a:latin typeface="Courier New"/>
                <a:cs typeface="Courier New"/>
              </a:rPr>
              <a:t>("Its</a:t>
            </a:r>
            <a:r>
              <a:rPr sz="2105" spc="-18" dirty="0"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in</a:t>
            </a:r>
            <a:r>
              <a:rPr sz="2105" spc="-13" dirty="0"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positions</a:t>
            </a:r>
            <a:r>
              <a:rPr sz="2105" spc="-18" dirty="0"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%d",</a:t>
            </a:r>
            <a:r>
              <a:rPr sz="2105" spc="-13" dirty="0">
                <a:latin typeface="Courier New"/>
                <a:cs typeface="Courier New"/>
              </a:rPr>
              <a:t> </a:t>
            </a:r>
            <a:r>
              <a:rPr sz="2105" dirty="0">
                <a:latin typeface="Courier New"/>
                <a:cs typeface="Courier New"/>
              </a:rPr>
              <a:t>c</a:t>
            </a:r>
            <a:r>
              <a:rPr sz="2105" spc="-18" dirty="0">
                <a:latin typeface="Courier New"/>
                <a:cs typeface="Courier New"/>
              </a:rPr>
              <a:t> </a:t>
            </a:r>
            <a:r>
              <a:rPr sz="2105" dirty="0">
                <a:latin typeface="Courier New"/>
                <a:cs typeface="Courier New"/>
              </a:rPr>
              <a:t>+</a:t>
            </a:r>
            <a:r>
              <a:rPr sz="2105" spc="-13" dirty="0">
                <a:latin typeface="Courier New"/>
                <a:cs typeface="Courier New"/>
              </a:rPr>
              <a:t> </a:t>
            </a:r>
            <a:r>
              <a:rPr sz="2105" spc="-4" dirty="0">
                <a:latin typeface="Courier New"/>
                <a:cs typeface="Courier New"/>
              </a:rPr>
              <a:t>1);</a:t>
            </a:r>
            <a:endParaRPr lang="en-GB" sz="2105" spc="-4" dirty="0">
              <a:latin typeface="Courier New"/>
              <a:cs typeface="Courier New"/>
            </a:endParaRPr>
          </a:p>
          <a:p>
            <a:pPr marL="1052652" indent="-658604">
              <a:spcBef>
                <a:spcPts val="303"/>
              </a:spcBef>
            </a:pPr>
            <a:r>
              <a:rPr sz="2105" spc="-4" dirty="0">
                <a:solidFill>
                  <a:srgbClr val="7030A0"/>
                </a:solidFill>
                <a:latin typeface="Courier New"/>
                <a:cs typeface="Courier New"/>
              </a:rPr>
              <a:t>}</a:t>
            </a:r>
            <a:endParaRPr sz="2105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AF87B-3CFE-40E3-92D3-11DBE91AC353}"/>
              </a:ext>
            </a:extLst>
          </p:cNvPr>
          <p:cNvSpPr txBox="1"/>
          <p:nvPr/>
        </p:nvSpPr>
        <p:spPr>
          <a:xfrm>
            <a:off x="165100" y="3847353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18" y="11120"/>
            <a:ext cx="85224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000" spc="-5" dirty="0"/>
              <a:t>  II. </a:t>
            </a:r>
            <a:r>
              <a:rPr sz="4000" spc="-5" dirty="0"/>
              <a:t>1</a:t>
            </a:r>
            <a:r>
              <a:rPr sz="4000" spc="-480" dirty="0">
                <a:latin typeface="Calibri"/>
                <a:cs typeface="Calibri"/>
              </a:rPr>
              <a:t>‐</a:t>
            </a:r>
            <a:r>
              <a:rPr lang="en-US" sz="4000" spc="-480" dirty="0">
                <a:latin typeface="Calibri"/>
                <a:cs typeface="Calibri"/>
              </a:rPr>
              <a:t> </a:t>
            </a:r>
            <a:r>
              <a:rPr sz="4000" dirty="0"/>
              <a:t>D</a:t>
            </a:r>
            <a:r>
              <a:rPr sz="4000" spc="-10" dirty="0"/>
              <a:t> </a:t>
            </a:r>
            <a:r>
              <a:rPr sz="4000" dirty="0"/>
              <a:t>Array</a:t>
            </a:r>
            <a:r>
              <a:rPr lang="en-US" sz="4000" dirty="0"/>
              <a:t>: Declaration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795" y="991744"/>
            <a:ext cx="5358765" cy="849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i="1" spc="-5" dirty="0">
                <a:latin typeface="Calibri"/>
                <a:cs typeface="Calibri"/>
              </a:rPr>
              <a:t>Synt</a:t>
            </a:r>
            <a:r>
              <a:rPr sz="1800" i="1" spc="-10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x</a:t>
            </a:r>
            <a:r>
              <a:rPr sz="1800" i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090"/>
              </a:lnSpc>
            </a:pP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/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*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declaration</a:t>
            </a:r>
            <a:r>
              <a:rPr sz="1800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f an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array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</a:rPr>
              <a:t>without initialization 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*/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340"/>
              </a:lnSpc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type </a:t>
            </a:r>
            <a:r>
              <a:rPr sz="2000" spc="-5" dirty="0">
                <a:latin typeface="Courier New"/>
                <a:cs typeface="Courier New"/>
              </a:rPr>
              <a:t>arrayName[ numberOfElements ];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795" y="2143126"/>
            <a:ext cx="4901565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5"/>
              </a:lnSpc>
            </a:pP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/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*</a:t>
            </a:r>
            <a:r>
              <a:rPr sz="1800" spc="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declaration</a:t>
            </a:r>
            <a:r>
              <a:rPr sz="1800" spc="1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f an </a:t>
            </a:r>
            <a:r>
              <a:rPr sz="1800" spc="-5" dirty="0">
                <a:solidFill>
                  <a:srgbClr val="006500"/>
                </a:solidFill>
                <a:latin typeface="Calibri"/>
                <a:cs typeface="Calibri"/>
              </a:rPr>
              <a:t>array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wit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initializatio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500"/>
                </a:solidFill>
                <a:latin typeface="Calibri"/>
                <a:cs typeface="Calibri"/>
              </a:rPr>
              <a:t>*/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355"/>
              </a:lnSpc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2000" spc="-5" dirty="0">
                <a:latin typeface="Courier New"/>
                <a:cs typeface="Courier New"/>
              </a:rPr>
              <a:t> arrayName[ numberOfElements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2153" y="2416893"/>
            <a:ext cx="1397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 = {list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5898" y="2416893"/>
            <a:ext cx="1701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of values};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8290" y="4944871"/>
            <a:ext cx="3166110" cy="1659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i="1" spc="-5" dirty="0">
                <a:latin typeface="Calibri"/>
                <a:cs typeface="Calibri"/>
              </a:rPr>
              <a:t>Examples: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#defin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SIZ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409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32</a:t>
            </a:r>
            <a:endParaRPr sz="1800" dirty="0">
              <a:latin typeface="Courier New"/>
              <a:cs typeface="Courier New"/>
            </a:endParaRPr>
          </a:p>
          <a:p>
            <a:pPr marL="148590">
              <a:lnSpc>
                <a:spcPct val="100000"/>
              </a:lnSpc>
              <a:tabLst>
                <a:tab pos="558165" algn="l"/>
                <a:tab pos="968375" algn="l"/>
                <a:tab pos="1377950" algn="l"/>
              </a:tabLst>
            </a:pPr>
            <a:r>
              <a:rPr sz="1800" dirty="0">
                <a:latin typeface="Courier New"/>
                <a:cs typeface="Courier New"/>
              </a:rPr>
              <a:t>.	.	.	.</a:t>
            </a:r>
          </a:p>
          <a:p>
            <a:pPr marL="12700" marR="5080" indent="-635">
              <a:lnSpc>
                <a:spcPct val="100000"/>
              </a:lnSpc>
              <a:spcBef>
                <a:spcPts val="65"/>
              </a:spcBef>
            </a:pP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amplitude[SIZE]; 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cha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letters[3</a:t>
            </a:r>
            <a:r>
              <a:rPr sz="1800" dirty="0">
                <a:latin typeface="Courier New"/>
                <a:cs typeface="Courier New"/>
              </a:rPr>
              <a:t>]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{‘A’, </a:t>
            </a: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numbers</a:t>
            </a:r>
            <a:r>
              <a:rPr sz="1800" spc="-5" dirty="0">
                <a:highlight>
                  <a:srgbClr val="FFFF00"/>
                </a:highlight>
                <a:latin typeface="Courier New"/>
                <a:cs typeface="Courier New"/>
              </a:rPr>
              <a:t>[</a:t>
            </a:r>
            <a:r>
              <a:rPr sz="1800" dirty="0">
                <a:highlight>
                  <a:srgbClr val="FFFF00"/>
                </a:highlight>
                <a:latin typeface="Courier New"/>
                <a:cs typeface="Courier New"/>
              </a:rPr>
              <a:t>]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highlight>
                  <a:srgbClr val="FFFF00"/>
                </a:highlight>
                <a:latin typeface="Courier New"/>
                <a:cs typeface="Courier New"/>
              </a:rPr>
              <a:t>{6</a:t>
            </a:r>
            <a:r>
              <a:rPr sz="1800" dirty="0">
                <a:highlight>
                  <a:srgbClr val="FFFF00"/>
                </a:highlight>
                <a:latin typeface="Courier New"/>
                <a:cs typeface="Courier New"/>
              </a:rPr>
              <a:t>,</a:t>
            </a:r>
            <a:r>
              <a:rPr sz="1800" spc="-1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800" spc="-5" dirty="0">
                <a:highlight>
                  <a:srgbClr val="FFFF00"/>
                </a:highlight>
                <a:latin typeface="Courier New"/>
                <a:cs typeface="Courier New"/>
              </a:rPr>
              <a:t>35,</a:t>
            </a:r>
            <a:endParaRPr sz="1800" dirty="0">
              <a:highlight>
                <a:srgbClr val="FFFF00"/>
              </a:highlight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5271" y="5764037"/>
            <a:ext cx="4820920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5110">
              <a:lnSpc>
                <a:spcPct val="100000"/>
              </a:lnSpc>
            </a:pP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/*</a:t>
            </a:r>
            <a:r>
              <a:rPr sz="1800" spc="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declared</a:t>
            </a:r>
            <a:r>
              <a:rPr sz="1800" spc="2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alibri"/>
                <a:cs typeface="Calibri"/>
              </a:rPr>
              <a:t>wit</a:t>
            </a:r>
            <a:r>
              <a:rPr sz="1800" spc="5" dirty="0">
                <a:solidFill>
                  <a:srgbClr val="003300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003300"/>
                </a:solidFill>
                <a:latin typeface="Calibri"/>
                <a:cs typeface="Calibri"/>
              </a:rPr>
              <a:t>ou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t </a:t>
            </a:r>
            <a:r>
              <a:rPr sz="1800" spc="-5" dirty="0">
                <a:solidFill>
                  <a:srgbClr val="003300"/>
                </a:solidFill>
                <a:latin typeface="Calibri"/>
                <a:cs typeface="Calibri"/>
              </a:rPr>
              <a:t>initializatio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n</a:t>
            </a:r>
            <a:r>
              <a:rPr sz="1800" spc="2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*/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’E’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‘I’}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/*</a:t>
            </a:r>
            <a:r>
              <a:rPr sz="1800" spc="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declared</a:t>
            </a:r>
            <a:r>
              <a:rPr sz="1800" spc="1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03300"/>
                </a:solidFill>
                <a:latin typeface="Calibri"/>
                <a:cs typeface="Calibri"/>
              </a:rPr>
              <a:t>an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d initialized</a:t>
            </a:r>
            <a:r>
              <a:rPr sz="1800" spc="2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*/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5294" y="6316880"/>
            <a:ext cx="7086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highlight>
                  <a:srgbClr val="FFFF00"/>
                </a:highlight>
                <a:latin typeface="Courier New"/>
                <a:cs typeface="Courier New"/>
              </a:rPr>
              <a:t>128};</a:t>
            </a:r>
            <a:endParaRPr sz="1800" dirty="0">
              <a:highlight>
                <a:srgbClr val="FFFF00"/>
              </a:highlight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8385" y="6313431"/>
            <a:ext cx="35210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595" marR="5080" indent="-303530">
              <a:lnSpc>
                <a:spcPct val="101899"/>
              </a:lnSpc>
            </a:pP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/*</a:t>
            </a:r>
            <a:r>
              <a:rPr sz="1800" spc="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declared</a:t>
            </a:r>
            <a:r>
              <a:rPr sz="1800" spc="1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03300"/>
                </a:solidFill>
                <a:latin typeface="Calibri"/>
                <a:cs typeface="Calibri"/>
              </a:rPr>
              <a:t>an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d initialized,</a:t>
            </a:r>
            <a:r>
              <a:rPr sz="1800" spc="1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alibri"/>
                <a:cs typeface="Calibri"/>
              </a:rPr>
              <a:t>array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 size </a:t>
            </a:r>
            <a:r>
              <a:rPr sz="1800" spc="5" dirty="0">
                <a:solidFill>
                  <a:srgbClr val="0033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s </a:t>
            </a:r>
            <a:r>
              <a:rPr sz="1800" spc="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003300"/>
                </a:solidFill>
                <a:latin typeface="Calibri"/>
                <a:cs typeface="Calibri"/>
              </a:rPr>
              <a:t>et</a:t>
            </a:r>
            <a:r>
              <a:rPr sz="1800" spc="-10" dirty="0">
                <a:solidFill>
                  <a:srgbClr val="0033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rmin</a:t>
            </a:r>
            <a:r>
              <a:rPr sz="1800" spc="-5" dirty="0">
                <a:solidFill>
                  <a:srgbClr val="0033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d automatically </a:t>
            </a:r>
            <a:r>
              <a:rPr sz="1600" dirty="0">
                <a:solidFill>
                  <a:srgbClr val="003300"/>
                </a:solidFill>
                <a:latin typeface="Calibri"/>
                <a:cs typeface="Calibri"/>
              </a:rPr>
              <a:t>[</a:t>
            </a:r>
            <a:r>
              <a:rPr sz="1600" spc="-10" dirty="0">
                <a:solidFill>
                  <a:srgbClr val="003300"/>
                </a:solidFill>
                <a:latin typeface="Calibri"/>
                <a:cs typeface="Calibri"/>
              </a:rPr>
              <a:t>3</a:t>
            </a:r>
            <a:r>
              <a:rPr sz="1600" dirty="0">
                <a:solidFill>
                  <a:srgbClr val="003300"/>
                </a:solidFill>
                <a:latin typeface="Calibri"/>
                <a:cs typeface="Calibri"/>
              </a:rPr>
              <a:t>]</a:t>
            </a:r>
            <a:r>
              <a:rPr sz="1600" spc="4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00"/>
                </a:solidFill>
                <a:latin typeface="Calibri"/>
                <a:cs typeface="Calibri"/>
              </a:rPr>
              <a:t>*/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75540" y="3183003"/>
            <a:ext cx="2778760" cy="825500"/>
          </a:xfrm>
          <a:custGeom>
            <a:avLst/>
            <a:gdLst/>
            <a:ahLst/>
            <a:cxnLst/>
            <a:rect l="l" t="t" r="r" b="b"/>
            <a:pathLst>
              <a:path w="2778760" h="825500">
                <a:moveTo>
                  <a:pt x="0" y="0"/>
                </a:moveTo>
                <a:lnTo>
                  <a:pt x="0" y="825246"/>
                </a:lnTo>
                <a:lnTo>
                  <a:pt x="2778251" y="825246"/>
                </a:lnTo>
                <a:lnTo>
                  <a:pt x="27782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3513" y="3249360"/>
            <a:ext cx="250952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00"/>
              </a:lnSpc>
            </a:pPr>
            <a:r>
              <a:rPr sz="1600" spc="-5" dirty="0">
                <a:solidFill>
                  <a:srgbClr val="006500"/>
                </a:solidFill>
                <a:latin typeface="Courier New"/>
                <a:cs typeface="Courier New"/>
              </a:rPr>
              <a:t>typ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e</a:t>
            </a:r>
            <a:r>
              <a:rPr sz="1600" spc="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-</a:t>
            </a:r>
            <a:r>
              <a:rPr sz="1600" spc="5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alibri"/>
                <a:cs typeface="Calibri"/>
              </a:rPr>
              <a:t>any basic</a:t>
            </a:r>
            <a:r>
              <a:rPr sz="1600" b="1" spc="-5" dirty="0">
                <a:latin typeface="Calibri"/>
                <a:cs typeface="Calibri"/>
              </a:rPr>
              <a:t> dat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 type </a:t>
            </a:r>
            <a:r>
              <a:rPr sz="1600" dirty="0">
                <a:solidFill>
                  <a:srgbClr val="00009A"/>
                </a:solidFill>
                <a:latin typeface="Courier New"/>
                <a:cs typeface="Courier New"/>
              </a:rPr>
              <a:t>int, double, float char,</a:t>
            </a:r>
            <a:r>
              <a:rPr sz="1600" spc="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9A"/>
                </a:solidFill>
                <a:latin typeface="Courier New"/>
                <a:cs typeface="Courier New"/>
              </a:rPr>
              <a:t>short</a:t>
            </a:r>
            <a:r>
              <a:rPr sz="1600" spc="10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mic Sans MS"/>
                <a:cs typeface="Comic Sans MS"/>
              </a:rPr>
              <a:t>…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8394" y="3200529"/>
            <a:ext cx="1771650" cy="58102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arrayName</a:t>
            </a:r>
            <a:endParaRPr sz="16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75"/>
              </a:spcBef>
            </a:pP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 vali</a:t>
            </a:r>
            <a:r>
              <a:rPr sz="1600" b="1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 identifier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9151" y="3230247"/>
            <a:ext cx="2504440" cy="82613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 marR="327660" algn="just">
              <a:lnSpc>
                <a:spcPct val="102200"/>
              </a:lnSpc>
            </a:pPr>
            <a:r>
              <a:rPr sz="1600" dirty="0" err="1">
                <a:latin typeface="Courier New"/>
                <a:cs typeface="Courier New"/>
              </a:rPr>
              <a:t>numberOfElements</a:t>
            </a:r>
            <a:r>
              <a:rPr sz="1600" dirty="0">
                <a:latin typeface="Courier New"/>
                <a:cs typeface="Courier New"/>
              </a:rPr>
              <a:t>: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numeric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symbolic </a:t>
            </a:r>
            <a:r>
              <a:rPr sz="1600" b="1" spc="-5" dirty="0">
                <a:latin typeface="Calibri"/>
                <a:cs typeface="Calibri"/>
              </a:rPr>
              <a:t>constant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7114" y="2712848"/>
            <a:ext cx="336550" cy="499109"/>
          </a:xfrm>
          <a:custGeom>
            <a:avLst/>
            <a:gdLst/>
            <a:ahLst/>
            <a:cxnLst/>
            <a:rect l="l" t="t" r="r" b="b"/>
            <a:pathLst>
              <a:path w="336550" h="499110">
                <a:moveTo>
                  <a:pt x="73914" y="42672"/>
                </a:moveTo>
                <a:lnTo>
                  <a:pt x="0" y="0"/>
                </a:lnTo>
                <a:lnTo>
                  <a:pt x="10667" y="84582"/>
                </a:lnTo>
                <a:lnTo>
                  <a:pt x="27432" y="73473"/>
                </a:lnTo>
                <a:lnTo>
                  <a:pt x="27432" y="57912"/>
                </a:lnTo>
                <a:lnTo>
                  <a:pt x="43433" y="48006"/>
                </a:lnTo>
                <a:lnTo>
                  <a:pt x="50290" y="58326"/>
                </a:lnTo>
                <a:lnTo>
                  <a:pt x="73914" y="42672"/>
                </a:lnTo>
                <a:close/>
              </a:path>
              <a:path w="336550" h="499110">
                <a:moveTo>
                  <a:pt x="50290" y="58326"/>
                </a:moveTo>
                <a:lnTo>
                  <a:pt x="43433" y="48006"/>
                </a:lnTo>
                <a:lnTo>
                  <a:pt x="27432" y="57912"/>
                </a:lnTo>
                <a:lnTo>
                  <a:pt x="34601" y="68722"/>
                </a:lnTo>
                <a:lnTo>
                  <a:pt x="50290" y="58326"/>
                </a:lnTo>
                <a:close/>
              </a:path>
              <a:path w="336550" h="499110">
                <a:moveTo>
                  <a:pt x="34601" y="68722"/>
                </a:moveTo>
                <a:lnTo>
                  <a:pt x="27432" y="57912"/>
                </a:lnTo>
                <a:lnTo>
                  <a:pt x="27432" y="73473"/>
                </a:lnTo>
                <a:lnTo>
                  <a:pt x="34601" y="68722"/>
                </a:lnTo>
                <a:close/>
              </a:path>
              <a:path w="336550" h="499110">
                <a:moveTo>
                  <a:pt x="336042" y="488442"/>
                </a:moveTo>
                <a:lnTo>
                  <a:pt x="50290" y="58326"/>
                </a:lnTo>
                <a:lnTo>
                  <a:pt x="34601" y="68722"/>
                </a:lnTo>
                <a:lnTo>
                  <a:pt x="320040" y="499110"/>
                </a:lnTo>
                <a:lnTo>
                  <a:pt x="336042" y="48844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30020" y="2695323"/>
            <a:ext cx="1851660" cy="515620"/>
          </a:xfrm>
          <a:custGeom>
            <a:avLst/>
            <a:gdLst/>
            <a:ahLst/>
            <a:cxnLst/>
            <a:rect l="l" t="t" r="r" b="b"/>
            <a:pathLst>
              <a:path w="1851660" h="515620">
                <a:moveTo>
                  <a:pt x="83057" y="0"/>
                </a:moveTo>
                <a:lnTo>
                  <a:pt x="0" y="17526"/>
                </a:lnTo>
                <a:lnTo>
                  <a:pt x="58674" y="69215"/>
                </a:lnTo>
                <a:lnTo>
                  <a:pt x="58674" y="42672"/>
                </a:lnTo>
                <a:lnTo>
                  <a:pt x="64007" y="24384"/>
                </a:lnTo>
                <a:lnTo>
                  <a:pt x="75959" y="27542"/>
                </a:lnTo>
                <a:lnTo>
                  <a:pt x="83057" y="0"/>
                </a:lnTo>
                <a:close/>
              </a:path>
              <a:path w="1851660" h="515620">
                <a:moveTo>
                  <a:pt x="75959" y="27542"/>
                </a:moveTo>
                <a:lnTo>
                  <a:pt x="64007" y="24384"/>
                </a:lnTo>
                <a:lnTo>
                  <a:pt x="58674" y="42672"/>
                </a:lnTo>
                <a:lnTo>
                  <a:pt x="71206" y="45984"/>
                </a:lnTo>
                <a:lnTo>
                  <a:pt x="75959" y="27542"/>
                </a:lnTo>
                <a:close/>
              </a:path>
              <a:path w="1851660" h="515620">
                <a:moveTo>
                  <a:pt x="71206" y="45984"/>
                </a:moveTo>
                <a:lnTo>
                  <a:pt x="58674" y="42672"/>
                </a:lnTo>
                <a:lnTo>
                  <a:pt x="58674" y="69215"/>
                </a:lnTo>
                <a:lnTo>
                  <a:pt x="64007" y="73914"/>
                </a:lnTo>
                <a:lnTo>
                  <a:pt x="71206" y="45984"/>
                </a:lnTo>
                <a:close/>
              </a:path>
              <a:path w="1851660" h="515620">
                <a:moveTo>
                  <a:pt x="1851659" y="496824"/>
                </a:moveTo>
                <a:lnTo>
                  <a:pt x="75959" y="27542"/>
                </a:lnTo>
                <a:lnTo>
                  <a:pt x="71206" y="45984"/>
                </a:lnTo>
                <a:lnTo>
                  <a:pt x="1846326" y="515112"/>
                </a:lnTo>
                <a:lnTo>
                  <a:pt x="1851659" y="4968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7138" y="2689988"/>
            <a:ext cx="2564130" cy="535940"/>
          </a:xfrm>
          <a:custGeom>
            <a:avLst/>
            <a:gdLst/>
            <a:ahLst/>
            <a:cxnLst/>
            <a:rect l="l" t="t" r="r" b="b"/>
            <a:pathLst>
              <a:path w="2564129" h="535939">
                <a:moveTo>
                  <a:pt x="82296" y="0"/>
                </a:moveTo>
                <a:lnTo>
                  <a:pt x="0" y="22860"/>
                </a:lnTo>
                <a:lnTo>
                  <a:pt x="60960" y="69436"/>
                </a:lnTo>
                <a:lnTo>
                  <a:pt x="60960" y="44196"/>
                </a:lnTo>
                <a:lnTo>
                  <a:pt x="64770" y="25908"/>
                </a:lnTo>
                <a:lnTo>
                  <a:pt x="76814" y="28272"/>
                </a:lnTo>
                <a:lnTo>
                  <a:pt x="82296" y="0"/>
                </a:lnTo>
                <a:close/>
              </a:path>
              <a:path w="2564129" h="535939">
                <a:moveTo>
                  <a:pt x="76814" y="28272"/>
                </a:moveTo>
                <a:lnTo>
                  <a:pt x="64770" y="25908"/>
                </a:lnTo>
                <a:lnTo>
                  <a:pt x="60960" y="44196"/>
                </a:lnTo>
                <a:lnTo>
                  <a:pt x="73258" y="46614"/>
                </a:lnTo>
                <a:lnTo>
                  <a:pt x="76814" y="28272"/>
                </a:lnTo>
                <a:close/>
              </a:path>
              <a:path w="2564129" h="535939">
                <a:moveTo>
                  <a:pt x="73258" y="46614"/>
                </a:moveTo>
                <a:lnTo>
                  <a:pt x="60960" y="44196"/>
                </a:lnTo>
                <a:lnTo>
                  <a:pt x="60960" y="69436"/>
                </a:lnTo>
                <a:lnTo>
                  <a:pt x="67818" y="74676"/>
                </a:lnTo>
                <a:lnTo>
                  <a:pt x="73258" y="46614"/>
                </a:lnTo>
                <a:close/>
              </a:path>
              <a:path w="2564129" h="535939">
                <a:moveTo>
                  <a:pt x="2564130" y="516636"/>
                </a:moveTo>
                <a:lnTo>
                  <a:pt x="76814" y="28272"/>
                </a:lnTo>
                <a:lnTo>
                  <a:pt x="73258" y="46614"/>
                </a:lnTo>
                <a:lnTo>
                  <a:pt x="2560320" y="535686"/>
                </a:lnTo>
                <a:lnTo>
                  <a:pt x="2564130" y="516636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575898" y="1382778"/>
            <a:ext cx="0" cy="103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5898" y="1337058"/>
            <a:ext cx="154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OPTIONAL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0649" y="6698861"/>
            <a:ext cx="14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int</a:t>
            </a:r>
            <a:r>
              <a:rPr lang="en-GB" dirty="0"/>
              <a:t> number [];</a:t>
            </a:r>
          </a:p>
        </p:txBody>
      </p:sp>
      <p:pic>
        <p:nvPicPr>
          <p:cNvPr id="26" name="Picture 25" descr="File:Red x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9" y="6658380"/>
            <a:ext cx="409813" cy="409813"/>
          </a:xfrm>
          <a:prstGeom prst="rect">
            <a:avLst/>
          </a:prstGeom>
        </p:spPr>
      </p:pic>
      <p:pic>
        <p:nvPicPr>
          <p:cNvPr id="23" name="object 3">
            <a:extLst>
              <a:ext uri="{FF2B5EF4-FFF2-40B4-BE49-F238E27FC236}">
                <a16:creationId xmlns:a16="http://schemas.microsoft.com/office/drawing/2014/main" id="{913C672A-E139-410E-96B1-E899F3BE93B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8528" y="4326706"/>
            <a:ext cx="4958915" cy="1256591"/>
          </a:xfrm>
          <a:prstGeom prst="rect">
            <a:avLst/>
          </a:prstGeom>
        </p:spPr>
      </p:pic>
      <p:pic>
        <p:nvPicPr>
          <p:cNvPr id="4" name="Picture 3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8620B75B-CAC6-7A2B-7D9F-E5679EA455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6469" y="6288431"/>
            <a:ext cx="340928" cy="390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94"/>
            <a:ext cx="85224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000" dirty="0"/>
              <a:t>  …Continued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126610" y="6261753"/>
            <a:ext cx="2222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EEECE1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100" y="1035005"/>
            <a:ext cx="799769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Array</a:t>
            </a:r>
            <a:r>
              <a:rPr sz="2400" dirty="0">
                <a:latin typeface="Calibri"/>
                <a:cs typeface="Calibri"/>
              </a:rPr>
              <a:t>s must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declare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</a:t>
            </a:r>
            <a:r>
              <a:rPr sz="2400" dirty="0">
                <a:latin typeface="Calibri"/>
                <a:cs typeface="Calibri"/>
              </a:rPr>
              <a:t>h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fixe</a:t>
            </a:r>
            <a:r>
              <a:rPr sz="2400" b="1" dirty="0">
                <a:latin typeface="Calibri"/>
                <a:cs typeface="Calibri"/>
              </a:rPr>
              <a:t>d number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elements</a:t>
            </a:r>
            <a:r>
              <a:rPr lang="en-GB" sz="2400" b="1" spc="-5" dirty="0">
                <a:latin typeface="Calibri"/>
                <a:cs typeface="Calibri"/>
              </a:rPr>
              <a:t> </a:t>
            </a:r>
            <a:r>
              <a:rPr lang="en-GB" sz="2400" spc="-5" dirty="0">
                <a:latin typeface="Calibri"/>
                <a:cs typeface="Calibri"/>
              </a:rPr>
              <a:t>according to C89 version but not the latest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239" y="2889396"/>
            <a:ext cx="33026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300"/>
              </a:lnSpc>
            </a:pP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/*-----Declaration----*/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itemsInStock[5];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3991" y="3219335"/>
            <a:ext cx="139065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siz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is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OK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but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5231" y="3219335"/>
            <a:ext cx="289242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0300"/>
              </a:lnSpc>
            </a:pP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numeri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c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constan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*/ no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convenien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0239" y="3889479"/>
            <a:ext cx="207454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234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1924050" algn="l"/>
              </a:tabLst>
            </a:pP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#defin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SIZ</a:t>
            </a:r>
            <a:r>
              <a:rPr sz="1800" dirty="0">
                <a:latin typeface="Courier New"/>
                <a:cs typeface="Courier New"/>
              </a:rPr>
              <a:t>E	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3991" y="4209927"/>
            <a:ext cx="9810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easy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5876" y="4209927"/>
            <a:ext cx="3301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o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chang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whe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neede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0239" y="4539865"/>
            <a:ext cx="31661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8800" algn="l"/>
                <a:tab pos="1104900" algn="l"/>
              </a:tabLst>
            </a:pPr>
            <a:r>
              <a:rPr sz="1800" b="1" dirty="0">
                <a:latin typeface="Courier New"/>
                <a:cs typeface="Courier New"/>
              </a:rPr>
              <a:t>.	.	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itemsInStock[SIZE];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23991" y="4870581"/>
            <a:ext cx="9817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size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6379" y="4870581"/>
            <a:ext cx="3302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s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symboli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c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constant*/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0239" y="5530481"/>
            <a:ext cx="31661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siz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itemsInStock[size];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23991" y="5861196"/>
            <a:ext cx="38487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siz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e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s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no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constan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no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supporte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d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b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y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C8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9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9169" y="5903976"/>
            <a:ext cx="346075" cy="241300"/>
          </a:xfrm>
          <a:custGeom>
            <a:avLst/>
            <a:gdLst/>
            <a:ahLst/>
            <a:cxnLst/>
            <a:rect l="l" t="t" r="r" b="b"/>
            <a:pathLst>
              <a:path w="346075" h="241300">
                <a:moveTo>
                  <a:pt x="0" y="0"/>
                </a:moveTo>
                <a:lnTo>
                  <a:pt x="345948" y="240792"/>
                </a:lnTo>
              </a:path>
            </a:pathLst>
          </a:custGeom>
          <a:ln w="762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9263" y="5862065"/>
            <a:ext cx="375285" cy="353060"/>
          </a:xfrm>
          <a:custGeom>
            <a:avLst/>
            <a:gdLst/>
            <a:ahLst/>
            <a:cxnLst/>
            <a:rect l="l" t="t" r="r" b="b"/>
            <a:pathLst>
              <a:path w="375284" h="353060">
                <a:moveTo>
                  <a:pt x="374903" y="0"/>
                </a:moveTo>
                <a:lnTo>
                  <a:pt x="0" y="352806"/>
                </a:lnTo>
              </a:path>
            </a:pathLst>
          </a:custGeom>
          <a:ln w="762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9837" y="4680965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266700"/>
                </a:lnTo>
              </a:path>
            </a:pathLst>
          </a:custGeom>
          <a:ln w="5715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3469" y="4498847"/>
            <a:ext cx="203200" cy="469900"/>
          </a:xfrm>
          <a:custGeom>
            <a:avLst/>
            <a:gdLst/>
            <a:ahLst/>
            <a:cxnLst/>
            <a:rect l="l" t="t" r="r" b="b"/>
            <a:pathLst>
              <a:path w="203200" h="469900">
                <a:moveTo>
                  <a:pt x="202691" y="0"/>
                </a:moveTo>
                <a:lnTo>
                  <a:pt x="0" y="469391"/>
                </a:lnTo>
              </a:path>
            </a:pathLst>
          </a:custGeom>
          <a:ln w="5715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3261" y="3058667"/>
            <a:ext cx="104139" cy="266700"/>
          </a:xfrm>
          <a:custGeom>
            <a:avLst/>
            <a:gdLst/>
            <a:ahLst/>
            <a:cxnLst/>
            <a:rect l="l" t="t" r="r" b="b"/>
            <a:pathLst>
              <a:path w="104140" h="266700">
                <a:moveTo>
                  <a:pt x="0" y="0"/>
                </a:moveTo>
                <a:lnTo>
                  <a:pt x="103632" y="266700"/>
                </a:lnTo>
              </a:path>
            </a:pathLst>
          </a:custGeom>
          <a:ln w="57150">
            <a:solidFill>
              <a:srgbClr val="FF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5463" y="2885694"/>
            <a:ext cx="220979" cy="451484"/>
          </a:xfrm>
          <a:custGeom>
            <a:avLst/>
            <a:gdLst/>
            <a:ahLst/>
            <a:cxnLst/>
            <a:rect l="l" t="t" r="r" b="b"/>
            <a:pathLst>
              <a:path w="220980" h="451485">
                <a:moveTo>
                  <a:pt x="0" y="451103"/>
                </a:moveTo>
                <a:lnTo>
                  <a:pt x="220979" y="0"/>
                </a:lnTo>
              </a:path>
            </a:pathLst>
          </a:custGeom>
          <a:ln w="57150">
            <a:solidFill>
              <a:srgbClr val="FFC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Freeform 22"/>
          <p:cNvSpPr/>
          <p:nvPr/>
        </p:nvSpPr>
        <p:spPr>
          <a:xfrm>
            <a:off x="1398494" y="6293224"/>
            <a:ext cx="6490447" cy="1095341"/>
          </a:xfrm>
          <a:custGeom>
            <a:avLst/>
            <a:gdLst>
              <a:gd name="connsiteX0" fmla="*/ 0 w 6490447"/>
              <a:gd name="connsiteY0" fmla="*/ 0 h 1095341"/>
              <a:gd name="connsiteX1" fmla="*/ 4733365 w 6490447"/>
              <a:gd name="connsiteY1" fmla="*/ 1093694 h 1095341"/>
              <a:gd name="connsiteX2" fmla="*/ 6490447 w 6490447"/>
              <a:gd name="connsiteY2" fmla="*/ 197223 h 109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0447" h="1095341">
                <a:moveTo>
                  <a:pt x="0" y="0"/>
                </a:moveTo>
                <a:cubicBezTo>
                  <a:pt x="1825812" y="530412"/>
                  <a:pt x="3651624" y="1060824"/>
                  <a:pt x="4733365" y="1093694"/>
                </a:cubicBezTo>
                <a:cubicBezTo>
                  <a:pt x="5815106" y="1126564"/>
                  <a:pt x="6152776" y="661893"/>
                  <a:pt x="6490447" y="19722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865" y="19702"/>
            <a:ext cx="85224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0" indent="-914400" algn="l">
              <a:lnSpc>
                <a:spcPct val="100000"/>
              </a:lnSpc>
            </a:pPr>
            <a:r>
              <a:rPr lang="en-US" sz="4000" spc="-5" dirty="0"/>
              <a:t>  1-D Array Access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98500" y="1038225"/>
            <a:ext cx="8915400" cy="1715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0" indent="-483234">
              <a:lnSpc>
                <a:spcPts val="2850"/>
              </a:lnSpc>
              <a:buFont typeface="Arial" panose="020B0604020202020204" pitchFamily="34" charset="0"/>
              <a:buChar char="•"/>
              <a:tabLst>
                <a:tab pos="495300" algn="l"/>
                <a:tab pos="495934" algn="l"/>
              </a:tabLst>
            </a:pPr>
            <a:r>
              <a:rPr lang="en-US" sz="2400" spc="-5" dirty="0">
                <a:cs typeface="Arial"/>
              </a:rPr>
              <a:t>Individual</a:t>
            </a:r>
            <a:r>
              <a:rPr lang="en-US" sz="2400" spc="-2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variables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an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array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are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called</a:t>
            </a:r>
            <a:r>
              <a:rPr lang="en-US" sz="2400" spc="50" dirty="0">
                <a:cs typeface="Arial"/>
              </a:rPr>
              <a:t> </a:t>
            </a:r>
            <a:r>
              <a:rPr lang="en-US" sz="2400" b="1" spc="-5" dirty="0">
                <a:cs typeface="Arial"/>
              </a:rPr>
              <a:t>elements</a:t>
            </a:r>
            <a:endParaRPr lang="en-US" sz="2400" dirty="0">
              <a:cs typeface="Arial"/>
            </a:endParaRPr>
          </a:p>
          <a:p>
            <a:pPr marL="495300" indent="-483234">
              <a:lnSpc>
                <a:spcPts val="2865"/>
              </a:lnSpc>
              <a:buFont typeface="Arial" panose="020B0604020202020204" pitchFamily="34" charset="0"/>
              <a:buChar char="•"/>
              <a:tabLst>
                <a:tab pos="495300" algn="l"/>
                <a:tab pos="495934" algn="l"/>
              </a:tabLst>
            </a:pPr>
            <a:r>
              <a:rPr lang="en-US" sz="2400" spc="-5" dirty="0">
                <a:cs typeface="Arial"/>
              </a:rPr>
              <a:t>Elements</a:t>
            </a:r>
            <a:r>
              <a:rPr lang="en-US" sz="2400" spc="-2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an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array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are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accessed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via</a:t>
            </a:r>
            <a:r>
              <a:rPr lang="en-US" sz="2400" spc="55" dirty="0">
                <a:cs typeface="Arial"/>
              </a:rPr>
              <a:t> </a:t>
            </a:r>
            <a:r>
              <a:rPr lang="en-US" sz="2400" b="1" spc="-5" dirty="0">
                <a:cs typeface="Arial"/>
              </a:rPr>
              <a:t>indexing</a:t>
            </a:r>
          </a:p>
          <a:p>
            <a:pPr marL="495300" indent="-483234">
              <a:lnSpc>
                <a:spcPts val="2865"/>
              </a:lnSpc>
              <a:buFont typeface="Arial" panose="020B0604020202020204" pitchFamily="34" charset="0"/>
              <a:buChar char="•"/>
              <a:tabLst>
                <a:tab pos="495300" algn="l"/>
                <a:tab pos="495934" algn="l"/>
              </a:tabLst>
            </a:pPr>
            <a:r>
              <a:rPr lang="en-US" sz="2400" dirty="0">
                <a:cs typeface="Arial"/>
              </a:rPr>
              <a:t>To access an individual element you need to specify its index</a:t>
            </a: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145665" algn="l"/>
              </a:tabLst>
            </a:pPr>
            <a:r>
              <a:rPr sz="2000" spc="-5" dirty="0">
                <a:solidFill>
                  <a:srgbClr val="0033CC"/>
                </a:solidFill>
                <a:latin typeface="Courier New"/>
                <a:cs typeface="Courier New"/>
              </a:rPr>
              <a:t>double </a:t>
            </a:r>
            <a:r>
              <a:rPr sz="2000" spc="-5" dirty="0">
                <a:latin typeface="Courier New"/>
                <a:cs typeface="Courier New"/>
              </a:rPr>
              <a:t>x[</a:t>
            </a:r>
            <a:r>
              <a:rPr sz="2000" b="1" spc="-5" dirty="0">
                <a:latin typeface="Courier New"/>
                <a:cs typeface="Courier New"/>
              </a:rPr>
              <a:t>8</a:t>
            </a:r>
            <a:r>
              <a:rPr sz="2000" spc="-5" dirty="0">
                <a:latin typeface="Courier New"/>
                <a:cs typeface="Courier New"/>
              </a:rPr>
              <a:t>];	</a:t>
            </a:r>
            <a:r>
              <a:rPr sz="2000" spc="-5" dirty="0">
                <a:solidFill>
                  <a:srgbClr val="003300"/>
                </a:solidFill>
                <a:latin typeface="Courier New"/>
                <a:cs typeface="Courier New"/>
              </a:rPr>
              <a:t>/* array declaration.</a:t>
            </a:r>
            <a:r>
              <a:rPr sz="2000" spc="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2000" b="1" u="sng" spc="-5" dirty="0">
                <a:solidFill>
                  <a:srgbClr val="003300"/>
                </a:solidFill>
                <a:latin typeface="Courier New"/>
                <a:cs typeface="Courier New"/>
              </a:rPr>
              <a:t>8 </a:t>
            </a:r>
            <a:r>
              <a:rPr sz="2000" u="sng" spc="-5" dirty="0">
                <a:solidFill>
                  <a:srgbClr val="003300"/>
                </a:solidFill>
                <a:latin typeface="Courier New"/>
                <a:cs typeface="Courier New"/>
              </a:rPr>
              <a:t>is the size</a:t>
            </a:r>
            <a:r>
              <a:rPr sz="200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817" y="4521681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x[</a:t>
            </a:r>
            <a:r>
              <a:rPr sz="2000" b="1" spc="-5" dirty="0">
                <a:latin typeface="Courier New"/>
                <a:cs typeface="Courier New"/>
              </a:rPr>
              <a:t>7</a:t>
            </a:r>
            <a:r>
              <a:rPr sz="2000" spc="-5" dirty="0">
                <a:latin typeface="Courier New"/>
                <a:cs typeface="Courier New"/>
              </a:rPr>
              <a:t>] 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6515" y="4521681"/>
            <a:ext cx="635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3.5;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8112" y="4521681"/>
            <a:ext cx="1482090" cy="82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ct val="100000"/>
              </a:lnSpc>
            </a:pPr>
            <a:r>
              <a:rPr sz="2000" spc="-5" dirty="0">
                <a:solidFill>
                  <a:srgbClr val="003300"/>
                </a:solidFill>
                <a:latin typeface="Courier New"/>
                <a:cs typeface="Courier New"/>
              </a:rPr>
              <a:t>/* access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74065" algn="l"/>
              </a:tabLst>
            </a:pPr>
            <a:r>
              <a:rPr sz="1800" spc="-5" dirty="0">
                <a:latin typeface="Courier New"/>
                <a:cs typeface="Courier New"/>
              </a:rPr>
              <a:t>x[1</a:t>
            </a:r>
            <a:r>
              <a:rPr sz="1800" dirty="0">
                <a:latin typeface="Courier New"/>
                <a:cs typeface="Courier New"/>
              </a:rPr>
              <a:t>]	</a:t>
            </a:r>
            <a:r>
              <a:rPr sz="1800" spc="-5" dirty="0">
                <a:latin typeface="Courier New"/>
                <a:cs typeface="Courier New"/>
              </a:rPr>
              <a:t>x[2]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7160" y="4521681"/>
            <a:ext cx="1701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3300"/>
                </a:solidFill>
                <a:latin typeface="Courier New"/>
                <a:cs typeface="Courier New"/>
              </a:rPr>
              <a:t>an element.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6212" y="4521681"/>
            <a:ext cx="2463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sng" spc="-5" dirty="0">
                <a:solidFill>
                  <a:srgbClr val="003300"/>
                </a:solidFill>
                <a:latin typeface="Courier New"/>
                <a:cs typeface="Courier New"/>
              </a:rPr>
              <a:t>7 </a:t>
            </a:r>
            <a:r>
              <a:rPr sz="2000" u="sng" spc="-5" dirty="0">
                <a:solidFill>
                  <a:srgbClr val="003300"/>
                </a:solidFill>
                <a:latin typeface="Courier New"/>
                <a:cs typeface="Courier New"/>
              </a:rPr>
              <a:t>is an index</a:t>
            </a:r>
            <a:r>
              <a:rPr sz="2000" spc="-5" dirty="0">
                <a:solidFill>
                  <a:srgbClr val="003300"/>
                </a:solidFill>
                <a:latin typeface="Courier New"/>
                <a:cs typeface="Courier New"/>
              </a:rPr>
              <a:t> */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39428" y="6158851"/>
            <a:ext cx="1479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7432" y="6158851"/>
            <a:ext cx="1479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5436" y="6158851"/>
            <a:ext cx="1479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3439" y="6158851"/>
            <a:ext cx="1479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4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1443" y="6158851"/>
            <a:ext cx="1479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9446" y="6158851"/>
            <a:ext cx="1479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6975" y="6158851"/>
            <a:ext cx="2080426" cy="590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005">
              <a:lnSpc>
                <a:spcPct val="100000"/>
              </a:lnSpc>
              <a:tabLst>
                <a:tab pos="1183005" algn="l"/>
              </a:tabLst>
            </a:pPr>
            <a:r>
              <a:rPr sz="1600" dirty="0">
                <a:solidFill>
                  <a:srgbClr val="003300"/>
                </a:solidFill>
                <a:latin typeface="Courier New"/>
                <a:cs typeface="Courier New"/>
              </a:rPr>
              <a:t>0	1</a:t>
            </a:r>
            <a:endParaRPr sz="1600" dirty="0">
              <a:latin typeface="Courier New"/>
              <a:cs typeface="Courier New"/>
            </a:endParaRPr>
          </a:p>
          <a:p>
            <a:pPr marL="12700" marR="5080">
              <a:lnSpc>
                <a:spcPct val="1503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firs</a:t>
            </a:r>
            <a:r>
              <a:rPr sz="1600" b="1" dirty="0">
                <a:latin typeface="Calibri"/>
                <a:cs typeface="Calibri"/>
              </a:rPr>
              <a:t>t element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has inde</a:t>
            </a:r>
            <a:r>
              <a:rPr sz="1600" b="1" dirty="0">
                <a:latin typeface="Calibri"/>
                <a:cs typeface="Calibri"/>
              </a:rPr>
              <a:t>x 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986081" y="5094145"/>
            <a:ext cx="2096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4065" algn="l"/>
                <a:tab pos="1536065" algn="l"/>
              </a:tabLst>
            </a:pPr>
            <a:r>
              <a:rPr sz="1800" spc="-5" dirty="0">
                <a:latin typeface="Courier New"/>
                <a:cs typeface="Courier New"/>
              </a:rPr>
              <a:t>x[5</a:t>
            </a:r>
            <a:r>
              <a:rPr sz="1800" dirty="0">
                <a:latin typeface="Courier New"/>
                <a:cs typeface="Courier New"/>
              </a:rPr>
              <a:t>]	</a:t>
            </a:r>
            <a:r>
              <a:rPr sz="1800" spc="-5" dirty="0">
                <a:latin typeface="Courier New"/>
                <a:cs typeface="Courier New"/>
              </a:rPr>
              <a:t>x[6</a:t>
            </a:r>
            <a:r>
              <a:rPr sz="1800" dirty="0">
                <a:latin typeface="Courier New"/>
                <a:cs typeface="Courier New"/>
              </a:rPr>
              <a:t>]	</a:t>
            </a:r>
            <a:r>
              <a:rPr sz="1800" spc="-5" dirty="0">
                <a:latin typeface="Courier New"/>
                <a:cs typeface="Courier New"/>
              </a:rPr>
              <a:t>x[7]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2097" y="5094145"/>
            <a:ext cx="1334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4065" algn="l"/>
              </a:tabLst>
            </a:pPr>
            <a:r>
              <a:rPr sz="1800" spc="-5" dirty="0">
                <a:latin typeface="Courier New"/>
                <a:cs typeface="Courier New"/>
              </a:rPr>
              <a:t>x[3</a:t>
            </a:r>
            <a:r>
              <a:rPr sz="1800" dirty="0">
                <a:latin typeface="Courier New"/>
                <a:cs typeface="Courier New"/>
              </a:rPr>
              <a:t>]	</a:t>
            </a:r>
            <a:r>
              <a:rPr sz="1800" spc="-5" dirty="0">
                <a:latin typeface="Courier New"/>
                <a:cs typeface="Courier New"/>
              </a:rPr>
              <a:t>x[4]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2270" y="5074141"/>
            <a:ext cx="1225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x :</a:t>
            </a:r>
            <a:r>
              <a:rPr sz="2000" b="1" spc="3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x[0]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5120" y="6158830"/>
            <a:ext cx="52705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index: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91691" y="6224015"/>
            <a:ext cx="1540510" cy="703580"/>
          </a:xfrm>
          <a:custGeom>
            <a:avLst/>
            <a:gdLst/>
            <a:ahLst/>
            <a:cxnLst/>
            <a:rect l="l" t="t" r="r" b="b"/>
            <a:pathLst>
              <a:path w="1540509" h="703579">
                <a:moveTo>
                  <a:pt x="0" y="0"/>
                </a:moveTo>
                <a:lnTo>
                  <a:pt x="0" y="703326"/>
                </a:lnTo>
                <a:lnTo>
                  <a:pt x="1540002" y="703326"/>
                </a:lnTo>
                <a:lnTo>
                  <a:pt x="1540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52707" y="6388065"/>
            <a:ext cx="2172837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300"/>
              </a:lnSpc>
            </a:pPr>
            <a:r>
              <a:rPr sz="1600" b="1" spc="-5" dirty="0">
                <a:latin typeface="Calibri"/>
                <a:cs typeface="Calibri"/>
              </a:rPr>
              <a:t>las</a:t>
            </a:r>
            <a:r>
              <a:rPr sz="1600" b="1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ele</a:t>
            </a:r>
            <a:r>
              <a:rPr sz="1600" b="1" spc="-10" dirty="0">
                <a:latin typeface="Calibri"/>
                <a:cs typeface="Calibri"/>
              </a:rPr>
              <a:t>m</a:t>
            </a:r>
            <a:r>
              <a:rPr sz="1600" b="1" dirty="0">
                <a:latin typeface="Calibri"/>
                <a:cs typeface="Calibri"/>
              </a:rPr>
              <a:t>ent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has inde</a:t>
            </a:r>
            <a:r>
              <a:rPr sz="1600" b="1" dirty="0">
                <a:latin typeface="Calibri"/>
                <a:cs typeface="Calibri"/>
              </a:rPr>
              <a:t>x 7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69324"/>
              </p:ext>
            </p:extLst>
          </p:nvPr>
        </p:nvGraphicFramePr>
        <p:xfrm>
          <a:off x="867592" y="3130531"/>
          <a:ext cx="7994586" cy="1378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337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6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80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491490" algn="l"/>
                        </a:tabLst>
                      </a:pPr>
                      <a:r>
                        <a:rPr sz="20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.	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56565" algn="l"/>
                        </a:tabLst>
                      </a:pPr>
                      <a:r>
                        <a:rPr sz="20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.	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x[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12.0;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access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element.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b="1" u="sng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0 </a:t>
                      </a:r>
                      <a:r>
                        <a:rPr sz="2000" u="sng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is an index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x[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6.0;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access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element.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b="1" u="sng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2000" u="sng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is an index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5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49149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.	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72102"/>
              </p:ext>
            </p:extLst>
          </p:nvPr>
        </p:nvGraphicFramePr>
        <p:xfrm>
          <a:off x="2091744" y="5554247"/>
          <a:ext cx="6095986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12.0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6.0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3.5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89" y="44068"/>
            <a:ext cx="85224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 algn="l">
              <a:lnSpc>
                <a:spcPct val="100000"/>
              </a:lnSpc>
            </a:pPr>
            <a:r>
              <a:rPr lang="en-US" sz="4000" spc="-5" dirty="0"/>
              <a:t>…Continued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1098689" y="1690116"/>
            <a:ext cx="8563610" cy="2411730"/>
          </a:xfrm>
          <a:custGeom>
            <a:avLst/>
            <a:gdLst/>
            <a:ahLst/>
            <a:cxnLst/>
            <a:rect l="l" t="t" r="r" b="b"/>
            <a:pathLst>
              <a:path w="8563610" h="2411729">
                <a:moveTo>
                  <a:pt x="0" y="0"/>
                </a:moveTo>
                <a:lnTo>
                  <a:pt x="0" y="2411730"/>
                </a:lnTo>
                <a:lnTo>
                  <a:pt x="8563356" y="2411730"/>
                </a:lnTo>
                <a:lnTo>
                  <a:pt x="8563356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9361" y="1447266"/>
            <a:ext cx="9504040" cy="139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034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inde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 ca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constant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le</a:t>
            </a:r>
            <a:r>
              <a:rPr sz="2400" dirty="0">
                <a:latin typeface="Calibri"/>
                <a:cs typeface="Calibri"/>
              </a:rPr>
              <a:t>, or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ression</a:t>
            </a:r>
            <a:r>
              <a:rPr lang="en-US" sz="2400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2100"/>
              </a:lnSpc>
              <a:spcBef>
                <a:spcPts val="520"/>
              </a:spcBef>
            </a:pPr>
            <a:r>
              <a:rPr sz="1800" b="1" i="1" spc="-5" dirty="0">
                <a:latin typeface="Calibri"/>
                <a:cs typeface="Calibri"/>
              </a:rPr>
              <a:t>Synt</a:t>
            </a:r>
            <a:r>
              <a:rPr sz="1800" b="1" i="1" spc="-10" dirty="0">
                <a:latin typeface="Calibri"/>
                <a:cs typeface="Calibri"/>
              </a:rPr>
              <a:t>a</a:t>
            </a:r>
            <a:r>
              <a:rPr sz="1800" b="1" i="1" dirty="0">
                <a:latin typeface="Calibri"/>
                <a:cs typeface="Calibri"/>
              </a:rPr>
              <a:t>x</a:t>
            </a:r>
            <a:r>
              <a:rPr sz="1800" b="1" i="1" spc="-5" dirty="0">
                <a:latin typeface="Calibri"/>
                <a:cs typeface="Calibri"/>
              </a:rPr>
              <a:t>:</a:t>
            </a:r>
            <a:r>
              <a:rPr lang="en-US" sz="1800" b="1" i="1" spc="-5" dirty="0">
                <a:latin typeface="Calibri"/>
                <a:cs typeface="Calibri"/>
              </a:rPr>
              <a:t>                                                                    </a:t>
            </a:r>
            <a:r>
              <a:rPr lang="en-US" sz="2400" spc="-5" dirty="0">
                <a:latin typeface="Calibri"/>
                <a:cs typeface="Calibri"/>
              </a:rPr>
              <a:t>of </a:t>
            </a:r>
            <a:r>
              <a:rPr lang="en-US" sz="2400" u="sng" spc="-5" dirty="0">
                <a:latin typeface="Calibri"/>
                <a:cs typeface="Calibri"/>
              </a:rPr>
              <a:t>integral data type</a:t>
            </a:r>
            <a:endParaRPr sz="2400" u="sng" dirty="0">
              <a:latin typeface="Calibri"/>
              <a:cs typeface="Calibri"/>
            </a:endParaRPr>
          </a:p>
          <a:p>
            <a:pPr>
              <a:lnSpc>
                <a:spcPts val="2100"/>
              </a:lnSpc>
            </a:pPr>
            <a:r>
              <a:rPr sz="1800" spc="-5" dirty="0">
                <a:latin typeface="Courier New"/>
                <a:cs typeface="Courier New"/>
              </a:rPr>
              <a:t>arrayName</a:t>
            </a:r>
            <a:r>
              <a:rPr sz="1800" dirty="0">
                <a:latin typeface="Courier New"/>
                <a:cs typeface="Courier New"/>
              </a:rPr>
              <a:t>[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inde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]</a:t>
            </a:r>
          </a:p>
          <a:p>
            <a:pPr>
              <a:lnSpc>
                <a:spcPct val="100000"/>
              </a:lnSpc>
              <a:spcBef>
                <a:spcPts val="1065"/>
              </a:spcBef>
            </a:pPr>
            <a:r>
              <a:rPr sz="1800" b="1" i="1" spc="-5" dirty="0">
                <a:latin typeface="Calibri"/>
                <a:cs typeface="Calibri"/>
              </a:rPr>
              <a:t>Examples: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9361" y="2990465"/>
            <a:ext cx="2731135" cy="105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46785">
              <a:lnSpc>
                <a:spcPct val="100000"/>
              </a:lnSpc>
              <a:tabLst>
                <a:tab pos="681990" algn="l"/>
                <a:tab pos="819150" algn="l"/>
              </a:tabLst>
            </a:pPr>
            <a:r>
              <a:rPr sz="1800" spc="-5" dirty="0">
                <a:latin typeface="Courier New"/>
                <a:cs typeface="Courier New"/>
              </a:rPr>
              <a:t>su</a:t>
            </a:r>
            <a:r>
              <a:rPr sz="1800" dirty="0">
                <a:latin typeface="Courier New"/>
                <a:cs typeface="Courier New"/>
              </a:rPr>
              <a:t>m	</a:t>
            </a:r>
            <a:r>
              <a:rPr sz="1800" spc="-10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x[</a:t>
            </a:r>
            <a:r>
              <a:rPr sz="1800" b="1" spc="-10" dirty="0">
                <a:latin typeface="Courier New"/>
                <a:cs typeface="Courier New"/>
              </a:rPr>
              <a:t>7</a:t>
            </a:r>
            <a:r>
              <a:rPr sz="1800" spc="-5" dirty="0">
                <a:latin typeface="Courier New"/>
                <a:cs typeface="Courier New"/>
              </a:rPr>
              <a:t>]; tem</a:t>
            </a:r>
            <a:r>
              <a:rPr sz="1800" dirty="0">
                <a:latin typeface="Courier New"/>
                <a:cs typeface="Courier New"/>
              </a:rPr>
              <a:t>p		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x[</a:t>
            </a:r>
            <a:r>
              <a:rPr sz="1800" b="1" spc="-10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681990" algn="l"/>
              </a:tabLst>
            </a:pPr>
            <a:r>
              <a:rPr sz="1800" spc="-10" dirty="0">
                <a:latin typeface="Courier New"/>
                <a:cs typeface="Courier New"/>
              </a:rPr>
              <a:t>x</a:t>
            </a:r>
            <a:r>
              <a:rPr sz="1800" dirty="0">
                <a:latin typeface="Courier New"/>
                <a:cs typeface="Courier New"/>
              </a:rPr>
              <a:t>[</a:t>
            </a:r>
            <a:r>
              <a:rPr sz="1800" b="1" spc="-10" dirty="0">
                <a:latin typeface="Courier New"/>
                <a:cs typeface="Courier New"/>
              </a:rPr>
              <a:t>i+1</a:t>
            </a:r>
            <a:r>
              <a:rPr sz="1800" dirty="0">
                <a:latin typeface="Courier New"/>
                <a:cs typeface="Courier New"/>
              </a:rPr>
              <a:t>]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y[</a:t>
            </a:r>
            <a:r>
              <a:rPr sz="1800" b="1" spc="-5" dirty="0">
                <a:latin typeface="Courier New"/>
                <a:cs typeface="Courier New"/>
              </a:rPr>
              <a:t>2*</a:t>
            </a:r>
            <a:r>
              <a:rPr sz="1800" b="1" dirty="0">
                <a:latin typeface="Courier New"/>
                <a:cs typeface="Courier New"/>
              </a:rPr>
              <a:t>j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-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</a:t>
            </a:r>
            <a:r>
              <a:rPr sz="1800" spc="-10" dirty="0">
                <a:latin typeface="Courier New"/>
                <a:cs typeface="Courier New"/>
              </a:rPr>
              <a:t>]; </a:t>
            </a:r>
            <a:r>
              <a:rPr sz="1800" spc="-5" dirty="0">
                <a:latin typeface="Courier New"/>
                <a:cs typeface="Courier New"/>
              </a:rPr>
              <a:t>su</a:t>
            </a:r>
            <a:r>
              <a:rPr sz="1800" dirty="0">
                <a:latin typeface="Courier New"/>
                <a:cs typeface="Courier New"/>
              </a:rPr>
              <a:t>m	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</a:t>
            </a:r>
            <a:r>
              <a:rPr sz="1800" dirty="0">
                <a:latin typeface="Courier New"/>
                <a:cs typeface="Courier New"/>
              </a:rPr>
              <a:t>[</a:t>
            </a:r>
            <a:r>
              <a:rPr sz="1800" b="1" spc="-5" dirty="0">
                <a:latin typeface="Courier New"/>
                <a:cs typeface="Courier New"/>
              </a:rPr>
              <a:t>3.</a:t>
            </a:r>
            <a:r>
              <a:rPr sz="1800" b="1" spc="-10" dirty="0">
                <a:latin typeface="Courier New"/>
                <a:cs typeface="Courier New"/>
              </a:rPr>
              <a:t>5</a:t>
            </a:r>
            <a:r>
              <a:rPr sz="1800" spc="-10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6759" y="2990465"/>
            <a:ext cx="1092200" cy="105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index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index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*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index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Error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5324" y="2990465"/>
            <a:ext cx="423227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12165">
              <a:lnSpc>
                <a:spcPct val="100000"/>
              </a:lnSpc>
            </a:pP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s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numeri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c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constan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*/ i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s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intege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variabl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s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produce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y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expressio</a:t>
            </a:r>
            <a:r>
              <a:rPr sz="1800" dirty="0">
                <a:solidFill>
                  <a:srgbClr val="00330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0033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5416" y="3814934"/>
            <a:ext cx="39592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!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Inde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x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mus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b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e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a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n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intege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r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 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9361" y="4422433"/>
            <a:ext cx="11055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alibri"/>
                <a:cs typeface="Calibri"/>
              </a:rPr>
              <a:t>Cautions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2974" y="4840593"/>
            <a:ext cx="8076813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index </a:t>
            </a:r>
            <a:r>
              <a:rPr sz="2000" spc="5" dirty="0">
                <a:latin typeface="Calibri"/>
                <a:cs typeface="Calibri"/>
              </a:rPr>
              <a:t>mu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a</a:t>
            </a:r>
            <a:r>
              <a:rPr sz="2000" dirty="0">
                <a:latin typeface="Calibri"/>
                <a:cs typeface="Calibri"/>
              </a:rPr>
              <a:t>n integral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 </a:t>
            </a:r>
            <a:r>
              <a:rPr sz="2000" spc="-5" dirty="0">
                <a:solidFill>
                  <a:srgbClr val="0033CC"/>
                </a:solidFill>
                <a:latin typeface="Courier New"/>
                <a:cs typeface="Courier New"/>
              </a:rPr>
              <a:t>int</a:t>
            </a:r>
            <a:r>
              <a:rPr sz="2000" dirty="0">
                <a:solidFill>
                  <a:srgbClr val="0033CC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solidFill>
                  <a:srgbClr val="0033CC"/>
                </a:solidFill>
                <a:latin typeface="Courier New"/>
                <a:cs typeface="Courier New"/>
              </a:rPr>
              <a:t> shor</a:t>
            </a:r>
            <a:r>
              <a:rPr sz="2000" dirty="0">
                <a:solidFill>
                  <a:srgbClr val="0033CC"/>
                </a:solidFill>
                <a:latin typeface="Courier New"/>
                <a:cs typeface="Courier New"/>
              </a:rPr>
              <a:t>t</a:t>
            </a:r>
            <a:r>
              <a:rPr sz="2000" spc="-5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etc</a:t>
            </a:r>
            <a:r>
              <a:rPr sz="2000" dirty="0">
                <a:latin typeface="Courier New"/>
                <a:cs typeface="Courier New"/>
              </a:rPr>
              <a:t>.</a:t>
            </a:r>
            <a:r>
              <a:rPr sz="2000" spc="-67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–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lang="en-GB"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–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–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03837" y="5119362"/>
            <a:ext cx="8172063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38805" algn="l"/>
              </a:tabLst>
            </a:pPr>
            <a:r>
              <a:rPr sz="2000" dirty="0">
                <a:latin typeface="Calibri"/>
                <a:cs typeface="Calibri"/>
              </a:rPr>
              <a:t>index </a:t>
            </a:r>
            <a:r>
              <a:rPr sz="2000" u="heavy" spc="5" dirty="0">
                <a:latin typeface="Calibri"/>
                <a:cs typeface="Calibri"/>
              </a:rPr>
              <a:t>mu</a:t>
            </a:r>
            <a:r>
              <a:rPr sz="2000" u="heavy" spc="-5" dirty="0">
                <a:latin typeface="Calibri"/>
                <a:cs typeface="Calibri"/>
              </a:rPr>
              <a:t>s</a:t>
            </a:r>
            <a:r>
              <a:rPr sz="2000" u="heavy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 range</a:t>
            </a:r>
            <a:r>
              <a:rPr sz="2000" dirty="0">
                <a:latin typeface="Calibri"/>
                <a:cs typeface="Calibri"/>
              </a:rPr>
              <a:t> 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0</a:t>
            </a:r>
            <a:r>
              <a:rPr sz="2000" spc="-6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ourier New"/>
                <a:cs typeface="Courier New"/>
              </a:rPr>
              <a:t>numberOfelement</a:t>
            </a:r>
            <a:r>
              <a:rPr sz="2000" dirty="0" err="1">
                <a:latin typeface="Courier New"/>
                <a:cs typeface="Courier New"/>
              </a:rPr>
              <a:t>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lang="en-GB" sz="2000" dirty="0">
                <a:latin typeface="Courier New"/>
                <a:cs typeface="Courier New"/>
              </a:rPr>
              <a:t>–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</a:t>
            </a:r>
            <a:r>
              <a:rPr lang="en-GB" sz="2000" dirty="0">
                <a:latin typeface="Courier New"/>
                <a:cs typeface="Courier New"/>
              </a:rPr>
              <a:t> for </a:t>
            </a:r>
            <a:r>
              <a:rPr lang="en-GB" sz="2000" b="1" u="sng" dirty="0">
                <a:latin typeface="Courier New"/>
                <a:cs typeface="Courier New"/>
              </a:rPr>
              <a:t>correct access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dirty="0">
                <a:latin typeface="Courier New"/>
                <a:cs typeface="Courier New"/>
              </a:rPr>
              <a:t>to your array elements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does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check t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value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f the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any invalid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libri"/>
                <a:cs typeface="Calibri"/>
              </a:rPr>
              <a:t>may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cause </a:t>
            </a:r>
            <a:r>
              <a:rPr sz="2000" b="1" dirty="0">
                <a:latin typeface="Calibri"/>
                <a:cs typeface="Calibri"/>
              </a:rPr>
              <a:t>unexpected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outcomes</a:t>
            </a:r>
          </a:p>
        </p:txBody>
      </p:sp>
      <p:sp>
        <p:nvSpPr>
          <p:cNvPr id="12" name="object 12"/>
          <p:cNvSpPr/>
          <p:nvPr/>
        </p:nvSpPr>
        <p:spPr>
          <a:xfrm>
            <a:off x="3210789" y="1839396"/>
            <a:ext cx="864869" cy="327660"/>
          </a:xfrm>
          <a:custGeom>
            <a:avLst/>
            <a:gdLst/>
            <a:ahLst/>
            <a:cxnLst/>
            <a:rect l="l" t="t" r="r" b="b"/>
            <a:pathLst>
              <a:path w="864870" h="327660">
                <a:moveTo>
                  <a:pt x="68328" y="282244"/>
                </a:moveTo>
                <a:lnTo>
                  <a:pt x="58674" y="255270"/>
                </a:lnTo>
                <a:lnTo>
                  <a:pt x="0" y="316992"/>
                </a:lnTo>
                <a:lnTo>
                  <a:pt x="56388" y="324104"/>
                </a:lnTo>
                <a:lnTo>
                  <a:pt x="56388" y="286512"/>
                </a:lnTo>
                <a:lnTo>
                  <a:pt x="68328" y="282244"/>
                </a:lnTo>
                <a:close/>
              </a:path>
              <a:path w="864870" h="327660">
                <a:moveTo>
                  <a:pt x="74908" y="300631"/>
                </a:moveTo>
                <a:lnTo>
                  <a:pt x="68328" y="282244"/>
                </a:lnTo>
                <a:lnTo>
                  <a:pt x="56388" y="286512"/>
                </a:lnTo>
                <a:lnTo>
                  <a:pt x="63246" y="304800"/>
                </a:lnTo>
                <a:lnTo>
                  <a:pt x="74908" y="300631"/>
                </a:lnTo>
                <a:close/>
              </a:path>
              <a:path w="864870" h="327660">
                <a:moveTo>
                  <a:pt x="84582" y="327660"/>
                </a:moveTo>
                <a:lnTo>
                  <a:pt x="74908" y="300631"/>
                </a:lnTo>
                <a:lnTo>
                  <a:pt x="63246" y="304800"/>
                </a:lnTo>
                <a:lnTo>
                  <a:pt x="56388" y="286512"/>
                </a:lnTo>
                <a:lnTo>
                  <a:pt x="56388" y="324104"/>
                </a:lnTo>
                <a:lnTo>
                  <a:pt x="84582" y="327660"/>
                </a:lnTo>
                <a:close/>
              </a:path>
              <a:path w="864870" h="327660">
                <a:moveTo>
                  <a:pt x="864870" y="18287"/>
                </a:moveTo>
                <a:lnTo>
                  <a:pt x="858012" y="0"/>
                </a:lnTo>
                <a:lnTo>
                  <a:pt x="68328" y="282244"/>
                </a:lnTo>
                <a:lnTo>
                  <a:pt x="74908" y="300631"/>
                </a:lnTo>
                <a:lnTo>
                  <a:pt x="864870" y="18287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 descr="File:Red x.svg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89" y="3775086"/>
            <a:ext cx="409813" cy="4098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5400" y="59062"/>
            <a:ext cx="85224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6875" indent="-1603375">
              <a:lnSpc>
                <a:spcPct val="100000"/>
              </a:lnSpc>
            </a:pPr>
            <a:r>
              <a:rPr lang="en-US" sz="4000" spc="-5" dirty="0"/>
              <a:t>…Continued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263598" y="1440038"/>
            <a:ext cx="6811645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There 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lang="en-US" sz="2400" b="1" u="sng" spc="5" dirty="0">
                <a:latin typeface="Calibri"/>
                <a:cs typeface="Calibri"/>
              </a:rPr>
              <a:t>NO</a:t>
            </a:r>
            <a:r>
              <a:rPr sz="2400" b="1" u="sng" spc="5" dirty="0">
                <a:latin typeface="Calibri"/>
                <a:cs typeface="Calibri"/>
              </a:rPr>
              <a:t> </a:t>
            </a:r>
            <a:r>
              <a:rPr sz="2400" b="1" u="sng" spc="-5" dirty="0">
                <a:latin typeface="Calibri"/>
                <a:cs typeface="Calibri"/>
              </a:rPr>
              <a:t>Index</a:t>
            </a:r>
            <a:r>
              <a:rPr sz="2400" b="1" u="sng" dirty="0">
                <a:latin typeface="Calibri"/>
                <a:cs typeface="Calibri"/>
              </a:rPr>
              <a:t> </a:t>
            </a:r>
            <a:r>
              <a:rPr lang="en-US" sz="2400" b="1" u="sng" spc="-5" dirty="0">
                <a:latin typeface="Calibri"/>
                <a:cs typeface="Calibri"/>
              </a:rPr>
              <a:t>r</a:t>
            </a:r>
            <a:r>
              <a:rPr sz="2400" b="1" u="sng" spc="-5" dirty="0">
                <a:latin typeface="Calibri"/>
                <a:cs typeface="Calibri"/>
              </a:rPr>
              <a:t>ange</a:t>
            </a:r>
            <a:r>
              <a:rPr sz="2400" b="1" u="sng" spc="5" dirty="0">
                <a:latin typeface="Calibri"/>
                <a:cs typeface="Calibri"/>
              </a:rPr>
              <a:t> </a:t>
            </a:r>
            <a:r>
              <a:rPr lang="en-US" sz="2400" b="1" u="sng" spc="-5" dirty="0">
                <a:latin typeface="Calibri"/>
                <a:cs typeface="Calibri"/>
              </a:rPr>
              <a:t>c</a:t>
            </a:r>
            <a:r>
              <a:rPr sz="2400" b="1" u="sng" spc="-5" dirty="0">
                <a:latin typeface="Calibri"/>
                <a:cs typeface="Calibri"/>
              </a:rPr>
              <a:t>hecking</a:t>
            </a:r>
            <a:r>
              <a:rPr lang="en-GB" sz="2400" b="1" u="sng" spc="-5" dirty="0">
                <a:latin typeface="Calibri"/>
                <a:cs typeface="Calibri"/>
              </a:rPr>
              <a:t> in C</a:t>
            </a:r>
            <a:endParaRPr sz="2400" b="1" u="sng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dataBuffer[</a:t>
            </a:r>
            <a:r>
              <a:rPr sz="2000" b="1" spc="-5" dirty="0">
                <a:latin typeface="Courier New"/>
                <a:cs typeface="Courier New"/>
              </a:rPr>
              <a:t>5</a:t>
            </a:r>
            <a:r>
              <a:rPr sz="2000" spc="-5" dirty="0">
                <a:latin typeface="Courier New"/>
                <a:cs typeface="Courier New"/>
              </a:rPr>
              <a:t>];</a:t>
            </a:r>
            <a:r>
              <a:rPr sz="2000" spc="-30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Calibri"/>
                <a:cs typeface="Calibri"/>
              </a:rPr>
              <a:t>/* array to</a:t>
            </a:r>
            <a:r>
              <a:rPr sz="200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Calibri"/>
                <a:cs typeface="Calibri"/>
              </a:rPr>
              <a:t>store</a:t>
            </a:r>
            <a:r>
              <a:rPr sz="200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Calibri"/>
                <a:cs typeface="Calibri"/>
              </a:rPr>
              <a:t>5</a:t>
            </a:r>
            <a:r>
              <a:rPr sz="2000" spc="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3300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003300"/>
                </a:solidFill>
                <a:latin typeface="Calibri"/>
                <a:cs typeface="Calibri"/>
              </a:rPr>
              <a:t>te</a:t>
            </a:r>
            <a:r>
              <a:rPr sz="2000" spc="-5" dirty="0">
                <a:solidFill>
                  <a:srgbClr val="003300"/>
                </a:solidFill>
                <a:latin typeface="Calibri"/>
                <a:cs typeface="Calibri"/>
              </a:rPr>
              <a:t>ger numbers</a:t>
            </a:r>
            <a:r>
              <a:rPr sz="2000" spc="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Calibri"/>
                <a:cs typeface="Calibri"/>
              </a:rPr>
              <a:t>*/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5022" y="2762250"/>
            <a:ext cx="2524760" cy="409575"/>
          </a:xfrm>
          <a:custGeom>
            <a:avLst/>
            <a:gdLst/>
            <a:ahLst/>
            <a:cxnLst/>
            <a:rect l="l" t="t" r="r" b="b"/>
            <a:pathLst>
              <a:path w="2524759" h="409575">
                <a:moveTo>
                  <a:pt x="0" y="0"/>
                </a:moveTo>
                <a:lnTo>
                  <a:pt x="0" y="409194"/>
                </a:lnTo>
                <a:lnTo>
                  <a:pt x="2524505" y="409194"/>
                </a:lnTo>
                <a:lnTo>
                  <a:pt x="2524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15022" y="2762250"/>
            <a:ext cx="2524760" cy="409575"/>
          </a:xfrm>
          <a:custGeom>
            <a:avLst/>
            <a:gdLst/>
            <a:ahLst/>
            <a:cxnLst/>
            <a:rect l="l" t="t" r="r" b="b"/>
            <a:pathLst>
              <a:path w="2524759" h="409575">
                <a:moveTo>
                  <a:pt x="0" y="0"/>
                </a:moveTo>
                <a:lnTo>
                  <a:pt x="0" y="409194"/>
                </a:lnTo>
                <a:lnTo>
                  <a:pt x="2524505" y="409194"/>
                </a:lnTo>
                <a:lnTo>
                  <a:pt x="252450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15022" y="3188970"/>
            <a:ext cx="2524760" cy="422275"/>
          </a:xfrm>
          <a:custGeom>
            <a:avLst/>
            <a:gdLst/>
            <a:ahLst/>
            <a:cxnLst/>
            <a:rect l="l" t="t" r="r" b="b"/>
            <a:pathLst>
              <a:path w="2524759" h="422275">
                <a:moveTo>
                  <a:pt x="0" y="0"/>
                </a:moveTo>
                <a:lnTo>
                  <a:pt x="0" y="422148"/>
                </a:lnTo>
                <a:lnTo>
                  <a:pt x="2524505" y="422148"/>
                </a:lnTo>
                <a:lnTo>
                  <a:pt x="2524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15022" y="3188970"/>
            <a:ext cx="2524760" cy="422275"/>
          </a:xfrm>
          <a:custGeom>
            <a:avLst/>
            <a:gdLst/>
            <a:ahLst/>
            <a:cxnLst/>
            <a:rect l="l" t="t" r="r" b="b"/>
            <a:pathLst>
              <a:path w="2524759" h="422275">
                <a:moveTo>
                  <a:pt x="0" y="0"/>
                </a:moveTo>
                <a:lnTo>
                  <a:pt x="0" y="422148"/>
                </a:lnTo>
                <a:lnTo>
                  <a:pt x="2524505" y="422148"/>
                </a:lnTo>
                <a:lnTo>
                  <a:pt x="2524505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15022" y="3617976"/>
            <a:ext cx="2524760" cy="422275"/>
          </a:xfrm>
          <a:custGeom>
            <a:avLst/>
            <a:gdLst/>
            <a:ahLst/>
            <a:cxnLst/>
            <a:rect l="l" t="t" r="r" b="b"/>
            <a:pathLst>
              <a:path w="2524759" h="422275">
                <a:moveTo>
                  <a:pt x="0" y="0"/>
                </a:moveTo>
                <a:lnTo>
                  <a:pt x="0" y="422148"/>
                </a:lnTo>
                <a:lnTo>
                  <a:pt x="2524505" y="422148"/>
                </a:lnTo>
                <a:lnTo>
                  <a:pt x="2524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15022" y="3617976"/>
            <a:ext cx="2524760" cy="422275"/>
          </a:xfrm>
          <a:custGeom>
            <a:avLst/>
            <a:gdLst/>
            <a:ahLst/>
            <a:cxnLst/>
            <a:rect l="l" t="t" r="r" b="b"/>
            <a:pathLst>
              <a:path w="2524759" h="422275">
                <a:moveTo>
                  <a:pt x="0" y="0"/>
                </a:moveTo>
                <a:lnTo>
                  <a:pt x="0" y="422148"/>
                </a:lnTo>
                <a:lnTo>
                  <a:pt x="2524505" y="422148"/>
                </a:lnTo>
                <a:lnTo>
                  <a:pt x="2524505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6465" y="4057650"/>
            <a:ext cx="2524125" cy="7620"/>
          </a:xfrm>
          <a:custGeom>
            <a:avLst/>
            <a:gdLst/>
            <a:ahLst/>
            <a:cxnLst/>
            <a:rect l="l" t="t" r="r" b="b"/>
            <a:pathLst>
              <a:path w="2524125" h="7620">
                <a:moveTo>
                  <a:pt x="0" y="0"/>
                </a:moveTo>
                <a:lnTo>
                  <a:pt x="0" y="7620"/>
                </a:lnTo>
                <a:lnTo>
                  <a:pt x="2523744" y="7620"/>
                </a:lnTo>
                <a:lnTo>
                  <a:pt x="25237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6465" y="4057650"/>
            <a:ext cx="2524125" cy="422275"/>
          </a:xfrm>
          <a:custGeom>
            <a:avLst/>
            <a:gdLst/>
            <a:ahLst/>
            <a:cxnLst/>
            <a:rect l="l" t="t" r="r" b="b"/>
            <a:pathLst>
              <a:path w="2524125" h="422275">
                <a:moveTo>
                  <a:pt x="0" y="0"/>
                </a:moveTo>
                <a:lnTo>
                  <a:pt x="0" y="422148"/>
                </a:lnTo>
                <a:lnTo>
                  <a:pt x="2523744" y="422148"/>
                </a:lnTo>
                <a:lnTo>
                  <a:pt x="2523744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31025" y="4065270"/>
            <a:ext cx="252476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itemsInStock[2]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5022" y="4485894"/>
            <a:ext cx="2524760" cy="422275"/>
          </a:xfrm>
          <a:custGeom>
            <a:avLst/>
            <a:gdLst/>
            <a:ahLst/>
            <a:cxnLst/>
            <a:rect l="l" t="t" r="r" b="b"/>
            <a:pathLst>
              <a:path w="2524759" h="422275">
                <a:moveTo>
                  <a:pt x="0" y="0"/>
                </a:moveTo>
                <a:lnTo>
                  <a:pt x="0" y="422148"/>
                </a:lnTo>
                <a:lnTo>
                  <a:pt x="2524505" y="422148"/>
                </a:lnTo>
                <a:lnTo>
                  <a:pt x="2524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15022" y="4485894"/>
            <a:ext cx="2524760" cy="422275"/>
          </a:xfrm>
          <a:custGeom>
            <a:avLst/>
            <a:gdLst/>
            <a:ahLst/>
            <a:cxnLst/>
            <a:rect l="l" t="t" r="r" b="b"/>
            <a:pathLst>
              <a:path w="2524759" h="422275">
                <a:moveTo>
                  <a:pt x="0" y="0"/>
                </a:moveTo>
                <a:lnTo>
                  <a:pt x="0" y="422148"/>
                </a:lnTo>
                <a:lnTo>
                  <a:pt x="2524505" y="422148"/>
                </a:lnTo>
                <a:lnTo>
                  <a:pt x="2524505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15022" y="4903470"/>
            <a:ext cx="2524760" cy="422275"/>
          </a:xfrm>
          <a:custGeom>
            <a:avLst/>
            <a:gdLst/>
            <a:ahLst/>
            <a:cxnLst/>
            <a:rect l="l" t="t" r="r" b="b"/>
            <a:pathLst>
              <a:path w="2524759" h="422275">
                <a:moveTo>
                  <a:pt x="0" y="0"/>
                </a:moveTo>
                <a:lnTo>
                  <a:pt x="0" y="422148"/>
                </a:lnTo>
                <a:lnTo>
                  <a:pt x="2524505" y="422148"/>
                </a:lnTo>
                <a:lnTo>
                  <a:pt x="2524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15022" y="4903470"/>
            <a:ext cx="2524760" cy="422275"/>
          </a:xfrm>
          <a:custGeom>
            <a:avLst/>
            <a:gdLst/>
            <a:ahLst/>
            <a:cxnLst/>
            <a:rect l="l" t="t" r="r" b="b"/>
            <a:pathLst>
              <a:path w="2524759" h="422275">
                <a:moveTo>
                  <a:pt x="0" y="0"/>
                </a:moveTo>
                <a:lnTo>
                  <a:pt x="0" y="422148"/>
                </a:lnTo>
                <a:lnTo>
                  <a:pt x="2524505" y="422148"/>
                </a:lnTo>
                <a:lnTo>
                  <a:pt x="2524505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07485" y="4986990"/>
            <a:ext cx="2311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 err="1">
                <a:latin typeface="Courier New"/>
                <a:cs typeface="Courier New"/>
              </a:rPr>
              <a:t>dataBuffer</a:t>
            </a:r>
            <a:r>
              <a:rPr sz="2000" spc="-5" dirty="0">
                <a:latin typeface="Courier New"/>
                <a:cs typeface="Courier New"/>
              </a:rPr>
              <a:t>[4]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26465" y="5365241"/>
            <a:ext cx="2524125" cy="410209"/>
          </a:xfrm>
          <a:custGeom>
            <a:avLst/>
            <a:gdLst/>
            <a:ahLst/>
            <a:cxnLst/>
            <a:rect l="l" t="t" r="r" b="b"/>
            <a:pathLst>
              <a:path w="2524125" h="410210">
                <a:moveTo>
                  <a:pt x="0" y="0"/>
                </a:moveTo>
                <a:lnTo>
                  <a:pt x="0" y="409956"/>
                </a:lnTo>
                <a:lnTo>
                  <a:pt x="2523744" y="409956"/>
                </a:lnTo>
                <a:lnTo>
                  <a:pt x="25237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26465" y="5365241"/>
            <a:ext cx="2524125" cy="410209"/>
          </a:xfrm>
          <a:custGeom>
            <a:avLst/>
            <a:gdLst/>
            <a:ahLst/>
            <a:cxnLst/>
            <a:rect l="l" t="t" r="r" b="b"/>
            <a:pathLst>
              <a:path w="2524125" h="410210">
                <a:moveTo>
                  <a:pt x="0" y="0"/>
                </a:moveTo>
                <a:lnTo>
                  <a:pt x="0" y="409956"/>
                </a:lnTo>
                <a:lnTo>
                  <a:pt x="2523744" y="409956"/>
                </a:lnTo>
                <a:lnTo>
                  <a:pt x="2523744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64457" y="5442666"/>
            <a:ext cx="2006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 . . . . . 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26465" y="5782817"/>
            <a:ext cx="2524125" cy="410209"/>
          </a:xfrm>
          <a:custGeom>
            <a:avLst/>
            <a:gdLst/>
            <a:ahLst/>
            <a:cxnLst/>
            <a:rect l="l" t="t" r="r" b="b"/>
            <a:pathLst>
              <a:path w="2524125" h="410210">
                <a:moveTo>
                  <a:pt x="0" y="0"/>
                </a:moveTo>
                <a:lnTo>
                  <a:pt x="0" y="409956"/>
                </a:lnTo>
                <a:lnTo>
                  <a:pt x="2523744" y="409956"/>
                </a:lnTo>
                <a:lnTo>
                  <a:pt x="25237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26465" y="5782817"/>
            <a:ext cx="2524125" cy="410209"/>
          </a:xfrm>
          <a:custGeom>
            <a:avLst/>
            <a:gdLst/>
            <a:ahLst/>
            <a:cxnLst/>
            <a:rect l="l" t="t" r="r" b="b"/>
            <a:pathLst>
              <a:path w="2524125" h="410210">
                <a:moveTo>
                  <a:pt x="0" y="0"/>
                </a:moveTo>
                <a:lnTo>
                  <a:pt x="0" y="409956"/>
                </a:lnTo>
                <a:lnTo>
                  <a:pt x="2523744" y="409956"/>
                </a:lnTo>
                <a:lnTo>
                  <a:pt x="2523744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22152" y="2283415"/>
            <a:ext cx="3795948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" marR="5080" indent="-50165">
              <a:lnSpc>
                <a:spcPts val="4040"/>
              </a:lnSpc>
            </a:pPr>
            <a:endParaRPr lang="en-US" sz="2000" spc="-5" dirty="0">
              <a:solidFill>
                <a:srgbClr val="0033CC"/>
              </a:solidFill>
              <a:latin typeface="Courier New"/>
              <a:cs typeface="Courier New"/>
            </a:endParaRPr>
          </a:p>
          <a:p>
            <a:pPr marL="62230" marR="5080" indent="-50165">
              <a:lnSpc>
                <a:spcPts val="4040"/>
              </a:lnSpc>
            </a:pPr>
            <a:r>
              <a:rPr lang="en-US" sz="2000" spc="-5" dirty="0">
                <a:solidFill>
                  <a:srgbClr val="0033CC"/>
                </a:solidFill>
                <a:latin typeface="Courier New"/>
                <a:cs typeface="Courier New"/>
              </a:rPr>
              <a:t>int</a:t>
            </a:r>
            <a:r>
              <a:rPr sz="2000" spc="-5" dirty="0">
                <a:latin typeface="Courier New"/>
                <a:cs typeface="Courier New"/>
              </a:rPr>
              <a:t> dataBuffer[</a:t>
            </a:r>
            <a:r>
              <a:rPr sz="2000" b="1" spc="-5" dirty="0">
                <a:latin typeface="Courier New"/>
                <a:cs typeface="Courier New"/>
              </a:rPr>
              <a:t>-1</a:t>
            </a:r>
            <a:r>
              <a:rPr sz="2000" spc="-5" dirty="0">
                <a:latin typeface="Courier New"/>
                <a:cs typeface="Courier New"/>
              </a:rPr>
              <a:t>] = 17;</a:t>
            </a:r>
            <a:endParaRPr sz="2000" dirty="0">
              <a:latin typeface="Courier New"/>
              <a:cs typeface="Courier New"/>
            </a:endParaRPr>
          </a:p>
          <a:p>
            <a:pPr marL="62230">
              <a:lnSpc>
                <a:spcPct val="100000"/>
              </a:lnSpc>
              <a:spcBef>
                <a:spcPts val="790"/>
              </a:spcBef>
            </a:pPr>
            <a:r>
              <a:rPr sz="2000" spc="-5" dirty="0">
                <a:latin typeface="Courier New"/>
                <a:cs typeface="Courier New"/>
              </a:rPr>
              <a:t>dataBuffer[</a:t>
            </a:r>
            <a:r>
              <a:rPr sz="2000" b="1" spc="-5" dirty="0">
                <a:latin typeface="Courier New"/>
                <a:cs typeface="Courier New"/>
              </a:rPr>
              <a:t>2</a:t>
            </a:r>
            <a:r>
              <a:rPr sz="2000" spc="-5" dirty="0">
                <a:latin typeface="Courier New"/>
                <a:cs typeface="Courier New"/>
              </a:rPr>
              <a:t>] = 24;</a:t>
            </a:r>
            <a:endParaRPr sz="2000" dirty="0">
              <a:latin typeface="Courier New"/>
              <a:cs typeface="Courier New"/>
            </a:endParaRPr>
          </a:p>
          <a:p>
            <a:pPr marL="62230">
              <a:lnSpc>
                <a:spcPct val="100000"/>
              </a:lnSpc>
              <a:spcBef>
                <a:spcPts val="1200"/>
              </a:spcBef>
            </a:pPr>
            <a:r>
              <a:rPr sz="2000" spc="-5" dirty="0" err="1">
                <a:latin typeface="Courier New"/>
                <a:cs typeface="Courier New"/>
              </a:rPr>
              <a:t>dataBuffer</a:t>
            </a:r>
            <a:r>
              <a:rPr sz="2000" spc="-5" dirty="0">
                <a:latin typeface="Courier New"/>
                <a:cs typeface="Courier New"/>
              </a:rPr>
              <a:t>[</a:t>
            </a:r>
            <a:r>
              <a:rPr lang="en-US" sz="2000" b="1" spc="-5" dirty="0">
                <a:latin typeface="Courier New"/>
                <a:cs typeface="Courier New"/>
              </a:rPr>
              <a:t>6</a:t>
            </a:r>
            <a:r>
              <a:rPr sz="2000" spc="-5" dirty="0">
                <a:latin typeface="Courier New"/>
                <a:cs typeface="Courier New"/>
              </a:rPr>
              <a:t>] = 35;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08553" y="5731464"/>
            <a:ext cx="330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800000"/>
                </a:solidFill>
                <a:latin typeface="Courier New"/>
                <a:cs typeface="Courier New"/>
              </a:rPr>
              <a:t>35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67436" y="5596890"/>
            <a:ext cx="2493010" cy="814705"/>
          </a:xfrm>
          <a:custGeom>
            <a:avLst/>
            <a:gdLst/>
            <a:ahLst/>
            <a:cxnLst/>
            <a:rect l="l" t="t" r="r" b="b"/>
            <a:pathLst>
              <a:path w="2493009" h="814704">
                <a:moveTo>
                  <a:pt x="1246631" y="218694"/>
                </a:moveTo>
                <a:lnTo>
                  <a:pt x="963929" y="86868"/>
                </a:lnTo>
                <a:lnTo>
                  <a:pt x="844295" y="238506"/>
                </a:lnTo>
                <a:lnTo>
                  <a:pt x="42671" y="86868"/>
                </a:lnTo>
                <a:lnTo>
                  <a:pt x="534161" y="287274"/>
                </a:lnTo>
                <a:lnTo>
                  <a:pt x="0" y="325374"/>
                </a:lnTo>
                <a:lnTo>
                  <a:pt x="429767" y="444246"/>
                </a:lnTo>
                <a:lnTo>
                  <a:pt x="16001" y="550164"/>
                </a:lnTo>
                <a:lnTo>
                  <a:pt x="653795" y="525780"/>
                </a:lnTo>
                <a:lnTo>
                  <a:pt x="549401" y="664464"/>
                </a:lnTo>
                <a:lnTo>
                  <a:pt x="890777" y="589788"/>
                </a:lnTo>
                <a:lnTo>
                  <a:pt x="979169" y="814578"/>
                </a:lnTo>
                <a:lnTo>
                  <a:pt x="1215389" y="563118"/>
                </a:lnTo>
                <a:lnTo>
                  <a:pt x="1528571" y="744474"/>
                </a:lnTo>
                <a:lnTo>
                  <a:pt x="1617725" y="545592"/>
                </a:lnTo>
                <a:lnTo>
                  <a:pt x="2093975" y="682752"/>
                </a:lnTo>
                <a:lnTo>
                  <a:pt x="1943099" y="488442"/>
                </a:lnTo>
                <a:lnTo>
                  <a:pt x="2492501" y="501396"/>
                </a:lnTo>
                <a:lnTo>
                  <a:pt x="2031491" y="395478"/>
                </a:lnTo>
                <a:lnTo>
                  <a:pt x="2434590" y="307086"/>
                </a:lnTo>
                <a:lnTo>
                  <a:pt x="1927097" y="275844"/>
                </a:lnTo>
                <a:lnTo>
                  <a:pt x="2121407" y="168402"/>
                </a:lnTo>
                <a:lnTo>
                  <a:pt x="1633727" y="201168"/>
                </a:lnTo>
                <a:lnTo>
                  <a:pt x="1675637" y="0"/>
                </a:lnTo>
                <a:lnTo>
                  <a:pt x="1246631" y="218694"/>
                </a:lnTo>
                <a:close/>
              </a:path>
            </a:pathLst>
          </a:custGeom>
          <a:ln w="2857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23701" y="3790188"/>
            <a:ext cx="2247900" cy="2218690"/>
          </a:xfrm>
          <a:custGeom>
            <a:avLst/>
            <a:gdLst/>
            <a:ahLst/>
            <a:cxnLst/>
            <a:rect l="l" t="t" r="r" b="b"/>
            <a:pathLst>
              <a:path w="2247900" h="2218690">
                <a:moveTo>
                  <a:pt x="1193800" y="405437"/>
                </a:moveTo>
                <a:lnTo>
                  <a:pt x="1193800" y="325392"/>
                </a:lnTo>
                <a:lnTo>
                  <a:pt x="1155700" y="236467"/>
                </a:lnTo>
                <a:lnTo>
                  <a:pt x="1130300" y="180334"/>
                </a:lnTo>
                <a:lnTo>
                  <a:pt x="1104900" y="130492"/>
                </a:lnTo>
                <a:lnTo>
                  <a:pt x="1066800" y="90176"/>
                </a:lnTo>
                <a:lnTo>
                  <a:pt x="1054100" y="74601"/>
                </a:lnTo>
                <a:lnTo>
                  <a:pt x="1028700" y="62619"/>
                </a:lnTo>
                <a:lnTo>
                  <a:pt x="1016000" y="54635"/>
                </a:lnTo>
                <a:lnTo>
                  <a:pt x="990600" y="51053"/>
                </a:lnTo>
                <a:lnTo>
                  <a:pt x="965200" y="49529"/>
                </a:lnTo>
                <a:lnTo>
                  <a:pt x="952500" y="50291"/>
                </a:lnTo>
                <a:lnTo>
                  <a:pt x="939800" y="52209"/>
                </a:lnTo>
                <a:lnTo>
                  <a:pt x="914400" y="54780"/>
                </a:lnTo>
                <a:lnTo>
                  <a:pt x="901700" y="57941"/>
                </a:lnTo>
                <a:lnTo>
                  <a:pt x="889000" y="61624"/>
                </a:lnTo>
                <a:lnTo>
                  <a:pt x="876300" y="65764"/>
                </a:lnTo>
                <a:lnTo>
                  <a:pt x="850900" y="70296"/>
                </a:lnTo>
                <a:lnTo>
                  <a:pt x="838200" y="75152"/>
                </a:lnTo>
                <a:lnTo>
                  <a:pt x="825500" y="80269"/>
                </a:lnTo>
                <a:lnTo>
                  <a:pt x="812800" y="85578"/>
                </a:lnTo>
                <a:lnTo>
                  <a:pt x="800100" y="91016"/>
                </a:lnTo>
                <a:lnTo>
                  <a:pt x="762000" y="102010"/>
                </a:lnTo>
                <a:lnTo>
                  <a:pt x="749300" y="107435"/>
                </a:lnTo>
                <a:lnTo>
                  <a:pt x="736600" y="112725"/>
                </a:lnTo>
                <a:lnTo>
                  <a:pt x="723900" y="117812"/>
                </a:lnTo>
                <a:lnTo>
                  <a:pt x="698500" y="122633"/>
                </a:lnTo>
                <a:lnTo>
                  <a:pt x="685800" y="127120"/>
                </a:lnTo>
                <a:lnTo>
                  <a:pt x="673100" y="131207"/>
                </a:lnTo>
                <a:lnTo>
                  <a:pt x="660400" y="134830"/>
                </a:lnTo>
                <a:lnTo>
                  <a:pt x="635000" y="137921"/>
                </a:lnTo>
                <a:lnTo>
                  <a:pt x="622300" y="140969"/>
                </a:lnTo>
                <a:lnTo>
                  <a:pt x="609600" y="143255"/>
                </a:lnTo>
                <a:lnTo>
                  <a:pt x="584200" y="143589"/>
                </a:lnTo>
                <a:lnTo>
                  <a:pt x="558800" y="143206"/>
                </a:lnTo>
                <a:lnTo>
                  <a:pt x="546100" y="142149"/>
                </a:lnTo>
                <a:lnTo>
                  <a:pt x="520700" y="140461"/>
                </a:lnTo>
                <a:lnTo>
                  <a:pt x="495300" y="138183"/>
                </a:lnTo>
                <a:lnTo>
                  <a:pt x="482600" y="135357"/>
                </a:lnTo>
                <a:lnTo>
                  <a:pt x="457200" y="132024"/>
                </a:lnTo>
                <a:lnTo>
                  <a:pt x="431800" y="128228"/>
                </a:lnTo>
                <a:lnTo>
                  <a:pt x="419100" y="124009"/>
                </a:lnTo>
                <a:lnTo>
                  <a:pt x="393700" y="119410"/>
                </a:lnTo>
                <a:lnTo>
                  <a:pt x="368300" y="114472"/>
                </a:lnTo>
                <a:lnTo>
                  <a:pt x="355600" y="109238"/>
                </a:lnTo>
                <a:lnTo>
                  <a:pt x="330200" y="103749"/>
                </a:lnTo>
                <a:lnTo>
                  <a:pt x="304800" y="98048"/>
                </a:lnTo>
                <a:lnTo>
                  <a:pt x="292100" y="92176"/>
                </a:lnTo>
                <a:lnTo>
                  <a:pt x="266700" y="86175"/>
                </a:lnTo>
                <a:lnTo>
                  <a:pt x="241300" y="80087"/>
                </a:lnTo>
                <a:lnTo>
                  <a:pt x="190500" y="61721"/>
                </a:lnTo>
                <a:lnTo>
                  <a:pt x="114300" y="38861"/>
                </a:lnTo>
                <a:lnTo>
                  <a:pt x="76200" y="26669"/>
                </a:lnTo>
                <a:lnTo>
                  <a:pt x="0" y="0"/>
                </a:lnTo>
                <a:lnTo>
                  <a:pt x="0" y="17526"/>
                </a:lnTo>
                <a:lnTo>
                  <a:pt x="76200" y="44957"/>
                </a:lnTo>
                <a:lnTo>
                  <a:pt x="114300" y="57149"/>
                </a:lnTo>
                <a:lnTo>
                  <a:pt x="177800" y="80009"/>
                </a:lnTo>
                <a:lnTo>
                  <a:pt x="228600" y="94226"/>
                </a:lnTo>
                <a:lnTo>
                  <a:pt x="241300" y="97859"/>
                </a:lnTo>
                <a:lnTo>
                  <a:pt x="254000" y="101452"/>
                </a:lnTo>
                <a:lnTo>
                  <a:pt x="292100" y="111927"/>
                </a:lnTo>
                <a:lnTo>
                  <a:pt x="317500" y="118595"/>
                </a:lnTo>
                <a:lnTo>
                  <a:pt x="317500" y="121815"/>
                </a:lnTo>
                <a:lnTo>
                  <a:pt x="355600" y="130946"/>
                </a:lnTo>
                <a:lnTo>
                  <a:pt x="393700" y="139149"/>
                </a:lnTo>
                <a:lnTo>
                  <a:pt x="457200" y="150876"/>
                </a:lnTo>
                <a:lnTo>
                  <a:pt x="508000" y="158041"/>
                </a:lnTo>
                <a:lnTo>
                  <a:pt x="546100" y="162209"/>
                </a:lnTo>
                <a:lnTo>
                  <a:pt x="584200" y="163578"/>
                </a:lnTo>
                <a:lnTo>
                  <a:pt x="596900" y="163192"/>
                </a:lnTo>
                <a:lnTo>
                  <a:pt x="609600" y="162305"/>
                </a:lnTo>
                <a:lnTo>
                  <a:pt x="622300" y="160019"/>
                </a:lnTo>
                <a:lnTo>
                  <a:pt x="647700" y="156971"/>
                </a:lnTo>
                <a:lnTo>
                  <a:pt x="673100" y="149908"/>
                </a:lnTo>
                <a:lnTo>
                  <a:pt x="685800" y="146103"/>
                </a:lnTo>
                <a:lnTo>
                  <a:pt x="711200" y="141821"/>
                </a:lnTo>
                <a:lnTo>
                  <a:pt x="723900" y="137136"/>
                </a:lnTo>
                <a:lnTo>
                  <a:pt x="736600" y="132125"/>
                </a:lnTo>
                <a:lnTo>
                  <a:pt x="749300" y="126861"/>
                </a:lnTo>
                <a:lnTo>
                  <a:pt x="762000" y="121420"/>
                </a:lnTo>
                <a:lnTo>
                  <a:pt x="800100" y="110304"/>
                </a:lnTo>
                <a:lnTo>
                  <a:pt x="812800" y="104779"/>
                </a:lnTo>
                <a:lnTo>
                  <a:pt x="825500" y="99376"/>
                </a:lnTo>
                <a:lnTo>
                  <a:pt x="838200" y="94170"/>
                </a:lnTo>
                <a:lnTo>
                  <a:pt x="863600" y="89235"/>
                </a:lnTo>
                <a:lnTo>
                  <a:pt x="876300" y="84647"/>
                </a:lnTo>
                <a:lnTo>
                  <a:pt x="889000" y="80479"/>
                </a:lnTo>
                <a:lnTo>
                  <a:pt x="901700" y="76808"/>
                </a:lnTo>
                <a:lnTo>
                  <a:pt x="914400" y="73707"/>
                </a:lnTo>
                <a:lnTo>
                  <a:pt x="939800" y="71253"/>
                </a:lnTo>
                <a:lnTo>
                  <a:pt x="952500" y="69518"/>
                </a:lnTo>
                <a:lnTo>
                  <a:pt x="965200" y="68579"/>
                </a:lnTo>
                <a:lnTo>
                  <a:pt x="977900" y="69341"/>
                </a:lnTo>
                <a:lnTo>
                  <a:pt x="990600" y="69341"/>
                </a:lnTo>
                <a:lnTo>
                  <a:pt x="990600" y="70865"/>
                </a:lnTo>
                <a:lnTo>
                  <a:pt x="1016000" y="75282"/>
                </a:lnTo>
                <a:lnTo>
                  <a:pt x="1028700" y="84583"/>
                </a:lnTo>
                <a:lnTo>
                  <a:pt x="1054100" y="98296"/>
                </a:lnTo>
                <a:lnTo>
                  <a:pt x="1066800" y="115949"/>
                </a:lnTo>
                <a:lnTo>
                  <a:pt x="1092200" y="137071"/>
                </a:lnTo>
                <a:lnTo>
                  <a:pt x="1117600" y="187836"/>
                </a:lnTo>
                <a:lnTo>
                  <a:pt x="1143000" y="246815"/>
                </a:lnTo>
                <a:lnTo>
                  <a:pt x="1168400" y="310235"/>
                </a:lnTo>
                <a:lnTo>
                  <a:pt x="1168400" y="342431"/>
                </a:lnTo>
                <a:lnTo>
                  <a:pt x="1193800" y="405437"/>
                </a:lnTo>
                <a:close/>
              </a:path>
              <a:path w="2247900" h="2218690">
                <a:moveTo>
                  <a:pt x="1206500" y="463450"/>
                </a:moveTo>
                <a:lnTo>
                  <a:pt x="1206500" y="383109"/>
                </a:lnTo>
                <a:lnTo>
                  <a:pt x="1193800" y="354677"/>
                </a:lnTo>
                <a:lnTo>
                  <a:pt x="1193800" y="435304"/>
                </a:lnTo>
                <a:lnTo>
                  <a:pt x="1206500" y="463450"/>
                </a:lnTo>
                <a:close/>
              </a:path>
              <a:path w="2247900" h="2218690">
                <a:moveTo>
                  <a:pt x="1219200" y="512696"/>
                </a:moveTo>
                <a:lnTo>
                  <a:pt x="1219200" y="435802"/>
                </a:lnTo>
                <a:lnTo>
                  <a:pt x="1206500" y="410286"/>
                </a:lnTo>
                <a:lnTo>
                  <a:pt x="1206500" y="489405"/>
                </a:lnTo>
                <a:lnTo>
                  <a:pt x="1219200" y="512696"/>
                </a:lnTo>
                <a:close/>
              </a:path>
              <a:path w="2247900" h="2218690">
                <a:moveTo>
                  <a:pt x="1257300" y="685037"/>
                </a:moveTo>
                <a:lnTo>
                  <a:pt x="1257300" y="592073"/>
                </a:lnTo>
                <a:lnTo>
                  <a:pt x="1231900" y="498347"/>
                </a:lnTo>
                <a:lnTo>
                  <a:pt x="1231900" y="480237"/>
                </a:lnTo>
                <a:lnTo>
                  <a:pt x="1219200" y="459254"/>
                </a:lnTo>
                <a:lnTo>
                  <a:pt x="1219200" y="549401"/>
                </a:lnTo>
                <a:lnTo>
                  <a:pt x="1244600" y="641604"/>
                </a:lnTo>
                <a:lnTo>
                  <a:pt x="1244600" y="663701"/>
                </a:lnTo>
                <a:lnTo>
                  <a:pt x="1257300" y="685037"/>
                </a:lnTo>
                <a:close/>
              </a:path>
              <a:path w="2247900" h="2218690">
                <a:moveTo>
                  <a:pt x="1270000" y="743022"/>
                </a:moveTo>
                <a:lnTo>
                  <a:pt x="1270000" y="659129"/>
                </a:lnTo>
                <a:lnTo>
                  <a:pt x="1257300" y="637031"/>
                </a:lnTo>
                <a:lnTo>
                  <a:pt x="1257300" y="714025"/>
                </a:lnTo>
                <a:lnTo>
                  <a:pt x="1270000" y="743022"/>
                </a:lnTo>
                <a:close/>
              </a:path>
              <a:path w="2247900" h="2218690">
                <a:moveTo>
                  <a:pt x="1282700" y="801055"/>
                </a:moveTo>
                <a:lnTo>
                  <a:pt x="1282700" y="711856"/>
                </a:lnTo>
                <a:lnTo>
                  <a:pt x="1270000" y="685569"/>
                </a:lnTo>
                <a:lnTo>
                  <a:pt x="1270000" y="772032"/>
                </a:lnTo>
                <a:lnTo>
                  <a:pt x="1282700" y="801055"/>
                </a:lnTo>
                <a:close/>
              </a:path>
              <a:path w="2247900" h="2218690">
                <a:moveTo>
                  <a:pt x="1295400" y="888226"/>
                </a:moveTo>
                <a:lnTo>
                  <a:pt x="1295400" y="764053"/>
                </a:lnTo>
                <a:lnTo>
                  <a:pt x="1282700" y="738010"/>
                </a:lnTo>
                <a:lnTo>
                  <a:pt x="1282700" y="859151"/>
                </a:lnTo>
                <a:lnTo>
                  <a:pt x="1295400" y="888226"/>
                </a:lnTo>
                <a:close/>
              </a:path>
              <a:path w="2247900" h="2218690">
                <a:moveTo>
                  <a:pt x="1308100" y="975583"/>
                </a:moveTo>
                <a:lnTo>
                  <a:pt x="1308100" y="841721"/>
                </a:lnTo>
                <a:lnTo>
                  <a:pt x="1295400" y="815887"/>
                </a:lnTo>
                <a:lnTo>
                  <a:pt x="1295400" y="946440"/>
                </a:lnTo>
                <a:lnTo>
                  <a:pt x="1308100" y="975583"/>
                </a:lnTo>
                <a:close/>
              </a:path>
              <a:path w="2247900" h="2218690">
                <a:moveTo>
                  <a:pt x="1320800" y="1121722"/>
                </a:moveTo>
                <a:lnTo>
                  <a:pt x="1320800" y="919138"/>
                </a:lnTo>
                <a:lnTo>
                  <a:pt x="1308100" y="893326"/>
                </a:lnTo>
                <a:lnTo>
                  <a:pt x="1308100" y="1063175"/>
                </a:lnTo>
                <a:lnTo>
                  <a:pt x="1320800" y="1121722"/>
                </a:lnTo>
                <a:close/>
              </a:path>
              <a:path w="2247900" h="2218690">
                <a:moveTo>
                  <a:pt x="1333500" y="1209809"/>
                </a:moveTo>
                <a:lnTo>
                  <a:pt x="1333500" y="1022945"/>
                </a:lnTo>
                <a:lnTo>
                  <a:pt x="1320800" y="996868"/>
                </a:lnTo>
                <a:lnTo>
                  <a:pt x="1320800" y="1180409"/>
                </a:lnTo>
                <a:lnTo>
                  <a:pt x="1333500" y="1209809"/>
                </a:lnTo>
                <a:close/>
              </a:path>
              <a:path w="2247900" h="2218690">
                <a:moveTo>
                  <a:pt x="1358900" y="1373792"/>
                </a:moveTo>
                <a:lnTo>
                  <a:pt x="1358900" y="1266444"/>
                </a:lnTo>
                <a:lnTo>
                  <a:pt x="1346200" y="1224534"/>
                </a:lnTo>
                <a:lnTo>
                  <a:pt x="1346200" y="1155523"/>
                </a:lnTo>
                <a:lnTo>
                  <a:pt x="1333500" y="1075475"/>
                </a:lnTo>
                <a:lnTo>
                  <a:pt x="1333500" y="1268730"/>
                </a:lnTo>
                <a:lnTo>
                  <a:pt x="1346200" y="1352550"/>
                </a:lnTo>
                <a:lnTo>
                  <a:pt x="1358900" y="1373792"/>
                </a:lnTo>
                <a:close/>
              </a:path>
              <a:path w="2247900" h="2218690">
                <a:moveTo>
                  <a:pt x="1371600" y="1458711"/>
                </a:moveTo>
                <a:lnTo>
                  <a:pt x="1371600" y="1345279"/>
                </a:lnTo>
                <a:lnTo>
                  <a:pt x="1358900" y="1332784"/>
                </a:lnTo>
                <a:lnTo>
                  <a:pt x="1358900" y="1437486"/>
                </a:lnTo>
                <a:lnTo>
                  <a:pt x="1371600" y="1458711"/>
                </a:lnTo>
                <a:close/>
              </a:path>
              <a:path w="2247900" h="2218690">
                <a:moveTo>
                  <a:pt x="1384300" y="1543614"/>
                </a:moveTo>
                <a:lnTo>
                  <a:pt x="1384300" y="1407380"/>
                </a:lnTo>
                <a:lnTo>
                  <a:pt x="1371600" y="1394955"/>
                </a:lnTo>
                <a:lnTo>
                  <a:pt x="1371600" y="1522385"/>
                </a:lnTo>
                <a:lnTo>
                  <a:pt x="1384300" y="1543614"/>
                </a:lnTo>
                <a:close/>
              </a:path>
              <a:path w="2247900" h="2218690">
                <a:moveTo>
                  <a:pt x="1397000" y="1628590"/>
                </a:moveTo>
                <a:lnTo>
                  <a:pt x="1397000" y="1511386"/>
                </a:lnTo>
                <a:lnTo>
                  <a:pt x="1384300" y="1476756"/>
                </a:lnTo>
                <a:lnTo>
                  <a:pt x="1384300" y="1607334"/>
                </a:lnTo>
                <a:lnTo>
                  <a:pt x="1397000" y="1628590"/>
                </a:lnTo>
                <a:close/>
              </a:path>
              <a:path w="2247900" h="2218690">
                <a:moveTo>
                  <a:pt x="1409700" y="1735051"/>
                </a:moveTo>
                <a:lnTo>
                  <a:pt x="1409700" y="1624888"/>
                </a:lnTo>
                <a:lnTo>
                  <a:pt x="1397000" y="1561732"/>
                </a:lnTo>
                <a:lnTo>
                  <a:pt x="1397000" y="1713730"/>
                </a:lnTo>
                <a:lnTo>
                  <a:pt x="1409700" y="1735051"/>
                </a:lnTo>
                <a:close/>
              </a:path>
              <a:path w="2247900" h="2218690">
                <a:moveTo>
                  <a:pt x="1422400" y="1800606"/>
                </a:moveTo>
                <a:lnTo>
                  <a:pt x="1422400" y="1675321"/>
                </a:lnTo>
                <a:lnTo>
                  <a:pt x="1409700" y="1662735"/>
                </a:lnTo>
                <a:lnTo>
                  <a:pt x="1409700" y="1777745"/>
                </a:lnTo>
                <a:lnTo>
                  <a:pt x="1422400" y="1800606"/>
                </a:lnTo>
                <a:close/>
              </a:path>
              <a:path w="2247900" h="2218690">
                <a:moveTo>
                  <a:pt x="1435100" y="1844039"/>
                </a:moveTo>
                <a:lnTo>
                  <a:pt x="1435100" y="1774698"/>
                </a:lnTo>
                <a:lnTo>
                  <a:pt x="1422400" y="1751838"/>
                </a:lnTo>
                <a:lnTo>
                  <a:pt x="1422400" y="1821942"/>
                </a:lnTo>
                <a:lnTo>
                  <a:pt x="1435100" y="1844039"/>
                </a:lnTo>
                <a:close/>
              </a:path>
              <a:path w="2247900" h="2218690">
                <a:moveTo>
                  <a:pt x="1447800" y="1898044"/>
                </a:moveTo>
                <a:lnTo>
                  <a:pt x="1447800" y="1818132"/>
                </a:lnTo>
                <a:lnTo>
                  <a:pt x="1435100" y="1796033"/>
                </a:lnTo>
                <a:lnTo>
                  <a:pt x="1435100" y="1881645"/>
                </a:lnTo>
                <a:lnTo>
                  <a:pt x="1447800" y="1898044"/>
                </a:lnTo>
                <a:close/>
              </a:path>
              <a:path w="2247900" h="2218690">
                <a:moveTo>
                  <a:pt x="1460500" y="1929032"/>
                </a:moveTo>
                <a:lnTo>
                  <a:pt x="1460500" y="1869905"/>
                </a:lnTo>
                <a:lnTo>
                  <a:pt x="1447800" y="1854477"/>
                </a:lnTo>
                <a:lnTo>
                  <a:pt x="1447800" y="1913832"/>
                </a:lnTo>
                <a:lnTo>
                  <a:pt x="1460500" y="1929032"/>
                </a:lnTo>
                <a:close/>
              </a:path>
              <a:path w="2247900" h="2218690">
                <a:moveTo>
                  <a:pt x="1473200" y="1957754"/>
                </a:moveTo>
                <a:lnTo>
                  <a:pt x="1473200" y="1914093"/>
                </a:lnTo>
                <a:lnTo>
                  <a:pt x="1460500" y="1899718"/>
                </a:lnTo>
                <a:lnTo>
                  <a:pt x="1460500" y="1943666"/>
                </a:lnTo>
                <a:lnTo>
                  <a:pt x="1473200" y="1957754"/>
                </a:lnTo>
                <a:close/>
              </a:path>
              <a:path w="2247900" h="2218690">
                <a:moveTo>
                  <a:pt x="1498600" y="1996967"/>
                </a:moveTo>
                <a:lnTo>
                  <a:pt x="1498600" y="1967949"/>
                </a:lnTo>
                <a:lnTo>
                  <a:pt x="1485900" y="1955040"/>
                </a:lnTo>
                <a:lnTo>
                  <a:pt x="1485900" y="1941758"/>
                </a:lnTo>
                <a:lnTo>
                  <a:pt x="1473200" y="1928108"/>
                </a:lnTo>
                <a:lnTo>
                  <a:pt x="1473200" y="1971319"/>
                </a:lnTo>
                <a:lnTo>
                  <a:pt x="1485900" y="1984383"/>
                </a:lnTo>
                <a:lnTo>
                  <a:pt x="1498600" y="1996967"/>
                </a:lnTo>
                <a:close/>
              </a:path>
              <a:path w="2247900" h="2218690">
                <a:moveTo>
                  <a:pt x="2184400" y="2189226"/>
                </a:moveTo>
                <a:lnTo>
                  <a:pt x="2184400" y="2170176"/>
                </a:lnTo>
                <a:lnTo>
                  <a:pt x="2146300" y="2170176"/>
                </a:lnTo>
                <a:lnTo>
                  <a:pt x="2044700" y="2168652"/>
                </a:lnTo>
                <a:lnTo>
                  <a:pt x="1993900" y="2166366"/>
                </a:lnTo>
                <a:lnTo>
                  <a:pt x="1981200" y="2165539"/>
                </a:lnTo>
                <a:lnTo>
                  <a:pt x="1955800" y="2164568"/>
                </a:lnTo>
                <a:lnTo>
                  <a:pt x="1943100" y="2163432"/>
                </a:lnTo>
                <a:lnTo>
                  <a:pt x="1930400" y="2162114"/>
                </a:lnTo>
                <a:lnTo>
                  <a:pt x="1905000" y="2160595"/>
                </a:lnTo>
                <a:lnTo>
                  <a:pt x="1892300" y="2158855"/>
                </a:lnTo>
                <a:lnTo>
                  <a:pt x="1866900" y="2156876"/>
                </a:lnTo>
                <a:lnTo>
                  <a:pt x="1854200" y="2154639"/>
                </a:lnTo>
                <a:lnTo>
                  <a:pt x="1841500" y="2152125"/>
                </a:lnTo>
                <a:lnTo>
                  <a:pt x="1816100" y="2149316"/>
                </a:lnTo>
                <a:lnTo>
                  <a:pt x="1803400" y="2146192"/>
                </a:lnTo>
                <a:lnTo>
                  <a:pt x="1778000" y="2142736"/>
                </a:lnTo>
                <a:lnTo>
                  <a:pt x="1765300" y="2138927"/>
                </a:lnTo>
                <a:lnTo>
                  <a:pt x="1752600" y="2134748"/>
                </a:lnTo>
                <a:lnTo>
                  <a:pt x="1727200" y="2130179"/>
                </a:lnTo>
                <a:lnTo>
                  <a:pt x="1714500" y="2125202"/>
                </a:lnTo>
                <a:lnTo>
                  <a:pt x="1701800" y="2119797"/>
                </a:lnTo>
                <a:lnTo>
                  <a:pt x="1676400" y="2113947"/>
                </a:lnTo>
                <a:lnTo>
                  <a:pt x="1663700" y="2107632"/>
                </a:lnTo>
                <a:lnTo>
                  <a:pt x="1651000" y="2100834"/>
                </a:lnTo>
                <a:lnTo>
                  <a:pt x="1625600" y="2093214"/>
                </a:lnTo>
                <a:lnTo>
                  <a:pt x="1612900" y="2084070"/>
                </a:lnTo>
                <a:lnTo>
                  <a:pt x="1600200" y="2075554"/>
                </a:lnTo>
                <a:lnTo>
                  <a:pt x="1587500" y="2066616"/>
                </a:lnTo>
                <a:lnTo>
                  <a:pt x="1574800" y="2057262"/>
                </a:lnTo>
                <a:lnTo>
                  <a:pt x="1562100" y="2047496"/>
                </a:lnTo>
                <a:lnTo>
                  <a:pt x="1549400" y="2037321"/>
                </a:lnTo>
                <a:lnTo>
                  <a:pt x="1536700" y="2026743"/>
                </a:lnTo>
                <a:lnTo>
                  <a:pt x="1536700" y="2015766"/>
                </a:lnTo>
                <a:lnTo>
                  <a:pt x="1524000" y="2004393"/>
                </a:lnTo>
                <a:lnTo>
                  <a:pt x="1511300" y="1992630"/>
                </a:lnTo>
                <a:lnTo>
                  <a:pt x="1498600" y="1980480"/>
                </a:lnTo>
                <a:lnTo>
                  <a:pt x="1498600" y="2009093"/>
                </a:lnTo>
                <a:lnTo>
                  <a:pt x="1511300" y="2020784"/>
                </a:lnTo>
                <a:lnTo>
                  <a:pt x="1524000" y="2032060"/>
                </a:lnTo>
                <a:lnTo>
                  <a:pt x="1524000" y="2042944"/>
                </a:lnTo>
                <a:lnTo>
                  <a:pt x="1562100" y="2073460"/>
                </a:lnTo>
                <a:lnTo>
                  <a:pt x="1600200" y="2101230"/>
                </a:lnTo>
                <a:lnTo>
                  <a:pt x="1625600" y="2109978"/>
                </a:lnTo>
                <a:lnTo>
                  <a:pt x="1638300" y="2118360"/>
                </a:lnTo>
                <a:lnTo>
                  <a:pt x="1663700" y="2125980"/>
                </a:lnTo>
                <a:lnTo>
                  <a:pt x="1676400" y="2132068"/>
                </a:lnTo>
                <a:lnTo>
                  <a:pt x="1689100" y="2137728"/>
                </a:lnTo>
                <a:lnTo>
                  <a:pt x="1701800" y="2142974"/>
                </a:lnTo>
                <a:lnTo>
                  <a:pt x="1727200" y="2147825"/>
                </a:lnTo>
                <a:lnTo>
                  <a:pt x="1739900" y="2152297"/>
                </a:lnTo>
                <a:lnTo>
                  <a:pt x="1752600" y="2156407"/>
                </a:lnTo>
                <a:lnTo>
                  <a:pt x="1778000" y="2160172"/>
                </a:lnTo>
                <a:lnTo>
                  <a:pt x="1790700" y="2163609"/>
                </a:lnTo>
                <a:lnTo>
                  <a:pt x="1803400" y="2166735"/>
                </a:lnTo>
                <a:lnTo>
                  <a:pt x="1828800" y="2169566"/>
                </a:lnTo>
                <a:lnTo>
                  <a:pt x="1841500" y="2172120"/>
                </a:lnTo>
                <a:lnTo>
                  <a:pt x="1854200" y="2174413"/>
                </a:lnTo>
                <a:lnTo>
                  <a:pt x="1879600" y="2176463"/>
                </a:lnTo>
                <a:lnTo>
                  <a:pt x="1892300" y="2178287"/>
                </a:lnTo>
                <a:lnTo>
                  <a:pt x="1905000" y="2179901"/>
                </a:lnTo>
                <a:lnTo>
                  <a:pt x="1930400" y="2181321"/>
                </a:lnTo>
                <a:lnTo>
                  <a:pt x="1943100" y="2182566"/>
                </a:lnTo>
                <a:lnTo>
                  <a:pt x="1955800" y="2183653"/>
                </a:lnTo>
                <a:lnTo>
                  <a:pt x="1981200" y="2184597"/>
                </a:lnTo>
                <a:lnTo>
                  <a:pt x="1993900" y="2185416"/>
                </a:lnTo>
                <a:lnTo>
                  <a:pt x="2044700" y="2187702"/>
                </a:lnTo>
                <a:lnTo>
                  <a:pt x="2146300" y="2189226"/>
                </a:lnTo>
                <a:lnTo>
                  <a:pt x="2184400" y="2189226"/>
                </a:lnTo>
                <a:close/>
              </a:path>
              <a:path w="2247900" h="2218690">
                <a:moveTo>
                  <a:pt x="2247900" y="2180082"/>
                </a:moveTo>
                <a:lnTo>
                  <a:pt x="2171700" y="2141982"/>
                </a:lnTo>
                <a:lnTo>
                  <a:pt x="2171700" y="2170176"/>
                </a:lnTo>
                <a:lnTo>
                  <a:pt x="2184400" y="2170176"/>
                </a:lnTo>
                <a:lnTo>
                  <a:pt x="2184400" y="2211832"/>
                </a:lnTo>
                <a:lnTo>
                  <a:pt x="2247900" y="2180082"/>
                </a:lnTo>
                <a:close/>
              </a:path>
              <a:path w="2247900" h="2218690">
                <a:moveTo>
                  <a:pt x="2184400" y="2211832"/>
                </a:moveTo>
                <a:lnTo>
                  <a:pt x="2184400" y="2189226"/>
                </a:lnTo>
                <a:lnTo>
                  <a:pt x="2171700" y="2189226"/>
                </a:lnTo>
                <a:lnTo>
                  <a:pt x="2171700" y="2218182"/>
                </a:lnTo>
                <a:lnTo>
                  <a:pt x="2184400" y="2211832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69421" y="2744634"/>
            <a:ext cx="2166620" cy="366395"/>
          </a:xfrm>
          <a:custGeom>
            <a:avLst/>
            <a:gdLst/>
            <a:ahLst/>
            <a:cxnLst/>
            <a:rect l="l" t="t" r="r" b="b"/>
            <a:pathLst>
              <a:path w="2166620" h="366394">
                <a:moveTo>
                  <a:pt x="2092061" y="211338"/>
                </a:moveTo>
                <a:lnTo>
                  <a:pt x="2083308" y="210401"/>
                </a:lnTo>
                <a:lnTo>
                  <a:pt x="2067306" y="209604"/>
                </a:lnTo>
                <a:lnTo>
                  <a:pt x="2051304" y="208877"/>
                </a:lnTo>
                <a:lnTo>
                  <a:pt x="2025857" y="207956"/>
                </a:lnTo>
                <a:lnTo>
                  <a:pt x="2000599" y="208160"/>
                </a:lnTo>
                <a:lnTo>
                  <a:pt x="1950599" y="211634"/>
                </a:lnTo>
                <a:lnTo>
                  <a:pt x="1901206" y="218683"/>
                </a:lnTo>
                <a:lnTo>
                  <a:pt x="1852256" y="228706"/>
                </a:lnTo>
                <a:lnTo>
                  <a:pt x="1803858" y="241038"/>
                </a:lnTo>
                <a:lnTo>
                  <a:pt x="1755711" y="255110"/>
                </a:lnTo>
                <a:lnTo>
                  <a:pt x="1707786" y="270291"/>
                </a:lnTo>
                <a:lnTo>
                  <a:pt x="1659988" y="285964"/>
                </a:lnTo>
                <a:lnTo>
                  <a:pt x="1636106" y="293792"/>
                </a:lnTo>
                <a:lnTo>
                  <a:pt x="1588317" y="309046"/>
                </a:lnTo>
                <a:lnTo>
                  <a:pt x="1546098" y="321653"/>
                </a:lnTo>
                <a:lnTo>
                  <a:pt x="1500900" y="333441"/>
                </a:lnTo>
                <a:lnTo>
                  <a:pt x="1446505" y="343172"/>
                </a:lnTo>
                <a:lnTo>
                  <a:pt x="1393206" y="347131"/>
                </a:lnTo>
                <a:lnTo>
                  <a:pt x="1366904" y="347132"/>
                </a:lnTo>
                <a:lnTo>
                  <a:pt x="1340801" y="345915"/>
                </a:lnTo>
                <a:lnTo>
                  <a:pt x="1288789" y="340068"/>
                </a:lnTo>
                <a:lnTo>
                  <a:pt x="1237874" y="330344"/>
                </a:lnTo>
                <a:lnTo>
                  <a:pt x="1186951" y="317182"/>
                </a:lnTo>
                <a:lnTo>
                  <a:pt x="1136119" y="301232"/>
                </a:lnTo>
                <a:lnTo>
                  <a:pt x="1085179" y="283090"/>
                </a:lnTo>
                <a:lnTo>
                  <a:pt x="1033929" y="263353"/>
                </a:lnTo>
                <a:lnTo>
                  <a:pt x="974597" y="239357"/>
                </a:lnTo>
                <a:lnTo>
                  <a:pt x="926591" y="218783"/>
                </a:lnTo>
                <a:lnTo>
                  <a:pt x="900603" y="206899"/>
                </a:lnTo>
                <a:lnTo>
                  <a:pt x="889222" y="201886"/>
                </a:lnTo>
                <a:lnTo>
                  <a:pt x="877398" y="196872"/>
                </a:lnTo>
                <a:lnTo>
                  <a:pt x="852982" y="186694"/>
                </a:lnTo>
                <a:lnTo>
                  <a:pt x="840671" y="181457"/>
                </a:lnTo>
                <a:lnTo>
                  <a:pt x="805007" y="164708"/>
                </a:lnTo>
                <a:lnTo>
                  <a:pt x="774192" y="145631"/>
                </a:lnTo>
                <a:lnTo>
                  <a:pt x="765048" y="139535"/>
                </a:lnTo>
                <a:lnTo>
                  <a:pt x="730866" y="109971"/>
                </a:lnTo>
                <a:lnTo>
                  <a:pt x="694692" y="72645"/>
                </a:lnTo>
                <a:lnTo>
                  <a:pt x="685634" y="63457"/>
                </a:lnTo>
                <a:lnTo>
                  <a:pt x="647700" y="31331"/>
                </a:lnTo>
                <a:lnTo>
                  <a:pt x="604708" y="8905"/>
                </a:lnTo>
                <a:lnTo>
                  <a:pt x="563572" y="1028"/>
                </a:lnTo>
                <a:lnTo>
                  <a:pt x="540721" y="0"/>
                </a:lnTo>
                <a:lnTo>
                  <a:pt x="516640" y="686"/>
                </a:lnTo>
                <a:lnTo>
                  <a:pt x="465665" y="6529"/>
                </a:lnTo>
                <a:lnTo>
                  <a:pt x="412403" y="17210"/>
                </a:lnTo>
                <a:lnTo>
                  <a:pt x="358607" y="31382"/>
                </a:lnTo>
                <a:lnTo>
                  <a:pt x="306033" y="47695"/>
                </a:lnTo>
                <a:lnTo>
                  <a:pt x="256435" y="64802"/>
                </a:lnTo>
                <a:lnTo>
                  <a:pt x="211566" y="81355"/>
                </a:lnTo>
                <a:lnTo>
                  <a:pt x="156972" y="102197"/>
                </a:lnTo>
                <a:lnTo>
                  <a:pt x="120396" y="116675"/>
                </a:lnTo>
                <a:lnTo>
                  <a:pt x="83058" y="131915"/>
                </a:lnTo>
                <a:lnTo>
                  <a:pt x="0" y="166205"/>
                </a:lnTo>
                <a:lnTo>
                  <a:pt x="6858" y="183731"/>
                </a:lnTo>
                <a:lnTo>
                  <a:pt x="89916" y="149441"/>
                </a:lnTo>
                <a:lnTo>
                  <a:pt x="127254" y="134201"/>
                </a:lnTo>
                <a:lnTo>
                  <a:pt x="163830" y="119723"/>
                </a:lnTo>
                <a:lnTo>
                  <a:pt x="178438" y="114181"/>
                </a:lnTo>
                <a:lnTo>
                  <a:pt x="195527" y="107653"/>
                </a:lnTo>
                <a:lnTo>
                  <a:pt x="236076" y="92399"/>
                </a:lnTo>
                <a:lnTo>
                  <a:pt x="283337" y="75481"/>
                </a:lnTo>
                <a:lnTo>
                  <a:pt x="335174" y="58421"/>
                </a:lnTo>
                <a:lnTo>
                  <a:pt x="389448" y="42737"/>
                </a:lnTo>
                <a:lnTo>
                  <a:pt x="444022" y="29950"/>
                </a:lnTo>
                <a:lnTo>
                  <a:pt x="496757" y="21582"/>
                </a:lnTo>
                <a:lnTo>
                  <a:pt x="545516" y="19152"/>
                </a:lnTo>
                <a:lnTo>
                  <a:pt x="567736" y="20639"/>
                </a:lnTo>
                <a:lnTo>
                  <a:pt x="588161" y="24181"/>
                </a:lnTo>
                <a:lnTo>
                  <a:pt x="606522" y="29967"/>
                </a:lnTo>
                <a:lnTo>
                  <a:pt x="622554" y="38189"/>
                </a:lnTo>
                <a:lnTo>
                  <a:pt x="630174" y="41999"/>
                </a:lnTo>
                <a:lnTo>
                  <a:pt x="661564" y="66509"/>
                </a:lnTo>
                <a:lnTo>
                  <a:pt x="688578" y="93434"/>
                </a:lnTo>
                <a:lnTo>
                  <a:pt x="706204" y="111798"/>
                </a:lnTo>
                <a:lnTo>
                  <a:pt x="715143" y="120839"/>
                </a:lnTo>
                <a:lnTo>
                  <a:pt x="724273" y="129670"/>
                </a:lnTo>
                <a:lnTo>
                  <a:pt x="733676" y="138201"/>
                </a:lnTo>
                <a:lnTo>
                  <a:pt x="743430" y="146345"/>
                </a:lnTo>
                <a:lnTo>
                  <a:pt x="753618" y="154013"/>
                </a:lnTo>
                <a:lnTo>
                  <a:pt x="762762" y="161633"/>
                </a:lnTo>
                <a:lnTo>
                  <a:pt x="801944" y="184180"/>
                </a:lnTo>
                <a:lnTo>
                  <a:pt x="836913" y="200543"/>
                </a:lnTo>
                <a:lnTo>
                  <a:pt x="872858" y="215898"/>
                </a:lnTo>
                <a:lnTo>
                  <a:pt x="884723" y="220943"/>
                </a:lnTo>
                <a:lnTo>
                  <a:pt x="896412" y="226005"/>
                </a:lnTo>
                <a:lnTo>
                  <a:pt x="907851" y="231116"/>
                </a:lnTo>
                <a:lnTo>
                  <a:pt x="918972" y="236309"/>
                </a:lnTo>
                <a:lnTo>
                  <a:pt x="966978" y="256883"/>
                </a:lnTo>
                <a:lnTo>
                  <a:pt x="1034796" y="284315"/>
                </a:lnTo>
                <a:lnTo>
                  <a:pt x="1088883" y="304438"/>
                </a:lnTo>
                <a:lnTo>
                  <a:pt x="1140673" y="322473"/>
                </a:lnTo>
                <a:lnTo>
                  <a:pt x="1190819" y="337990"/>
                </a:lnTo>
                <a:lnTo>
                  <a:pt x="1239973" y="350559"/>
                </a:lnTo>
                <a:lnTo>
                  <a:pt x="1289091" y="359787"/>
                </a:lnTo>
                <a:lnTo>
                  <a:pt x="1337921" y="365127"/>
                </a:lnTo>
                <a:lnTo>
                  <a:pt x="1388022" y="366267"/>
                </a:lnTo>
                <a:lnTo>
                  <a:pt x="1413639" y="365112"/>
                </a:lnTo>
                <a:lnTo>
                  <a:pt x="1466418" y="359084"/>
                </a:lnTo>
                <a:lnTo>
                  <a:pt x="1521799" y="347741"/>
                </a:lnTo>
                <a:lnTo>
                  <a:pt x="1550670" y="339941"/>
                </a:lnTo>
                <a:lnTo>
                  <a:pt x="1568958" y="335369"/>
                </a:lnTo>
                <a:lnTo>
                  <a:pt x="1658335" y="307655"/>
                </a:lnTo>
                <a:lnTo>
                  <a:pt x="1694547" y="295751"/>
                </a:lnTo>
                <a:lnTo>
                  <a:pt x="1742753" y="279614"/>
                </a:lnTo>
                <a:lnTo>
                  <a:pt x="1754820" y="275634"/>
                </a:lnTo>
                <a:lnTo>
                  <a:pt x="1791127" y="264060"/>
                </a:lnTo>
                <a:lnTo>
                  <a:pt x="1828046" y="253259"/>
                </a:lnTo>
                <a:lnTo>
                  <a:pt x="1895487" y="238669"/>
                </a:lnTo>
                <a:lnTo>
                  <a:pt x="1933566" y="233777"/>
                </a:lnTo>
                <a:lnTo>
                  <a:pt x="1983183" y="229096"/>
                </a:lnTo>
                <a:lnTo>
                  <a:pt x="2021355" y="227351"/>
                </a:lnTo>
                <a:lnTo>
                  <a:pt x="2034539" y="227165"/>
                </a:lnTo>
                <a:lnTo>
                  <a:pt x="2051304" y="227927"/>
                </a:lnTo>
                <a:lnTo>
                  <a:pt x="2068068" y="228727"/>
                </a:lnTo>
                <a:lnTo>
                  <a:pt x="2082545" y="229451"/>
                </a:lnTo>
                <a:lnTo>
                  <a:pt x="2089764" y="230283"/>
                </a:lnTo>
                <a:lnTo>
                  <a:pt x="2092061" y="211338"/>
                </a:lnTo>
                <a:close/>
              </a:path>
              <a:path w="2166620" h="366394">
                <a:moveTo>
                  <a:pt x="2104644" y="251962"/>
                </a:moveTo>
                <a:lnTo>
                  <a:pt x="2104644" y="212687"/>
                </a:lnTo>
                <a:lnTo>
                  <a:pt x="2102358" y="231737"/>
                </a:lnTo>
                <a:lnTo>
                  <a:pt x="2089764" y="230283"/>
                </a:lnTo>
                <a:lnTo>
                  <a:pt x="2086356" y="258407"/>
                </a:lnTo>
                <a:lnTo>
                  <a:pt x="2104644" y="251962"/>
                </a:lnTo>
                <a:close/>
              </a:path>
              <a:path w="2166620" h="366394">
                <a:moveTo>
                  <a:pt x="2104644" y="212687"/>
                </a:moveTo>
                <a:lnTo>
                  <a:pt x="2092061" y="211338"/>
                </a:lnTo>
                <a:lnTo>
                  <a:pt x="2089764" y="230283"/>
                </a:lnTo>
                <a:lnTo>
                  <a:pt x="2102358" y="231737"/>
                </a:lnTo>
                <a:lnTo>
                  <a:pt x="2104644" y="212687"/>
                </a:lnTo>
                <a:close/>
              </a:path>
              <a:path w="2166620" h="366394">
                <a:moveTo>
                  <a:pt x="2166366" y="230213"/>
                </a:moveTo>
                <a:lnTo>
                  <a:pt x="2095500" y="182969"/>
                </a:lnTo>
                <a:lnTo>
                  <a:pt x="2092061" y="211338"/>
                </a:lnTo>
                <a:lnTo>
                  <a:pt x="2104644" y="212687"/>
                </a:lnTo>
                <a:lnTo>
                  <a:pt x="2104644" y="251962"/>
                </a:lnTo>
                <a:lnTo>
                  <a:pt x="2166366" y="230213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85305" y="2566416"/>
            <a:ext cx="2493010" cy="814705"/>
          </a:xfrm>
          <a:custGeom>
            <a:avLst/>
            <a:gdLst/>
            <a:ahLst/>
            <a:cxnLst/>
            <a:rect l="l" t="t" r="r" b="b"/>
            <a:pathLst>
              <a:path w="2493009" h="814704">
                <a:moveTo>
                  <a:pt x="1245870" y="218694"/>
                </a:moveTo>
                <a:lnTo>
                  <a:pt x="963168" y="86868"/>
                </a:lnTo>
                <a:lnTo>
                  <a:pt x="843534" y="238506"/>
                </a:lnTo>
                <a:lnTo>
                  <a:pt x="42672" y="86868"/>
                </a:lnTo>
                <a:lnTo>
                  <a:pt x="533400" y="287274"/>
                </a:lnTo>
                <a:lnTo>
                  <a:pt x="0" y="325374"/>
                </a:lnTo>
                <a:lnTo>
                  <a:pt x="429006" y="444246"/>
                </a:lnTo>
                <a:lnTo>
                  <a:pt x="15240" y="550164"/>
                </a:lnTo>
                <a:lnTo>
                  <a:pt x="653796" y="525780"/>
                </a:lnTo>
                <a:lnTo>
                  <a:pt x="549402" y="664464"/>
                </a:lnTo>
                <a:lnTo>
                  <a:pt x="890016" y="589788"/>
                </a:lnTo>
                <a:lnTo>
                  <a:pt x="979170" y="814578"/>
                </a:lnTo>
                <a:lnTo>
                  <a:pt x="1215390" y="563118"/>
                </a:lnTo>
                <a:lnTo>
                  <a:pt x="1528572" y="744474"/>
                </a:lnTo>
                <a:lnTo>
                  <a:pt x="1617726" y="545592"/>
                </a:lnTo>
                <a:lnTo>
                  <a:pt x="2093214" y="682752"/>
                </a:lnTo>
                <a:lnTo>
                  <a:pt x="1942338" y="488442"/>
                </a:lnTo>
                <a:lnTo>
                  <a:pt x="2492502" y="501396"/>
                </a:lnTo>
                <a:lnTo>
                  <a:pt x="2031492" y="395478"/>
                </a:lnTo>
                <a:lnTo>
                  <a:pt x="2433828" y="307086"/>
                </a:lnTo>
                <a:lnTo>
                  <a:pt x="1927098" y="275844"/>
                </a:lnTo>
                <a:lnTo>
                  <a:pt x="2120646" y="168402"/>
                </a:lnTo>
                <a:lnTo>
                  <a:pt x="1632966" y="201168"/>
                </a:lnTo>
                <a:lnTo>
                  <a:pt x="1675638" y="0"/>
                </a:lnTo>
                <a:lnTo>
                  <a:pt x="1245870" y="218694"/>
                </a:lnTo>
                <a:close/>
              </a:path>
            </a:pathLst>
          </a:custGeom>
          <a:ln w="2857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5769" y="3385532"/>
            <a:ext cx="2451100" cy="833755"/>
          </a:xfrm>
          <a:custGeom>
            <a:avLst/>
            <a:gdLst/>
            <a:ahLst/>
            <a:cxnLst/>
            <a:rect l="l" t="t" r="r" b="b"/>
            <a:pathLst>
              <a:path w="2451100" h="833754">
                <a:moveTo>
                  <a:pt x="2376408" y="793594"/>
                </a:moveTo>
                <a:lnTo>
                  <a:pt x="2349500" y="783369"/>
                </a:lnTo>
                <a:lnTo>
                  <a:pt x="2324100" y="774225"/>
                </a:lnTo>
                <a:lnTo>
                  <a:pt x="2311400" y="766858"/>
                </a:lnTo>
                <a:lnTo>
                  <a:pt x="2273300" y="752174"/>
                </a:lnTo>
                <a:lnTo>
                  <a:pt x="2247900" y="744786"/>
                </a:lnTo>
                <a:lnTo>
                  <a:pt x="2235200" y="737322"/>
                </a:lnTo>
                <a:lnTo>
                  <a:pt x="2209800" y="729745"/>
                </a:lnTo>
                <a:lnTo>
                  <a:pt x="2197100" y="722020"/>
                </a:lnTo>
                <a:lnTo>
                  <a:pt x="2171700" y="714112"/>
                </a:lnTo>
                <a:lnTo>
                  <a:pt x="2159000" y="705986"/>
                </a:lnTo>
                <a:lnTo>
                  <a:pt x="2133600" y="697606"/>
                </a:lnTo>
                <a:lnTo>
                  <a:pt x="2120900" y="688937"/>
                </a:lnTo>
                <a:lnTo>
                  <a:pt x="2095500" y="679945"/>
                </a:lnTo>
                <a:lnTo>
                  <a:pt x="2082800" y="670593"/>
                </a:lnTo>
                <a:lnTo>
                  <a:pt x="2057400" y="660847"/>
                </a:lnTo>
                <a:lnTo>
                  <a:pt x="2044700" y="650670"/>
                </a:lnTo>
                <a:lnTo>
                  <a:pt x="2032000" y="640029"/>
                </a:lnTo>
                <a:lnTo>
                  <a:pt x="2006600" y="628887"/>
                </a:lnTo>
                <a:lnTo>
                  <a:pt x="1993900" y="617210"/>
                </a:lnTo>
                <a:lnTo>
                  <a:pt x="1981200" y="604962"/>
                </a:lnTo>
                <a:lnTo>
                  <a:pt x="1955800" y="592107"/>
                </a:lnTo>
                <a:lnTo>
                  <a:pt x="1943100" y="583725"/>
                </a:lnTo>
                <a:lnTo>
                  <a:pt x="1930400" y="573819"/>
                </a:lnTo>
                <a:lnTo>
                  <a:pt x="1917700" y="558347"/>
                </a:lnTo>
                <a:lnTo>
                  <a:pt x="1905000" y="551222"/>
                </a:lnTo>
                <a:lnTo>
                  <a:pt x="1892300" y="544219"/>
                </a:lnTo>
                <a:lnTo>
                  <a:pt x="1854200" y="523415"/>
                </a:lnTo>
                <a:lnTo>
                  <a:pt x="1854200" y="516368"/>
                </a:lnTo>
                <a:lnTo>
                  <a:pt x="1816100" y="494140"/>
                </a:lnTo>
                <a:lnTo>
                  <a:pt x="1790700" y="473235"/>
                </a:lnTo>
                <a:lnTo>
                  <a:pt x="1765300" y="454995"/>
                </a:lnTo>
                <a:lnTo>
                  <a:pt x="1752600" y="447410"/>
                </a:lnTo>
                <a:lnTo>
                  <a:pt x="1752600" y="439974"/>
                </a:lnTo>
                <a:lnTo>
                  <a:pt x="1739900" y="432684"/>
                </a:lnTo>
                <a:lnTo>
                  <a:pt x="1727200" y="425533"/>
                </a:lnTo>
                <a:lnTo>
                  <a:pt x="1714500" y="418517"/>
                </a:lnTo>
                <a:lnTo>
                  <a:pt x="1701800" y="411631"/>
                </a:lnTo>
                <a:lnTo>
                  <a:pt x="1689100" y="404870"/>
                </a:lnTo>
                <a:lnTo>
                  <a:pt x="1689100" y="398228"/>
                </a:lnTo>
                <a:lnTo>
                  <a:pt x="1676400" y="391701"/>
                </a:lnTo>
                <a:lnTo>
                  <a:pt x="1663700" y="384843"/>
                </a:lnTo>
                <a:lnTo>
                  <a:pt x="1651000" y="377223"/>
                </a:lnTo>
                <a:lnTo>
                  <a:pt x="1600200" y="355125"/>
                </a:lnTo>
                <a:lnTo>
                  <a:pt x="1574800" y="345163"/>
                </a:lnTo>
                <a:lnTo>
                  <a:pt x="1574800" y="340148"/>
                </a:lnTo>
                <a:lnTo>
                  <a:pt x="1562100" y="335192"/>
                </a:lnTo>
                <a:lnTo>
                  <a:pt x="1524000" y="320664"/>
                </a:lnTo>
                <a:lnTo>
                  <a:pt x="1485900" y="306622"/>
                </a:lnTo>
                <a:lnTo>
                  <a:pt x="1447800" y="293035"/>
                </a:lnTo>
                <a:lnTo>
                  <a:pt x="1409700" y="279871"/>
                </a:lnTo>
                <a:lnTo>
                  <a:pt x="1397000" y="275571"/>
                </a:lnTo>
                <a:lnTo>
                  <a:pt x="1397000" y="271315"/>
                </a:lnTo>
                <a:lnTo>
                  <a:pt x="1371600" y="262923"/>
                </a:lnTo>
                <a:lnTo>
                  <a:pt x="1333500" y="253017"/>
                </a:lnTo>
                <a:lnTo>
                  <a:pt x="1308100" y="242349"/>
                </a:lnTo>
                <a:lnTo>
                  <a:pt x="1257300" y="223003"/>
                </a:lnTo>
                <a:lnTo>
                  <a:pt x="1219200" y="213385"/>
                </a:lnTo>
                <a:lnTo>
                  <a:pt x="1193800" y="203815"/>
                </a:lnTo>
                <a:lnTo>
                  <a:pt x="1168400" y="194303"/>
                </a:lnTo>
                <a:lnTo>
                  <a:pt x="1143000" y="184858"/>
                </a:lnTo>
                <a:lnTo>
                  <a:pt x="1117600" y="175490"/>
                </a:lnTo>
                <a:lnTo>
                  <a:pt x="1079500" y="166206"/>
                </a:lnTo>
                <a:lnTo>
                  <a:pt x="1054100" y="157018"/>
                </a:lnTo>
                <a:lnTo>
                  <a:pt x="1028700" y="147933"/>
                </a:lnTo>
                <a:lnTo>
                  <a:pt x="990600" y="138960"/>
                </a:lnTo>
                <a:lnTo>
                  <a:pt x="965200" y="130110"/>
                </a:lnTo>
                <a:lnTo>
                  <a:pt x="939800" y="121391"/>
                </a:lnTo>
                <a:lnTo>
                  <a:pt x="914400" y="112813"/>
                </a:lnTo>
                <a:lnTo>
                  <a:pt x="876300" y="104384"/>
                </a:lnTo>
                <a:lnTo>
                  <a:pt x="850900" y="96113"/>
                </a:lnTo>
                <a:lnTo>
                  <a:pt x="825500" y="88011"/>
                </a:lnTo>
                <a:lnTo>
                  <a:pt x="800100" y="80086"/>
                </a:lnTo>
                <a:lnTo>
                  <a:pt x="762000" y="72347"/>
                </a:lnTo>
                <a:lnTo>
                  <a:pt x="736600" y="64803"/>
                </a:lnTo>
                <a:lnTo>
                  <a:pt x="711200" y="57183"/>
                </a:lnTo>
                <a:lnTo>
                  <a:pt x="685800" y="50325"/>
                </a:lnTo>
                <a:lnTo>
                  <a:pt x="647700" y="43467"/>
                </a:lnTo>
                <a:lnTo>
                  <a:pt x="622300" y="37435"/>
                </a:lnTo>
                <a:lnTo>
                  <a:pt x="571500" y="26656"/>
                </a:lnTo>
                <a:lnTo>
                  <a:pt x="520700" y="17629"/>
                </a:lnTo>
                <a:lnTo>
                  <a:pt x="469900" y="10403"/>
                </a:lnTo>
                <a:lnTo>
                  <a:pt x="419100" y="5027"/>
                </a:lnTo>
                <a:lnTo>
                  <a:pt x="330200" y="538"/>
                </a:lnTo>
                <a:lnTo>
                  <a:pt x="279400" y="0"/>
                </a:lnTo>
                <a:lnTo>
                  <a:pt x="254000" y="485"/>
                </a:lnTo>
                <a:lnTo>
                  <a:pt x="228600" y="1481"/>
                </a:lnTo>
                <a:lnTo>
                  <a:pt x="203200" y="2995"/>
                </a:lnTo>
                <a:lnTo>
                  <a:pt x="177800" y="5032"/>
                </a:lnTo>
                <a:lnTo>
                  <a:pt x="152400" y="7599"/>
                </a:lnTo>
                <a:lnTo>
                  <a:pt x="114300" y="10701"/>
                </a:lnTo>
                <a:lnTo>
                  <a:pt x="63500" y="18321"/>
                </a:lnTo>
                <a:lnTo>
                  <a:pt x="0" y="27465"/>
                </a:lnTo>
                <a:lnTo>
                  <a:pt x="0" y="36609"/>
                </a:lnTo>
                <a:lnTo>
                  <a:pt x="12700" y="34239"/>
                </a:lnTo>
                <a:lnTo>
                  <a:pt x="25400" y="31903"/>
                </a:lnTo>
                <a:lnTo>
                  <a:pt x="50800" y="29614"/>
                </a:lnTo>
                <a:lnTo>
                  <a:pt x="63500" y="27383"/>
                </a:lnTo>
                <a:lnTo>
                  <a:pt x="76200" y="25225"/>
                </a:lnTo>
                <a:lnTo>
                  <a:pt x="101600" y="23151"/>
                </a:lnTo>
                <a:lnTo>
                  <a:pt x="114300" y="21173"/>
                </a:lnTo>
                <a:lnTo>
                  <a:pt x="127000" y="19304"/>
                </a:lnTo>
                <a:lnTo>
                  <a:pt x="139700" y="17557"/>
                </a:lnTo>
                <a:lnTo>
                  <a:pt x="165100" y="15945"/>
                </a:lnTo>
                <a:lnTo>
                  <a:pt x="177800" y="14478"/>
                </a:lnTo>
                <a:lnTo>
                  <a:pt x="190500" y="13171"/>
                </a:lnTo>
                <a:lnTo>
                  <a:pt x="203200" y="12036"/>
                </a:lnTo>
                <a:lnTo>
                  <a:pt x="228600" y="11084"/>
                </a:lnTo>
                <a:lnTo>
                  <a:pt x="241300" y="10329"/>
                </a:lnTo>
                <a:lnTo>
                  <a:pt x="254000" y="9783"/>
                </a:lnTo>
                <a:lnTo>
                  <a:pt x="279400" y="9459"/>
                </a:lnTo>
                <a:lnTo>
                  <a:pt x="292100" y="9368"/>
                </a:lnTo>
                <a:lnTo>
                  <a:pt x="304800" y="9524"/>
                </a:lnTo>
                <a:lnTo>
                  <a:pt x="317500" y="9939"/>
                </a:lnTo>
                <a:lnTo>
                  <a:pt x="342900" y="9939"/>
                </a:lnTo>
                <a:lnTo>
                  <a:pt x="381000" y="12274"/>
                </a:lnTo>
                <a:lnTo>
                  <a:pt x="419100" y="15475"/>
                </a:lnTo>
                <a:lnTo>
                  <a:pt x="457200" y="19503"/>
                </a:lnTo>
                <a:lnTo>
                  <a:pt x="495300" y="24365"/>
                </a:lnTo>
                <a:lnTo>
                  <a:pt x="533400" y="30065"/>
                </a:lnTo>
                <a:lnTo>
                  <a:pt x="571500" y="36609"/>
                </a:lnTo>
                <a:lnTo>
                  <a:pt x="647700" y="52611"/>
                </a:lnTo>
                <a:lnTo>
                  <a:pt x="673100" y="59469"/>
                </a:lnTo>
                <a:lnTo>
                  <a:pt x="711200" y="67048"/>
                </a:lnTo>
                <a:lnTo>
                  <a:pt x="736600" y="74838"/>
                </a:lnTo>
                <a:lnTo>
                  <a:pt x="762000" y="82830"/>
                </a:lnTo>
                <a:lnTo>
                  <a:pt x="800100" y="91016"/>
                </a:lnTo>
                <a:lnTo>
                  <a:pt x="825500" y="99387"/>
                </a:lnTo>
                <a:lnTo>
                  <a:pt x="863600" y="107936"/>
                </a:lnTo>
                <a:lnTo>
                  <a:pt x="889000" y="116653"/>
                </a:lnTo>
                <a:lnTo>
                  <a:pt x="914400" y="125531"/>
                </a:lnTo>
                <a:lnTo>
                  <a:pt x="952500" y="134562"/>
                </a:lnTo>
                <a:lnTo>
                  <a:pt x="977900" y="143737"/>
                </a:lnTo>
                <a:lnTo>
                  <a:pt x="1003300" y="153047"/>
                </a:lnTo>
                <a:lnTo>
                  <a:pt x="1041400" y="162485"/>
                </a:lnTo>
                <a:lnTo>
                  <a:pt x="1066800" y="172043"/>
                </a:lnTo>
                <a:lnTo>
                  <a:pt x="1104900" y="181711"/>
                </a:lnTo>
                <a:lnTo>
                  <a:pt x="1130300" y="191482"/>
                </a:lnTo>
                <a:lnTo>
                  <a:pt x="1155700" y="201347"/>
                </a:lnTo>
                <a:lnTo>
                  <a:pt x="1193800" y="211299"/>
                </a:lnTo>
                <a:lnTo>
                  <a:pt x="1219200" y="221328"/>
                </a:lnTo>
                <a:lnTo>
                  <a:pt x="1244600" y="231427"/>
                </a:lnTo>
                <a:lnTo>
                  <a:pt x="1282700" y="241587"/>
                </a:lnTo>
                <a:lnTo>
                  <a:pt x="1308100" y="251493"/>
                </a:lnTo>
                <a:lnTo>
                  <a:pt x="1346200" y="262886"/>
                </a:lnTo>
                <a:lnTo>
                  <a:pt x="1346200" y="267313"/>
                </a:lnTo>
                <a:lnTo>
                  <a:pt x="1358900" y="271696"/>
                </a:lnTo>
                <a:lnTo>
                  <a:pt x="1371600" y="276044"/>
                </a:lnTo>
                <a:lnTo>
                  <a:pt x="1435100" y="297612"/>
                </a:lnTo>
                <a:lnTo>
                  <a:pt x="1447800" y="301961"/>
                </a:lnTo>
                <a:lnTo>
                  <a:pt x="1485900" y="315260"/>
                </a:lnTo>
                <a:lnTo>
                  <a:pt x="1524000" y="329143"/>
                </a:lnTo>
                <a:lnTo>
                  <a:pt x="1536700" y="333947"/>
                </a:lnTo>
                <a:lnTo>
                  <a:pt x="1536700" y="338856"/>
                </a:lnTo>
                <a:lnTo>
                  <a:pt x="1549400" y="343880"/>
                </a:lnTo>
                <a:lnTo>
                  <a:pt x="1562100" y="349029"/>
                </a:lnTo>
                <a:lnTo>
                  <a:pt x="1587500" y="356649"/>
                </a:lnTo>
                <a:lnTo>
                  <a:pt x="1600200" y="363507"/>
                </a:lnTo>
                <a:lnTo>
                  <a:pt x="1638300" y="386367"/>
                </a:lnTo>
                <a:lnTo>
                  <a:pt x="1663700" y="395200"/>
                </a:lnTo>
                <a:lnTo>
                  <a:pt x="1676400" y="401566"/>
                </a:lnTo>
                <a:lnTo>
                  <a:pt x="1676400" y="408067"/>
                </a:lnTo>
                <a:lnTo>
                  <a:pt x="1689100" y="414706"/>
                </a:lnTo>
                <a:lnTo>
                  <a:pt x="1701800" y="421483"/>
                </a:lnTo>
                <a:lnTo>
                  <a:pt x="1714500" y="428401"/>
                </a:lnTo>
                <a:lnTo>
                  <a:pt x="1727200" y="435460"/>
                </a:lnTo>
                <a:lnTo>
                  <a:pt x="1739900" y="442661"/>
                </a:lnTo>
                <a:lnTo>
                  <a:pt x="1739900" y="450006"/>
                </a:lnTo>
                <a:lnTo>
                  <a:pt x="1752600" y="457497"/>
                </a:lnTo>
                <a:lnTo>
                  <a:pt x="1765300" y="465135"/>
                </a:lnTo>
                <a:lnTo>
                  <a:pt x="1778000" y="472920"/>
                </a:lnTo>
                <a:lnTo>
                  <a:pt x="1790700" y="480855"/>
                </a:lnTo>
                <a:lnTo>
                  <a:pt x="1803400" y="493047"/>
                </a:lnTo>
                <a:lnTo>
                  <a:pt x="1828800" y="510375"/>
                </a:lnTo>
                <a:lnTo>
                  <a:pt x="1828800" y="517852"/>
                </a:lnTo>
                <a:lnTo>
                  <a:pt x="1841500" y="525102"/>
                </a:lnTo>
                <a:lnTo>
                  <a:pt x="1854200" y="532187"/>
                </a:lnTo>
                <a:lnTo>
                  <a:pt x="1892300" y="553047"/>
                </a:lnTo>
                <a:lnTo>
                  <a:pt x="1892300" y="560071"/>
                </a:lnTo>
                <a:lnTo>
                  <a:pt x="1955800" y="599727"/>
                </a:lnTo>
                <a:lnTo>
                  <a:pt x="1981200" y="622706"/>
                </a:lnTo>
                <a:lnTo>
                  <a:pt x="2006600" y="635884"/>
                </a:lnTo>
                <a:lnTo>
                  <a:pt x="2019300" y="648445"/>
                </a:lnTo>
                <a:lnTo>
                  <a:pt x="2044700" y="660430"/>
                </a:lnTo>
                <a:lnTo>
                  <a:pt x="2057400" y="671880"/>
                </a:lnTo>
                <a:lnTo>
                  <a:pt x="2082800" y="682834"/>
                </a:lnTo>
                <a:lnTo>
                  <a:pt x="2108200" y="693335"/>
                </a:lnTo>
                <a:lnTo>
                  <a:pt x="2120900" y="703422"/>
                </a:lnTo>
                <a:lnTo>
                  <a:pt x="2146300" y="713137"/>
                </a:lnTo>
                <a:lnTo>
                  <a:pt x="2171700" y="722519"/>
                </a:lnTo>
                <a:lnTo>
                  <a:pt x="2184400" y="731609"/>
                </a:lnTo>
                <a:lnTo>
                  <a:pt x="2209800" y="740448"/>
                </a:lnTo>
                <a:lnTo>
                  <a:pt x="2235200" y="749076"/>
                </a:lnTo>
                <a:lnTo>
                  <a:pt x="2260600" y="757535"/>
                </a:lnTo>
                <a:lnTo>
                  <a:pt x="2273300" y="765864"/>
                </a:lnTo>
                <a:lnTo>
                  <a:pt x="2324100" y="782297"/>
                </a:lnTo>
                <a:lnTo>
                  <a:pt x="2349500" y="790482"/>
                </a:lnTo>
                <a:lnTo>
                  <a:pt x="2362200" y="798699"/>
                </a:lnTo>
                <a:lnTo>
                  <a:pt x="2373311" y="802327"/>
                </a:lnTo>
                <a:lnTo>
                  <a:pt x="2376408" y="793594"/>
                </a:lnTo>
                <a:close/>
              </a:path>
              <a:path w="2451100" h="833754">
                <a:moveTo>
                  <a:pt x="2387600" y="831048"/>
                </a:moveTo>
                <a:lnTo>
                  <a:pt x="2387600" y="806991"/>
                </a:lnTo>
                <a:lnTo>
                  <a:pt x="2373311" y="802327"/>
                </a:lnTo>
                <a:lnTo>
                  <a:pt x="2362200" y="833661"/>
                </a:lnTo>
                <a:lnTo>
                  <a:pt x="2387600" y="831048"/>
                </a:lnTo>
                <a:close/>
              </a:path>
              <a:path w="2451100" h="833754">
                <a:moveTo>
                  <a:pt x="2387600" y="806991"/>
                </a:moveTo>
                <a:lnTo>
                  <a:pt x="2387600" y="797847"/>
                </a:lnTo>
                <a:lnTo>
                  <a:pt x="2376408" y="793594"/>
                </a:lnTo>
                <a:lnTo>
                  <a:pt x="2373311" y="802327"/>
                </a:lnTo>
                <a:lnTo>
                  <a:pt x="2387600" y="806991"/>
                </a:lnTo>
                <a:close/>
              </a:path>
              <a:path w="2451100" h="833754">
                <a:moveTo>
                  <a:pt x="2451100" y="824517"/>
                </a:moveTo>
                <a:lnTo>
                  <a:pt x="2387600" y="762033"/>
                </a:lnTo>
                <a:lnTo>
                  <a:pt x="2376408" y="793594"/>
                </a:lnTo>
                <a:lnTo>
                  <a:pt x="2387600" y="797847"/>
                </a:lnTo>
                <a:lnTo>
                  <a:pt x="2387600" y="831048"/>
                </a:lnTo>
                <a:lnTo>
                  <a:pt x="2451100" y="824517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31025" y="4065270"/>
            <a:ext cx="2524760" cy="422275"/>
          </a:xfrm>
          <a:custGeom>
            <a:avLst/>
            <a:gdLst/>
            <a:ahLst/>
            <a:cxnLst/>
            <a:rect l="l" t="t" r="r" b="b"/>
            <a:pathLst>
              <a:path w="2524759" h="422275">
                <a:moveTo>
                  <a:pt x="0" y="0"/>
                </a:moveTo>
                <a:lnTo>
                  <a:pt x="0" y="422148"/>
                </a:lnTo>
                <a:lnTo>
                  <a:pt x="2524505" y="422148"/>
                </a:lnTo>
                <a:lnTo>
                  <a:pt x="2524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31025" y="4065270"/>
            <a:ext cx="2524760" cy="422275"/>
          </a:xfrm>
          <a:custGeom>
            <a:avLst/>
            <a:gdLst/>
            <a:ahLst/>
            <a:cxnLst/>
            <a:rect l="l" t="t" r="r" b="b"/>
            <a:pathLst>
              <a:path w="2524759" h="422275">
                <a:moveTo>
                  <a:pt x="0" y="0"/>
                </a:moveTo>
                <a:lnTo>
                  <a:pt x="0" y="422148"/>
                </a:lnTo>
                <a:lnTo>
                  <a:pt x="2524505" y="422148"/>
                </a:lnTo>
                <a:lnTo>
                  <a:pt x="2524505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836041" y="2414359"/>
            <a:ext cx="2311400" cy="1161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Memory</a:t>
            </a:r>
            <a:endParaRPr sz="1800" dirty="0">
              <a:latin typeface="Calibri"/>
              <a:cs typeface="Calibri"/>
            </a:endParaRPr>
          </a:p>
          <a:p>
            <a:pPr marR="4445" algn="ctr">
              <a:lnSpc>
                <a:spcPct val="100000"/>
              </a:lnSpc>
              <a:spcBef>
                <a:spcPts val="1100"/>
              </a:spcBef>
            </a:pPr>
            <a:r>
              <a:rPr sz="2000" spc="-5" dirty="0">
                <a:latin typeface="Courier New"/>
                <a:cs typeface="Courier New"/>
              </a:rPr>
              <a:t>. . . . . . .</a:t>
            </a:r>
            <a:endParaRPr sz="2000" dirty="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lang="en-US" sz="2000" spc="-5" dirty="0" err="1">
                <a:latin typeface="Courier New"/>
                <a:cs typeface="Courier New"/>
              </a:rPr>
              <a:t>dataBuffer</a:t>
            </a:r>
            <a:r>
              <a:rPr sz="2000" spc="-5" dirty="0">
                <a:latin typeface="Courier New"/>
                <a:cs typeface="Courier New"/>
              </a:rPr>
              <a:t>[0]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07485" y="3701496"/>
            <a:ext cx="2311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 err="1">
                <a:latin typeface="Courier New"/>
                <a:cs typeface="Courier New"/>
              </a:rPr>
              <a:t>dataBuffer</a:t>
            </a:r>
            <a:r>
              <a:rPr sz="2000" spc="-5" dirty="0">
                <a:latin typeface="Courier New"/>
                <a:cs typeface="Courier New"/>
              </a:rPr>
              <a:t>[1]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07485" y="4569414"/>
            <a:ext cx="2311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 err="1">
                <a:latin typeface="Courier New"/>
                <a:cs typeface="Courier New"/>
              </a:rPr>
              <a:t>dataBuffer</a:t>
            </a:r>
            <a:r>
              <a:rPr sz="2000" spc="-5" dirty="0">
                <a:latin typeface="Courier New"/>
                <a:cs typeface="Courier New"/>
              </a:rPr>
              <a:t>[3]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60246" y="4235637"/>
            <a:ext cx="4443654" cy="2510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685">
              <a:lnSpc>
                <a:spcPct val="153000"/>
              </a:lnSpc>
            </a:pP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rgbClr val="800000"/>
                </a:solidFill>
                <a:latin typeface="Calibri"/>
                <a:cs typeface="Calibri"/>
              </a:rPr>
              <a:t> doe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s not</a:t>
            </a:r>
            <a:r>
              <a:rPr sz="200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check</a:t>
            </a:r>
            <a:r>
              <a:rPr sz="200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whether</a:t>
            </a:r>
            <a:r>
              <a:rPr sz="200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index</a:t>
            </a:r>
            <a:r>
              <a:rPr sz="2000" spc="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00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within</a:t>
            </a:r>
            <a:r>
              <a:rPr sz="2000" spc="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the</a:t>
            </a:r>
            <a:r>
              <a:rPr lang="en-US" sz="2000" spc="-5" dirty="0">
                <a:solidFill>
                  <a:srgbClr val="800000"/>
                </a:solidFill>
                <a:latin typeface="Calibri"/>
                <a:cs typeface="Calibri"/>
              </a:rPr>
              <a:t> valid</a:t>
            </a:r>
            <a:r>
              <a:rPr sz="2000" spc="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range</a:t>
            </a:r>
            <a:r>
              <a:rPr sz="200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alibri"/>
                <a:cs typeface="Calibri"/>
              </a:rPr>
              <a:t>or not</a:t>
            </a:r>
            <a:endParaRPr dirty="0">
              <a:latin typeface="Calibri"/>
              <a:cs typeface="Calibri"/>
            </a:endParaRPr>
          </a:p>
          <a:p>
            <a:pPr marL="175260" indent="-139700">
              <a:lnSpc>
                <a:spcPct val="100000"/>
              </a:lnSpc>
              <a:spcBef>
                <a:spcPts val="1100"/>
              </a:spcBef>
              <a:buSzPct val="112500"/>
              <a:buFont typeface="Calibri"/>
              <a:buChar char="−"/>
              <a:tabLst>
                <a:tab pos="159385" algn="l"/>
              </a:tabLst>
            </a:pPr>
            <a:r>
              <a:rPr b="1" spc="-5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o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error </a:t>
            </a:r>
            <a:r>
              <a:rPr b="1" spc="5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warnin</a:t>
            </a:r>
            <a:r>
              <a:rPr b="1" dirty="0">
                <a:latin typeface="Calibri"/>
                <a:cs typeface="Calibri"/>
              </a:rPr>
              <a:t>g</a:t>
            </a:r>
            <a:r>
              <a:rPr b="1" spc="-5" dirty="0">
                <a:latin typeface="Calibri"/>
                <a:cs typeface="Calibri"/>
              </a:rPr>
              <a:t> messages</a:t>
            </a:r>
            <a:endParaRPr b="1" dirty="0">
              <a:latin typeface="Calibri"/>
              <a:cs typeface="Calibri"/>
            </a:endParaRPr>
          </a:p>
          <a:p>
            <a:pPr marL="144780" indent="-107950">
              <a:lnSpc>
                <a:spcPct val="100000"/>
              </a:lnSpc>
              <a:spcBef>
                <a:spcPts val="980"/>
              </a:spcBef>
              <a:buFont typeface="Calibri"/>
              <a:buChar char="−"/>
              <a:tabLst>
                <a:tab pos="145415" algn="l"/>
              </a:tabLst>
            </a:pPr>
            <a:r>
              <a:rPr b="1" spc="-5" dirty="0">
                <a:solidFill>
                  <a:srgbClr val="0070C0"/>
                </a:solidFill>
                <a:latin typeface="Calibri"/>
                <a:cs typeface="Calibri"/>
              </a:rPr>
              <a:t>Ca</a:t>
            </a:r>
            <a:r>
              <a:rPr b="1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b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70C0"/>
                </a:solidFill>
                <a:latin typeface="Calibri"/>
                <a:cs typeface="Calibri"/>
              </a:rPr>
              <a:t>corrupt</a:t>
            </a:r>
            <a:r>
              <a:rPr b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b="1" spc="-5" dirty="0">
                <a:solidFill>
                  <a:srgbClr val="0070C0"/>
                </a:solidFill>
                <a:latin typeface="Calibri"/>
                <a:cs typeface="Calibri"/>
              </a:rPr>
              <a:t>th</a:t>
            </a:r>
            <a:r>
              <a:rPr b="1" dirty="0">
                <a:solidFill>
                  <a:srgbClr val="0070C0"/>
                </a:solidFill>
                <a:latin typeface="Calibri"/>
                <a:cs typeface="Calibri"/>
              </a:rPr>
              <a:t>er varia</a:t>
            </a:r>
            <a:r>
              <a:rPr b="1" spc="-15" dirty="0">
                <a:solidFill>
                  <a:srgbClr val="0070C0"/>
                </a:solidFill>
                <a:latin typeface="Calibri"/>
                <a:cs typeface="Calibri"/>
              </a:rPr>
              <a:t>b</a:t>
            </a:r>
            <a:r>
              <a:rPr b="1" spc="-5" dirty="0">
                <a:solidFill>
                  <a:srgbClr val="0070C0"/>
                </a:solidFill>
                <a:latin typeface="Calibri"/>
                <a:cs typeface="Calibri"/>
              </a:rPr>
              <a:t>les</a:t>
            </a:r>
            <a:endParaRPr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75260" marR="265430" indent="-138430">
              <a:lnSpc>
                <a:spcPts val="2900"/>
              </a:lnSpc>
              <a:spcBef>
                <a:spcPts val="245"/>
              </a:spcBef>
              <a:buFont typeface="Calibri"/>
              <a:buChar char="−"/>
              <a:tabLst>
                <a:tab pos="145415" algn="l"/>
              </a:tabLst>
            </a:pPr>
            <a:r>
              <a:rPr b="1" dirty="0">
                <a:latin typeface="Calibri"/>
                <a:cs typeface="Calibri"/>
              </a:rPr>
              <a:t>Unexpected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behaviou</a:t>
            </a:r>
            <a:r>
              <a:rPr b="1" dirty="0">
                <a:latin typeface="Calibri"/>
                <a:cs typeface="Calibri"/>
              </a:rPr>
              <a:t>r at </a:t>
            </a:r>
            <a:r>
              <a:rPr b="1" spc="-5" dirty="0">
                <a:latin typeface="Calibri"/>
                <a:cs typeface="Calibri"/>
              </a:rPr>
              <a:t>ru</a:t>
            </a:r>
            <a:r>
              <a:rPr b="1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 tim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or </a:t>
            </a:r>
            <a:r>
              <a:rPr b="1" dirty="0">
                <a:latin typeface="Calibri"/>
                <a:cs typeface="Calibri"/>
              </a:rPr>
              <a:t>program </a:t>
            </a:r>
            <a:r>
              <a:rPr b="1" spc="-5" dirty="0">
                <a:latin typeface="Calibri"/>
                <a:cs typeface="Calibri"/>
              </a:rPr>
              <a:t>crash</a:t>
            </a:r>
            <a:r>
              <a:rPr b="1" dirty="0">
                <a:latin typeface="Calibri"/>
                <a:cs typeface="Calibri"/>
              </a:rPr>
              <a:t>:</a:t>
            </a:r>
            <a:r>
              <a:rPr b="1" spc="105" dirty="0">
                <a:latin typeface="Calibri"/>
                <a:cs typeface="Calibri"/>
              </a:rPr>
              <a:t> </a:t>
            </a:r>
            <a:r>
              <a:rPr b="1" dirty="0">
                <a:latin typeface="Courier New"/>
                <a:cs typeface="Courier New"/>
              </a:rPr>
              <a:t>segmentation fault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145663" y="2724612"/>
            <a:ext cx="330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800000"/>
                </a:solidFill>
                <a:latin typeface="Courier New"/>
                <a:cs typeface="Courier New"/>
              </a:rPr>
              <a:t>17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23487" y="4148790"/>
            <a:ext cx="330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24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32EBE2E1-4616-4776-B0DB-08697C075D31}"/>
              </a:ext>
            </a:extLst>
          </p:cNvPr>
          <p:cNvSpPr/>
          <p:nvPr/>
        </p:nvSpPr>
        <p:spPr>
          <a:xfrm>
            <a:off x="9560446" y="3188970"/>
            <a:ext cx="380040" cy="21367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A3266A-DCB6-4304-A30A-2E49D1A07049}"/>
              </a:ext>
            </a:extLst>
          </p:cNvPr>
          <p:cNvSpPr txBox="1"/>
          <p:nvPr/>
        </p:nvSpPr>
        <p:spPr>
          <a:xfrm rot="5400000">
            <a:off x="9489032" y="3932981"/>
            <a:ext cx="1505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dataBuffer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" y="63500"/>
            <a:ext cx="5080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AU" sz="4000" dirty="0"/>
              <a:t>1-D Array Manipulation</a:t>
            </a:r>
            <a:endParaRPr sz="4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962025"/>
            <a:ext cx="4542857" cy="16571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b="35766"/>
          <a:stretch/>
        </p:blipFill>
        <p:spPr>
          <a:xfrm>
            <a:off x="1632386" y="2902140"/>
            <a:ext cx="6971428" cy="27712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654" y="5956348"/>
            <a:ext cx="4538091" cy="119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6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 Using Loops for Sequential Access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8308" y="827879"/>
            <a:ext cx="10336783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To access the array elements </a:t>
            </a:r>
            <a:r>
              <a:rPr lang="en-AU" sz="2400" b="1" dirty="0"/>
              <a:t>sequentially</a:t>
            </a:r>
            <a:r>
              <a:rPr lang="en-AU" sz="2400" dirty="0"/>
              <a:t>, we can use </a:t>
            </a:r>
            <a:r>
              <a:rPr lang="en-AU" sz="2400" b="1" dirty="0"/>
              <a:t>loops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Example: the following array 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AU" sz="2400" dirty="0"/>
              <a:t> will be used to store the squares of the integers: 0 through 10 (e.g., square[0] is 0 , square[10] is 100)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23" y="6121024"/>
            <a:ext cx="6281451" cy="13320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2464B5-8A06-4599-BFA4-96BBF44BB97C}"/>
              </a:ext>
            </a:extLst>
          </p:cNvPr>
          <p:cNvSpPr/>
          <p:nvPr/>
        </p:nvSpPr>
        <p:spPr>
          <a:xfrm>
            <a:off x="2832100" y="3102481"/>
            <a:ext cx="419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#define SIZE 11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…..</a:t>
            </a:r>
          </a:p>
          <a:p>
            <a:r>
              <a:rPr lang="en-A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A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square[SIZE],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AU" dirty="0"/>
          </a:p>
          <a:p>
            <a:r>
              <a:rPr lang="nn-NO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 (i = 0; i &lt; SIZE; ++i)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square[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AU" dirty="0"/>
          </a:p>
          <a:p>
            <a:r>
              <a:rPr lang="en-AU" dirty="0"/>
              <a:t>}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154427D-694E-49F1-A47C-581985DC363A}"/>
              </a:ext>
            </a:extLst>
          </p:cNvPr>
          <p:cNvSpPr/>
          <p:nvPr/>
        </p:nvSpPr>
        <p:spPr>
          <a:xfrm>
            <a:off x="4423425" y="5592072"/>
            <a:ext cx="355600" cy="5454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</TotalTime>
  <Words>3238</Words>
  <Application>Microsoft Office PowerPoint</Application>
  <PresentationFormat>Custom</PresentationFormat>
  <Paragraphs>443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Comic Sans MS</vt:lpstr>
      <vt:lpstr>Courier New</vt:lpstr>
      <vt:lpstr>Times New Roman</vt:lpstr>
      <vt:lpstr>Wingdings</vt:lpstr>
      <vt:lpstr>Office Theme</vt:lpstr>
      <vt:lpstr>Lecture 5A: Arrays</vt:lpstr>
      <vt:lpstr>  I. Definition of Array</vt:lpstr>
      <vt:lpstr>  II. 1‐ D Array: Declaration</vt:lpstr>
      <vt:lpstr>  …Continued</vt:lpstr>
      <vt:lpstr>  1-D Array Access</vt:lpstr>
      <vt:lpstr>…Continued</vt:lpstr>
      <vt:lpstr>…Continued</vt:lpstr>
      <vt:lpstr>1-D Array Manipulation</vt:lpstr>
      <vt:lpstr> Using Loops for Sequential Access</vt:lpstr>
      <vt:lpstr>Unsupported Operations</vt:lpstr>
      <vt:lpstr>III. Arrays and Functions</vt:lpstr>
      <vt:lpstr>…Continued</vt:lpstr>
      <vt:lpstr>…Continued</vt:lpstr>
      <vt:lpstr>…Continued</vt:lpstr>
      <vt:lpstr>…Continued</vt:lpstr>
      <vt:lpstr>Example 1: Pass by Reference </vt:lpstr>
      <vt:lpstr>…Continued</vt:lpstr>
      <vt:lpstr>Example 2: max of an array</vt:lpstr>
      <vt:lpstr>Example 3: return the sum of 2 arrays </vt:lpstr>
      <vt:lpstr>…Continued</vt:lpstr>
      <vt:lpstr>Example 4:  search an array</vt:lpstr>
      <vt:lpstr>Example 5: statistical computation using arrays</vt:lpstr>
      <vt:lpstr>…Continued </vt:lpstr>
      <vt:lpstr>IV. 2‐ D Arrays</vt:lpstr>
      <vt:lpstr>2D Array Initialisation</vt:lpstr>
      <vt:lpstr>2D Array Access</vt:lpstr>
      <vt:lpstr>2D Arrays and Functions</vt:lpstr>
      <vt:lpstr>V. Multidimensional Arrays</vt:lpstr>
      <vt:lpstr>Appendix: sizeof() function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Arrays</dc:title>
  <dc:creator>Abdsamad Benkrid</dc:creator>
  <cp:lastModifiedBy>Abdsamad Benkrid</cp:lastModifiedBy>
  <cp:revision>15</cp:revision>
  <dcterms:created xsi:type="dcterms:W3CDTF">2016-09-01T21:28:29Z</dcterms:created>
  <dcterms:modified xsi:type="dcterms:W3CDTF">2023-10-16T11:45:48Z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2016-09-01T00:00:00Z</vt:filetime>
  </property>
</Properties>
</file>