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62" r:id="rId4"/>
    <p:sldId id="283" r:id="rId5"/>
    <p:sldId id="319" r:id="rId6"/>
    <p:sldId id="269" r:id="rId7"/>
    <p:sldId id="328" r:id="rId8"/>
    <p:sldId id="347" r:id="rId9"/>
    <p:sldId id="320" r:id="rId10"/>
    <p:sldId id="286" r:id="rId11"/>
    <p:sldId id="345" r:id="rId12"/>
    <p:sldId id="287" r:id="rId13"/>
    <p:sldId id="322" r:id="rId14"/>
    <p:sldId id="285" r:id="rId15"/>
    <p:sldId id="344" r:id="rId16"/>
    <p:sldId id="346" r:id="rId17"/>
    <p:sldId id="288" r:id="rId18"/>
    <p:sldId id="282" r:id="rId19"/>
    <p:sldId id="324" r:id="rId20"/>
    <p:sldId id="343" r:id="rId21"/>
    <p:sldId id="279" r:id="rId22"/>
    <p:sldId id="341" r:id="rId23"/>
    <p:sldId id="317" r:id="rId24"/>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samad Benkrid" initials="AB" lastIdx="1" clrIdx="0">
    <p:extLst>
      <p:ext uri="{19B8F6BF-5375-455C-9EA6-DF929625EA0E}">
        <p15:presenceInfo xmlns:p15="http://schemas.microsoft.com/office/powerpoint/2012/main" userId="Abdsamad Benkr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76995" autoAdjust="0"/>
  </p:normalViewPr>
  <p:slideViewPr>
    <p:cSldViewPr>
      <p:cViewPr varScale="1">
        <p:scale>
          <a:sx n="44" d="100"/>
          <a:sy n="44" d="100"/>
        </p:scale>
        <p:origin x="158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80FDC5DE-07FA-4D86-8363-1022751F60D0}" type="datetimeFigureOut">
              <a:rPr lang="en-US" smtClean="0"/>
              <a:t>10/16/2023</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BEA64372-70E7-4E3F-A2EB-099B595A4B95}" type="slidenum">
              <a:rPr lang="en-US" smtClean="0"/>
              <a:t>‹#›</a:t>
            </a:fld>
            <a:endParaRPr lang="en-US"/>
          </a:p>
        </p:txBody>
      </p:sp>
    </p:spTree>
    <p:extLst>
      <p:ext uri="{BB962C8B-B14F-4D97-AF65-F5344CB8AC3E}">
        <p14:creationId xmlns:p14="http://schemas.microsoft.com/office/powerpoint/2010/main" val="143794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3</a:t>
            </a:fld>
            <a:endParaRPr lang="en-US"/>
          </a:p>
        </p:txBody>
      </p:sp>
    </p:spTree>
    <p:extLst>
      <p:ext uri="{BB962C8B-B14F-4D97-AF65-F5344CB8AC3E}">
        <p14:creationId xmlns:p14="http://schemas.microsoft.com/office/powerpoint/2010/main" val="404277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14</a:t>
            </a:fld>
            <a:endParaRPr lang="en-US"/>
          </a:p>
        </p:txBody>
      </p:sp>
    </p:spTree>
    <p:extLst>
      <p:ext uri="{BB962C8B-B14F-4D97-AF65-F5344CB8AC3E}">
        <p14:creationId xmlns:p14="http://schemas.microsoft.com/office/powerpoint/2010/main" val="59354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15</a:t>
            </a:fld>
            <a:endParaRPr lang="en-US"/>
          </a:p>
        </p:txBody>
      </p:sp>
    </p:spTree>
    <p:extLst>
      <p:ext uri="{BB962C8B-B14F-4D97-AF65-F5344CB8AC3E}">
        <p14:creationId xmlns:p14="http://schemas.microsoft.com/office/powerpoint/2010/main" val="1837688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17</a:t>
            </a:fld>
            <a:endParaRPr lang="en-US"/>
          </a:p>
        </p:txBody>
      </p:sp>
    </p:spTree>
    <p:extLst>
      <p:ext uri="{BB962C8B-B14F-4D97-AF65-F5344CB8AC3E}">
        <p14:creationId xmlns:p14="http://schemas.microsoft.com/office/powerpoint/2010/main" val="50102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18</a:t>
            </a:fld>
            <a:endParaRPr lang="en-US"/>
          </a:p>
        </p:txBody>
      </p:sp>
    </p:spTree>
    <p:extLst>
      <p:ext uri="{BB962C8B-B14F-4D97-AF65-F5344CB8AC3E}">
        <p14:creationId xmlns:p14="http://schemas.microsoft.com/office/powerpoint/2010/main" val="194291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19</a:t>
            </a:fld>
            <a:endParaRPr lang="en-US"/>
          </a:p>
        </p:txBody>
      </p:sp>
    </p:spTree>
    <p:extLst>
      <p:ext uri="{BB962C8B-B14F-4D97-AF65-F5344CB8AC3E}">
        <p14:creationId xmlns:p14="http://schemas.microsoft.com/office/powerpoint/2010/main" val="198950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20</a:t>
            </a:fld>
            <a:endParaRPr lang="en-US"/>
          </a:p>
        </p:txBody>
      </p:sp>
    </p:spTree>
    <p:extLst>
      <p:ext uri="{BB962C8B-B14F-4D97-AF65-F5344CB8AC3E}">
        <p14:creationId xmlns:p14="http://schemas.microsoft.com/office/powerpoint/2010/main" val="126130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139" lvl="0" algn="just">
              <a:spcBef>
                <a:spcPts val="88"/>
              </a:spcBef>
            </a:pPr>
            <a:r>
              <a:rPr lang="en-US" sz="1600" spc="-4" dirty="0">
                <a:cs typeface="Arial"/>
              </a:rPr>
              <a:t>Warning!</a:t>
            </a:r>
            <a:endParaRPr lang="en-US" sz="1600" dirty="0">
              <a:cs typeface="Arial"/>
            </a:endParaRPr>
          </a:p>
          <a:p>
            <a:pPr marL="354039" lvl="0" indent="-342900" algn="just">
              <a:lnSpc>
                <a:spcPct val="150000"/>
              </a:lnSpc>
              <a:buFont typeface="Arial" panose="020B0604020202020204" pitchFamily="34" charset="0"/>
              <a:buChar char="•"/>
            </a:pPr>
            <a:r>
              <a:rPr lang="en-US" sz="1600" spc="-9" dirty="0">
                <a:cs typeface="Arial"/>
              </a:rPr>
              <a:t>Strings</a:t>
            </a:r>
            <a:r>
              <a:rPr lang="en-US" sz="1600" spc="-13" dirty="0">
                <a:cs typeface="Arial"/>
              </a:rPr>
              <a:t> </a:t>
            </a:r>
            <a:r>
              <a:rPr lang="en-US" sz="1600" spc="-4" dirty="0">
                <a:cs typeface="Arial"/>
              </a:rPr>
              <a:t>are</a:t>
            </a:r>
            <a:r>
              <a:rPr lang="en-US" sz="1600" spc="-9" dirty="0">
                <a:cs typeface="Arial"/>
              </a:rPr>
              <a:t> </a:t>
            </a:r>
            <a:r>
              <a:rPr lang="en-US" sz="1600" spc="-4" dirty="0">
                <a:cs typeface="Arial"/>
              </a:rPr>
              <a:t>data</a:t>
            </a:r>
            <a:r>
              <a:rPr lang="en-US" sz="1600" spc="-9" dirty="0">
                <a:cs typeface="Arial"/>
              </a:rPr>
              <a:t> </a:t>
            </a:r>
            <a:r>
              <a:rPr lang="en-US" sz="1600" spc="-4" dirty="0">
                <a:cs typeface="Arial"/>
              </a:rPr>
              <a:t>types</a:t>
            </a:r>
            <a:r>
              <a:rPr lang="en-US" sz="1600" spc="-13" dirty="0">
                <a:cs typeface="Arial"/>
              </a:rPr>
              <a:t> </a:t>
            </a:r>
            <a:r>
              <a:rPr lang="en-US" sz="1600" spc="-4" dirty="0">
                <a:cs typeface="Arial"/>
              </a:rPr>
              <a:t>in</a:t>
            </a:r>
            <a:r>
              <a:rPr lang="en-US" sz="1600" spc="53" dirty="0">
                <a:cs typeface="Arial"/>
              </a:rPr>
              <a:t> </a:t>
            </a:r>
            <a:r>
              <a:rPr lang="en-US" sz="1600" b="1" spc="-4" dirty="0">
                <a:cs typeface="Arial"/>
              </a:rPr>
              <a:t>some</a:t>
            </a:r>
            <a:r>
              <a:rPr lang="en-US" sz="1600" b="1" spc="-9" dirty="0">
                <a:cs typeface="Arial"/>
              </a:rPr>
              <a:t> </a:t>
            </a:r>
            <a:r>
              <a:rPr lang="en-US" sz="1600" b="1" spc="-4" dirty="0">
                <a:cs typeface="Arial"/>
              </a:rPr>
              <a:t>other</a:t>
            </a:r>
            <a:r>
              <a:rPr lang="en-US" sz="1600" b="1" dirty="0">
                <a:cs typeface="Arial"/>
              </a:rPr>
              <a:t> </a:t>
            </a:r>
            <a:r>
              <a:rPr lang="en-US" sz="1600" b="1" spc="-4" dirty="0">
                <a:cs typeface="Arial"/>
              </a:rPr>
              <a:t>languages</a:t>
            </a:r>
            <a:r>
              <a:rPr lang="en-US" sz="1600" b="1" spc="22" dirty="0">
                <a:cs typeface="Arial"/>
              </a:rPr>
              <a:t> </a:t>
            </a:r>
            <a:r>
              <a:rPr lang="en-US" sz="1600" spc="-4" dirty="0" err="1">
                <a:cs typeface="Arial"/>
              </a:rPr>
              <a:t>e.g</a:t>
            </a:r>
            <a:r>
              <a:rPr lang="en-US" sz="1600" spc="-4" dirty="0">
                <a:cs typeface="Arial"/>
              </a:rPr>
              <a:t> </a:t>
            </a:r>
            <a:r>
              <a:rPr lang="en-US" sz="1600" spc="-9" dirty="0">
                <a:cs typeface="Arial"/>
              </a:rPr>
              <a:t>Visual</a:t>
            </a:r>
            <a:r>
              <a:rPr lang="en-US" sz="1600" spc="-13" dirty="0">
                <a:cs typeface="Arial"/>
              </a:rPr>
              <a:t> </a:t>
            </a:r>
            <a:r>
              <a:rPr lang="en-US" sz="1600" spc="-9" dirty="0">
                <a:cs typeface="Arial"/>
              </a:rPr>
              <a:t>Basic</a:t>
            </a:r>
            <a:endParaRPr lang="en-US" sz="1600" dirty="0">
              <a:cs typeface="Arial"/>
            </a:endParaRPr>
          </a:p>
          <a:p>
            <a:pPr marL="354039" marR="196049" lvl="0" indent="-342900" algn="just">
              <a:lnSpc>
                <a:spcPct val="150000"/>
              </a:lnSpc>
              <a:buFont typeface="Arial" panose="020B0604020202020204" pitchFamily="34" charset="0"/>
              <a:buChar char="•"/>
            </a:pPr>
            <a:r>
              <a:rPr lang="en-US" sz="1600" dirty="0">
                <a:cs typeface="Arial"/>
              </a:rPr>
              <a:t>C </a:t>
            </a:r>
            <a:r>
              <a:rPr lang="en-US" sz="1600" spc="-4" dirty="0">
                <a:cs typeface="Arial"/>
              </a:rPr>
              <a:t>does not identify </a:t>
            </a:r>
            <a:r>
              <a:rPr lang="en-US" sz="1600" dirty="0">
                <a:cs typeface="Arial"/>
              </a:rPr>
              <a:t>strings </a:t>
            </a:r>
            <a:r>
              <a:rPr lang="en-US" sz="1600" spc="-4" dirty="0">
                <a:cs typeface="Arial"/>
              </a:rPr>
              <a:t>as </a:t>
            </a:r>
            <a:r>
              <a:rPr lang="en-US" sz="1600" dirty="0">
                <a:cs typeface="Arial"/>
              </a:rPr>
              <a:t>a </a:t>
            </a:r>
            <a:r>
              <a:rPr lang="en-US" sz="1600" spc="-4" dirty="0">
                <a:cs typeface="Arial"/>
              </a:rPr>
              <a:t>data type. </a:t>
            </a:r>
            <a:r>
              <a:rPr lang="en-US" sz="1600" dirty="0">
                <a:cs typeface="Arial"/>
              </a:rPr>
              <a:t>C </a:t>
            </a:r>
            <a:r>
              <a:rPr lang="en-US" sz="1600" spc="-4" dirty="0">
                <a:cs typeface="Arial"/>
              </a:rPr>
              <a:t>only </a:t>
            </a:r>
            <a:r>
              <a:rPr lang="en-US" sz="1600" dirty="0">
                <a:cs typeface="Arial"/>
              </a:rPr>
              <a:t>sees strings </a:t>
            </a:r>
            <a:r>
              <a:rPr lang="en-US" sz="1600" spc="-4" dirty="0">
                <a:cs typeface="Arial"/>
              </a:rPr>
              <a:t>as </a:t>
            </a:r>
            <a:r>
              <a:rPr lang="en-US" sz="1600" spc="-623" dirty="0">
                <a:cs typeface="Arial"/>
              </a:rPr>
              <a:t> </a:t>
            </a:r>
            <a:r>
              <a:rPr lang="en-US" sz="1600" dirty="0">
                <a:cs typeface="Arial"/>
              </a:rPr>
              <a:t>simple</a:t>
            </a:r>
            <a:r>
              <a:rPr lang="en-US" sz="1600" spc="-9" dirty="0">
                <a:cs typeface="Arial"/>
              </a:rPr>
              <a:t> </a:t>
            </a:r>
            <a:r>
              <a:rPr lang="en-US" sz="1600" dirty="0">
                <a:cs typeface="Arial"/>
              </a:rPr>
              <a:t>character</a:t>
            </a:r>
            <a:r>
              <a:rPr lang="en-US" sz="1600" spc="-4" dirty="0">
                <a:cs typeface="Arial"/>
              </a:rPr>
              <a:t> arrays terminated by the NULL character</a:t>
            </a:r>
            <a:endParaRPr lang="en-US" sz="1600" dirty="0">
              <a:cs typeface="Arial"/>
            </a:endParaRPr>
          </a:p>
          <a:p>
            <a:endParaRPr lang="en-AU" sz="1600" dirty="0">
              <a:latin typeface="Courier New" panose="02070309020205020404" pitchFamily="49" charset="0"/>
              <a:cs typeface="Courier New" panose="02070309020205020404" pitchFamily="49" charset="0"/>
            </a:endParaRPr>
          </a:p>
          <a:p>
            <a:pPr marL="0" indent="0">
              <a:lnSpc>
                <a:spcPct val="150000"/>
              </a:lnSpc>
              <a:buFont typeface="Arial" panose="020B0604020202020204" pitchFamily="34" charset="0"/>
              <a:buNone/>
            </a:pPr>
            <a:r>
              <a:rPr lang="en-US" sz="1600" kern="0" dirty="0">
                <a:latin typeface="+mn-lt"/>
              </a:rPr>
              <a:t>=========================</a:t>
            </a:r>
          </a:p>
          <a:p>
            <a:pPr marL="11139">
              <a:lnSpc>
                <a:spcPts val="2723"/>
              </a:lnSpc>
              <a:spcBef>
                <a:spcPts val="88"/>
              </a:spcBef>
            </a:pPr>
            <a:r>
              <a:rPr lang="en-US" sz="1600" spc="-4" dirty="0">
                <a:cs typeface="Courier New"/>
              </a:rPr>
              <a:t>int</a:t>
            </a:r>
            <a:r>
              <a:rPr lang="en-US" sz="1600" spc="-61" dirty="0">
                <a:cs typeface="Courier New"/>
              </a:rPr>
              <a:t> </a:t>
            </a:r>
            <a:r>
              <a:rPr lang="en-US" sz="1600" spc="-4" dirty="0">
                <a:cs typeface="Courier New"/>
              </a:rPr>
              <a:t>main()</a:t>
            </a:r>
            <a:endParaRPr lang="en-US" sz="1600" dirty="0">
              <a:cs typeface="Courier New"/>
            </a:endParaRPr>
          </a:p>
          <a:p>
            <a:pPr marL="11139">
              <a:lnSpc>
                <a:spcPts val="2723"/>
              </a:lnSpc>
            </a:pPr>
            <a:r>
              <a:rPr lang="en-US" sz="1600" dirty="0">
                <a:cs typeface="Courier New"/>
              </a:rPr>
              <a:t>{</a:t>
            </a:r>
          </a:p>
          <a:p>
            <a:pPr marL="706223">
              <a:spcBef>
                <a:spcPts val="26"/>
              </a:spcBef>
            </a:pPr>
            <a:r>
              <a:rPr lang="en-US" sz="1600" spc="-4" dirty="0">
                <a:cs typeface="Courier New"/>
              </a:rPr>
              <a:t>char</a:t>
            </a:r>
            <a:r>
              <a:rPr lang="en-US" sz="1600" spc="-61" dirty="0">
                <a:cs typeface="Courier New"/>
              </a:rPr>
              <a:t> </a:t>
            </a:r>
            <a:r>
              <a:rPr lang="en-US" sz="1600" spc="-4" dirty="0" err="1">
                <a:cs typeface="Courier New"/>
              </a:rPr>
              <a:t>countryName</a:t>
            </a:r>
            <a:r>
              <a:rPr lang="en-US" sz="1600" spc="-4" dirty="0">
                <a:cs typeface="Courier New"/>
              </a:rPr>
              <a:t>[20]={‘\0’};</a:t>
            </a:r>
            <a:endParaRPr lang="en-US" sz="1600" dirty="0">
              <a:cs typeface="Courier New"/>
            </a:endParaRPr>
          </a:p>
          <a:p>
            <a:pPr>
              <a:spcBef>
                <a:spcPts val="4"/>
              </a:spcBef>
            </a:pPr>
            <a:r>
              <a:rPr lang="en-US" sz="1600" dirty="0">
                <a:cs typeface="Courier New"/>
              </a:rPr>
              <a:t>                  int </a:t>
            </a:r>
            <a:r>
              <a:rPr lang="en-US" sz="1600" dirty="0" err="1">
                <a:cs typeface="Courier New"/>
              </a:rPr>
              <a:t>i</a:t>
            </a:r>
            <a:r>
              <a:rPr lang="en-US" sz="1600" dirty="0">
                <a:cs typeface="Courier New"/>
              </a:rPr>
              <a:t>=0;  </a:t>
            </a:r>
          </a:p>
          <a:p>
            <a:pPr marL="706223"/>
            <a:r>
              <a:rPr lang="en-US" sz="1600" spc="-4" dirty="0" err="1">
                <a:cs typeface="Courier New"/>
              </a:rPr>
              <a:t>printf</a:t>
            </a:r>
            <a:r>
              <a:rPr lang="en-US" sz="1600" spc="-4" dirty="0">
                <a:cs typeface="Courier New"/>
              </a:rPr>
              <a:t>("Enter</a:t>
            </a:r>
            <a:r>
              <a:rPr lang="en-US" sz="1600" spc="-39" dirty="0">
                <a:cs typeface="Courier New"/>
              </a:rPr>
              <a:t> </a:t>
            </a:r>
            <a:r>
              <a:rPr lang="en-US" sz="1600" dirty="0">
                <a:cs typeface="Courier New"/>
              </a:rPr>
              <a:t>a</a:t>
            </a:r>
            <a:r>
              <a:rPr lang="en-US" sz="1600" spc="-35" dirty="0">
                <a:cs typeface="Courier New"/>
              </a:rPr>
              <a:t> country name</a:t>
            </a:r>
            <a:r>
              <a:rPr lang="en-US" sz="1600" spc="-4" dirty="0">
                <a:cs typeface="Courier New"/>
              </a:rPr>
              <a:t>\n");</a:t>
            </a:r>
            <a:endParaRPr lang="en-US" sz="1600" dirty="0">
              <a:cs typeface="Courier New"/>
            </a:endParaRPr>
          </a:p>
          <a:p>
            <a:pPr marL="706223">
              <a:spcBef>
                <a:spcPts val="26"/>
              </a:spcBef>
            </a:pPr>
            <a:r>
              <a:rPr lang="en-US" sz="1600" u="sng" spc="-4" dirty="0" err="1">
                <a:cs typeface="Courier New"/>
              </a:rPr>
              <a:t>scanf</a:t>
            </a:r>
            <a:r>
              <a:rPr lang="en-US" sz="1600" u="sng" spc="-4" dirty="0">
                <a:cs typeface="Courier New"/>
              </a:rPr>
              <a:t>("%s",</a:t>
            </a:r>
            <a:r>
              <a:rPr lang="en-US" sz="1600" u="sng" spc="-22" dirty="0">
                <a:cs typeface="Courier New"/>
              </a:rPr>
              <a:t> </a:t>
            </a:r>
            <a:r>
              <a:rPr lang="en-US" sz="1600" u="sng" spc="-22" dirty="0" err="1">
                <a:cs typeface="Courier New"/>
              </a:rPr>
              <a:t>countryName</a:t>
            </a:r>
            <a:r>
              <a:rPr lang="en-US" sz="1600" u="sng" spc="-4" dirty="0">
                <a:cs typeface="Courier New"/>
              </a:rPr>
              <a:t>);</a:t>
            </a:r>
            <a:r>
              <a:rPr lang="en-US" sz="1600" u="sng" spc="-18" dirty="0">
                <a:cs typeface="Courier New"/>
              </a:rPr>
              <a:t> </a:t>
            </a:r>
            <a:r>
              <a:rPr lang="en-US" sz="1600" u="sng" dirty="0">
                <a:cs typeface="Arial"/>
              </a:rPr>
              <a:t>→</a:t>
            </a:r>
            <a:r>
              <a:rPr lang="en-US" sz="1600" u="sng" spc="-9" dirty="0">
                <a:cs typeface="Arial"/>
              </a:rPr>
              <a:t> </a:t>
            </a:r>
            <a:r>
              <a:rPr lang="en-US" sz="1600" u="sng" spc="-4" dirty="0">
                <a:cs typeface="Arial"/>
              </a:rPr>
              <a:t>only</a:t>
            </a:r>
            <a:r>
              <a:rPr lang="en-US" sz="1600" u="sng" spc="-13" dirty="0">
                <a:cs typeface="Arial"/>
              </a:rPr>
              <a:t> </a:t>
            </a:r>
            <a:r>
              <a:rPr lang="en-US" sz="1600" u="sng" spc="-4" dirty="0">
                <a:cs typeface="Arial"/>
              </a:rPr>
              <a:t>works</a:t>
            </a:r>
            <a:r>
              <a:rPr lang="en-US" sz="1600" u="sng" spc="-9" dirty="0">
                <a:cs typeface="Arial"/>
              </a:rPr>
              <a:t> </a:t>
            </a:r>
            <a:r>
              <a:rPr lang="en-US" sz="1600" u="sng" spc="-4" dirty="0">
                <a:cs typeface="Arial"/>
              </a:rPr>
              <a:t>with</a:t>
            </a:r>
            <a:r>
              <a:rPr lang="en-US" sz="1600" u="sng" spc="-13" dirty="0">
                <a:cs typeface="Arial"/>
              </a:rPr>
              <a:t> </a:t>
            </a:r>
            <a:r>
              <a:rPr lang="en-US" sz="1600" u="sng" spc="-4" dirty="0">
                <a:cs typeface="Arial"/>
              </a:rPr>
              <a:t>one</a:t>
            </a:r>
            <a:r>
              <a:rPr lang="en-US" sz="1600" u="sng" spc="-9" dirty="0">
                <a:cs typeface="Arial"/>
              </a:rPr>
              <a:t> </a:t>
            </a:r>
            <a:r>
              <a:rPr lang="en-US" sz="1600" u="sng" spc="-4" dirty="0">
                <a:cs typeface="Arial"/>
              </a:rPr>
              <a:t>word</a:t>
            </a:r>
            <a:endParaRPr lang="en-US" sz="1600" u="sng" dirty="0">
              <a:cs typeface="Arial"/>
            </a:endParaRPr>
          </a:p>
          <a:p>
            <a:pPr>
              <a:spcBef>
                <a:spcPts val="18"/>
              </a:spcBef>
            </a:pPr>
            <a:endParaRPr lang="en-US" sz="1600" dirty="0">
              <a:cs typeface="Arial"/>
            </a:endParaRPr>
          </a:p>
          <a:p>
            <a:pPr marL="706223"/>
            <a:r>
              <a:rPr lang="en-US" sz="1600" spc="-4" dirty="0" err="1">
                <a:cs typeface="Courier New"/>
              </a:rPr>
              <a:t>printf</a:t>
            </a:r>
            <a:r>
              <a:rPr lang="en-US" sz="1600" spc="-4" dirty="0">
                <a:cs typeface="Courier New"/>
              </a:rPr>
              <a:t>("Your</a:t>
            </a:r>
            <a:r>
              <a:rPr lang="en-US" sz="1600" spc="-26" dirty="0">
                <a:cs typeface="Courier New"/>
              </a:rPr>
              <a:t> country name is</a:t>
            </a:r>
            <a:r>
              <a:rPr lang="en-US" sz="1600" spc="-4" dirty="0">
                <a:cs typeface="Courier New"/>
              </a:rPr>
              <a:t>:</a:t>
            </a:r>
            <a:r>
              <a:rPr lang="en-US" sz="1600" spc="-26" dirty="0">
                <a:cs typeface="Courier New"/>
              </a:rPr>
              <a:t> </a:t>
            </a:r>
            <a:r>
              <a:rPr lang="en-US" sz="1600" spc="-4" dirty="0">
                <a:cs typeface="Courier New"/>
              </a:rPr>
              <a:t>%s\n",</a:t>
            </a:r>
            <a:r>
              <a:rPr lang="en-US" sz="1600" spc="-26" dirty="0">
                <a:cs typeface="Courier New"/>
              </a:rPr>
              <a:t> </a:t>
            </a:r>
            <a:r>
              <a:rPr lang="en-US" sz="1600" spc="-26" dirty="0" err="1">
                <a:cs typeface="Courier New"/>
              </a:rPr>
              <a:t>countryName</a:t>
            </a:r>
            <a:r>
              <a:rPr lang="en-US" sz="1600" spc="-4" dirty="0">
                <a:cs typeface="Courier New"/>
              </a:rPr>
              <a:t>); //</a:t>
            </a:r>
            <a:r>
              <a:rPr lang="en-US" sz="1600" dirty="0">
                <a:cs typeface="Arial"/>
              </a:rPr>
              <a:t>returns</a:t>
            </a:r>
            <a:r>
              <a:rPr lang="en-US" sz="1600" spc="-18" dirty="0">
                <a:cs typeface="Arial"/>
              </a:rPr>
              <a:t> </a:t>
            </a:r>
            <a:r>
              <a:rPr lang="en-US" sz="1600" spc="-4" dirty="0">
                <a:cs typeface="Arial"/>
              </a:rPr>
              <a:t>first</a:t>
            </a:r>
            <a:r>
              <a:rPr lang="en-US" sz="1600" spc="-26" dirty="0">
                <a:cs typeface="Arial"/>
              </a:rPr>
              <a:t> </a:t>
            </a:r>
            <a:r>
              <a:rPr lang="en-US" sz="1600" spc="-4" dirty="0">
                <a:cs typeface="Arial"/>
              </a:rPr>
              <a:t>word</a:t>
            </a:r>
            <a:r>
              <a:rPr lang="en-US" sz="1600" spc="-18" dirty="0">
                <a:cs typeface="Arial"/>
              </a:rPr>
              <a:t> </a:t>
            </a:r>
            <a:r>
              <a:rPr lang="en-US" sz="1600" spc="-4" dirty="0">
                <a:cs typeface="Arial"/>
              </a:rPr>
              <a:t>only</a:t>
            </a:r>
          </a:p>
          <a:p>
            <a:pPr marL="706223"/>
            <a:endParaRPr lang="en-US" sz="1600" spc="-4" dirty="0">
              <a:cs typeface="Arial"/>
            </a:endParaRPr>
          </a:p>
          <a:p>
            <a:pPr marL="706223"/>
            <a:r>
              <a:rPr lang="en-US" sz="1600" spc="-4" dirty="0">
                <a:cs typeface="Arial"/>
              </a:rPr>
              <a:t>You can print the string chars per char</a:t>
            </a:r>
          </a:p>
          <a:p>
            <a:pPr marL="412149">
              <a:spcBef>
                <a:spcPts val="289"/>
              </a:spcBef>
            </a:pPr>
            <a:r>
              <a:rPr lang="en-US" sz="1600" spc="-4" dirty="0">
                <a:cs typeface="Arial"/>
              </a:rPr>
              <a:t>while (</a:t>
            </a:r>
            <a:r>
              <a:rPr lang="en-US" sz="1600" spc="-4" dirty="0" err="1">
                <a:cs typeface="Arial"/>
              </a:rPr>
              <a:t>countryName</a:t>
            </a:r>
            <a:r>
              <a:rPr lang="en-US" sz="1600" spc="-4" dirty="0">
                <a:cs typeface="Arial"/>
              </a:rPr>
              <a:t>[</a:t>
            </a:r>
            <a:r>
              <a:rPr lang="en-US" sz="1600" spc="-4" dirty="0" err="1">
                <a:cs typeface="Arial"/>
              </a:rPr>
              <a:t>i</a:t>
            </a:r>
            <a:r>
              <a:rPr lang="en-US" sz="1600" spc="-4" dirty="0">
                <a:cs typeface="Arial"/>
              </a:rPr>
              <a:t>] != '\0’){ </a:t>
            </a:r>
          </a:p>
          <a:p>
            <a:pPr marL="412149">
              <a:spcBef>
                <a:spcPts val="289"/>
              </a:spcBef>
            </a:pPr>
            <a:r>
              <a:rPr lang="en-US" sz="1600" spc="-4" dirty="0">
                <a:cs typeface="Arial"/>
              </a:rPr>
              <a:t>           </a:t>
            </a:r>
            <a:r>
              <a:rPr lang="en-US" sz="1600" spc="-4" dirty="0" err="1">
                <a:cs typeface="Arial"/>
              </a:rPr>
              <a:t>printf</a:t>
            </a:r>
            <a:r>
              <a:rPr lang="en-US" sz="1600" spc="-4" dirty="0">
                <a:cs typeface="Arial"/>
              </a:rPr>
              <a:t>("%c", </a:t>
            </a:r>
            <a:r>
              <a:rPr lang="en-US" sz="1600" spc="-4" dirty="0" err="1">
                <a:cs typeface="Arial"/>
              </a:rPr>
              <a:t>countryName</a:t>
            </a:r>
            <a:r>
              <a:rPr lang="en-US" sz="1600" spc="-4" dirty="0">
                <a:cs typeface="Arial"/>
              </a:rPr>
              <a:t>[</a:t>
            </a:r>
            <a:r>
              <a:rPr lang="en-US" sz="1600" spc="-4" dirty="0" err="1">
                <a:cs typeface="Arial"/>
              </a:rPr>
              <a:t>i</a:t>
            </a:r>
            <a:r>
              <a:rPr lang="en-US" sz="1600" spc="-4" dirty="0">
                <a:cs typeface="Arial"/>
              </a:rPr>
              <a:t>]); </a:t>
            </a:r>
          </a:p>
          <a:p>
            <a:pPr marL="412149">
              <a:spcBef>
                <a:spcPts val="289"/>
              </a:spcBef>
            </a:pPr>
            <a:r>
              <a:rPr lang="en-US" sz="1600" spc="-4" dirty="0">
                <a:cs typeface="Arial"/>
              </a:rPr>
              <a:t>		   </a:t>
            </a:r>
            <a:r>
              <a:rPr lang="en-US" sz="1600" spc="-4" dirty="0" err="1">
                <a:cs typeface="Arial"/>
              </a:rPr>
              <a:t>i</a:t>
            </a:r>
            <a:r>
              <a:rPr lang="en-US" sz="1600" spc="-4" dirty="0">
                <a:cs typeface="Arial"/>
              </a:rPr>
              <a:t>++;</a:t>
            </a:r>
          </a:p>
          <a:p>
            <a:pPr marL="412149">
              <a:spcBef>
                <a:spcPts val="289"/>
              </a:spcBef>
            </a:pPr>
            <a:r>
              <a:rPr lang="en-US" sz="1600" spc="-4" dirty="0">
                <a:cs typeface="Arial"/>
              </a:rPr>
              <a:t>          } </a:t>
            </a:r>
          </a:p>
          <a:p>
            <a:pPr marL="0" indent="0">
              <a:lnSpc>
                <a:spcPct val="150000"/>
              </a:lnSpc>
              <a:buFont typeface="Arial" panose="020B0604020202020204" pitchFamily="34" charset="0"/>
              <a:buNone/>
            </a:pPr>
            <a:endParaRPr lang="en-US" sz="1600" kern="0" dirty="0">
              <a:latin typeface="+mn-lt"/>
            </a:endParaRPr>
          </a:p>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4</a:t>
            </a:fld>
            <a:endParaRPr lang="en-US"/>
          </a:p>
        </p:txBody>
      </p:sp>
    </p:spTree>
    <p:extLst>
      <p:ext uri="{BB962C8B-B14F-4D97-AF65-F5344CB8AC3E}">
        <p14:creationId xmlns:p14="http://schemas.microsoft.com/office/powerpoint/2010/main" val="365927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EA64372-70E7-4E3F-A2EB-099B595A4B95}" type="slidenum">
              <a:rPr lang="en-US" smtClean="0"/>
              <a:t>5</a:t>
            </a:fld>
            <a:endParaRPr lang="en-US"/>
          </a:p>
        </p:txBody>
      </p:sp>
    </p:spTree>
    <p:extLst>
      <p:ext uri="{BB962C8B-B14F-4D97-AF65-F5344CB8AC3E}">
        <p14:creationId xmlns:p14="http://schemas.microsoft.com/office/powerpoint/2010/main" val="2270188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t>
            </a:r>
            <a:r>
              <a:rPr lang="en-US" dirty="0"/>
              <a:t> − This is the maximum number of characters to be read (including the final null-character). Usually, the length of the array passed as str is used.</a:t>
            </a:r>
          </a:p>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6</a:t>
            </a:fld>
            <a:endParaRPr lang="en-US"/>
          </a:p>
        </p:txBody>
      </p:sp>
    </p:spTree>
    <p:extLst>
      <p:ext uri="{BB962C8B-B14F-4D97-AF65-F5344CB8AC3E}">
        <p14:creationId xmlns:p14="http://schemas.microsoft.com/office/powerpoint/2010/main" val="385212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139" marR="164303">
              <a:lnSpc>
                <a:spcPct val="112200"/>
              </a:lnSpc>
              <a:spcBef>
                <a:spcPts val="92"/>
              </a:spcBef>
            </a:pPr>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7</a:t>
            </a:fld>
            <a:endParaRPr lang="en-US"/>
          </a:p>
        </p:txBody>
      </p:sp>
    </p:spTree>
    <p:extLst>
      <p:ext uri="{BB962C8B-B14F-4D97-AF65-F5344CB8AC3E}">
        <p14:creationId xmlns:p14="http://schemas.microsoft.com/office/powerpoint/2010/main" val="28689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A64372-70E7-4E3F-A2EB-099B595A4B95}" type="slidenum">
              <a:rPr lang="en-US" smtClean="0"/>
              <a:t>9</a:t>
            </a:fld>
            <a:endParaRPr lang="en-US"/>
          </a:p>
        </p:txBody>
      </p:sp>
    </p:spTree>
    <p:extLst>
      <p:ext uri="{BB962C8B-B14F-4D97-AF65-F5344CB8AC3E}">
        <p14:creationId xmlns:p14="http://schemas.microsoft.com/office/powerpoint/2010/main" val="80748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br>
              <a:rPr lang="en-US" dirty="0"/>
            </a:br>
            <a:r>
              <a:rPr lang="en-US" dirty="0"/>
              <a:t>.</a:t>
            </a:r>
            <a:r>
              <a:rPr lang="en-US" sz="1200" i="1" dirty="0"/>
              <a:t> destination</a:t>
            </a:r>
            <a:r>
              <a:rPr lang="en-US" sz="1200" dirty="0"/>
              <a:t> and </a:t>
            </a:r>
            <a:r>
              <a:rPr lang="en-US" sz="1200" i="1" dirty="0"/>
              <a:t>source</a:t>
            </a:r>
            <a:r>
              <a:rPr lang="en-US" sz="1200" dirty="0"/>
              <a:t> shall not overlap</a:t>
            </a:r>
            <a:endParaRPr lang="en-US" sz="1200" spc="-9" dirty="0">
              <a:cs typeface="Arial"/>
            </a:endParaRPr>
          </a:p>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10</a:t>
            </a:fld>
            <a:endParaRPr lang="en-US"/>
          </a:p>
        </p:txBody>
      </p:sp>
    </p:spTree>
    <p:extLst>
      <p:ext uri="{BB962C8B-B14F-4D97-AF65-F5344CB8AC3E}">
        <p14:creationId xmlns:p14="http://schemas.microsoft.com/office/powerpoint/2010/main" val="123258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11</a:t>
            </a:fld>
            <a:endParaRPr lang="en-US"/>
          </a:p>
        </p:txBody>
      </p:sp>
    </p:spTree>
    <p:extLst>
      <p:ext uri="{BB962C8B-B14F-4D97-AF65-F5344CB8AC3E}">
        <p14:creationId xmlns:p14="http://schemas.microsoft.com/office/powerpoint/2010/main" val="3742295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two strings are not equal, </a:t>
            </a:r>
            <a:r>
              <a:rPr lang="en-US" b="1" dirty="0" err="1"/>
              <a:t>strcmp</a:t>
            </a:r>
            <a:r>
              <a:rPr lang="en-US" b="1" dirty="0"/>
              <a:t>() </a:t>
            </a:r>
            <a:r>
              <a:rPr lang="en-US" dirty="0"/>
              <a:t>returns positive value if ASCII value of first mismatching element of first string is greater than that of second string and negative value if ASCII value of first mismatching element of first string is less than that of second string.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A64372-70E7-4E3F-A2EB-099B595A4B95}" type="slidenum">
              <a:rPr lang="en-US" smtClean="0"/>
              <a:t>12</a:t>
            </a:fld>
            <a:endParaRPr lang="en-US"/>
          </a:p>
        </p:txBody>
      </p:sp>
    </p:spTree>
    <p:extLst>
      <p:ext uri="{BB962C8B-B14F-4D97-AF65-F5344CB8AC3E}">
        <p14:creationId xmlns:p14="http://schemas.microsoft.com/office/powerpoint/2010/main" val="3521630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68842" y="-70792"/>
            <a:ext cx="8522474" cy="677108"/>
          </a:xfrm>
        </p:spPr>
        <p:txBody>
          <a:bodyPr lIns="0" tIns="0" rIns="0" bIns="0"/>
          <a:lstStyle>
            <a:lvl1pPr>
              <a:defRPr sz="4400" b="0" i="0">
                <a:solidFill>
                  <a:srgbClr val="7030A0"/>
                </a:solidFill>
                <a:latin typeface="Calibri"/>
                <a:cs typeface="Calibri"/>
              </a:defRPr>
            </a:lvl1pPr>
          </a:lstStyle>
          <a:p>
            <a:endParaRPr dirty="0"/>
          </a:p>
        </p:txBody>
      </p:sp>
      <p:sp>
        <p:nvSpPr>
          <p:cNvPr id="3" name="Holder 3"/>
          <p:cNvSpPr>
            <a:spLocks noGrp="1"/>
          </p:cNvSpPr>
          <p:nvPr>
            <p:ph type="body" idx="1"/>
          </p:nvPr>
        </p:nvSpPr>
        <p:spPr>
          <a:xfrm>
            <a:off x="1225669" y="713695"/>
            <a:ext cx="8242061" cy="5981427"/>
          </a:xfrm>
        </p:spPr>
        <p:txBody>
          <a:bodyPr lIns="0" tIns="0" rIns="0" bIns="0"/>
          <a:lstStyle>
            <a:lvl1pPr>
              <a:defRPr sz="2800" b="0" i="0">
                <a:solidFill>
                  <a:schemeClr val="tx1"/>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85462" y="0"/>
            <a:ext cx="8522474" cy="677108"/>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dirty="0"/>
          </a:p>
        </p:txBody>
      </p:sp>
      <p:sp>
        <p:nvSpPr>
          <p:cNvPr id="3" name="Holder 3"/>
          <p:cNvSpPr>
            <a:spLocks noGrp="1"/>
          </p:cNvSpPr>
          <p:nvPr>
            <p:ph type="body" idx="1"/>
          </p:nvPr>
        </p:nvSpPr>
        <p:spPr>
          <a:xfrm>
            <a:off x="1225669" y="1546542"/>
            <a:ext cx="8242061" cy="5148580"/>
          </a:xfrm>
          <a:prstGeom prst="rect">
            <a:avLst/>
          </a:prstGeom>
        </p:spPr>
        <p:txBody>
          <a:bodyPr wrap="square" lIns="0" tIns="0" rIns="0" bIns="0">
            <a:spAutoFit/>
          </a:bodyPr>
          <a:lstStyle>
            <a:lvl1pPr>
              <a:defRPr sz="2800" b="0" i="0">
                <a:solidFill>
                  <a:schemeClr val="tx1"/>
                </a:solidFill>
                <a:latin typeface="Courier New"/>
                <a:cs typeface="Courier New"/>
              </a:defRPr>
            </a:lvl1pPr>
          </a:lstStyle>
          <a:p>
            <a:endParaRPr/>
          </a:p>
        </p:txBody>
      </p:sp>
      <p:sp>
        <p:nvSpPr>
          <p:cNvPr id="4" name="Holder 4"/>
          <p:cNvSpPr>
            <a:spLocks noGrp="1"/>
          </p:cNvSpPr>
          <p:nvPr>
            <p:ph type="ftr" sz="quarter" idx="5"/>
          </p:nvPr>
        </p:nvSpPr>
        <p:spPr>
          <a:xfrm>
            <a:off x="3635756" y="7033450"/>
            <a:ext cx="3421887"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a:xfrm>
            <a:off x="9112383" y="6798246"/>
            <a:ext cx="355347" cy="215444"/>
          </a:xfrm>
          <a:prstGeom prst="rect">
            <a:avLst/>
          </a:prstGeom>
        </p:spPr>
        <p:txBody>
          <a:bodyPr wrap="square" lIns="0" tIns="0" rIns="0" bIns="0">
            <a:spAutoFit/>
          </a:bodyPr>
          <a:lstStyle>
            <a:lvl1pPr>
              <a:defRPr sz="1400" b="0" i="0">
                <a:solidFill>
                  <a:srgbClr val="5E5E5E"/>
                </a:solidFill>
                <a:latin typeface="Calibri"/>
                <a:cs typeface="Calibri"/>
              </a:defRPr>
            </a:lvl1pPr>
          </a:lstStyle>
          <a:p>
            <a:pPr marL="11557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defRPr>
          <a:solidFill>
            <a:srgbClr val="7030A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8239" y="885825"/>
            <a:ext cx="5036922" cy="677108"/>
          </a:xfrm>
          <a:prstGeom prst="rect">
            <a:avLst/>
          </a:prstGeom>
        </p:spPr>
        <p:txBody>
          <a:bodyPr vert="horz" wrap="square" lIns="0" tIns="0" rIns="0" bIns="0" rtlCol="0">
            <a:spAutoFit/>
          </a:bodyPr>
          <a:lstStyle/>
          <a:p>
            <a:pPr marL="12700">
              <a:lnSpc>
                <a:spcPct val="100000"/>
              </a:lnSpc>
            </a:pPr>
            <a:r>
              <a:rPr lang="en-AU" spc="-5" dirty="0">
                <a:latin typeface="Arial"/>
                <a:cs typeface="Arial"/>
              </a:rPr>
              <a:t>Lecture 5B: C String</a:t>
            </a:r>
            <a:endParaRPr spc="-5" dirty="0">
              <a:latin typeface="Arial"/>
              <a:cs typeface="Arial"/>
            </a:endParaRPr>
          </a:p>
        </p:txBody>
      </p:sp>
      <p:sp>
        <p:nvSpPr>
          <p:cNvPr id="3" name="Rectangle 2">
            <a:extLst>
              <a:ext uri="{FF2B5EF4-FFF2-40B4-BE49-F238E27FC236}">
                <a16:creationId xmlns:a16="http://schemas.microsoft.com/office/drawing/2014/main" id="{4737D8C1-B5A6-4236-B6D4-8558F5ED0708}"/>
              </a:ext>
            </a:extLst>
          </p:cNvPr>
          <p:cNvSpPr/>
          <p:nvPr/>
        </p:nvSpPr>
        <p:spPr>
          <a:xfrm>
            <a:off x="210155" y="6769919"/>
            <a:ext cx="5632696" cy="369332"/>
          </a:xfrm>
          <a:prstGeom prst="rect">
            <a:avLst/>
          </a:prstGeom>
        </p:spPr>
        <p:txBody>
          <a:bodyPr wrap="none">
            <a:spAutoFit/>
          </a:bodyPr>
          <a:lstStyle/>
          <a:p>
            <a:r>
              <a:rPr lang="en-US" dirty="0"/>
              <a:t>Reference: https://www.cplusplus.com/reference/cstring/</a:t>
            </a:r>
          </a:p>
        </p:txBody>
      </p:sp>
      <p:sp>
        <p:nvSpPr>
          <p:cNvPr id="4" name="TextBox 2">
            <a:extLst>
              <a:ext uri="{FF2B5EF4-FFF2-40B4-BE49-F238E27FC236}">
                <a16:creationId xmlns:a16="http://schemas.microsoft.com/office/drawing/2014/main" id="{E37E9F09-779B-4B14-9793-762550C17750}"/>
              </a:ext>
            </a:extLst>
          </p:cNvPr>
          <p:cNvSpPr txBox="1"/>
          <p:nvPr/>
        </p:nvSpPr>
        <p:spPr>
          <a:xfrm>
            <a:off x="469900" y="3476625"/>
            <a:ext cx="63246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I. Introduction: character array</a:t>
            </a:r>
          </a:p>
          <a:p>
            <a:r>
              <a:rPr lang="en-US" sz="2800" dirty="0"/>
              <a:t>II. C Strings</a:t>
            </a:r>
          </a:p>
          <a:p>
            <a:r>
              <a:rPr lang="en-US" sz="2800" dirty="0"/>
              <a:t>III. Array of Strings</a:t>
            </a:r>
          </a:p>
          <a:p>
            <a:r>
              <a:rPr lang="en-US" sz="2800" dirty="0"/>
              <a:t>IV. </a:t>
            </a:r>
            <a:r>
              <a:rPr lang="en-US" sz="2800"/>
              <a:t>C‐ string Manipulation</a:t>
            </a:r>
            <a:endParaRPr lang="en-US" sz="2800" dirty="0"/>
          </a:p>
        </p:txBody>
      </p:sp>
      <p:sp>
        <p:nvSpPr>
          <p:cNvPr id="5" name="TextBox 4">
            <a:extLst>
              <a:ext uri="{FF2B5EF4-FFF2-40B4-BE49-F238E27FC236}">
                <a16:creationId xmlns:a16="http://schemas.microsoft.com/office/drawing/2014/main" id="{C3816600-E6E4-4109-A86D-527A8FDCD1BB}"/>
              </a:ext>
            </a:extLst>
          </p:cNvPr>
          <p:cNvSpPr txBox="1"/>
          <p:nvPr/>
        </p:nvSpPr>
        <p:spPr>
          <a:xfrm>
            <a:off x="211969" y="2714625"/>
            <a:ext cx="1542666" cy="584775"/>
          </a:xfrm>
          <a:prstGeom prst="rect">
            <a:avLst/>
          </a:prstGeom>
          <a:noFill/>
        </p:spPr>
        <p:txBody>
          <a:bodyPr wrap="none" rtlCol="0">
            <a:spAutoFit/>
          </a:bodyPr>
          <a:lstStyle/>
          <a:p>
            <a:r>
              <a:rPr lang="en-US" sz="3200" b="1" dirty="0">
                <a:solidFill>
                  <a:srgbClr val="7030A0"/>
                </a:solidFill>
              </a:rPr>
              <a:t>Content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2150" y="-48963"/>
            <a:ext cx="6858000" cy="626801"/>
          </a:xfrm>
          <a:prstGeom prst="rect">
            <a:avLst/>
          </a:prstGeom>
        </p:spPr>
        <p:txBody>
          <a:bodyPr vert="horz" wrap="square" lIns="0" tIns="11139" rIns="0" bIns="0" rtlCol="0">
            <a:spAutoFit/>
          </a:bodyPr>
          <a:lstStyle/>
          <a:p>
            <a:pPr marL="11139">
              <a:spcBef>
                <a:spcPts val="88"/>
              </a:spcBef>
            </a:pPr>
            <a:r>
              <a:rPr lang="en-US" sz="4000" spc="-4" dirty="0"/>
              <a:t>Strings Concatenation: </a:t>
            </a:r>
            <a:r>
              <a:rPr lang="en-US" sz="4000" spc="-4" dirty="0" err="1"/>
              <a:t>strcat</a:t>
            </a:r>
            <a:endParaRPr sz="4000" spc="-4" dirty="0"/>
          </a:p>
        </p:txBody>
      </p:sp>
      <p:sp>
        <p:nvSpPr>
          <p:cNvPr id="3" name="object 3"/>
          <p:cNvSpPr txBox="1"/>
          <p:nvPr/>
        </p:nvSpPr>
        <p:spPr>
          <a:xfrm>
            <a:off x="88900" y="1961554"/>
            <a:ext cx="10604500" cy="5545263"/>
          </a:xfrm>
          <a:prstGeom prst="rect">
            <a:avLst/>
          </a:prstGeom>
        </p:spPr>
        <p:txBody>
          <a:bodyPr vert="horz" wrap="square" lIns="0" tIns="11139" rIns="0" bIns="0" rtlCol="0">
            <a:spAutoFit/>
          </a:bodyPr>
          <a:lstStyle/>
          <a:p>
            <a:pPr marL="354039" marR="439440" indent="-342900">
              <a:lnSpc>
                <a:spcPct val="150000"/>
              </a:lnSpc>
              <a:spcBef>
                <a:spcPts val="88"/>
              </a:spcBef>
              <a:buFont typeface="Arial" panose="020B0604020202020204" pitchFamily="34" charset="0"/>
              <a:buChar char="•"/>
            </a:pPr>
            <a:r>
              <a:rPr lang="en-US" sz="2400" dirty="0"/>
              <a:t>Concatenate or append a copy of the </a:t>
            </a:r>
            <a:r>
              <a:rPr lang="en-US" sz="2400" i="1" dirty="0"/>
              <a:t>source</a:t>
            </a:r>
            <a:r>
              <a:rPr lang="en-US" sz="2400" dirty="0"/>
              <a:t> string to the </a:t>
            </a:r>
            <a:r>
              <a:rPr lang="en-US" sz="2400" i="1" dirty="0"/>
              <a:t>destination</a:t>
            </a:r>
            <a:r>
              <a:rPr lang="en-US" sz="2400" dirty="0"/>
              <a:t> string. </a:t>
            </a:r>
          </a:p>
          <a:p>
            <a:pPr marL="811239" marR="439440" lvl="1" indent="-342900">
              <a:lnSpc>
                <a:spcPct val="150000"/>
              </a:lnSpc>
              <a:spcBef>
                <a:spcPts val="88"/>
              </a:spcBef>
              <a:buFont typeface="Arial" panose="020B0604020202020204" pitchFamily="34" charset="0"/>
              <a:buChar char="•"/>
            </a:pPr>
            <a:r>
              <a:rPr lang="en-US" sz="2400" dirty="0"/>
              <a:t>The size of </a:t>
            </a:r>
            <a:r>
              <a:rPr lang="en-US" sz="2400" i="1" dirty="0"/>
              <a:t>destination should be long enough to hold the copy of source. If not, we will get the</a:t>
            </a:r>
            <a:r>
              <a:rPr lang="en-US" sz="2400" b="1" i="1" dirty="0"/>
              <a:t> segmentation fault error.</a:t>
            </a:r>
            <a:endParaRPr lang="en-US" sz="2400" b="1" dirty="0"/>
          </a:p>
          <a:p>
            <a:pPr marL="354039" marR="439440" indent="-342900" algn="just">
              <a:lnSpc>
                <a:spcPct val="150000"/>
              </a:lnSpc>
              <a:spcBef>
                <a:spcPts val="88"/>
              </a:spcBef>
              <a:buFont typeface="Arial" panose="020B0604020202020204" pitchFamily="34" charset="0"/>
              <a:buChar char="•"/>
            </a:pPr>
            <a:endParaRPr lang="en-US" sz="2400" dirty="0"/>
          </a:p>
          <a:p>
            <a:pPr marL="354039" marR="439440" indent="-342900" algn="just">
              <a:lnSpc>
                <a:spcPct val="150000"/>
              </a:lnSpc>
              <a:spcBef>
                <a:spcPts val="88"/>
              </a:spcBef>
              <a:buFont typeface="Arial" panose="020B0604020202020204" pitchFamily="34" charset="0"/>
              <a:buChar char="•"/>
            </a:pPr>
            <a:r>
              <a:rPr lang="en-US" sz="2400" dirty="0"/>
              <a:t>The terminating NULL character in </a:t>
            </a:r>
            <a:r>
              <a:rPr lang="en-US" sz="2400" b="1" i="1" dirty="0"/>
              <a:t>destination</a:t>
            </a:r>
            <a:r>
              <a:rPr lang="en-US" sz="2400" b="1" dirty="0"/>
              <a:t> is overwritten </a:t>
            </a:r>
            <a:r>
              <a:rPr lang="en-US" sz="2400" dirty="0"/>
              <a:t>by the first character of </a:t>
            </a:r>
            <a:r>
              <a:rPr lang="en-US" sz="2400" i="1" dirty="0"/>
              <a:t>source</a:t>
            </a:r>
            <a:r>
              <a:rPr lang="en-US" sz="2400" dirty="0"/>
              <a:t>, and a </a:t>
            </a:r>
            <a:r>
              <a:rPr lang="en-US" sz="2400" b="1" dirty="0"/>
              <a:t>null-character</a:t>
            </a:r>
            <a:r>
              <a:rPr lang="en-US" sz="2400" dirty="0"/>
              <a:t> is included at the end of the new string formed by the concatenation of both in </a:t>
            </a:r>
            <a:r>
              <a:rPr lang="en-US" sz="2400" i="1" dirty="0"/>
              <a:t>destination</a:t>
            </a:r>
            <a:r>
              <a:rPr lang="en-US" sz="2400" dirty="0"/>
              <a:t>.</a:t>
            </a:r>
          </a:p>
          <a:p>
            <a:pPr marL="354039" marR="439440" indent="-342900" algn="just">
              <a:lnSpc>
                <a:spcPct val="150000"/>
              </a:lnSpc>
              <a:spcBef>
                <a:spcPts val="88"/>
              </a:spcBef>
              <a:buFont typeface="Arial" panose="020B0604020202020204" pitchFamily="34" charset="0"/>
              <a:buChar char="•"/>
            </a:pPr>
            <a:endParaRPr lang="en-US" sz="2400" spc="-4" dirty="0">
              <a:solidFill>
                <a:srgbClr val="7030A0"/>
              </a:solidFill>
              <a:cs typeface="Courier New"/>
            </a:endParaRPr>
          </a:p>
          <a:p>
            <a:pPr marL="354039" marR="4456" indent="-342900" algn="just">
              <a:lnSpc>
                <a:spcPct val="150000"/>
              </a:lnSpc>
              <a:buFont typeface="Arial" panose="020B0604020202020204" pitchFamily="34" charset="0"/>
              <a:buChar char="•"/>
            </a:pPr>
            <a:r>
              <a:rPr lang="en-US" sz="2400" spc="-4" dirty="0">
                <a:cs typeface="Arial"/>
              </a:rPr>
              <a:t>T</a:t>
            </a:r>
            <a:r>
              <a:rPr sz="2400" spc="-4" dirty="0">
                <a:cs typeface="Arial"/>
              </a:rPr>
              <a:t>he function </a:t>
            </a:r>
            <a:r>
              <a:rPr sz="2400" spc="-526" dirty="0">
                <a:cs typeface="Arial"/>
              </a:rPr>
              <a:t> </a:t>
            </a:r>
            <a:r>
              <a:rPr sz="2400" dirty="0">
                <a:cs typeface="Arial"/>
              </a:rPr>
              <a:t>returns</a:t>
            </a:r>
            <a:r>
              <a:rPr sz="2400" spc="-9" dirty="0">
                <a:cs typeface="Arial"/>
              </a:rPr>
              <a:t> </a:t>
            </a:r>
            <a:r>
              <a:rPr sz="2400" spc="-4" dirty="0">
                <a:cs typeface="Arial"/>
              </a:rPr>
              <a:t>the</a:t>
            </a:r>
            <a:r>
              <a:rPr sz="2400" spc="-13" dirty="0">
                <a:cs typeface="Arial"/>
              </a:rPr>
              <a:t> </a:t>
            </a:r>
            <a:r>
              <a:rPr lang="en-US" sz="2400" spc="-13" dirty="0">
                <a:cs typeface="Arial"/>
              </a:rPr>
              <a:t>concatenated string</a:t>
            </a:r>
            <a:r>
              <a:rPr sz="2400" spc="-9" dirty="0">
                <a:cs typeface="Arial"/>
              </a:rPr>
              <a:t> </a:t>
            </a:r>
            <a:endParaRPr lang="en-US" sz="2400" spc="-9" dirty="0">
              <a:cs typeface="Arial"/>
            </a:endParaRPr>
          </a:p>
          <a:p>
            <a:pPr marL="354039" marR="4456" indent="-342900" algn="just">
              <a:lnSpc>
                <a:spcPct val="150000"/>
              </a:lnSpc>
              <a:buFont typeface="Arial" panose="020B0604020202020204" pitchFamily="34" charset="0"/>
              <a:buChar char="•"/>
            </a:pPr>
            <a:endParaRPr lang="en-US" sz="2400" spc="-9" dirty="0">
              <a:cs typeface="Arial"/>
            </a:endParaRPr>
          </a:p>
        </p:txBody>
      </p:sp>
      <p:sp>
        <p:nvSpPr>
          <p:cNvPr id="4" name="Rectangle 3">
            <a:extLst>
              <a:ext uri="{FF2B5EF4-FFF2-40B4-BE49-F238E27FC236}">
                <a16:creationId xmlns:a16="http://schemas.microsoft.com/office/drawing/2014/main" id="{F74B52A1-99F0-46A2-A56B-58ACF35143F2}"/>
              </a:ext>
            </a:extLst>
          </p:cNvPr>
          <p:cNvSpPr/>
          <p:nvPr/>
        </p:nvSpPr>
        <p:spPr>
          <a:xfrm>
            <a:off x="1765300" y="1094122"/>
            <a:ext cx="6996018" cy="461665"/>
          </a:xfrm>
          <a:prstGeom prst="rect">
            <a:avLst/>
          </a:prstGeom>
          <a:ln>
            <a:solidFill>
              <a:srgbClr val="7030A0"/>
            </a:solidFill>
            <a:prstDash val="dash"/>
          </a:ln>
        </p:spPr>
        <p:txBody>
          <a:bodyPr wrap="none">
            <a:spAutoFit/>
          </a:bodyPr>
          <a:lstStyle/>
          <a:p>
            <a:r>
              <a:rPr lang="en-US" sz="2400" b="1" dirty="0">
                <a:solidFill>
                  <a:srgbClr val="0070C0"/>
                </a:solidFill>
              </a:rPr>
              <a:t>char</a:t>
            </a:r>
            <a:r>
              <a:rPr lang="en-US" sz="2400" dirty="0"/>
              <a:t> * </a:t>
            </a:r>
            <a:r>
              <a:rPr lang="en-US" sz="2400" dirty="0" err="1"/>
              <a:t>strcat</a:t>
            </a:r>
            <a:r>
              <a:rPr lang="en-US" sz="2400" dirty="0"/>
              <a:t> ( </a:t>
            </a:r>
            <a:r>
              <a:rPr lang="en-US" sz="2400" b="1" dirty="0">
                <a:solidFill>
                  <a:schemeClr val="tx2"/>
                </a:solidFill>
              </a:rPr>
              <a:t>char * </a:t>
            </a:r>
            <a:r>
              <a:rPr lang="en-US" sz="2400" dirty="0"/>
              <a:t>destination, </a:t>
            </a:r>
            <a:r>
              <a:rPr lang="en-US" sz="2400" b="1" dirty="0">
                <a:solidFill>
                  <a:schemeClr val="tx2"/>
                </a:solidFill>
              </a:rPr>
              <a:t>const char </a:t>
            </a:r>
            <a:r>
              <a:rPr lang="en-US" sz="2400" dirty="0"/>
              <a:t>* 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5300" y="0"/>
            <a:ext cx="6858000" cy="626801"/>
          </a:xfrm>
          <a:prstGeom prst="rect">
            <a:avLst/>
          </a:prstGeom>
        </p:spPr>
        <p:txBody>
          <a:bodyPr vert="horz" wrap="square" lIns="0" tIns="11139" rIns="0" bIns="0" rtlCol="0">
            <a:spAutoFit/>
          </a:bodyPr>
          <a:lstStyle/>
          <a:p>
            <a:pPr marL="11139">
              <a:spcBef>
                <a:spcPts val="88"/>
              </a:spcBef>
            </a:pPr>
            <a:r>
              <a:rPr lang="en-US" sz="4000" spc="-4" dirty="0"/>
              <a:t>Strings concatenation: </a:t>
            </a:r>
            <a:r>
              <a:rPr lang="en-US" sz="4000" spc="-4" dirty="0" err="1"/>
              <a:t>str</a:t>
            </a:r>
            <a:r>
              <a:rPr lang="en-US" sz="4000" b="1" u="sng" spc="-4" dirty="0" err="1"/>
              <a:t>n</a:t>
            </a:r>
            <a:r>
              <a:rPr lang="en-US" sz="4000" spc="-4" dirty="0" err="1"/>
              <a:t>cat</a:t>
            </a:r>
            <a:endParaRPr sz="4000" spc="-4" dirty="0"/>
          </a:p>
        </p:txBody>
      </p:sp>
      <p:sp>
        <p:nvSpPr>
          <p:cNvPr id="5" name="Rectangle 4">
            <a:extLst>
              <a:ext uri="{FF2B5EF4-FFF2-40B4-BE49-F238E27FC236}">
                <a16:creationId xmlns:a16="http://schemas.microsoft.com/office/drawing/2014/main" id="{BE8E0C5E-ADE7-4B3F-8EA9-7296056291A6}"/>
              </a:ext>
            </a:extLst>
          </p:cNvPr>
          <p:cNvSpPr/>
          <p:nvPr/>
        </p:nvSpPr>
        <p:spPr>
          <a:xfrm>
            <a:off x="1003300" y="1170797"/>
            <a:ext cx="8686800" cy="461665"/>
          </a:xfrm>
          <a:prstGeom prst="rect">
            <a:avLst/>
          </a:prstGeom>
          <a:ln>
            <a:solidFill>
              <a:srgbClr val="7030A0"/>
            </a:solidFill>
            <a:prstDash val="dash"/>
          </a:ln>
        </p:spPr>
        <p:txBody>
          <a:bodyPr wrap="square">
            <a:spAutoFit/>
          </a:bodyPr>
          <a:lstStyle/>
          <a:p>
            <a:r>
              <a:rPr lang="en-US" sz="2400" dirty="0"/>
              <a:t>char *</a:t>
            </a:r>
            <a:r>
              <a:rPr lang="en-US" sz="2400" b="1" dirty="0"/>
              <a:t> </a:t>
            </a:r>
            <a:r>
              <a:rPr lang="en-US" sz="2400" b="1" dirty="0" err="1"/>
              <a:t>strncat</a:t>
            </a:r>
            <a:r>
              <a:rPr lang="en-US" sz="2400" b="1" dirty="0"/>
              <a:t> </a:t>
            </a:r>
            <a:r>
              <a:rPr lang="en-US" sz="2400" dirty="0"/>
              <a:t>( char * destination, const char * source, </a:t>
            </a:r>
            <a:r>
              <a:rPr lang="en-US" sz="2400" dirty="0" err="1"/>
              <a:t>size_t</a:t>
            </a:r>
            <a:r>
              <a:rPr lang="en-US" sz="2400" dirty="0"/>
              <a:t> num );</a:t>
            </a:r>
          </a:p>
        </p:txBody>
      </p:sp>
      <p:sp>
        <p:nvSpPr>
          <p:cNvPr id="6" name="Rectangle 5">
            <a:extLst>
              <a:ext uri="{FF2B5EF4-FFF2-40B4-BE49-F238E27FC236}">
                <a16:creationId xmlns:a16="http://schemas.microsoft.com/office/drawing/2014/main" id="{90DB9C82-8BF7-4281-A5D3-913B94CCC068}"/>
              </a:ext>
            </a:extLst>
          </p:cNvPr>
          <p:cNvSpPr/>
          <p:nvPr/>
        </p:nvSpPr>
        <p:spPr>
          <a:xfrm>
            <a:off x="88900" y="2331058"/>
            <a:ext cx="10604500" cy="28050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Appends the first </a:t>
            </a:r>
            <a:r>
              <a:rPr lang="en-US" sz="2400" i="1" dirty="0"/>
              <a:t>num</a:t>
            </a:r>
            <a:r>
              <a:rPr lang="en-US" sz="2400" dirty="0"/>
              <a:t> characters of </a:t>
            </a:r>
            <a:r>
              <a:rPr lang="en-US" sz="2400" i="1" dirty="0"/>
              <a:t>source</a:t>
            </a:r>
            <a:r>
              <a:rPr lang="en-US" sz="2400" dirty="0"/>
              <a:t> to </a:t>
            </a:r>
            <a:r>
              <a:rPr lang="en-US" sz="2400" i="1" dirty="0"/>
              <a:t>destination</a:t>
            </a:r>
            <a:r>
              <a:rPr lang="en-US" sz="2400" dirty="0"/>
              <a:t>, </a:t>
            </a:r>
            <a:r>
              <a:rPr lang="en-US" sz="2400" b="1" dirty="0"/>
              <a:t>plus a terminating null-character.</a:t>
            </a:r>
            <a:br>
              <a:rPr lang="en-US" sz="2400" dirty="0"/>
            </a:br>
            <a:endParaRPr lang="en-US" sz="2400" dirty="0"/>
          </a:p>
          <a:p>
            <a:pPr marL="342900" indent="-342900">
              <a:lnSpc>
                <a:spcPct val="150000"/>
              </a:lnSpc>
              <a:buFont typeface="Arial" panose="020B0604020202020204" pitchFamily="34" charset="0"/>
              <a:buChar char="•"/>
            </a:pPr>
            <a:r>
              <a:rPr lang="en-US" sz="2400" dirty="0"/>
              <a:t>If the length of the C string in </a:t>
            </a:r>
            <a:r>
              <a:rPr lang="en-US" sz="2400" i="1" dirty="0"/>
              <a:t>source</a:t>
            </a:r>
            <a:r>
              <a:rPr lang="en-US" sz="2400" dirty="0"/>
              <a:t> is less than </a:t>
            </a:r>
            <a:r>
              <a:rPr lang="en-US" sz="2400" i="1" dirty="0"/>
              <a:t>num</a:t>
            </a:r>
            <a:r>
              <a:rPr lang="en-US" sz="2400" dirty="0"/>
              <a:t>, only the content up to the terminating null-character is copied.</a:t>
            </a:r>
          </a:p>
        </p:txBody>
      </p:sp>
      <p:sp>
        <p:nvSpPr>
          <p:cNvPr id="3" name="Oval 2">
            <a:extLst>
              <a:ext uri="{FF2B5EF4-FFF2-40B4-BE49-F238E27FC236}">
                <a16:creationId xmlns:a16="http://schemas.microsoft.com/office/drawing/2014/main" id="{7A5182FA-20AB-4359-950B-50F0C9A3EFEA}"/>
              </a:ext>
            </a:extLst>
          </p:cNvPr>
          <p:cNvSpPr/>
          <p:nvPr/>
        </p:nvSpPr>
        <p:spPr>
          <a:xfrm>
            <a:off x="8623300" y="1170797"/>
            <a:ext cx="1066800" cy="629428"/>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D899416-5CB8-462C-801F-3D98D71460A4}"/>
              </a:ext>
            </a:extLst>
          </p:cNvPr>
          <p:cNvSpPr/>
          <p:nvPr/>
        </p:nvSpPr>
        <p:spPr>
          <a:xfrm>
            <a:off x="2679700" y="2409610"/>
            <a:ext cx="609600" cy="629428"/>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22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5358" y="-5687"/>
            <a:ext cx="4673600" cy="626801"/>
          </a:xfrm>
          <a:prstGeom prst="rect">
            <a:avLst/>
          </a:prstGeom>
        </p:spPr>
        <p:txBody>
          <a:bodyPr vert="horz" wrap="square" lIns="0" tIns="11139" rIns="0" bIns="0" rtlCol="0">
            <a:spAutoFit/>
          </a:bodyPr>
          <a:lstStyle/>
          <a:p>
            <a:pPr marL="11139">
              <a:spcBef>
                <a:spcPts val="88"/>
              </a:spcBef>
            </a:pPr>
            <a:r>
              <a:rPr lang="en-US" sz="4000" spc="-4" dirty="0"/>
              <a:t>C-strings Comparison</a:t>
            </a:r>
            <a:endParaRPr sz="4000" spc="-4" dirty="0"/>
          </a:p>
        </p:txBody>
      </p:sp>
      <p:sp>
        <p:nvSpPr>
          <p:cNvPr id="3" name="object 3"/>
          <p:cNvSpPr txBox="1"/>
          <p:nvPr/>
        </p:nvSpPr>
        <p:spPr>
          <a:xfrm>
            <a:off x="12700" y="1392870"/>
            <a:ext cx="10572750" cy="2168170"/>
          </a:xfrm>
          <a:prstGeom prst="rect">
            <a:avLst/>
          </a:prstGeom>
        </p:spPr>
        <p:txBody>
          <a:bodyPr vert="horz" wrap="square" lIns="0" tIns="11696" rIns="0" bIns="0" rtlCol="0">
            <a:spAutoFit/>
          </a:bodyPr>
          <a:lstStyle/>
          <a:p>
            <a:pPr marL="354039" marR="4456" indent="-342900" algn="just">
              <a:lnSpc>
                <a:spcPct val="150000"/>
              </a:lnSpc>
              <a:spcBef>
                <a:spcPts val="92"/>
              </a:spcBef>
              <a:buFont typeface="Arial" panose="020B0604020202020204" pitchFamily="34" charset="0"/>
              <a:buChar char="•"/>
            </a:pPr>
            <a:r>
              <a:rPr lang="en-US" sz="2400" dirty="0"/>
              <a:t>This function starts comparing the first character of each string using their corresponding ASCII codes. If they are equal to each other, it continues with the following pairs until the </a:t>
            </a:r>
            <a:r>
              <a:rPr lang="en-US" sz="2400" u="sng" dirty="0"/>
              <a:t>characters differ or until a terminating null-character is reached.</a:t>
            </a:r>
            <a:endParaRPr sz="2400" u="sng" dirty="0">
              <a:latin typeface="Arial"/>
              <a:cs typeface="Arial"/>
            </a:endParaRPr>
          </a:p>
        </p:txBody>
      </p:sp>
      <p:sp>
        <p:nvSpPr>
          <p:cNvPr id="4" name="Rectangle 3">
            <a:extLst>
              <a:ext uri="{FF2B5EF4-FFF2-40B4-BE49-F238E27FC236}">
                <a16:creationId xmlns:a16="http://schemas.microsoft.com/office/drawing/2014/main" id="{4AF1F238-E4F3-47BD-B853-DE9F745EC0CC}"/>
              </a:ext>
            </a:extLst>
          </p:cNvPr>
          <p:cNvSpPr/>
          <p:nvPr/>
        </p:nvSpPr>
        <p:spPr>
          <a:xfrm>
            <a:off x="1771650" y="857906"/>
            <a:ext cx="6705600" cy="461665"/>
          </a:xfrm>
          <a:prstGeom prst="rect">
            <a:avLst/>
          </a:prstGeom>
          <a:ln>
            <a:solidFill>
              <a:srgbClr val="7030A0"/>
            </a:solidFill>
            <a:prstDash val="dash"/>
          </a:ln>
        </p:spPr>
        <p:txBody>
          <a:bodyPr wrap="square">
            <a:spAutoFit/>
          </a:bodyPr>
          <a:lstStyle/>
          <a:p>
            <a:r>
              <a:rPr lang="en-US" sz="2400" b="1" dirty="0"/>
              <a:t>int</a:t>
            </a:r>
            <a:r>
              <a:rPr lang="en-US" sz="2400" dirty="0"/>
              <a:t> </a:t>
            </a:r>
            <a:r>
              <a:rPr lang="en-US" sz="2400" dirty="0" err="1"/>
              <a:t>strcmp</a:t>
            </a:r>
            <a:r>
              <a:rPr lang="en-US" sz="2400" dirty="0"/>
              <a:t> ( </a:t>
            </a:r>
            <a:r>
              <a:rPr lang="en-US" sz="2400" b="1" dirty="0"/>
              <a:t>const char </a:t>
            </a:r>
            <a:r>
              <a:rPr lang="en-US" sz="2400" dirty="0"/>
              <a:t>* str1, </a:t>
            </a:r>
            <a:r>
              <a:rPr lang="en-US" sz="2400" b="1" dirty="0"/>
              <a:t>const char </a:t>
            </a:r>
            <a:r>
              <a:rPr lang="en-US" sz="2400" dirty="0"/>
              <a:t>* str2 );</a:t>
            </a:r>
          </a:p>
        </p:txBody>
      </p:sp>
      <p:grpSp>
        <p:nvGrpSpPr>
          <p:cNvPr id="5" name="Group 4">
            <a:extLst>
              <a:ext uri="{FF2B5EF4-FFF2-40B4-BE49-F238E27FC236}">
                <a16:creationId xmlns:a16="http://schemas.microsoft.com/office/drawing/2014/main" id="{3E00EE7A-A5F4-411B-A4F1-060B1BACC7AB}"/>
              </a:ext>
            </a:extLst>
          </p:cNvPr>
          <p:cNvGrpSpPr/>
          <p:nvPr/>
        </p:nvGrpSpPr>
        <p:grpSpPr>
          <a:xfrm>
            <a:off x="165100" y="4467225"/>
            <a:ext cx="7742555" cy="2795397"/>
            <a:chOff x="1178185" y="1420812"/>
            <a:chExt cx="7742555" cy="2795397"/>
          </a:xfrm>
        </p:grpSpPr>
        <p:sp>
          <p:nvSpPr>
            <p:cNvPr id="6" name="object 3">
              <a:extLst>
                <a:ext uri="{FF2B5EF4-FFF2-40B4-BE49-F238E27FC236}">
                  <a16:creationId xmlns:a16="http://schemas.microsoft.com/office/drawing/2014/main" id="{C06F2E46-E3F7-4F01-9C7D-E328FFFAC03C}"/>
                </a:ext>
              </a:extLst>
            </p:cNvPr>
            <p:cNvSpPr txBox="1"/>
            <p:nvPr/>
          </p:nvSpPr>
          <p:spPr>
            <a:xfrm>
              <a:off x="1178185" y="1420812"/>
              <a:ext cx="7742555" cy="2556597"/>
            </a:xfrm>
            <a:prstGeom prst="rect">
              <a:avLst/>
            </a:prstGeom>
          </p:spPr>
          <p:txBody>
            <a:bodyPr vert="horz" wrap="square" lIns="0" tIns="0" rIns="0" bIns="0" rtlCol="0">
              <a:spAutoFit/>
            </a:bodyPr>
            <a:lstStyle/>
            <a:p>
              <a:pPr marL="12700">
                <a:lnSpc>
                  <a:spcPct val="100000"/>
                </a:lnSpc>
                <a:spcBef>
                  <a:spcPts val="520"/>
                </a:spcBef>
              </a:pPr>
              <a:r>
                <a:rPr sz="2400" b="1" spc="-5" dirty="0">
                  <a:latin typeface="Calibri"/>
                  <a:cs typeface="Calibri"/>
                </a:rPr>
                <a:t>Examples:</a:t>
              </a:r>
              <a:endParaRPr sz="2400" b="1" dirty="0">
                <a:latin typeface="Calibri"/>
                <a:cs typeface="Calibri"/>
              </a:endParaRPr>
            </a:p>
            <a:p>
              <a:pPr marL="469265" marR="5080">
                <a:lnSpc>
                  <a:spcPts val="3310"/>
                </a:lnSpc>
                <a:spcBef>
                  <a:spcPts val="130"/>
                </a:spcBef>
                <a:tabLst>
                  <a:tab pos="2254885" algn="l"/>
                  <a:tab pos="4991735" algn="l"/>
                  <a:tab pos="5936615" algn="l"/>
                </a:tabLst>
              </a:pPr>
              <a:r>
                <a:rPr sz="2400" dirty="0">
                  <a:latin typeface="Calibri"/>
                  <a:cs typeface="Calibri"/>
                </a:rPr>
                <a:t>The</a:t>
              </a:r>
              <a:r>
                <a:rPr sz="2400" spc="-5" dirty="0">
                  <a:latin typeface="Calibri"/>
                  <a:cs typeface="Calibri"/>
                </a:rPr>
                <a:t> strin</a:t>
              </a:r>
              <a:r>
                <a:rPr sz="2400" dirty="0">
                  <a:latin typeface="Calibri"/>
                  <a:cs typeface="Calibri"/>
                </a:rPr>
                <a:t>g</a:t>
              </a:r>
              <a:r>
                <a:rPr sz="2400" spc="-5" dirty="0">
                  <a:latin typeface="Calibri"/>
                  <a:cs typeface="Calibri"/>
                </a:rPr>
                <a:t> </a:t>
              </a:r>
              <a:r>
                <a:rPr sz="2400" spc="-5" dirty="0">
                  <a:latin typeface="Courier New"/>
                  <a:cs typeface="Courier New"/>
                </a:rPr>
                <a:t>"Air</a:t>
              </a:r>
              <a:r>
                <a:rPr sz="2400" dirty="0">
                  <a:latin typeface="Courier New"/>
                  <a:cs typeface="Courier New"/>
                </a:rPr>
                <a:t>"</a:t>
              </a:r>
              <a:r>
                <a:rPr sz="2400" spc="-905" dirty="0">
                  <a:latin typeface="Courier New"/>
                  <a:cs typeface="Courier New"/>
                </a:rPr>
                <a:t> </a:t>
              </a:r>
              <a:r>
                <a:rPr sz="2400" dirty="0">
                  <a:latin typeface="Calibri"/>
                  <a:cs typeface="Calibri"/>
                </a:rPr>
                <a:t>is</a:t>
              </a:r>
              <a:r>
                <a:rPr sz="2400" spc="-5" dirty="0">
                  <a:latin typeface="Calibri"/>
                  <a:cs typeface="Calibri"/>
                </a:rPr>
                <a:t> smalle</a:t>
              </a:r>
              <a:r>
                <a:rPr sz="2400" dirty="0">
                  <a:latin typeface="Calibri"/>
                  <a:cs typeface="Calibri"/>
                </a:rPr>
                <a:t>r</a:t>
              </a:r>
              <a:r>
                <a:rPr sz="2400" spc="-5" dirty="0">
                  <a:latin typeface="Calibri"/>
                  <a:cs typeface="Calibri"/>
                </a:rPr>
                <a:t> </a:t>
              </a:r>
              <a:r>
                <a:rPr sz="2400" dirty="0">
                  <a:latin typeface="Calibri"/>
                  <a:cs typeface="Calibri"/>
                </a:rPr>
                <a:t>than</a:t>
              </a:r>
              <a:r>
                <a:rPr sz="2400" spc="-5" dirty="0">
                  <a:latin typeface="Calibri"/>
                  <a:cs typeface="Calibri"/>
                </a:rPr>
                <a:t> th</a:t>
              </a:r>
              <a:r>
                <a:rPr sz="2400" dirty="0">
                  <a:latin typeface="Calibri"/>
                  <a:cs typeface="Calibri"/>
                </a:rPr>
                <a:t>e</a:t>
              </a:r>
              <a:r>
                <a:rPr sz="2400" spc="-5" dirty="0">
                  <a:latin typeface="Calibri"/>
                  <a:cs typeface="Calibri"/>
                </a:rPr>
                <a:t> strin</a:t>
              </a:r>
              <a:r>
                <a:rPr sz="2400" dirty="0">
                  <a:latin typeface="Calibri"/>
                  <a:cs typeface="Calibri"/>
                </a:rPr>
                <a:t>g	</a:t>
              </a:r>
              <a:r>
                <a:rPr sz="2400" spc="-5" dirty="0">
                  <a:latin typeface="Courier New"/>
                  <a:cs typeface="Courier New"/>
                </a:rPr>
                <a:t>"Boat</a:t>
              </a:r>
              <a:r>
                <a:rPr sz="2400" dirty="0">
                  <a:latin typeface="Courier New"/>
                  <a:cs typeface="Courier New"/>
                </a:rPr>
                <a:t>"</a:t>
              </a:r>
              <a:r>
                <a:rPr sz="2400" dirty="0">
                  <a:latin typeface="Calibri"/>
                  <a:cs typeface="Calibri"/>
                </a:rPr>
                <a:t>. </a:t>
              </a:r>
              <a:r>
                <a:rPr sz="2400" spc="-5" dirty="0">
                  <a:latin typeface="Calibri"/>
                  <a:cs typeface="Calibri"/>
                </a:rPr>
                <a:t>ASCI</a:t>
              </a:r>
              <a:r>
                <a:rPr sz="2400" dirty="0">
                  <a:latin typeface="Calibri"/>
                  <a:cs typeface="Calibri"/>
                </a:rPr>
                <a:t>I</a:t>
              </a:r>
              <a:r>
                <a:rPr sz="2400" spc="-15" dirty="0">
                  <a:latin typeface="Calibri"/>
                  <a:cs typeface="Calibri"/>
                </a:rPr>
                <a:t> </a:t>
              </a:r>
              <a:r>
                <a:rPr sz="2400" spc="-5" dirty="0">
                  <a:latin typeface="Calibri"/>
                  <a:cs typeface="Calibri"/>
                </a:rPr>
                <a:t>code</a:t>
              </a:r>
              <a:r>
                <a:rPr sz="2400" dirty="0">
                  <a:latin typeface="Calibri"/>
                  <a:cs typeface="Calibri"/>
                </a:rPr>
                <a:t>s</a:t>
              </a:r>
              <a:r>
                <a:rPr sz="2400" dirty="0">
                  <a:latin typeface="Courier New"/>
                  <a:cs typeface="Courier New"/>
                </a:rPr>
                <a:t>:	</a:t>
              </a:r>
              <a:r>
                <a:rPr sz="2400" b="1" spc="-10" dirty="0">
                  <a:latin typeface="Courier New"/>
                  <a:cs typeface="Courier New"/>
                </a:rPr>
                <a:t>6</a:t>
              </a:r>
              <a:r>
                <a:rPr sz="2400" b="1" dirty="0">
                  <a:latin typeface="Courier New"/>
                  <a:cs typeface="Courier New"/>
                </a:rPr>
                <a:t>5</a:t>
              </a:r>
              <a:r>
                <a:rPr sz="2400" b="1" spc="-10" dirty="0">
                  <a:latin typeface="Courier New"/>
                  <a:cs typeface="Courier New"/>
                </a:rPr>
                <a:t> </a:t>
              </a:r>
              <a:r>
                <a:rPr sz="2400" spc="-5" dirty="0">
                  <a:latin typeface="Courier New"/>
                  <a:cs typeface="Courier New"/>
                </a:rPr>
                <a:t>10</a:t>
              </a:r>
              <a:r>
                <a:rPr sz="2400" dirty="0">
                  <a:latin typeface="Courier New"/>
                  <a:cs typeface="Courier New"/>
                </a:rPr>
                <a:t>5</a:t>
              </a:r>
              <a:r>
                <a:rPr sz="2400" spc="-10" dirty="0">
                  <a:latin typeface="Courier New"/>
                  <a:cs typeface="Courier New"/>
                </a:rPr>
                <a:t> </a:t>
              </a:r>
              <a:r>
                <a:rPr sz="2400" spc="-5" dirty="0">
                  <a:latin typeface="Courier New"/>
                  <a:cs typeface="Courier New"/>
                </a:rPr>
                <a:t>11</a:t>
              </a:r>
              <a:r>
                <a:rPr sz="2400" dirty="0">
                  <a:latin typeface="Courier New"/>
                  <a:cs typeface="Courier New"/>
                </a:rPr>
                <a:t>4</a:t>
              </a:r>
              <a:r>
                <a:rPr sz="2400" spc="-10" dirty="0">
                  <a:latin typeface="Courier New"/>
                  <a:cs typeface="Courier New"/>
                </a:rPr>
                <a:t> </a:t>
              </a:r>
              <a:r>
                <a:rPr sz="2400" dirty="0">
                  <a:latin typeface="Courier New"/>
                  <a:cs typeface="Courier New"/>
                </a:rPr>
                <a:t>0	</a:t>
              </a:r>
              <a:r>
                <a:rPr sz="2400" b="1" spc="-5" dirty="0">
                  <a:latin typeface="Courier New"/>
                  <a:cs typeface="Courier New"/>
                </a:rPr>
                <a:t>6</a:t>
              </a:r>
              <a:r>
                <a:rPr sz="2400" b="1" dirty="0">
                  <a:latin typeface="Courier New"/>
                  <a:cs typeface="Courier New"/>
                </a:rPr>
                <a:t>6</a:t>
              </a:r>
              <a:r>
                <a:rPr sz="2400" b="1" spc="-15" dirty="0">
                  <a:latin typeface="Courier New"/>
                  <a:cs typeface="Courier New"/>
                </a:rPr>
                <a:t> </a:t>
              </a:r>
              <a:r>
                <a:rPr sz="2400" spc="-5" dirty="0">
                  <a:latin typeface="Courier New"/>
                  <a:cs typeface="Courier New"/>
                </a:rPr>
                <a:t>11</a:t>
              </a:r>
              <a:r>
                <a:rPr sz="2400" dirty="0">
                  <a:latin typeface="Courier New"/>
                  <a:cs typeface="Courier New"/>
                </a:rPr>
                <a:t>1</a:t>
              </a:r>
              <a:r>
                <a:rPr sz="2400" spc="-10" dirty="0">
                  <a:latin typeface="Courier New"/>
                  <a:cs typeface="Courier New"/>
                </a:rPr>
                <a:t> </a:t>
              </a:r>
              <a:r>
                <a:rPr sz="2400" spc="-5" dirty="0">
                  <a:latin typeface="Courier New"/>
                  <a:cs typeface="Courier New"/>
                </a:rPr>
                <a:t>9</a:t>
              </a:r>
              <a:r>
                <a:rPr sz="2400" dirty="0">
                  <a:latin typeface="Courier New"/>
                  <a:cs typeface="Courier New"/>
                </a:rPr>
                <a:t>7</a:t>
              </a:r>
              <a:r>
                <a:rPr sz="2400" spc="-10" dirty="0">
                  <a:latin typeface="Courier New"/>
                  <a:cs typeface="Courier New"/>
                </a:rPr>
                <a:t> </a:t>
              </a:r>
              <a:r>
                <a:rPr sz="2400" spc="-5" dirty="0">
                  <a:latin typeface="Courier New"/>
                  <a:cs typeface="Courier New"/>
                </a:rPr>
                <a:t>11</a:t>
              </a:r>
              <a:r>
                <a:rPr sz="2400" dirty="0">
                  <a:latin typeface="Courier New"/>
                  <a:cs typeface="Courier New"/>
                </a:rPr>
                <a:t>6</a:t>
              </a:r>
              <a:r>
                <a:rPr sz="2400" spc="-10" dirty="0">
                  <a:latin typeface="Courier New"/>
                  <a:cs typeface="Courier New"/>
                </a:rPr>
                <a:t> </a:t>
              </a:r>
              <a:r>
                <a:rPr sz="2400" dirty="0">
                  <a:latin typeface="Courier New"/>
                  <a:cs typeface="Courier New"/>
                </a:rPr>
                <a:t>0</a:t>
              </a:r>
            </a:p>
            <a:p>
              <a:pPr>
                <a:lnSpc>
                  <a:spcPct val="100000"/>
                </a:lnSpc>
                <a:spcBef>
                  <a:spcPts val="14"/>
                </a:spcBef>
              </a:pPr>
              <a:endParaRPr sz="3200" dirty="0">
                <a:latin typeface="Times New Roman"/>
                <a:cs typeface="Times New Roman"/>
              </a:endParaRPr>
            </a:p>
            <a:p>
              <a:pPr marL="469265" marR="990600">
                <a:lnSpc>
                  <a:spcPct val="114999"/>
                </a:lnSpc>
                <a:tabLst>
                  <a:tab pos="4991735" algn="l"/>
                  <a:tab pos="5936615" algn="l"/>
                </a:tabLst>
              </a:pPr>
              <a:r>
                <a:rPr sz="2400" dirty="0">
                  <a:latin typeface="Calibri"/>
                  <a:cs typeface="Calibri"/>
                </a:rPr>
                <a:t>The</a:t>
              </a:r>
              <a:r>
                <a:rPr sz="2400" spc="-5" dirty="0">
                  <a:latin typeface="Calibri"/>
                  <a:cs typeface="Calibri"/>
                </a:rPr>
                <a:t> strin</a:t>
              </a:r>
              <a:r>
                <a:rPr sz="2400" dirty="0">
                  <a:latin typeface="Calibri"/>
                  <a:cs typeface="Calibri"/>
                </a:rPr>
                <a:t>g</a:t>
              </a:r>
              <a:r>
                <a:rPr sz="2400" spc="-5" dirty="0">
                  <a:latin typeface="Calibri"/>
                  <a:cs typeface="Calibri"/>
                </a:rPr>
                <a:t> </a:t>
              </a:r>
              <a:r>
                <a:rPr sz="2400" spc="-5" dirty="0">
                  <a:latin typeface="Courier New"/>
                  <a:cs typeface="Courier New"/>
                </a:rPr>
                <a:t>"Air</a:t>
              </a:r>
              <a:r>
                <a:rPr sz="2400" dirty="0">
                  <a:latin typeface="Courier New"/>
                  <a:cs typeface="Courier New"/>
                </a:rPr>
                <a:t>"</a:t>
              </a:r>
              <a:r>
                <a:rPr sz="2400" spc="-905" dirty="0">
                  <a:latin typeface="Courier New"/>
                  <a:cs typeface="Courier New"/>
                </a:rPr>
                <a:t> </a:t>
              </a:r>
              <a:r>
                <a:rPr sz="2400" dirty="0">
                  <a:latin typeface="Calibri"/>
                  <a:cs typeface="Calibri"/>
                </a:rPr>
                <a:t>is</a:t>
              </a:r>
              <a:r>
                <a:rPr sz="2400" spc="-5" dirty="0">
                  <a:latin typeface="Calibri"/>
                  <a:cs typeface="Calibri"/>
                </a:rPr>
                <a:t> smalle</a:t>
              </a:r>
              <a:r>
                <a:rPr sz="2400" dirty="0">
                  <a:latin typeface="Calibri"/>
                  <a:cs typeface="Calibri"/>
                </a:rPr>
                <a:t>r</a:t>
              </a:r>
              <a:r>
                <a:rPr sz="2400" spc="-5" dirty="0">
                  <a:latin typeface="Calibri"/>
                  <a:cs typeface="Calibri"/>
                </a:rPr>
                <a:t> </a:t>
              </a:r>
              <a:r>
                <a:rPr sz="2400" dirty="0">
                  <a:latin typeface="Calibri"/>
                  <a:cs typeface="Calibri"/>
                </a:rPr>
                <a:t>than</a:t>
              </a:r>
              <a:r>
                <a:rPr sz="2400" spc="-5" dirty="0">
                  <a:latin typeface="Calibri"/>
                  <a:cs typeface="Calibri"/>
                </a:rPr>
                <a:t> th</a:t>
              </a:r>
              <a:r>
                <a:rPr sz="2400" dirty="0">
                  <a:latin typeface="Calibri"/>
                  <a:cs typeface="Calibri"/>
                </a:rPr>
                <a:t>e</a:t>
              </a:r>
              <a:r>
                <a:rPr sz="2400" spc="-5" dirty="0">
                  <a:latin typeface="Calibri"/>
                  <a:cs typeface="Calibri"/>
                </a:rPr>
                <a:t> strin</a:t>
              </a:r>
              <a:r>
                <a:rPr sz="2400" dirty="0">
                  <a:latin typeface="Calibri"/>
                  <a:cs typeface="Calibri"/>
                </a:rPr>
                <a:t>g	</a:t>
              </a:r>
              <a:r>
                <a:rPr sz="2400" spc="-5" dirty="0">
                  <a:latin typeface="Courier New"/>
                  <a:cs typeface="Courier New"/>
                </a:rPr>
                <a:t>"An</a:t>
              </a:r>
              <a:r>
                <a:rPr sz="2400" spc="-10" dirty="0">
                  <a:latin typeface="Courier New"/>
                  <a:cs typeface="Courier New"/>
                </a:rPr>
                <a:t>"</a:t>
              </a:r>
              <a:r>
                <a:rPr sz="2400" dirty="0">
                  <a:latin typeface="Calibri"/>
                  <a:cs typeface="Calibri"/>
                </a:rPr>
                <a:t>. </a:t>
              </a:r>
              <a:r>
                <a:rPr sz="2400" spc="-5" dirty="0">
                  <a:latin typeface="Calibri"/>
                  <a:cs typeface="Calibri"/>
                </a:rPr>
                <a:t>ASCI</a:t>
              </a:r>
              <a:r>
                <a:rPr sz="2400" dirty="0">
                  <a:latin typeface="Calibri"/>
                  <a:cs typeface="Calibri"/>
                </a:rPr>
                <a:t>I</a:t>
              </a:r>
              <a:r>
                <a:rPr sz="2400" spc="-15" dirty="0">
                  <a:latin typeface="Calibri"/>
                  <a:cs typeface="Calibri"/>
                </a:rPr>
                <a:t> </a:t>
              </a:r>
              <a:r>
                <a:rPr sz="2400" spc="-5" dirty="0">
                  <a:latin typeface="Calibri"/>
                  <a:cs typeface="Calibri"/>
                </a:rPr>
                <a:t>code</a:t>
              </a:r>
              <a:r>
                <a:rPr sz="2400" dirty="0">
                  <a:latin typeface="Calibri"/>
                  <a:cs typeface="Calibri"/>
                </a:rPr>
                <a:t>s</a:t>
              </a:r>
              <a:r>
                <a:rPr sz="2400" dirty="0">
                  <a:latin typeface="Courier New"/>
                  <a:cs typeface="Courier New"/>
                </a:rPr>
                <a:t>:</a:t>
              </a:r>
              <a:r>
                <a:rPr sz="2400" spc="-5" dirty="0">
                  <a:latin typeface="Courier New"/>
                  <a:cs typeface="Courier New"/>
                </a:rPr>
                <a:t> 6</a:t>
              </a:r>
              <a:r>
                <a:rPr sz="2400" dirty="0">
                  <a:latin typeface="Courier New"/>
                  <a:cs typeface="Courier New"/>
                </a:rPr>
                <a:t>5</a:t>
              </a:r>
              <a:r>
                <a:rPr sz="2400" spc="-5" dirty="0">
                  <a:latin typeface="Courier New"/>
                  <a:cs typeface="Courier New"/>
                </a:rPr>
                <a:t> </a:t>
              </a:r>
              <a:r>
                <a:rPr sz="2400" b="1" spc="-5" dirty="0">
                  <a:latin typeface="Courier New"/>
                  <a:cs typeface="Courier New"/>
                </a:rPr>
                <a:t>10</a:t>
              </a:r>
              <a:r>
                <a:rPr sz="2400" b="1" dirty="0">
                  <a:latin typeface="Courier New"/>
                  <a:cs typeface="Courier New"/>
                </a:rPr>
                <a:t>5</a:t>
              </a:r>
              <a:r>
                <a:rPr sz="2400" b="1" spc="-10" dirty="0">
                  <a:latin typeface="Courier New"/>
                  <a:cs typeface="Courier New"/>
                </a:rPr>
                <a:t> </a:t>
              </a:r>
              <a:r>
                <a:rPr sz="2400" spc="-5" dirty="0">
                  <a:latin typeface="Courier New"/>
                  <a:cs typeface="Courier New"/>
                </a:rPr>
                <a:t>11</a:t>
              </a:r>
              <a:r>
                <a:rPr sz="2400" dirty="0">
                  <a:latin typeface="Courier New"/>
                  <a:cs typeface="Courier New"/>
                </a:rPr>
                <a:t>4</a:t>
              </a:r>
              <a:r>
                <a:rPr sz="2400" spc="-10" dirty="0">
                  <a:latin typeface="Courier New"/>
                  <a:cs typeface="Courier New"/>
                </a:rPr>
                <a:t> </a:t>
              </a:r>
              <a:r>
                <a:rPr sz="2400" dirty="0">
                  <a:latin typeface="Courier New"/>
                  <a:cs typeface="Courier New"/>
                </a:rPr>
                <a:t>0	</a:t>
              </a:r>
              <a:r>
                <a:rPr sz="2400" spc="-5" dirty="0">
                  <a:latin typeface="Courier New"/>
                  <a:cs typeface="Courier New"/>
                </a:rPr>
                <a:t>6</a:t>
              </a:r>
              <a:r>
                <a:rPr sz="2400" dirty="0">
                  <a:latin typeface="Courier New"/>
                  <a:cs typeface="Courier New"/>
                </a:rPr>
                <a:t>5</a:t>
              </a:r>
              <a:r>
                <a:rPr sz="2400" spc="-10" dirty="0">
                  <a:latin typeface="Courier New"/>
                  <a:cs typeface="Courier New"/>
                </a:rPr>
                <a:t> </a:t>
              </a:r>
              <a:r>
                <a:rPr sz="2400" b="1" spc="-5" dirty="0">
                  <a:latin typeface="Courier New"/>
                  <a:cs typeface="Courier New"/>
                </a:rPr>
                <a:t>11</a:t>
              </a:r>
              <a:r>
                <a:rPr sz="2400" b="1" dirty="0">
                  <a:latin typeface="Courier New"/>
                  <a:cs typeface="Courier New"/>
                </a:rPr>
                <a:t>0</a:t>
              </a:r>
              <a:r>
                <a:rPr sz="2400" b="1" spc="-15" dirty="0">
                  <a:latin typeface="Courier New"/>
                  <a:cs typeface="Courier New"/>
                </a:rPr>
                <a:t> </a:t>
              </a:r>
              <a:r>
                <a:rPr sz="2400" dirty="0">
                  <a:latin typeface="Courier New"/>
                  <a:cs typeface="Courier New"/>
                </a:rPr>
                <a:t>0</a:t>
              </a:r>
            </a:p>
          </p:txBody>
        </p:sp>
        <p:sp>
          <p:nvSpPr>
            <p:cNvPr id="7" name="object 4">
              <a:extLst>
                <a:ext uri="{FF2B5EF4-FFF2-40B4-BE49-F238E27FC236}">
                  <a16:creationId xmlns:a16="http://schemas.microsoft.com/office/drawing/2014/main" id="{BBEF5A79-0771-4FC6-8A39-D41992D233CD}"/>
                </a:ext>
              </a:extLst>
            </p:cNvPr>
            <p:cNvSpPr/>
            <p:nvPr/>
          </p:nvSpPr>
          <p:spPr>
            <a:xfrm>
              <a:off x="3616585" y="2668333"/>
              <a:ext cx="2520950" cy="300355"/>
            </a:xfrm>
            <a:custGeom>
              <a:avLst/>
              <a:gdLst/>
              <a:ahLst/>
              <a:cxnLst/>
              <a:rect l="l" t="t" r="r" b="b"/>
              <a:pathLst>
                <a:path w="2520950" h="300354">
                  <a:moveTo>
                    <a:pt x="81533" y="23622"/>
                  </a:moveTo>
                  <a:lnTo>
                    <a:pt x="0" y="0"/>
                  </a:lnTo>
                  <a:lnTo>
                    <a:pt x="30479" y="79248"/>
                  </a:lnTo>
                  <a:lnTo>
                    <a:pt x="41909" y="66794"/>
                  </a:lnTo>
                  <a:lnTo>
                    <a:pt x="41909" y="43434"/>
                  </a:lnTo>
                  <a:lnTo>
                    <a:pt x="43433" y="39624"/>
                  </a:lnTo>
                  <a:lnTo>
                    <a:pt x="46481" y="38100"/>
                  </a:lnTo>
                  <a:lnTo>
                    <a:pt x="50291" y="39624"/>
                  </a:lnTo>
                  <a:lnTo>
                    <a:pt x="59557" y="47566"/>
                  </a:lnTo>
                  <a:lnTo>
                    <a:pt x="81533" y="23622"/>
                  </a:lnTo>
                  <a:close/>
                </a:path>
                <a:path w="2520950" h="300354">
                  <a:moveTo>
                    <a:pt x="59557" y="47566"/>
                  </a:moveTo>
                  <a:lnTo>
                    <a:pt x="50291" y="39624"/>
                  </a:lnTo>
                  <a:lnTo>
                    <a:pt x="46481" y="38100"/>
                  </a:lnTo>
                  <a:lnTo>
                    <a:pt x="43433" y="39624"/>
                  </a:lnTo>
                  <a:lnTo>
                    <a:pt x="41909" y="43434"/>
                  </a:lnTo>
                  <a:lnTo>
                    <a:pt x="43433" y="46482"/>
                  </a:lnTo>
                  <a:lnTo>
                    <a:pt x="52842" y="54882"/>
                  </a:lnTo>
                  <a:lnTo>
                    <a:pt x="59557" y="47566"/>
                  </a:lnTo>
                  <a:close/>
                </a:path>
                <a:path w="2520950" h="300354">
                  <a:moveTo>
                    <a:pt x="52842" y="54882"/>
                  </a:moveTo>
                  <a:lnTo>
                    <a:pt x="43433" y="46482"/>
                  </a:lnTo>
                  <a:lnTo>
                    <a:pt x="41909" y="43434"/>
                  </a:lnTo>
                  <a:lnTo>
                    <a:pt x="41909" y="66794"/>
                  </a:lnTo>
                  <a:lnTo>
                    <a:pt x="52842" y="54882"/>
                  </a:lnTo>
                  <a:close/>
                </a:path>
                <a:path w="2520950" h="300354">
                  <a:moveTo>
                    <a:pt x="73151" y="61722"/>
                  </a:moveTo>
                  <a:lnTo>
                    <a:pt x="71627" y="57912"/>
                  </a:lnTo>
                  <a:lnTo>
                    <a:pt x="59557" y="47566"/>
                  </a:lnTo>
                  <a:lnTo>
                    <a:pt x="52842" y="54882"/>
                  </a:lnTo>
                  <a:lnTo>
                    <a:pt x="64769" y="65532"/>
                  </a:lnTo>
                  <a:lnTo>
                    <a:pt x="68579" y="66294"/>
                  </a:lnTo>
                  <a:lnTo>
                    <a:pt x="71627" y="64770"/>
                  </a:lnTo>
                  <a:lnTo>
                    <a:pt x="73151" y="61722"/>
                  </a:lnTo>
                  <a:close/>
                </a:path>
                <a:path w="2520950" h="300354">
                  <a:moveTo>
                    <a:pt x="124967" y="102870"/>
                  </a:moveTo>
                  <a:lnTo>
                    <a:pt x="123443" y="99822"/>
                  </a:lnTo>
                  <a:lnTo>
                    <a:pt x="108965" y="89154"/>
                  </a:lnTo>
                  <a:lnTo>
                    <a:pt x="100583" y="82296"/>
                  </a:lnTo>
                  <a:lnTo>
                    <a:pt x="96773" y="81534"/>
                  </a:lnTo>
                  <a:lnTo>
                    <a:pt x="93725" y="83058"/>
                  </a:lnTo>
                  <a:lnTo>
                    <a:pt x="92963" y="86868"/>
                  </a:lnTo>
                  <a:lnTo>
                    <a:pt x="94487" y="89916"/>
                  </a:lnTo>
                  <a:lnTo>
                    <a:pt x="103631" y="96774"/>
                  </a:lnTo>
                  <a:lnTo>
                    <a:pt x="117347" y="107442"/>
                  </a:lnTo>
                  <a:lnTo>
                    <a:pt x="121157" y="108204"/>
                  </a:lnTo>
                  <a:lnTo>
                    <a:pt x="124205" y="105918"/>
                  </a:lnTo>
                  <a:lnTo>
                    <a:pt x="124967" y="102870"/>
                  </a:lnTo>
                  <a:close/>
                </a:path>
                <a:path w="2520950" h="300354">
                  <a:moveTo>
                    <a:pt x="180593" y="138684"/>
                  </a:moveTo>
                  <a:lnTo>
                    <a:pt x="178307" y="136398"/>
                  </a:lnTo>
                  <a:lnTo>
                    <a:pt x="170687" y="131826"/>
                  </a:lnTo>
                  <a:lnTo>
                    <a:pt x="160019" y="124968"/>
                  </a:lnTo>
                  <a:lnTo>
                    <a:pt x="154685" y="121158"/>
                  </a:lnTo>
                  <a:lnTo>
                    <a:pt x="150875" y="120396"/>
                  </a:lnTo>
                  <a:lnTo>
                    <a:pt x="147827" y="122682"/>
                  </a:lnTo>
                  <a:lnTo>
                    <a:pt x="147065" y="125730"/>
                  </a:lnTo>
                  <a:lnTo>
                    <a:pt x="149351" y="128778"/>
                  </a:lnTo>
                  <a:lnTo>
                    <a:pt x="154685" y="132588"/>
                  </a:lnTo>
                  <a:lnTo>
                    <a:pt x="173735" y="144018"/>
                  </a:lnTo>
                  <a:lnTo>
                    <a:pt x="176783" y="144780"/>
                  </a:lnTo>
                  <a:lnTo>
                    <a:pt x="179831" y="142494"/>
                  </a:lnTo>
                  <a:lnTo>
                    <a:pt x="180593" y="138684"/>
                  </a:lnTo>
                  <a:close/>
                </a:path>
                <a:path w="2520950" h="300354">
                  <a:moveTo>
                    <a:pt x="239267" y="172974"/>
                  </a:moveTo>
                  <a:lnTo>
                    <a:pt x="239267" y="169926"/>
                  </a:lnTo>
                  <a:lnTo>
                    <a:pt x="236981" y="166878"/>
                  </a:lnTo>
                  <a:lnTo>
                    <a:pt x="230123" y="163830"/>
                  </a:lnTo>
                  <a:lnTo>
                    <a:pt x="211835" y="154686"/>
                  </a:lnTo>
                  <a:lnTo>
                    <a:pt x="208025" y="153924"/>
                  </a:lnTo>
                  <a:lnTo>
                    <a:pt x="204977" y="156210"/>
                  </a:lnTo>
                  <a:lnTo>
                    <a:pt x="204977" y="160020"/>
                  </a:lnTo>
                  <a:lnTo>
                    <a:pt x="207263" y="163068"/>
                  </a:lnTo>
                  <a:lnTo>
                    <a:pt x="225551" y="172212"/>
                  </a:lnTo>
                  <a:lnTo>
                    <a:pt x="233171" y="175260"/>
                  </a:lnTo>
                  <a:lnTo>
                    <a:pt x="236981" y="176022"/>
                  </a:lnTo>
                  <a:lnTo>
                    <a:pt x="239267" y="172974"/>
                  </a:lnTo>
                  <a:close/>
                </a:path>
                <a:path w="2520950" h="300354">
                  <a:moveTo>
                    <a:pt x="300989" y="198120"/>
                  </a:moveTo>
                  <a:lnTo>
                    <a:pt x="300989" y="194310"/>
                  </a:lnTo>
                  <a:lnTo>
                    <a:pt x="297941" y="192024"/>
                  </a:lnTo>
                  <a:lnTo>
                    <a:pt x="284225" y="186690"/>
                  </a:lnTo>
                  <a:lnTo>
                    <a:pt x="271271" y="182118"/>
                  </a:lnTo>
                  <a:lnTo>
                    <a:pt x="268223" y="182118"/>
                  </a:lnTo>
                  <a:lnTo>
                    <a:pt x="265175" y="184404"/>
                  </a:lnTo>
                  <a:lnTo>
                    <a:pt x="265175" y="188214"/>
                  </a:lnTo>
                  <a:lnTo>
                    <a:pt x="268223" y="190500"/>
                  </a:lnTo>
                  <a:lnTo>
                    <a:pt x="280415" y="195834"/>
                  </a:lnTo>
                  <a:lnTo>
                    <a:pt x="294893" y="201168"/>
                  </a:lnTo>
                  <a:lnTo>
                    <a:pt x="298703" y="200406"/>
                  </a:lnTo>
                  <a:lnTo>
                    <a:pt x="300989" y="198120"/>
                  </a:lnTo>
                  <a:close/>
                </a:path>
                <a:path w="2520950" h="300354">
                  <a:moveTo>
                    <a:pt x="364997" y="217170"/>
                  </a:moveTo>
                  <a:lnTo>
                    <a:pt x="364235" y="213360"/>
                  </a:lnTo>
                  <a:lnTo>
                    <a:pt x="361187" y="211074"/>
                  </a:lnTo>
                  <a:lnTo>
                    <a:pt x="345185" y="207264"/>
                  </a:lnTo>
                  <a:lnTo>
                    <a:pt x="334517" y="203454"/>
                  </a:lnTo>
                  <a:lnTo>
                    <a:pt x="330707" y="204216"/>
                  </a:lnTo>
                  <a:lnTo>
                    <a:pt x="328421" y="207264"/>
                  </a:lnTo>
                  <a:lnTo>
                    <a:pt x="328421" y="210312"/>
                  </a:lnTo>
                  <a:lnTo>
                    <a:pt x="331469" y="212598"/>
                  </a:lnTo>
                  <a:lnTo>
                    <a:pt x="342137" y="215646"/>
                  </a:lnTo>
                  <a:lnTo>
                    <a:pt x="358901" y="220980"/>
                  </a:lnTo>
                  <a:lnTo>
                    <a:pt x="362711" y="220218"/>
                  </a:lnTo>
                  <a:lnTo>
                    <a:pt x="364997" y="217170"/>
                  </a:lnTo>
                  <a:close/>
                </a:path>
                <a:path w="2520950" h="300354">
                  <a:moveTo>
                    <a:pt x="429767" y="231648"/>
                  </a:moveTo>
                  <a:lnTo>
                    <a:pt x="429005" y="227838"/>
                  </a:lnTo>
                  <a:lnTo>
                    <a:pt x="425957" y="225552"/>
                  </a:lnTo>
                  <a:lnTo>
                    <a:pt x="416051" y="224028"/>
                  </a:lnTo>
                  <a:lnTo>
                    <a:pt x="398525" y="220218"/>
                  </a:lnTo>
                  <a:lnTo>
                    <a:pt x="394715" y="220980"/>
                  </a:lnTo>
                  <a:lnTo>
                    <a:pt x="392429" y="224028"/>
                  </a:lnTo>
                  <a:lnTo>
                    <a:pt x="393191" y="227838"/>
                  </a:lnTo>
                  <a:lnTo>
                    <a:pt x="396239" y="229362"/>
                  </a:lnTo>
                  <a:lnTo>
                    <a:pt x="413765" y="233172"/>
                  </a:lnTo>
                  <a:lnTo>
                    <a:pt x="424433" y="235458"/>
                  </a:lnTo>
                  <a:lnTo>
                    <a:pt x="428243" y="234696"/>
                  </a:lnTo>
                  <a:lnTo>
                    <a:pt x="429767" y="231648"/>
                  </a:lnTo>
                  <a:close/>
                </a:path>
                <a:path w="2520950" h="300354">
                  <a:moveTo>
                    <a:pt x="496061" y="242316"/>
                  </a:moveTo>
                  <a:lnTo>
                    <a:pt x="495299" y="238506"/>
                  </a:lnTo>
                  <a:lnTo>
                    <a:pt x="491489" y="236982"/>
                  </a:lnTo>
                  <a:lnTo>
                    <a:pt x="477773" y="234696"/>
                  </a:lnTo>
                  <a:lnTo>
                    <a:pt x="463295" y="232410"/>
                  </a:lnTo>
                  <a:lnTo>
                    <a:pt x="460247" y="233172"/>
                  </a:lnTo>
                  <a:lnTo>
                    <a:pt x="457961" y="236220"/>
                  </a:lnTo>
                  <a:lnTo>
                    <a:pt x="459485" y="240030"/>
                  </a:lnTo>
                  <a:lnTo>
                    <a:pt x="462533" y="241554"/>
                  </a:lnTo>
                  <a:lnTo>
                    <a:pt x="476249" y="243840"/>
                  </a:lnTo>
                  <a:lnTo>
                    <a:pt x="490727" y="246126"/>
                  </a:lnTo>
                  <a:lnTo>
                    <a:pt x="493775" y="245364"/>
                  </a:lnTo>
                  <a:lnTo>
                    <a:pt x="496061" y="242316"/>
                  </a:lnTo>
                  <a:close/>
                </a:path>
                <a:path w="2520950" h="300354">
                  <a:moveTo>
                    <a:pt x="562355" y="250698"/>
                  </a:moveTo>
                  <a:lnTo>
                    <a:pt x="560831" y="247650"/>
                  </a:lnTo>
                  <a:lnTo>
                    <a:pt x="557783" y="245364"/>
                  </a:lnTo>
                  <a:lnTo>
                    <a:pt x="544067" y="243763"/>
                  </a:lnTo>
                  <a:lnTo>
                    <a:pt x="529589" y="242316"/>
                  </a:lnTo>
                  <a:lnTo>
                    <a:pt x="525779" y="243078"/>
                  </a:lnTo>
                  <a:lnTo>
                    <a:pt x="524255" y="246126"/>
                  </a:lnTo>
                  <a:lnTo>
                    <a:pt x="525017" y="249936"/>
                  </a:lnTo>
                  <a:lnTo>
                    <a:pt x="528065" y="251460"/>
                  </a:lnTo>
                  <a:lnTo>
                    <a:pt x="544067" y="253746"/>
                  </a:lnTo>
                  <a:lnTo>
                    <a:pt x="557021" y="255270"/>
                  </a:lnTo>
                  <a:lnTo>
                    <a:pt x="560069" y="253746"/>
                  </a:lnTo>
                  <a:lnTo>
                    <a:pt x="562355" y="250698"/>
                  </a:lnTo>
                  <a:close/>
                </a:path>
                <a:path w="2520950" h="300354">
                  <a:moveTo>
                    <a:pt x="628649" y="257556"/>
                  </a:moveTo>
                  <a:lnTo>
                    <a:pt x="627125" y="254508"/>
                  </a:lnTo>
                  <a:lnTo>
                    <a:pt x="624077" y="252984"/>
                  </a:lnTo>
                  <a:lnTo>
                    <a:pt x="615695" y="252137"/>
                  </a:lnTo>
                  <a:lnTo>
                    <a:pt x="595883" y="249936"/>
                  </a:lnTo>
                  <a:lnTo>
                    <a:pt x="592073" y="250698"/>
                  </a:lnTo>
                  <a:lnTo>
                    <a:pt x="590549" y="253746"/>
                  </a:lnTo>
                  <a:lnTo>
                    <a:pt x="591311" y="257556"/>
                  </a:lnTo>
                  <a:lnTo>
                    <a:pt x="594359" y="259080"/>
                  </a:lnTo>
                  <a:lnTo>
                    <a:pt x="616457" y="261442"/>
                  </a:lnTo>
                  <a:lnTo>
                    <a:pt x="623315" y="262128"/>
                  </a:lnTo>
                  <a:lnTo>
                    <a:pt x="626363" y="261366"/>
                  </a:lnTo>
                  <a:lnTo>
                    <a:pt x="628649" y="257556"/>
                  </a:lnTo>
                  <a:close/>
                </a:path>
                <a:path w="2520950" h="300354">
                  <a:moveTo>
                    <a:pt x="694943" y="263652"/>
                  </a:moveTo>
                  <a:lnTo>
                    <a:pt x="693419" y="260604"/>
                  </a:lnTo>
                  <a:lnTo>
                    <a:pt x="690371" y="258318"/>
                  </a:lnTo>
                  <a:lnTo>
                    <a:pt x="665987" y="256794"/>
                  </a:lnTo>
                  <a:lnTo>
                    <a:pt x="662177" y="256032"/>
                  </a:lnTo>
                  <a:lnTo>
                    <a:pt x="658367" y="257556"/>
                  </a:lnTo>
                  <a:lnTo>
                    <a:pt x="656843" y="260604"/>
                  </a:lnTo>
                  <a:lnTo>
                    <a:pt x="657605" y="263652"/>
                  </a:lnTo>
                  <a:lnTo>
                    <a:pt x="661415" y="265938"/>
                  </a:lnTo>
                  <a:lnTo>
                    <a:pt x="664463" y="265938"/>
                  </a:lnTo>
                  <a:lnTo>
                    <a:pt x="689609" y="268224"/>
                  </a:lnTo>
                  <a:lnTo>
                    <a:pt x="692657" y="266700"/>
                  </a:lnTo>
                  <a:lnTo>
                    <a:pt x="694943" y="263652"/>
                  </a:lnTo>
                  <a:close/>
                </a:path>
                <a:path w="2520950" h="300354">
                  <a:moveTo>
                    <a:pt x="761237" y="268986"/>
                  </a:moveTo>
                  <a:lnTo>
                    <a:pt x="759713" y="265176"/>
                  </a:lnTo>
                  <a:lnTo>
                    <a:pt x="756665" y="263652"/>
                  </a:lnTo>
                  <a:lnTo>
                    <a:pt x="728471" y="261366"/>
                  </a:lnTo>
                  <a:lnTo>
                    <a:pt x="724661" y="262890"/>
                  </a:lnTo>
                  <a:lnTo>
                    <a:pt x="723137" y="265938"/>
                  </a:lnTo>
                  <a:lnTo>
                    <a:pt x="724661" y="269748"/>
                  </a:lnTo>
                  <a:lnTo>
                    <a:pt x="727709" y="271272"/>
                  </a:lnTo>
                  <a:lnTo>
                    <a:pt x="755903" y="273558"/>
                  </a:lnTo>
                  <a:lnTo>
                    <a:pt x="759713" y="272034"/>
                  </a:lnTo>
                  <a:lnTo>
                    <a:pt x="761237" y="268986"/>
                  </a:lnTo>
                  <a:close/>
                </a:path>
                <a:path w="2520950" h="300354">
                  <a:moveTo>
                    <a:pt x="827531" y="273558"/>
                  </a:moveTo>
                  <a:lnTo>
                    <a:pt x="826769" y="269748"/>
                  </a:lnTo>
                  <a:lnTo>
                    <a:pt x="822959" y="268224"/>
                  </a:lnTo>
                  <a:lnTo>
                    <a:pt x="815339" y="267462"/>
                  </a:lnTo>
                  <a:lnTo>
                    <a:pt x="794765" y="266700"/>
                  </a:lnTo>
                  <a:lnTo>
                    <a:pt x="791717" y="267462"/>
                  </a:lnTo>
                  <a:lnTo>
                    <a:pt x="789431" y="270510"/>
                  </a:lnTo>
                  <a:lnTo>
                    <a:pt x="790955" y="274320"/>
                  </a:lnTo>
                  <a:lnTo>
                    <a:pt x="794003" y="275844"/>
                  </a:lnTo>
                  <a:lnTo>
                    <a:pt x="815339" y="277437"/>
                  </a:lnTo>
                  <a:lnTo>
                    <a:pt x="822959" y="278130"/>
                  </a:lnTo>
                  <a:lnTo>
                    <a:pt x="826007" y="276606"/>
                  </a:lnTo>
                  <a:lnTo>
                    <a:pt x="827531" y="273558"/>
                  </a:lnTo>
                  <a:close/>
                </a:path>
                <a:path w="2520950" h="300354">
                  <a:moveTo>
                    <a:pt x="894587" y="277368"/>
                  </a:moveTo>
                  <a:lnTo>
                    <a:pt x="893063" y="274320"/>
                  </a:lnTo>
                  <a:lnTo>
                    <a:pt x="890015" y="272034"/>
                  </a:lnTo>
                  <a:lnTo>
                    <a:pt x="886967" y="271984"/>
                  </a:lnTo>
                  <a:lnTo>
                    <a:pt x="864107" y="270510"/>
                  </a:lnTo>
                  <a:lnTo>
                    <a:pt x="861059" y="270510"/>
                  </a:lnTo>
                  <a:lnTo>
                    <a:pt x="858011" y="272034"/>
                  </a:lnTo>
                  <a:lnTo>
                    <a:pt x="856487" y="275082"/>
                  </a:lnTo>
                  <a:lnTo>
                    <a:pt x="857249" y="278892"/>
                  </a:lnTo>
                  <a:lnTo>
                    <a:pt x="861059" y="280416"/>
                  </a:lnTo>
                  <a:lnTo>
                    <a:pt x="864107" y="280465"/>
                  </a:lnTo>
                  <a:lnTo>
                    <a:pt x="886967" y="281940"/>
                  </a:lnTo>
                  <a:lnTo>
                    <a:pt x="889253" y="281940"/>
                  </a:lnTo>
                  <a:lnTo>
                    <a:pt x="892301" y="280416"/>
                  </a:lnTo>
                  <a:lnTo>
                    <a:pt x="894587" y="277368"/>
                  </a:lnTo>
                  <a:close/>
                </a:path>
                <a:path w="2520950" h="300354">
                  <a:moveTo>
                    <a:pt x="960881" y="281178"/>
                  </a:moveTo>
                  <a:lnTo>
                    <a:pt x="959357" y="277368"/>
                  </a:lnTo>
                  <a:lnTo>
                    <a:pt x="956309" y="275844"/>
                  </a:lnTo>
                  <a:lnTo>
                    <a:pt x="934973" y="275082"/>
                  </a:lnTo>
                  <a:lnTo>
                    <a:pt x="928115" y="274320"/>
                  </a:lnTo>
                  <a:lnTo>
                    <a:pt x="924305" y="275844"/>
                  </a:lnTo>
                  <a:lnTo>
                    <a:pt x="922781" y="278892"/>
                  </a:lnTo>
                  <a:lnTo>
                    <a:pt x="924305" y="282702"/>
                  </a:lnTo>
                  <a:lnTo>
                    <a:pt x="927353" y="284226"/>
                  </a:lnTo>
                  <a:lnTo>
                    <a:pt x="934973" y="284280"/>
                  </a:lnTo>
                  <a:lnTo>
                    <a:pt x="955547" y="285750"/>
                  </a:lnTo>
                  <a:lnTo>
                    <a:pt x="959357" y="284226"/>
                  </a:lnTo>
                  <a:lnTo>
                    <a:pt x="960881" y="281178"/>
                  </a:lnTo>
                  <a:close/>
                </a:path>
                <a:path w="2520950" h="300354">
                  <a:moveTo>
                    <a:pt x="1027175" y="284226"/>
                  </a:moveTo>
                  <a:lnTo>
                    <a:pt x="1026413" y="281178"/>
                  </a:lnTo>
                  <a:lnTo>
                    <a:pt x="1022603" y="279654"/>
                  </a:lnTo>
                  <a:lnTo>
                    <a:pt x="1021079" y="279597"/>
                  </a:lnTo>
                  <a:lnTo>
                    <a:pt x="1001267" y="278130"/>
                  </a:lnTo>
                  <a:lnTo>
                    <a:pt x="994409" y="278130"/>
                  </a:lnTo>
                  <a:lnTo>
                    <a:pt x="991361" y="278892"/>
                  </a:lnTo>
                  <a:lnTo>
                    <a:pt x="989075" y="282702"/>
                  </a:lnTo>
                  <a:lnTo>
                    <a:pt x="990599" y="285750"/>
                  </a:lnTo>
                  <a:lnTo>
                    <a:pt x="993647" y="287274"/>
                  </a:lnTo>
                  <a:lnTo>
                    <a:pt x="1000505" y="288036"/>
                  </a:lnTo>
                  <a:lnTo>
                    <a:pt x="1021079" y="288798"/>
                  </a:lnTo>
                  <a:lnTo>
                    <a:pt x="1022603" y="288798"/>
                  </a:lnTo>
                  <a:lnTo>
                    <a:pt x="1025651" y="288036"/>
                  </a:lnTo>
                  <a:lnTo>
                    <a:pt x="1027175" y="284226"/>
                  </a:lnTo>
                  <a:close/>
                </a:path>
                <a:path w="2520950" h="300354">
                  <a:moveTo>
                    <a:pt x="1094231" y="288036"/>
                  </a:moveTo>
                  <a:lnTo>
                    <a:pt x="1092707" y="284988"/>
                  </a:lnTo>
                  <a:lnTo>
                    <a:pt x="1089659" y="283464"/>
                  </a:lnTo>
                  <a:lnTo>
                    <a:pt x="1079753" y="282702"/>
                  </a:lnTo>
                  <a:lnTo>
                    <a:pt x="1061465" y="281940"/>
                  </a:lnTo>
                  <a:lnTo>
                    <a:pt x="1060703" y="281940"/>
                  </a:lnTo>
                  <a:lnTo>
                    <a:pt x="1057655" y="282702"/>
                  </a:lnTo>
                  <a:lnTo>
                    <a:pt x="1056131" y="285750"/>
                  </a:lnTo>
                  <a:lnTo>
                    <a:pt x="1056893" y="289560"/>
                  </a:lnTo>
                  <a:lnTo>
                    <a:pt x="1060703" y="291084"/>
                  </a:lnTo>
                  <a:lnTo>
                    <a:pt x="1078991" y="291846"/>
                  </a:lnTo>
                  <a:lnTo>
                    <a:pt x="1088897" y="292608"/>
                  </a:lnTo>
                  <a:lnTo>
                    <a:pt x="1092707" y="291846"/>
                  </a:lnTo>
                  <a:lnTo>
                    <a:pt x="1094231" y="288036"/>
                  </a:lnTo>
                  <a:close/>
                </a:path>
                <a:path w="2520950" h="300354">
                  <a:moveTo>
                    <a:pt x="1160525" y="291845"/>
                  </a:moveTo>
                  <a:lnTo>
                    <a:pt x="1159001" y="288035"/>
                  </a:lnTo>
                  <a:lnTo>
                    <a:pt x="1155953" y="286512"/>
                  </a:lnTo>
                  <a:lnTo>
                    <a:pt x="1146809" y="286512"/>
                  </a:lnTo>
                  <a:lnTo>
                    <a:pt x="1130807" y="285750"/>
                  </a:lnTo>
                  <a:lnTo>
                    <a:pt x="1127759" y="285750"/>
                  </a:lnTo>
                  <a:lnTo>
                    <a:pt x="1123949" y="286512"/>
                  </a:lnTo>
                  <a:lnTo>
                    <a:pt x="1122425" y="289560"/>
                  </a:lnTo>
                  <a:lnTo>
                    <a:pt x="1123949" y="293370"/>
                  </a:lnTo>
                  <a:lnTo>
                    <a:pt x="1126997" y="294894"/>
                  </a:lnTo>
                  <a:lnTo>
                    <a:pt x="1130807" y="294894"/>
                  </a:lnTo>
                  <a:lnTo>
                    <a:pt x="1146809" y="295656"/>
                  </a:lnTo>
                  <a:lnTo>
                    <a:pt x="1155191" y="296418"/>
                  </a:lnTo>
                  <a:lnTo>
                    <a:pt x="1159001" y="294894"/>
                  </a:lnTo>
                  <a:lnTo>
                    <a:pt x="1160525" y="291845"/>
                  </a:lnTo>
                  <a:close/>
                </a:path>
                <a:path w="2520950" h="300354">
                  <a:moveTo>
                    <a:pt x="1226819" y="294131"/>
                  </a:moveTo>
                  <a:lnTo>
                    <a:pt x="1226057" y="291084"/>
                  </a:lnTo>
                  <a:lnTo>
                    <a:pt x="1222247" y="289559"/>
                  </a:lnTo>
                  <a:lnTo>
                    <a:pt x="1219961" y="289559"/>
                  </a:lnTo>
                  <a:lnTo>
                    <a:pt x="1206245" y="288798"/>
                  </a:lnTo>
                  <a:lnTo>
                    <a:pt x="1194053" y="288798"/>
                  </a:lnTo>
                  <a:lnTo>
                    <a:pt x="1191005" y="289559"/>
                  </a:lnTo>
                  <a:lnTo>
                    <a:pt x="1189481" y="293370"/>
                  </a:lnTo>
                  <a:lnTo>
                    <a:pt x="1190243" y="296417"/>
                  </a:lnTo>
                  <a:lnTo>
                    <a:pt x="1194053" y="297941"/>
                  </a:lnTo>
                  <a:lnTo>
                    <a:pt x="1206245" y="298703"/>
                  </a:lnTo>
                  <a:lnTo>
                    <a:pt x="1222247" y="298703"/>
                  </a:lnTo>
                  <a:lnTo>
                    <a:pt x="1225295" y="297941"/>
                  </a:lnTo>
                  <a:lnTo>
                    <a:pt x="1226819" y="294131"/>
                  </a:lnTo>
                  <a:close/>
                </a:path>
                <a:path w="2520950" h="300354">
                  <a:moveTo>
                    <a:pt x="1293875" y="295655"/>
                  </a:moveTo>
                  <a:lnTo>
                    <a:pt x="1292351" y="292608"/>
                  </a:lnTo>
                  <a:lnTo>
                    <a:pt x="1289303" y="291084"/>
                  </a:lnTo>
                  <a:lnTo>
                    <a:pt x="1285493" y="291084"/>
                  </a:lnTo>
                  <a:lnTo>
                    <a:pt x="1260347" y="290321"/>
                  </a:lnTo>
                  <a:lnTo>
                    <a:pt x="1257299" y="291845"/>
                  </a:lnTo>
                  <a:lnTo>
                    <a:pt x="1255775" y="294894"/>
                  </a:lnTo>
                  <a:lnTo>
                    <a:pt x="1257299" y="298703"/>
                  </a:lnTo>
                  <a:lnTo>
                    <a:pt x="1260347" y="300227"/>
                  </a:lnTo>
                  <a:lnTo>
                    <a:pt x="1289303" y="300227"/>
                  </a:lnTo>
                  <a:lnTo>
                    <a:pt x="1292351" y="299466"/>
                  </a:lnTo>
                  <a:lnTo>
                    <a:pt x="1293875" y="295655"/>
                  </a:lnTo>
                  <a:close/>
                </a:path>
                <a:path w="2520950" h="300354">
                  <a:moveTo>
                    <a:pt x="1360169" y="295655"/>
                  </a:moveTo>
                  <a:lnTo>
                    <a:pt x="1359407" y="291845"/>
                  </a:lnTo>
                  <a:lnTo>
                    <a:pt x="1355597" y="290321"/>
                  </a:lnTo>
                  <a:lnTo>
                    <a:pt x="1334261" y="291084"/>
                  </a:lnTo>
                  <a:lnTo>
                    <a:pt x="1327403" y="291084"/>
                  </a:lnTo>
                  <a:lnTo>
                    <a:pt x="1323593" y="292608"/>
                  </a:lnTo>
                  <a:lnTo>
                    <a:pt x="1322069" y="295655"/>
                  </a:lnTo>
                  <a:lnTo>
                    <a:pt x="1323593" y="299466"/>
                  </a:lnTo>
                  <a:lnTo>
                    <a:pt x="1327403" y="300227"/>
                  </a:lnTo>
                  <a:lnTo>
                    <a:pt x="1355597" y="300227"/>
                  </a:lnTo>
                  <a:lnTo>
                    <a:pt x="1359407" y="298703"/>
                  </a:lnTo>
                  <a:lnTo>
                    <a:pt x="1360169" y="295655"/>
                  </a:lnTo>
                  <a:close/>
                </a:path>
                <a:path w="2520950" h="300354">
                  <a:moveTo>
                    <a:pt x="1427225" y="292608"/>
                  </a:moveTo>
                  <a:lnTo>
                    <a:pt x="1425701" y="289559"/>
                  </a:lnTo>
                  <a:lnTo>
                    <a:pt x="1421891" y="288035"/>
                  </a:lnTo>
                  <a:lnTo>
                    <a:pt x="1406651" y="288798"/>
                  </a:lnTo>
                  <a:lnTo>
                    <a:pt x="1393697" y="289559"/>
                  </a:lnTo>
                  <a:lnTo>
                    <a:pt x="1390649" y="291084"/>
                  </a:lnTo>
                  <a:lnTo>
                    <a:pt x="1389125" y="294131"/>
                  </a:lnTo>
                  <a:lnTo>
                    <a:pt x="1390649" y="297941"/>
                  </a:lnTo>
                  <a:lnTo>
                    <a:pt x="1393697" y="298703"/>
                  </a:lnTo>
                  <a:lnTo>
                    <a:pt x="1406651" y="298703"/>
                  </a:lnTo>
                  <a:lnTo>
                    <a:pt x="1422653" y="297941"/>
                  </a:lnTo>
                  <a:lnTo>
                    <a:pt x="1425701" y="296417"/>
                  </a:lnTo>
                  <a:lnTo>
                    <a:pt x="1427225" y="292608"/>
                  </a:lnTo>
                  <a:close/>
                </a:path>
                <a:path w="2520950" h="300354">
                  <a:moveTo>
                    <a:pt x="1493519" y="288798"/>
                  </a:moveTo>
                  <a:lnTo>
                    <a:pt x="1491995" y="285749"/>
                  </a:lnTo>
                  <a:lnTo>
                    <a:pt x="1488947" y="284226"/>
                  </a:lnTo>
                  <a:lnTo>
                    <a:pt x="1484375" y="284988"/>
                  </a:lnTo>
                  <a:lnTo>
                    <a:pt x="1470659" y="285749"/>
                  </a:lnTo>
                  <a:lnTo>
                    <a:pt x="1459991" y="286512"/>
                  </a:lnTo>
                  <a:lnTo>
                    <a:pt x="1456943" y="288035"/>
                  </a:lnTo>
                  <a:lnTo>
                    <a:pt x="1455419" y="291084"/>
                  </a:lnTo>
                  <a:lnTo>
                    <a:pt x="1457705" y="294894"/>
                  </a:lnTo>
                  <a:lnTo>
                    <a:pt x="1460753" y="295655"/>
                  </a:lnTo>
                  <a:lnTo>
                    <a:pt x="1470659" y="294894"/>
                  </a:lnTo>
                  <a:lnTo>
                    <a:pt x="1484375" y="294131"/>
                  </a:lnTo>
                  <a:lnTo>
                    <a:pt x="1488947" y="294131"/>
                  </a:lnTo>
                  <a:lnTo>
                    <a:pt x="1492757" y="291845"/>
                  </a:lnTo>
                  <a:lnTo>
                    <a:pt x="1493519" y="288798"/>
                  </a:lnTo>
                  <a:close/>
                </a:path>
                <a:path w="2520950" h="300354">
                  <a:moveTo>
                    <a:pt x="1560575" y="284226"/>
                  </a:moveTo>
                  <a:lnTo>
                    <a:pt x="1558289" y="280416"/>
                  </a:lnTo>
                  <a:lnTo>
                    <a:pt x="1555241" y="279653"/>
                  </a:lnTo>
                  <a:lnTo>
                    <a:pt x="1541525" y="280416"/>
                  </a:lnTo>
                  <a:lnTo>
                    <a:pt x="1526285" y="281939"/>
                  </a:lnTo>
                  <a:lnTo>
                    <a:pt x="1523237" y="283463"/>
                  </a:lnTo>
                  <a:lnTo>
                    <a:pt x="1522475" y="286512"/>
                  </a:lnTo>
                  <a:lnTo>
                    <a:pt x="1523999" y="290321"/>
                  </a:lnTo>
                  <a:lnTo>
                    <a:pt x="1527047" y="291084"/>
                  </a:lnTo>
                  <a:lnTo>
                    <a:pt x="1542287" y="290321"/>
                  </a:lnTo>
                  <a:lnTo>
                    <a:pt x="1556003" y="288798"/>
                  </a:lnTo>
                  <a:lnTo>
                    <a:pt x="1559051" y="287273"/>
                  </a:lnTo>
                  <a:lnTo>
                    <a:pt x="1560575" y="284226"/>
                  </a:lnTo>
                  <a:close/>
                </a:path>
                <a:path w="2520950" h="300354">
                  <a:moveTo>
                    <a:pt x="1626869" y="278891"/>
                  </a:moveTo>
                  <a:lnTo>
                    <a:pt x="1625345" y="275844"/>
                  </a:lnTo>
                  <a:lnTo>
                    <a:pt x="1621535" y="274320"/>
                  </a:lnTo>
                  <a:lnTo>
                    <a:pt x="1602485" y="275844"/>
                  </a:lnTo>
                  <a:lnTo>
                    <a:pt x="1593341" y="276605"/>
                  </a:lnTo>
                  <a:lnTo>
                    <a:pt x="1589531" y="278130"/>
                  </a:lnTo>
                  <a:lnTo>
                    <a:pt x="1588769" y="281939"/>
                  </a:lnTo>
                  <a:lnTo>
                    <a:pt x="1590293" y="284988"/>
                  </a:lnTo>
                  <a:lnTo>
                    <a:pt x="1594103" y="286512"/>
                  </a:lnTo>
                  <a:lnTo>
                    <a:pt x="1603247" y="285749"/>
                  </a:lnTo>
                  <a:lnTo>
                    <a:pt x="1622297" y="284226"/>
                  </a:lnTo>
                  <a:lnTo>
                    <a:pt x="1625345" y="281939"/>
                  </a:lnTo>
                  <a:lnTo>
                    <a:pt x="1626869" y="278891"/>
                  </a:lnTo>
                  <a:close/>
                </a:path>
                <a:path w="2520950" h="300354">
                  <a:moveTo>
                    <a:pt x="1693164" y="272795"/>
                  </a:moveTo>
                  <a:lnTo>
                    <a:pt x="1691639" y="269748"/>
                  </a:lnTo>
                  <a:lnTo>
                    <a:pt x="1687829" y="268223"/>
                  </a:lnTo>
                  <a:lnTo>
                    <a:pt x="1664207" y="270509"/>
                  </a:lnTo>
                  <a:lnTo>
                    <a:pt x="1659635" y="271271"/>
                  </a:lnTo>
                  <a:lnTo>
                    <a:pt x="1656588" y="272795"/>
                  </a:lnTo>
                  <a:lnTo>
                    <a:pt x="1655064" y="276605"/>
                  </a:lnTo>
                  <a:lnTo>
                    <a:pt x="1656588" y="279653"/>
                  </a:lnTo>
                  <a:lnTo>
                    <a:pt x="1660397" y="280416"/>
                  </a:lnTo>
                  <a:lnTo>
                    <a:pt x="1664969" y="280416"/>
                  </a:lnTo>
                  <a:lnTo>
                    <a:pt x="1688591" y="278130"/>
                  </a:lnTo>
                  <a:lnTo>
                    <a:pt x="1691639" y="276605"/>
                  </a:lnTo>
                  <a:lnTo>
                    <a:pt x="1693164" y="272795"/>
                  </a:lnTo>
                  <a:close/>
                </a:path>
                <a:path w="2520950" h="300354">
                  <a:moveTo>
                    <a:pt x="1759458" y="265176"/>
                  </a:moveTo>
                  <a:lnTo>
                    <a:pt x="1757933" y="262127"/>
                  </a:lnTo>
                  <a:lnTo>
                    <a:pt x="1754123" y="261365"/>
                  </a:lnTo>
                  <a:lnTo>
                    <a:pt x="1728215" y="264326"/>
                  </a:lnTo>
                  <a:lnTo>
                    <a:pt x="1725929" y="264413"/>
                  </a:lnTo>
                  <a:lnTo>
                    <a:pt x="1722881" y="266699"/>
                  </a:lnTo>
                  <a:lnTo>
                    <a:pt x="1721358" y="269748"/>
                  </a:lnTo>
                  <a:lnTo>
                    <a:pt x="1723643" y="272795"/>
                  </a:lnTo>
                  <a:lnTo>
                    <a:pt x="1726691" y="274320"/>
                  </a:lnTo>
                  <a:lnTo>
                    <a:pt x="1728215" y="273558"/>
                  </a:lnTo>
                  <a:lnTo>
                    <a:pt x="1754885" y="270509"/>
                  </a:lnTo>
                  <a:lnTo>
                    <a:pt x="1758695" y="268985"/>
                  </a:lnTo>
                  <a:lnTo>
                    <a:pt x="1759458" y="265176"/>
                  </a:lnTo>
                  <a:close/>
                </a:path>
                <a:path w="2520950" h="300354">
                  <a:moveTo>
                    <a:pt x="1825752" y="256794"/>
                  </a:moveTo>
                  <a:lnTo>
                    <a:pt x="1823465" y="252983"/>
                  </a:lnTo>
                  <a:lnTo>
                    <a:pt x="1819655" y="252221"/>
                  </a:lnTo>
                  <a:lnTo>
                    <a:pt x="1791461" y="256794"/>
                  </a:lnTo>
                  <a:lnTo>
                    <a:pt x="1788414" y="258317"/>
                  </a:lnTo>
                  <a:lnTo>
                    <a:pt x="1787652" y="262127"/>
                  </a:lnTo>
                  <a:lnTo>
                    <a:pt x="1789937" y="265176"/>
                  </a:lnTo>
                  <a:lnTo>
                    <a:pt x="1792985" y="265938"/>
                  </a:lnTo>
                  <a:lnTo>
                    <a:pt x="1821179" y="262127"/>
                  </a:lnTo>
                  <a:lnTo>
                    <a:pt x="1824227" y="259841"/>
                  </a:lnTo>
                  <a:lnTo>
                    <a:pt x="1825752" y="256794"/>
                  </a:lnTo>
                  <a:close/>
                </a:path>
                <a:path w="2520950" h="300354">
                  <a:moveTo>
                    <a:pt x="1891283" y="245363"/>
                  </a:moveTo>
                  <a:lnTo>
                    <a:pt x="1888997" y="242315"/>
                  </a:lnTo>
                  <a:lnTo>
                    <a:pt x="1885949" y="241553"/>
                  </a:lnTo>
                  <a:lnTo>
                    <a:pt x="1857755" y="246126"/>
                  </a:lnTo>
                  <a:lnTo>
                    <a:pt x="1854708" y="248411"/>
                  </a:lnTo>
                  <a:lnTo>
                    <a:pt x="1853945" y="252221"/>
                  </a:lnTo>
                  <a:lnTo>
                    <a:pt x="1855469" y="255269"/>
                  </a:lnTo>
                  <a:lnTo>
                    <a:pt x="1859279" y="256031"/>
                  </a:lnTo>
                  <a:lnTo>
                    <a:pt x="1887473" y="250697"/>
                  </a:lnTo>
                  <a:lnTo>
                    <a:pt x="1890521" y="248411"/>
                  </a:lnTo>
                  <a:lnTo>
                    <a:pt x="1891283" y="245363"/>
                  </a:lnTo>
                  <a:close/>
                </a:path>
                <a:path w="2520950" h="300354">
                  <a:moveTo>
                    <a:pt x="1956053" y="234695"/>
                  </a:moveTo>
                  <a:lnTo>
                    <a:pt x="1956053" y="231647"/>
                  </a:lnTo>
                  <a:lnTo>
                    <a:pt x="1954529" y="228599"/>
                  </a:lnTo>
                  <a:lnTo>
                    <a:pt x="1950719" y="227837"/>
                  </a:lnTo>
                  <a:lnTo>
                    <a:pt x="1922525" y="233933"/>
                  </a:lnTo>
                  <a:lnTo>
                    <a:pt x="1919477" y="236219"/>
                  </a:lnTo>
                  <a:lnTo>
                    <a:pt x="1919477" y="239267"/>
                  </a:lnTo>
                  <a:lnTo>
                    <a:pt x="1921002" y="242315"/>
                  </a:lnTo>
                  <a:lnTo>
                    <a:pt x="1924811" y="243077"/>
                  </a:lnTo>
                  <a:lnTo>
                    <a:pt x="1953005" y="236981"/>
                  </a:lnTo>
                  <a:lnTo>
                    <a:pt x="1956053" y="234695"/>
                  </a:lnTo>
                  <a:close/>
                </a:path>
                <a:path w="2520950" h="300354">
                  <a:moveTo>
                    <a:pt x="2020823" y="217931"/>
                  </a:moveTo>
                  <a:lnTo>
                    <a:pt x="2020823" y="214883"/>
                  </a:lnTo>
                  <a:lnTo>
                    <a:pt x="2018537" y="211835"/>
                  </a:lnTo>
                  <a:lnTo>
                    <a:pt x="2014727" y="211073"/>
                  </a:lnTo>
                  <a:lnTo>
                    <a:pt x="1987295" y="218693"/>
                  </a:lnTo>
                  <a:lnTo>
                    <a:pt x="1984247" y="220979"/>
                  </a:lnTo>
                  <a:lnTo>
                    <a:pt x="1984247" y="224789"/>
                  </a:lnTo>
                  <a:lnTo>
                    <a:pt x="1986533" y="227837"/>
                  </a:lnTo>
                  <a:lnTo>
                    <a:pt x="1989581" y="227837"/>
                  </a:lnTo>
                  <a:lnTo>
                    <a:pt x="2017014" y="220979"/>
                  </a:lnTo>
                  <a:lnTo>
                    <a:pt x="2017775" y="220217"/>
                  </a:lnTo>
                  <a:lnTo>
                    <a:pt x="2020823" y="217931"/>
                  </a:lnTo>
                  <a:close/>
                </a:path>
                <a:path w="2520950" h="300354">
                  <a:moveTo>
                    <a:pt x="2084831" y="194309"/>
                  </a:moveTo>
                  <a:lnTo>
                    <a:pt x="2081783" y="192023"/>
                  </a:lnTo>
                  <a:lnTo>
                    <a:pt x="2077973" y="192023"/>
                  </a:lnTo>
                  <a:lnTo>
                    <a:pt x="2051303" y="200405"/>
                  </a:lnTo>
                  <a:lnTo>
                    <a:pt x="2048255" y="202691"/>
                  </a:lnTo>
                  <a:lnTo>
                    <a:pt x="2048255" y="206501"/>
                  </a:lnTo>
                  <a:lnTo>
                    <a:pt x="2050541" y="209549"/>
                  </a:lnTo>
                  <a:lnTo>
                    <a:pt x="2054352" y="209549"/>
                  </a:lnTo>
                  <a:lnTo>
                    <a:pt x="2080259" y="201167"/>
                  </a:lnTo>
                  <a:lnTo>
                    <a:pt x="2081783" y="200405"/>
                  </a:lnTo>
                  <a:lnTo>
                    <a:pt x="2084069" y="198119"/>
                  </a:lnTo>
                  <a:lnTo>
                    <a:pt x="2084831" y="194309"/>
                  </a:lnTo>
                  <a:close/>
                </a:path>
                <a:path w="2520950" h="300354">
                  <a:moveTo>
                    <a:pt x="2147316" y="176021"/>
                  </a:moveTo>
                  <a:lnTo>
                    <a:pt x="2147316" y="172211"/>
                  </a:lnTo>
                  <a:lnTo>
                    <a:pt x="2145029" y="169163"/>
                  </a:lnTo>
                  <a:lnTo>
                    <a:pt x="2141219" y="169163"/>
                  </a:lnTo>
                  <a:lnTo>
                    <a:pt x="2140458" y="169925"/>
                  </a:lnTo>
                  <a:lnTo>
                    <a:pt x="2114549" y="179069"/>
                  </a:lnTo>
                  <a:lnTo>
                    <a:pt x="2111502" y="181355"/>
                  </a:lnTo>
                  <a:lnTo>
                    <a:pt x="2111502" y="185165"/>
                  </a:lnTo>
                  <a:lnTo>
                    <a:pt x="2113787" y="188213"/>
                  </a:lnTo>
                  <a:lnTo>
                    <a:pt x="2117597" y="188213"/>
                  </a:lnTo>
                  <a:lnTo>
                    <a:pt x="2143505" y="178307"/>
                  </a:lnTo>
                  <a:lnTo>
                    <a:pt x="2144267" y="178307"/>
                  </a:lnTo>
                  <a:lnTo>
                    <a:pt x="2147316" y="176021"/>
                  </a:lnTo>
                  <a:close/>
                </a:path>
                <a:path w="2520950" h="300354">
                  <a:moveTo>
                    <a:pt x="2209037" y="150875"/>
                  </a:moveTo>
                  <a:lnTo>
                    <a:pt x="2209037" y="147065"/>
                  </a:lnTo>
                  <a:lnTo>
                    <a:pt x="2206752" y="144779"/>
                  </a:lnTo>
                  <a:lnTo>
                    <a:pt x="2202941" y="144779"/>
                  </a:lnTo>
                  <a:lnTo>
                    <a:pt x="2176272" y="155447"/>
                  </a:lnTo>
                  <a:lnTo>
                    <a:pt x="2173985" y="157733"/>
                  </a:lnTo>
                  <a:lnTo>
                    <a:pt x="2173985" y="161543"/>
                  </a:lnTo>
                  <a:lnTo>
                    <a:pt x="2176272" y="164591"/>
                  </a:lnTo>
                  <a:lnTo>
                    <a:pt x="2180081" y="164591"/>
                  </a:lnTo>
                  <a:lnTo>
                    <a:pt x="2206752" y="153923"/>
                  </a:lnTo>
                  <a:lnTo>
                    <a:pt x="2209037" y="150875"/>
                  </a:lnTo>
                  <a:close/>
                </a:path>
                <a:path w="2520950" h="300354">
                  <a:moveTo>
                    <a:pt x="2270760" y="124967"/>
                  </a:moveTo>
                  <a:lnTo>
                    <a:pt x="2269997" y="121157"/>
                  </a:lnTo>
                  <a:lnTo>
                    <a:pt x="2267711" y="118109"/>
                  </a:lnTo>
                  <a:lnTo>
                    <a:pt x="2263902" y="118109"/>
                  </a:lnTo>
                  <a:lnTo>
                    <a:pt x="2237993" y="130301"/>
                  </a:lnTo>
                  <a:lnTo>
                    <a:pt x="2235708" y="132587"/>
                  </a:lnTo>
                  <a:lnTo>
                    <a:pt x="2235708" y="136397"/>
                  </a:lnTo>
                  <a:lnTo>
                    <a:pt x="2237993" y="138683"/>
                  </a:lnTo>
                  <a:lnTo>
                    <a:pt x="2241804" y="138683"/>
                  </a:lnTo>
                  <a:lnTo>
                    <a:pt x="2267711" y="127253"/>
                  </a:lnTo>
                  <a:lnTo>
                    <a:pt x="2270760" y="124967"/>
                  </a:lnTo>
                  <a:close/>
                </a:path>
                <a:path w="2520950" h="300354">
                  <a:moveTo>
                    <a:pt x="2330958" y="96773"/>
                  </a:moveTo>
                  <a:lnTo>
                    <a:pt x="2330958" y="92963"/>
                  </a:lnTo>
                  <a:lnTo>
                    <a:pt x="2328672" y="90677"/>
                  </a:lnTo>
                  <a:lnTo>
                    <a:pt x="2324861" y="90677"/>
                  </a:lnTo>
                  <a:lnTo>
                    <a:pt x="2298954" y="102869"/>
                  </a:lnTo>
                  <a:lnTo>
                    <a:pt x="2295905" y="105917"/>
                  </a:lnTo>
                  <a:lnTo>
                    <a:pt x="2296667" y="108965"/>
                  </a:lnTo>
                  <a:lnTo>
                    <a:pt x="2298954" y="112013"/>
                  </a:lnTo>
                  <a:lnTo>
                    <a:pt x="2302764" y="111251"/>
                  </a:lnTo>
                  <a:lnTo>
                    <a:pt x="2328672" y="99821"/>
                  </a:lnTo>
                  <a:lnTo>
                    <a:pt x="2330958" y="96773"/>
                  </a:lnTo>
                  <a:close/>
                </a:path>
                <a:path w="2520950" h="300354">
                  <a:moveTo>
                    <a:pt x="2391155" y="67817"/>
                  </a:moveTo>
                  <a:lnTo>
                    <a:pt x="2391155" y="64007"/>
                  </a:lnTo>
                  <a:lnTo>
                    <a:pt x="2388108" y="61721"/>
                  </a:lnTo>
                  <a:lnTo>
                    <a:pt x="2385060" y="62483"/>
                  </a:lnTo>
                  <a:lnTo>
                    <a:pt x="2361437" y="73913"/>
                  </a:lnTo>
                  <a:lnTo>
                    <a:pt x="2359152" y="74675"/>
                  </a:lnTo>
                  <a:lnTo>
                    <a:pt x="2356866" y="76961"/>
                  </a:lnTo>
                  <a:lnTo>
                    <a:pt x="2356866" y="80771"/>
                  </a:lnTo>
                  <a:lnTo>
                    <a:pt x="2359152" y="83057"/>
                  </a:lnTo>
                  <a:lnTo>
                    <a:pt x="2362961" y="83057"/>
                  </a:lnTo>
                  <a:lnTo>
                    <a:pt x="2365247" y="82295"/>
                  </a:lnTo>
                  <a:lnTo>
                    <a:pt x="2388869" y="70865"/>
                  </a:lnTo>
                  <a:lnTo>
                    <a:pt x="2391155" y="67817"/>
                  </a:lnTo>
                  <a:close/>
                </a:path>
                <a:path w="2520950" h="300354">
                  <a:moveTo>
                    <a:pt x="2451354" y="38861"/>
                  </a:moveTo>
                  <a:lnTo>
                    <a:pt x="2450591" y="35051"/>
                  </a:lnTo>
                  <a:lnTo>
                    <a:pt x="2448305" y="32765"/>
                  </a:lnTo>
                  <a:lnTo>
                    <a:pt x="2444496" y="32765"/>
                  </a:lnTo>
                  <a:lnTo>
                    <a:pt x="2418587" y="45719"/>
                  </a:lnTo>
                  <a:lnTo>
                    <a:pt x="2416302" y="48005"/>
                  </a:lnTo>
                  <a:lnTo>
                    <a:pt x="2417064" y="51815"/>
                  </a:lnTo>
                  <a:lnTo>
                    <a:pt x="2419349" y="54101"/>
                  </a:lnTo>
                  <a:lnTo>
                    <a:pt x="2423160" y="54101"/>
                  </a:lnTo>
                  <a:lnTo>
                    <a:pt x="2449067" y="41147"/>
                  </a:lnTo>
                  <a:lnTo>
                    <a:pt x="2451354" y="38861"/>
                  </a:lnTo>
                  <a:close/>
                </a:path>
                <a:path w="2520950" h="300354">
                  <a:moveTo>
                    <a:pt x="2520696" y="0"/>
                  </a:moveTo>
                  <a:lnTo>
                    <a:pt x="2435352" y="0"/>
                  </a:lnTo>
                  <a:lnTo>
                    <a:pt x="2469641" y="68579"/>
                  </a:lnTo>
                  <a:lnTo>
                    <a:pt x="2520696" y="0"/>
                  </a:lnTo>
                  <a:close/>
                </a:path>
              </a:pathLst>
            </a:custGeom>
            <a:solidFill>
              <a:srgbClr val="000099"/>
            </a:solidFill>
          </p:spPr>
          <p:txBody>
            <a:bodyPr wrap="square" lIns="0" tIns="0" rIns="0" bIns="0" rtlCol="0"/>
            <a:lstStyle/>
            <a:p>
              <a:endParaRPr/>
            </a:p>
          </p:txBody>
        </p:sp>
        <p:sp>
          <p:nvSpPr>
            <p:cNvPr id="8" name="object 5">
              <a:extLst>
                <a:ext uri="{FF2B5EF4-FFF2-40B4-BE49-F238E27FC236}">
                  <a16:creationId xmlns:a16="http://schemas.microsoft.com/office/drawing/2014/main" id="{C8AD3389-AAC4-4DDA-A76C-8051C98C7DC6}"/>
                </a:ext>
              </a:extLst>
            </p:cNvPr>
            <p:cNvSpPr/>
            <p:nvPr/>
          </p:nvSpPr>
          <p:spPr>
            <a:xfrm>
              <a:off x="4117600" y="3915854"/>
              <a:ext cx="2521585" cy="300355"/>
            </a:xfrm>
            <a:custGeom>
              <a:avLst/>
              <a:gdLst/>
              <a:ahLst/>
              <a:cxnLst/>
              <a:rect l="l" t="t" r="r" b="b"/>
              <a:pathLst>
                <a:path w="2521584" h="300354">
                  <a:moveTo>
                    <a:pt x="82295" y="22860"/>
                  </a:moveTo>
                  <a:lnTo>
                    <a:pt x="0" y="0"/>
                  </a:lnTo>
                  <a:lnTo>
                    <a:pt x="31241" y="79248"/>
                  </a:lnTo>
                  <a:lnTo>
                    <a:pt x="42671" y="66623"/>
                  </a:lnTo>
                  <a:lnTo>
                    <a:pt x="42671" y="42672"/>
                  </a:lnTo>
                  <a:lnTo>
                    <a:pt x="43433" y="39624"/>
                  </a:lnTo>
                  <a:lnTo>
                    <a:pt x="47243" y="38100"/>
                  </a:lnTo>
                  <a:lnTo>
                    <a:pt x="50291" y="38862"/>
                  </a:lnTo>
                  <a:lnTo>
                    <a:pt x="59977" y="47509"/>
                  </a:lnTo>
                  <a:lnTo>
                    <a:pt x="82295" y="22860"/>
                  </a:lnTo>
                  <a:close/>
                </a:path>
                <a:path w="2521584" h="300354">
                  <a:moveTo>
                    <a:pt x="59977" y="47509"/>
                  </a:moveTo>
                  <a:lnTo>
                    <a:pt x="50291" y="38862"/>
                  </a:lnTo>
                  <a:lnTo>
                    <a:pt x="47243" y="38100"/>
                  </a:lnTo>
                  <a:lnTo>
                    <a:pt x="43433" y="39624"/>
                  </a:lnTo>
                  <a:lnTo>
                    <a:pt x="42671" y="42672"/>
                  </a:lnTo>
                  <a:lnTo>
                    <a:pt x="44195" y="46482"/>
                  </a:lnTo>
                  <a:lnTo>
                    <a:pt x="53437" y="54733"/>
                  </a:lnTo>
                  <a:lnTo>
                    <a:pt x="59977" y="47509"/>
                  </a:lnTo>
                  <a:close/>
                </a:path>
                <a:path w="2521584" h="300354">
                  <a:moveTo>
                    <a:pt x="53437" y="54733"/>
                  </a:moveTo>
                  <a:lnTo>
                    <a:pt x="44195" y="46482"/>
                  </a:lnTo>
                  <a:lnTo>
                    <a:pt x="42671" y="42672"/>
                  </a:lnTo>
                  <a:lnTo>
                    <a:pt x="42671" y="66623"/>
                  </a:lnTo>
                  <a:lnTo>
                    <a:pt x="53437" y="54733"/>
                  </a:lnTo>
                  <a:close/>
                </a:path>
                <a:path w="2521584" h="300354">
                  <a:moveTo>
                    <a:pt x="73151" y="61722"/>
                  </a:moveTo>
                  <a:lnTo>
                    <a:pt x="71627" y="57912"/>
                  </a:lnTo>
                  <a:lnTo>
                    <a:pt x="59977" y="47509"/>
                  </a:lnTo>
                  <a:lnTo>
                    <a:pt x="53437" y="54733"/>
                  </a:lnTo>
                  <a:lnTo>
                    <a:pt x="65531" y="65532"/>
                  </a:lnTo>
                  <a:lnTo>
                    <a:pt x="68579" y="66294"/>
                  </a:lnTo>
                  <a:lnTo>
                    <a:pt x="72389" y="64770"/>
                  </a:lnTo>
                  <a:lnTo>
                    <a:pt x="73151" y="61722"/>
                  </a:lnTo>
                  <a:close/>
                </a:path>
                <a:path w="2521584" h="300354">
                  <a:moveTo>
                    <a:pt x="125729" y="102108"/>
                  </a:moveTo>
                  <a:lnTo>
                    <a:pt x="123443" y="99060"/>
                  </a:lnTo>
                  <a:lnTo>
                    <a:pt x="109727" y="89154"/>
                  </a:lnTo>
                  <a:lnTo>
                    <a:pt x="101345" y="82296"/>
                  </a:lnTo>
                  <a:lnTo>
                    <a:pt x="97535" y="81534"/>
                  </a:lnTo>
                  <a:lnTo>
                    <a:pt x="94487" y="83058"/>
                  </a:lnTo>
                  <a:lnTo>
                    <a:pt x="93725" y="86106"/>
                  </a:lnTo>
                  <a:lnTo>
                    <a:pt x="95249" y="89916"/>
                  </a:lnTo>
                  <a:lnTo>
                    <a:pt x="103631" y="96774"/>
                  </a:lnTo>
                  <a:lnTo>
                    <a:pt x="118109" y="106680"/>
                  </a:lnTo>
                  <a:lnTo>
                    <a:pt x="121157" y="108204"/>
                  </a:lnTo>
                  <a:lnTo>
                    <a:pt x="124967" y="105918"/>
                  </a:lnTo>
                  <a:lnTo>
                    <a:pt x="125729" y="102108"/>
                  </a:lnTo>
                  <a:close/>
                </a:path>
                <a:path w="2521584" h="300354">
                  <a:moveTo>
                    <a:pt x="181355" y="138684"/>
                  </a:moveTo>
                  <a:lnTo>
                    <a:pt x="179069" y="135636"/>
                  </a:lnTo>
                  <a:lnTo>
                    <a:pt x="171449" y="131826"/>
                  </a:lnTo>
                  <a:lnTo>
                    <a:pt x="160781" y="124968"/>
                  </a:lnTo>
                  <a:lnTo>
                    <a:pt x="154685" y="121158"/>
                  </a:lnTo>
                  <a:lnTo>
                    <a:pt x="150875" y="120396"/>
                  </a:lnTo>
                  <a:lnTo>
                    <a:pt x="147827" y="122682"/>
                  </a:lnTo>
                  <a:lnTo>
                    <a:pt x="147065" y="125730"/>
                  </a:lnTo>
                  <a:lnTo>
                    <a:pt x="149351" y="128778"/>
                  </a:lnTo>
                  <a:lnTo>
                    <a:pt x="155447" y="132588"/>
                  </a:lnTo>
                  <a:lnTo>
                    <a:pt x="166115" y="139446"/>
                  </a:lnTo>
                  <a:lnTo>
                    <a:pt x="173735" y="144018"/>
                  </a:lnTo>
                  <a:lnTo>
                    <a:pt x="177545" y="144780"/>
                  </a:lnTo>
                  <a:lnTo>
                    <a:pt x="180593" y="142494"/>
                  </a:lnTo>
                  <a:lnTo>
                    <a:pt x="181355" y="138684"/>
                  </a:lnTo>
                  <a:close/>
                </a:path>
                <a:path w="2521584" h="300354">
                  <a:moveTo>
                    <a:pt x="240029" y="169164"/>
                  </a:moveTo>
                  <a:lnTo>
                    <a:pt x="236981" y="166878"/>
                  </a:lnTo>
                  <a:lnTo>
                    <a:pt x="230123" y="163830"/>
                  </a:lnTo>
                  <a:lnTo>
                    <a:pt x="217931" y="157734"/>
                  </a:lnTo>
                  <a:lnTo>
                    <a:pt x="211835" y="153924"/>
                  </a:lnTo>
                  <a:lnTo>
                    <a:pt x="208025" y="153924"/>
                  </a:lnTo>
                  <a:lnTo>
                    <a:pt x="205739" y="156210"/>
                  </a:lnTo>
                  <a:lnTo>
                    <a:pt x="204977" y="160020"/>
                  </a:lnTo>
                  <a:lnTo>
                    <a:pt x="207263" y="163068"/>
                  </a:lnTo>
                  <a:lnTo>
                    <a:pt x="213359" y="166116"/>
                  </a:lnTo>
                  <a:lnTo>
                    <a:pt x="226313" y="172212"/>
                  </a:lnTo>
                  <a:lnTo>
                    <a:pt x="233171" y="175260"/>
                  </a:lnTo>
                  <a:lnTo>
                    <a:pt x="236981" y="175260"/>
                  </a:lnTo>
                  <a:lnTo>
                    <a:pt x="239267" y="172974"/>
                  </a:lnTo>
                  <a:lnTo>
                    <a:pt x="240029" y="169164"/>
                  </a:lnTo>
                  <a:close/>
                </a:path>
                <a:path w="2521584" h="300354">
                  <a:moveTo>
                    <a:pt x="301751" y="198120"/>
                  </a:moveTo>
                  <a:lnTo>
                    <a:pt x="300989" y="194310"/>
                  </a:lnTo>
                  <a:lnTo>
                    <a:pt x="298703" y="192024"/>
                  </a:lnTo>
                  <a:lnTo>
                    <a:pt x="284225" y="186690"/>
                  </a:lnTo>
                  <a:lnTo>
                    <a:pt x="272033" y="182118"/>
                  </a:lnTo>
                  <a:lnTo>
                    <a:pt x="268223" y="182118"/>
                  </a:lnTo>
                  <a:lnTo>
                    <a:pt x="265937" y="184404"/>
                  </a:lnTo>
                  <a:lnTo>
                    <a:pt x="265937" y="188214"/>
                  </a:lnTo>
                  <a:lnTo>
                    <a:pt x="268223" y="190500"/>
                  </a:lnTo>
                  <a:lnTo>
                    <a:pt x="281177" y="195834"/>
                  </a:lnTo>
                  <a:lnTo>
                    <a:pt x="295655" y="200406"/>
                  </a:lnTo>
                  <a:lnTo>
                    <a:pt x="298703" y="200406"/>
                  </a:lnTo>
                  <a:lnTo>
                    <a:pt x="301751" y="198120"/>
                  </a:lnTo>
                  <a:close/>
                </a:path>
                <a:path w="2521584" h="300354">
                  <a:moveTo>
                    <a:pt x="364997" y="217170"/>
                  </a:moveTo>
                  <a:lnTo>
                    <a:pt x="364997" y="213360"/>
                  </a:lnTo>
                  <a:lnTo>
                    <a:pt x="361949" y="211074"/>
                  </a:lnTo>
                  <a:lnTo>
                    <a:pt x="345185" y="206501"/>
                  </a:lnTo>
                  <a:lnTo>
                    <a:pt x="334517" y="203454"/>
                  </a:lnTo>
                  <a:lnTo>
                    <a:pt x="330707" y="204215"/>
                  </a:lnTo>
                  <a:lnTo>
                    <a:pt x="328421" y="206501"/>
                  </a:lnTo>
                  <a:lnTo>
                    <a:pt x="329183" y="210312"/>
                  </a:lnTo>
                  <a:lnTo>
                    <a:pt x="331469" y="212598"/>
                  </a:lnTo>
                  <a:lnTo>
                    <a:pt x="342899" y="215646"/>
                  </a:lnTo>
                  <a:lnTo>
                    <a:pt x="359663" y="220218"/>
                  </a:lnTo>
                  <a:lnTo>
                    <a:pt x="363473" y="220218"/>
                  </a:lnTo>
                  <a:lnTo>
                    <a:pt x="364997" y="217170"/>
                  </a:lnTo>
                  <a:close/>
                </a:path>
                <a:path w="2521584" h="300354">
                  <a:moveTo>
                    <a:pt x="430529" y="231648"/>
                  </a:moveTo>
                  <a:lnTo>
                    <a:pt x="429767" y="227838"/>
                  </a:lnTo>
                  <a:lnTo>
                    <a:pt x="426719" y="225551"/>
                  </a:lnTo>
                  <a:lnTo>
                    <a:pt x="416051" y="224028"/>
                  </a:lnTo>
                  <a:lnTo>
                    <a:pt x="398525" y="220218"/>
                  </a:lnTo>
                  <a:lnTo>
                    <a:pt x="395477" y="220979"/>
                  </a:lnTo>
                  <a:lnTo>
                    <a:pt x="393191" y="224028"/>
                  </a:lnTo>
                  <a:lnTo>
                    <a:pt x="393953" y="227076"/>
                  </a:lnTo>
                  <a:lnTo>
                    <a:pt x="397001" y="229362"/>
                  </a:lnTo>
                  <a:lnTo>
                    <a:pt x="414527" y="233172"/>
                  </a:lnTo>
                  <a:lnTo>
                    <a:pt x="425195" y="235458"/>
                  </a:lnTo>
                  <a:lnTo>
                    <a:pt x="428243" y="234696"/>
                  </a:lnTo>
                  <a:lnTo>
                    <a:pt x="430529" y="231648"/>
                  </a:lnTo>
                  <a:close/>
                </a:path>
                <a:path w="2521584" h="300354">
                  <a:moveTo>
                    <a:pt x="496061" y="242315"/>
                  </a:moveTo>
                  <a:lnTo>
                    <a:pt x="495299" y="238506"/>
                  </a:lnTo>
                  <a:lnTo>
                    <a:pt x="492251" y="236982"/>
                  </a:lnTo>
                  <a:lnTo>
                    <a:pt x="477773" y="234696"/>
                  </a:lnTo>
                  <a:lnTo>
                    <a:pt x="464057" y="232410"/>
                  </a:lnTo>
                  <a:lnTo>
                    <a:pt x="460247" y="233172"/>
                  </a:lnTo>
                  <a:lnTo>
                    <a:pt x="458723" y="236220"/>
                  </a:lnTo>
                  <a:lnTo>
                    <a:pt x="459485" y="240029"/>
                  </a:lnTo>
                  <a:lnTo>
                    <a:pt x="462533" y="241554"/>
                  </a:lnTo>
                  <a:lnTo>
                    <a:pt x="476249" y="243840"/>
                  </a:lnTo>
                  <a:lnTo>
                    <a:pt x="490727" y="246126"/>
                  </a:lnTo>
                  <a:lnTo>
                    <a:pt x="494537" y="245364"/>
                  </a:lnTo>
                  <a:lnTo>
                    <a:pt x="496061" y="242315"/>
                  </a:lnTo>
                  <a:close/>
                </a:path>
                <a:path w="2521584" h="300354">
                  <a:moveTo>
                    <a:pt x="562355" y="250697"/>
                  </a:moveTo>
                  <a:lnTo>
                    <a:pt x="561593" y="246887"/>
                  </a:lnTo>
                  <a:lnTo>
                    <a:pt x="558545" y="245364"/>
                  </a:lnTo>
                  <a:lnTo>
                    <a:pt x="545591" y="243840"/>
                  </a:lnTo>
                  <a:lnTo>
                    <a:pt x="529589" y="241554"/>
                  </a:lnTo>
                  <a:lnTo>
                    <a:pt x="526541" y="243077"/>
                  </a:lnTo>
                  <a:lnTo>
                    <a:pt x="524255" y="246126"/>
                  </a:lnTo>
                  <a:lnTo>
                    <a:pt x="525779" y="249173"/>
                  </a:lnTo>
                  <a:lnTo>
                    <a:pt x="528827" y="251459"/>
                  </a:lnTo>
                  <a:lnTo>
                    <a:pt x="544067" y="252983"/>
                  </a:lnTo>
                  <a:lnTo>
                    <a:pt x="557021" y="254508"/>
                  </a:lnTo>
                  <a:lnTo>
                    <a:pt x="560831" y="253746"/>
                  </a:lnTo>
                  <a:lnTo>
                    <a:pt x="562355" y="250697"/>
                  </a:lnTo>
                  <a:close/>
                </a:path>
                <a:path w="2521584" h="300354">
                  <a:moveTo>
                    <a:pt x="628649" y="257555"/>
                  </a:moveTo>
                  <a:lnTo>
                    <a:pt x="627887" y="254508"/>
                  </a:lnTo>
                  <a:lnTo>
                    <a:pt x="624077" y="252222"/>
                  </a:lnTo>
                  <a:lnTo>
                    <a:pt x="617219" y="251459"/>
                  </a:lnTo>
                  <a:lnTo>
                    <a:pt x="595883" y="249936"/>
                  </a:lnTo>
                  <a:lnTo>
                    <a:pt x="592835" y="250697"/>
                  </a:lnTo>
                  <a:lnTo>
                    <a:pt x="590549" y="253746"/>
                  </a:lnTo>
                  <a:lnTo>
                    <a:pt x="592073" y="257555"/>
                  </a:lnTo>
                  <a:lnTo>
                    <a:pt x="595121" y="259079"/>
                  </a:lnTo>
                  <a:lnTo>
                    <a:pt x="615695" y="261365"/>
                  </a:lnTo>
                  <a:lnTo>
                    <a:pt x="623315" y="262127"/>
                  </a:lnTo>
                  <a:lnTo>
                    <a:pt x="627125" y="260604"/>
                  </a:lnTo>
                  <a:lnTo>
                    <a:pt x="628649" y="257555"/>
                  </a:lnTo>
                  <a:close/>
                </a:path>
                <a:path w="2521584" h="300354">
                  <a:moveTo>
                    <a:pt x="694943" y="263652"/>
                  </a:moveTo>
                  <a:lnTo>
                    <a:pt x="694181" y="259841"/>
                  </a:lnTo>
                  <a:lnTo>
                    <a:pt x="690371" y="258318"/>
                  </a:lnTo>
                  <a:lnTo>
                    <a:pt x="665987" y="256794"/>
                  </a:lnTo>
                  <a:lnTo>
                    <a:pt x="662177" y="256032"/>
                  </a:lnTo>
                  <a:lnTo>
                    <a:pt x="659129" y="256794"/>
                  </a:lnTo>
                  <a:lnTo>
                    <a:pt x="656843" y="260604"/>
                  </a:lnTo>
                  <a:lnTo>
                    <a:pt x="658367" y="263652"/>
                  </a:lnTo>
                  <a:lnTo>
                    <a:pt x="661415" y="265938"/>
                  </a:lnTo>
                  <a:lnTo>
                    <a:pt x="665987" y="266009"/>
                  </a:lnTo>
                  <a:lnTo>
                    <a:pt x="689609" y="268223"/>
                  </a:lnTo>
                  <a:lnTo>
                    <a:pt x="693419" y="266700"/>
                  </a:lnTo>
                  <a:lnTo>
                    <a:pt x="694943" y="263652"/>
                  </a:lnTo>
                  <a:close/>
                </a:path>
                <a:path w="2521584" h="300354">
                  <a:moveTo>
                    <a:pt x="761237" y="268986"/>
                  </a:moveTo>
                  <a:lnTo>
                    <a:pt x="760475" y="265176"/>
                  </a:lnTo>
                  <a:lnTo>
                    <a:pt x="757427" y="263652"/>
                  </a:lnTo>
                  <a:lnTo>
                    <a:pt x="728471" y="261365"/>
                  </a:lnTo>
                  <a:lnTo>
                    <a:pt x="725423" y="262890"/>
                  </a:lnTo>
                  <a:lnTo>
                    <a:pt x="723899" y="265938"/>
                  </a:lnTo>
                  <a:lnTo>
                    <a:pt x="724661" y="268986"/>
                  </a:lnTo>
                  <a:lnTo>
                    <a:pt x="727709" y="271272"/>
                  </a:lnTo>
                  <a:lnTo>
                    <a:pt x="756665" y="272796"/>
                  </a:lnTo>
                  <a:lnTo>
                    <a:pt x="759713" y="272034"/>
                  </a:lnTo>
                  <a:lnTo>
                    <a:pt x="761237" y="268986"/>
                  </a:lnTo>
                  <a:close/>
                </a:path>
                <a:path w="2521584" h="300354">
                  <a:moveTo>
                    <a:pt x="828293" y="273558"/>
                  </a:moveTo>
                  <a:lnTo>
                    <a:pt x="826769" y="269748"/>
                  </a:lnTo>
                  <a:lnTo>
                    <a:pt x="823721" y="268223"/>
                  </a:lnTo>
                  <a:lnTo>
                    <a:pt x="814577" y="267405"/>
                  </a:lnTo>
                  <a:lnTo>
                    <a:pt x="794765" y="265938"/>
                  </a:lnTo>
                  <a:lnTo>
                    <a:pt x="791717" y="267462"/>
                  </a:lnTo>
                  <a:lnTo>
                    <a:pt x="790193" y="270509"/>
                  </a:lnTo>
                  <a:lnTo>
                    <a:pt x="790955" y="274320"/>
                  </a:lnTo>
                  <a:lnTo>
                    <a:pt x="794765" y="275844"/>
                  </a:lnTo>
                  <a:lnTo>
                    <a:pt x="814577" y="277368"/>
                  </a:lnTo>
                  <a:lnTo>
                    <a:pt x="822959" y="277368"/>
                  </a:lnTo>
                  <a:lnTo>
                    <a:pt x="826769" y="276605"/>
                  </a:lnTo>
                  <a:lnTo>
                    <a:pt x="828293" y="273558"/>
                  </a:lnTo>
                  <a:close/>
                </a:path>
                <a:path w="2521584" h="300354">
                  <a:moveTo>
                    <a:pt x="894587" y="277368"/>
                  </a:moveTo>
                  <a:lnTo>
                    <a:pt x="893063" y="273558"/>
                  </a:lnTo>
                  <a:lnTo>
                    <a:pt x="890015" y="272034"/>
                  </a:lnTo>
                  <a:lnTo>
                    <a:pt x="887729" y="271986"/>
                  </a:lnTo>
                  <a:lnTo>
                    <a:pt x="864107" y="270509"/>
                  </a:lnTo>
                  <a:lnTo>
                    <a:pt x="861821" y="270509"/>
                  </a:lnTo>
                  <a:lnTo>
                    <a:pt x="858011" y="272034"/>
                  </a:lnTo>
                  <a:lnTo>
                    <a:pt x="856487" y="275082"/>
                  </a:lnTo>
                  <a:lnTo>
                    <a:pt x="858011" y="278130"/>
                  </a:lnTo>
                  <a:lnTo>
                    <a:pt x="861059" y="280416"/>
                  </a:lnTo>
                  <a:lnTo>
                    <a:pt x="864107" y="280463"/>
                  </a:lnTo>
                  <a:lnTo>
                    <a:pt x="887729" y="281940"/>
                  </a:lnTo>
                  <a:lnTo>
                    <a:pt x="889253" y="281940"/>
                  </a:lnTo>
                  <a:lnTo>
                    <a:pt x="893063" y="280416"/>
                  </a:lnTo>
                  <a:lnTo>
                    <a:pt x="894587" y="277368"/>
                  </a:lnTo>
                  <a:close/>
                </a:path>
                <a:path w="2521584" h="300354">
                  <a:moveTo>
                    <a:pt x="960881" y="281177"/>
                  </a:moveTo>
                  <a:lnTo>
                    <a:pt x="960119" y="277368"/>
                  </a:lnTo>
                  <a:lnTo>
                    <a:pt x="957071" y="275844"/>
                  </a:lnTo>
                  <a:lnTo>
                    <a:pt x="934973" y="275082"/>
                  </a:lnTo>
                  <a:lnTo>
                    <a:pt x="928115" y="274320"/>
                  </a:lnTo>
                  <a:lnTo>
                    <a:pt x="925067" y="275844"/>
                  </a:lnTo>
                  <a:lnTo>
                    <a:pt x="922781" y="278891"/>
                  </a:lnTo>
                  <a:lnTo>
                    <a:pt x="924305" y="281940"/>
                  </a:lnTo>
                  <a:lnTo>
                    <a:pt x="927353" y="284226"/>
                  </a:lnTo>
                  <a:lnTo>
                    <a:pt x="934973" y="284278"/>
                  </a:lnTo>
                  <a:lnTo>
                    <a:pt x="956309" y="285750"/>
                  </a:lnTo>
                  <a:lnTo>
                    <a:pt x="959357" y="284226"/>
                  </a:lnTo>
                  <a:lnTo>
                    <a:pt x="960881" y="281177"/>
                  </a:lnTo>
                  <a:close/>
                </a:path>
                <a:path w="2521584" h="300354">
                  <a:moveTo>
                    <a:pt x="1027937" y="284226"/>
                  </a:moveTo>
                  <a:lnTo>
                    <a:pt x="1026413" y="281177"/>
                  </a:lnTo>
                  <a:lnTo>
                    <a:pt x="1023365" y="279654"/>
                  </a:lnTo>
                  <a:lnTo>
                    <a:pt x="1021841" y="279654"/>
                  </a:lnTo>
                  <a:lnTo>
                    <a:pt x="1001267" y="278130"/>
                  </a:lnTo>
                  <a:lnTo>
                    <a:pt x="994409" y="278130"/>
                  </a:lnTo>
                  <a:lnTo>
                    <a:pt x="991361" y="278891"/>
                  </a:lnTo>
                  <a:lnTo>
                    <a:pt x="989837" y="282702"/>
                  </a:lnTo>
                  <a:lnTo>
                    <a:pt x="990599" y="285750"/>
                  </a:lnTo>
                  <a:lnTo>
                    <a:pt x="994409" y="287273"/>
                  </a:lnTo>
                  <a:lnTo>
                    <a:pt x="1000505" y="288036"/>
                  </a:lnTo>
                  <a:lnTo>
                    <a:pt x="1021841" y="288798"/>
                  </a:lnTo>
                  <a:lnTo>
                    <a:pt x="1022603" y="288798"/>
                  </a:lnTo>
                  <a:lnTo>
                    <a:pt x="1026413" y="288036"/>
                  </a:lnTo>
                  <a:lnTo>
                    <a:pt x="1027937" y="284226"/>
                  </a:lnTo>
                  <a:close/>
                </a:path>
                <a:path w="2521584" h="300354">
                  <a:moveTo>
                    <a:pt x="1094231" y="288036"/>
                  </a:moveTo>
                  <a:lnTo>
                    <a:pt x="1093469" y="284988"/>
                  </a:lnTo>
                  <a:lnTo>
                    <a:pt x="1089659" y="283464"/>
                  </a:lnTo>
                  <a:lnTo>
                    <a:pt x="1079753" y="282702"/>
                  </a:lnTo>
                  <a:lnTo>
                    <a:pt x="1061465" y="281940"/>
                  </a:lnTo>
                  <a:lnTo>
                    <a:pt x="1061465" y="281177"/>
                  </a:lnTo>
                  <a:lnTo>
                    <a:pt x="1057655" y="282702"/>
                  </a:lnTo>
                  <a:lnTo>
                    <a:pt x="1056131" y="285750"/>
                  </a:lnTo>
                  <a:lnTo>
                    <a:pt x="1057655" y="289559"/>
                  </a:lnTo>
                  <a:lnTo>
                    <a:pt x="1060703" y="291084"/>
                  </a:lnTo>
                  <a:lnTo>
                    <a:pt x="1079753" y="291846"/>
                  </a:lnTo>
                  <a:lnTo>
                    <a:pt x="1089659" y="292608"/>
                  </a:lnTo>
                  <a:lnTo>
                    <a:pt x="1092707" y="291846"/>
                  </a:lnTo>
                  <a:lnTo>
                    <a:pt x="1094231" y="288036"/>
                  </a:lnTo>
                  <a:close/>
                </a:path>
                <a:path w="2521584" h="300354">
                  <a:moveTo>
                    <a:pt x="1161287" y="291845"/>
                  </a:moveTo>
                  <a:lnTo>
                    <a:pt x="1159763" y="288035"/>
                  </a:lnTo>
                  <a:lnTo>
                    <a:pt x="1156715" y="286511"/>
                  </a:lnTo>
                  <a:lnTo>
                    <a:pt x="1146809" y="286475"/>
                  </a:lnTo>
                  <a:lnTo>
                    <a:pt x="1131569" y="285750"/>
                  </a:lnTo>
                  <a:lnTo>
                    <a:pt x="1127759" y="284988"/>
                  </a:lnTo>
                  <a:lnTo>
                    <a:pt x="1124711" y="286512"/>
                  </a:lnTo>
                  <a:lnTo>
                    <a:pt x="1123187" y="289559"/>
                  </a:lnTo>
                  <a:lnTo>
                    <a:pt x="1123949" y="293370"/>
                  </a:lnTo>
                  <a:lnTo>
                    <a:pt x="1127759" y="294894"/>
                  </a:lnTo>
                  <a:lnTo>
                    <a:pt x="1131569" y="294930"/>
                  </a:lnTo>
                  <a:lnTo>
                    <a:pt x="1146809" y="295655"/>
                  </a:lnTo>
                  <a:lnTo>
                    <a:pt x="1155953" y="296417"/>
                  </a:lnTo>
                  <a:lnTo>
                    <a:pt x="1159001" y="294893"/>
                  </a:lnTo>
                  <a:lnTo>
                    <a:pt x="1161287" y="291845"/>
                  </a:lnTo>
                  <a:close/>
                </a:path>
                <a:path w="2521584" h="300354">
                  <a:moveTo>
                    <a:pt x="1227581" y="294131"/>
                  </a:moveTo>
                  <a:lnTo>
                    <a:pt x="1226057" y="291083"/>
                  </a:lnTo>
                  <a:lnTo>
                    <a:pt x="1223009" y="289559"/>
                  </a:lnTo>
                  <a:lnTo>
                    <a:pt x="1220723" y="289559"/>
                  </a:lnTo>
                  <a:lnTo>
                    <a:pt x="1206245" y="288753"/>
                  </a:lnTo>
                  <a:lnTo>
                    <a:pt x="1194053" y="288035"/>
                  </a:lnTo>
                  <a:lnTo>
                    <a:pt x="1191005" y="289559"/>
                  </a:lnTo>
                  <a:lnTo>
                    <a:pt x="1189481" y="292607"/>
                  </a:lnTo>
                  <a:lnTo>
                    <a:pt x="1191005" y="296417"/>
                  </a:lnTo>
                  <a:lnTo>
                    <a:pt x="1194053" y="297941"/>
                  </a:lnTo>
                  <a:lnTo>
                    <a:pt x="1206245" y="298703"/>
                  </a:lnTo>
                  <a:lnTo>
                    <a:pt x="1223009" y="298703"/>
                  </a:lnTo>
                  <a:lnTo>
                    <a:pt x="1226057" y="297941"/>
                  </a:lnTo>
                  <a:lnTo>
                    <a:pt x="1227581" y="294131"/>
                  </a:lnTo>
                  <a:close/>
                </a:path>
                <a:path w="2521584" h="300354">
                  <a:moveTo>
                    <a:pt x="1293875" y="295655"/>
                  </a:moveTo>
                  <a:lnTo>
                    <a:pt x="1293113" y="291845"/>
                  </a:lnTo>
                  <a:lnTo>
                    <a:pt x="1289303" y="291083"/>
                  </a:lnTo>
                  <a:lnTo>
                    <a:pt x="1285493" y="291083"/>
                  </a:lnTo>
                  <a:lnTo>
                    <a:pt x="1261109" y="290321"/>
                  </a:lnTo>
                  <a:lnTo>
                    <a:pt x="1257299" y="291845"/>
                  </a:lnTo>
                  <a:lnTo>
                    <a:pt x="1255775" y="294893"/>
                  </a:lnTo>
                  <a:lnTo>
                    <a:pt x="1257299" y="298703"/>
                  </a:lnTo>
                  <a:lnTo>
                    <a:pt x="1261109" y="300227"/>
                  </a:lnTo>
                  <a:lnTo>
                    <a:pt x="1289303" y="300227"/>
                  </a:lnTo>
                  <a:lnTo>
                    <a:pt x="1293113" y="298703"/>
                  </a:lnTo>
                  <a:lnTo>
                    <a:pt x="1293875" y="295655"/>
                  </a:lnTo>
                  <a:close/>
                </a:path>
                <a:path w="2521584" h="300354">
                  <a:moveTo>
                    <a:pt x="1360931" y="294893"/>
                  </a:moveTo>
                  <a:lnTo>
                    <a:pt x="1359407" y="291845"/>
                  </a:lnTo>
                  <a:lnTo>
                    <a:pt x="1356359" y="290321"/>
                  </a:lnTo>
                  <a:lnTo>
                    <a:pt x="1334261" y="291083"/>
                  </a:lnTo>
                  <a:lnTo>
                    <a:pt x="1327403" y="291083"/>
                  </a:lnTo>
                  <a:lnTo>
                    <a:pt x="1324355" y="292607"/>
                  </a:lnTo>
                  <a:lnTo>
                    <a:pt x="1322831" y="295655"/>
                  </a:lnTo>
                  <a:lnTo>
                    <a:pt x="1324355" y="298703"/>
                  </a:lnTo>
                  <a:lnTo>
                    <a:pt x="1327403" y="300227"/>
                  </a:lnTo>
                  <a:lnTo>
                    <a:pt x="1356359" y="300227"/>
                  </a:lnTo>
                  <a:lnTo>
                    <a:pt x="1359407" y="298703"/>
                  </a:lnTo>
                  <a:lnTo>
                    <a:pt x="1360931" y="294893"/>
                  </a:lnTo>
                  <a:close/>
                </a:path>
                <a:path w="2521584" h="300354">
                  <a:moveTo>
                    <a:pt x="1427225" y="292607"/>
                  </a:moveTo>
                  <a:lnTo>
                    <a:pt x="1425701" y="289559"/>
                  </a:lnTo>
                  <a:lnTo>
                    <a:pt x="1422653" y="288035"/>
                  </a:lnTo>
                  <a:lnTo>
                    <a:pt x="1406651" y="288797"/>
                  </a:lnTo>
                  <a:lnTo>
                    <a:pt x="1393697" y="289559"/>
                  </a:lnTo>
                  <a:lnTo>
                    <a:pt x="1390649" y="291083"/>
                  </a:lnTo>
                  <a:lnTo>
                    <a:pt x="1389125" y="294131"/>
                  </a:lnTo>
                  <a:lnTo>
                    <a:pt x="1390649" y="297941"/>
                  </a:lnTo>
                  <a:lnTo>
                    <a:pt x="1394459" y="298703"/>
                  </a:lnTo>
                  <a:lnTo>
                    <a:pt x="1406651" y="298703"/>
                  </a:lnTo>
                  <a:lnTo>
                    <a:pt x="1422653" y="297941"/>
                  </a:lnTo>
                  <a:lnTo>
                    <a:pt x="1426463" y="296417"/>
                  </a:lnTo>
                  <a:lnTo>
                    <a:pt x="1427225" y="292607"/>
                  </a:lnTo>
                  <a:close/>
                </a:path>
                <a:path w="2521584" h="300354">
                  <a:moveTo>
                    <a:pt x="1494281" y="288797"/>
                  </a:moveTo>
                  <a:lnTo>
                    <a:pt x="1492757" y="285749"/>
                  </a:lnTo>
                  <a:lnTo>
                    <a:pt x="1488947" y="284225"/>
                  </a:lnTo>
                  <a:lnTo>
                    <a:pt x="1484375" y="284225"/>
                  </a:lnTo>
                  <a:lnTo>
                    <a:pt x="1471421" y="285665"/>
                  </a:lnTo>
                  <a:lnTo>
                    <a:pt x="1460753" y="285749"/>
                  </a:lnTo>
                  <a:lnTo>
                    <a:pt x="1456943" y="288035"/>
                  </a:lnTo>
                  <a:lnTo>
                    <a:pt x="1456181" y="291083"/>
                  </a:lnTo>
                  <a:lnTo>
                    <a:pt x="1457705" y="294131"/>
                  </a:lnTo>
                  <a:lnTo>
                    <a:pt x="1460753" y="295655"/>
                  </a:lnTo>
                  <a:lnTo>
                    <a:pt x="1471421" y="294893"/>
                  </a:lnTo>
                  <a:lnTo>
                    <a:pt x="1484375" y="294174"/>
                  </a:lnTo>
                  <a:lnTo>
                    <a:pt x="1489709" y="294131"/>
                  </a:lnTo>
                  <a:lnTo>
                    <a:pt x="1492757" y="291845"/>
                  </a:lnTo>
                  <a:lnTo>
                    <a:pt x="1494281" y="288797"/>
                  </a:lnTo>
                  <a:close/>
                </a:path>
                <a:path w="2521584" h="300354">
                  <a:moveTo>
                    <a:pt x="1560575" y="284225"/>
                  </a:moveTo>
                  <a:lnTo>
                    <a:pt x="1559051" y="280415"/>
                  </a:lnTo>
                  <a:lnTo>
                    <a:pt x="1555241" y="279653"/>
                  </a:lnTo>
                  <a:lnTo>
                    <a:pt x="1542287" y="280415"/>
                  </a:lnTo>
                  <a:lnTo>
                    <a:pt x="1527047" y="281939"/>
                  </a:lnTo>
                  <a:lnTo>
                    <a:pt x="1523999" y="283463"/>
                  </a:lnTo>
                  <a:lnTo>
                    <a:pt x="1522475" y="286511"/>
                  </a:lnTo>
                  <a:lnTo>
                    <a:pt x="1523999" y="290321"/>
                  </a:lnTo>
                  <a:lnTo>
                    <a:pt x="1527809" y="291083"/>
                  </a:lnTo>
                  <a:lnTo>
                    <a:pt x="1543049" y="290321"/>
                  </a:lnTo>
                  <a:lnTo>
                    <a:pt x="1556003" y="288797"/>
                  </a:lnTo>
                  <a:lnTo>
                    <a:pt x="1559051" y="287273"/>
                  </a:lnTo>
                  <a:lnTo>
                    <a:pt x="1560575" y="284225"/>
                  </a:lnTo>
                  <a:close/>
                </a:path>
                <a:path w="2521584" h="300354">
                  <a:moveTo>
                    <a:pt x="1626869" y="278891"/>
                  </a:moveTo>
                  <a:lnTo>
                    <a:pt x="1625345" y="275843"/>
                  </a:lnTo>
                  <a:lnTo>
                    <a:pt x="1621535" y="274319"/>
                  </a:lnTo>
                  <a:lnTo>
                    <a:pt x="1602485" y="275843"/>
                  </a:lnTo>
                  <a:lnTo>
                    <a:pt x="1593341" y="276605"/>
                  </a:lnTo>
                  <a:lnTo>
                    <a:pt x="1590293" y="278129"/>
                  </a:lnTo>
                  <a:lnTo>
                    <a:pt x="1588769" y="281939"/>
                  </a:lnTo>
                  <a:lnTo>
                    <a:pt x="1591055" y="284987"/>
                  </a:lnTo>
                  <a:lnTo>
                    <a:pt x="1594103" y="286511"/>
                  </a:lnTo>
                  <a:lnTo>
                    <a:pt x="1603247" y="285749"/>
                  </a:lnTo>
                  <a:lnTo>
                    <a:pt x="1622297" y="284225"/>
                  </a:lnTo>
                  <a:lnTo>
                    <a:pt x="1626107" y="281939"/>
                  </a:lnTo>
                  <a:lnTo>
                    <a:pt x="1626869" y="278891"/>
                  </a:lnTo>
                  <a:close/>
                </a:path>
                <a:path w="2521584" h="300354">
                  <a:moveTo>
                    <a:pt x="1693164" y="272795"/>
                  </a:moveTo>
                  <a:lnTo>
                    <a:pt x="1691639" y="269747"/>
                  </a:lnTo>
                  <a:lnTo>
                    <a:pt x="1688591" y="268223"/>
                  </a:lnTo>
                  <a:lnTo>
                    <a:pt x="1664207" y="270509"/>
                  </a:lnTo>
                  <a:lnTo>
                    <a:pt x="1659635" y="271271"/>
                  </a:lnTo>
                  <a:lnTo>
                    <a:pt x="1656588" y="272795"/>
                  </a:lnTo>
                  <a:lnTo>
                    <a:pt x="1655826" y="276605"/>
                  </a:lnTo>
                  <a:lnTo>
                    <a:pt x="1657350" y="279653"/>
                  </a:lnTo>
                  <a:lnTo>
                    <a:pt x="1660397" y="280415"/>
                  </a:lnTo>
                  <a:lnTo>
                    <a:pt x="1664969" y="280415"/>
                  </a:lnTo>
                  <a:lnTo>
                    <a:pt x="1689353" y="278129"/>
                  </a:lnTo>
                  <a:lnTo>
                    <a:pt x="1692402" y="275843"/>
                  </a:lnTo>
                  <a:lnTo>
                    <a:pt x="1693164" y="272795"/>
                  </a:lnTo>
                  <a:close/>
                </a:path>
                <a:path w="2521584" h="300354">
                  <a:moveTo>
                    <a:pt x="1759458" y="265175"/>
                  </a:moveTo>
                  <a:lnTo>
                    <a:pt x="1757933" y="262127"/>
                  </a:lnTo>
                  <a:lnTo>
                    <a:pt x="1754123" y="261365"/>
                  </a:lnTo>
                  <a:lnTo>
                    <a:pt x="1727453" y="264413"/>
                  </a:lnTo>
                  <a:lnTo>
                    <a:pt x="1725929" y="264413"/>
                  </a:lnTo>
                  <a:lnTo>
                    <a:pt x="1722881" y="265937"/>
                  </a:lnTo>
                  <a:lnTo>
                    <a:pt x="1722119" y="269747"/>
                  </a:lnTo>
                  <a:lnTo>
                    <a:pt x="1723643" y="272795"/>
                  </a:lnTo>
                  <a:lnTo>
                    <a:pt x="1727453" y="274319"/>
                  </a:lnTo>
                  <a:lnTo>
                    <a:pt x="1728977" y="273557"/>
                  </a:lnTo>
                  <a:lnTo>
                    <a:pt x="1755647" y="270509"/>
                  </a:lnTo>
                  <a:lnTo>
                    <a:pt x="1758695" y="268985"/>
                  </a:lnTo>
                  <a:lnTo>
                    <a:pt x="1759458" y="265175"/>
                  </a:lnTo>
                  <a:close/>
                </a:path>
                <a:path w="2521584" h="300354">
                  <a:moveTo>
                    <a:pt x="1825752" y="256031"/>
                  </a:moveTo>
                  <a:lnTo>
                    <a:pt x="1824227" y="252983"/>
                  </a:lnTo>
                  <a:lnTo>
                    <a:pt x="1820417" y="252221"/>
                  </a:lnTo>
                  <a:lnTo>
                    <a:pt x="1792223" y="256031"/>
                  </a:lnTo>
                  <a:lnTo>
                    <a:pt x="1789175" y="258317"/>
                  </a:lnTo>
                  <a:lnTo>
                    <a:pt x="1788414" y="262127"/>
                  </a:lnTo>
                  <a:lnTo>
                    <a:pt x="1789937" y="265175"/>
                  </a:lnTo>
                  <a:lnTo>
                    <a:pt x="1793747" y="265937"/>
                  </a:lnTo>
                  <a:lnTo>
                    <a:pt x="1821941" y="261365"/>
                  </a:lnTo>
                  <a:lnTo>
                    <a:pt x="1824989" y="259841"/>
                  </a:lnTo>
                  <a:lnTo>
                    <a:pt x="1825752" y="256031"/>
                  </a:lnTo>
                  <a:close/>
                </a:path>
                <a:path w="2521584" h="300354">
                  <a:moveTo>
                    <a:pt x="1891283" y="245363"/>
                  </a:moveTo>
                  <a:lnTo>
                    <a:pt x="1889759" y="242315"/>
                  </a:lnTo>
                  <a:lnTo>
                    <a:pt x="1885949" y="241553"/>
                  </a:lnTo>
                  <a:lnTo>
                    <a:pt x="1857755" y="246125"/>
                  </a:lnTo>
                  <a:lnTo>
                    <a:pt x="1854708" y="248411"/>
                  </a:lnTo>
                  <a:lnTo>
                    <a:pt x="1853945" y="251459"/>
                  </a:lnTo>
                  <a:lnTo>
                    <a:pt x="1856231" y="255269"/>
                  </a:lnTo>
                  <a:lnTo>
                    <a:pt x="1859279" y="256031"/>
                  </a:lnTo>
                  <a:lnTo>
                    <a:pt x="1887473" y="250697"/>
                  </a:lnTo>
                  <a:lnTo>
                    <a:pt x="1890521" y="248411"/>
                  </a:lnTo>
                  <a:lnTo>
                    <a:pt x="1891283" y="245363"/>
                  </a:lnTo>
                  <a:close/>
                </a:path>
                <a:path w="2521584" h="300354">
                  <a:moveTo>
                    <a:pt x="1956815" y="231647"/>
                  </a:moveTo>
                  <a:lnTo>
                    <a:pt x="1954529" y="228599"/>
                  </a:lnTo>
                  <a:lnTo>
                    <a:pt x="1950719" y="227837"/>
                  </a:lnTo>
                  <a:lnTo>
                    <a:pt x="1923287" y="233933"/>
                  </a:lnTo>
                  <a:lnTo>
                    <a:pt x="1920239" y="236219"/>
                  </a:lnTo>
                  <a:lnTo>
                    <a:pt x="1919477" y="239267"/>
                  </a:lnTo>
                  <a:lnTo>
                    <a:pt x="1921764" y="242315"/>
                  </a:lnTo>
                  <a:lnTo>
                    <a:pt x="1924811" y="243077"/>
                  </a:lnTo>
                  <a:lnTo>
                    <a:pt x="1953005" y="236981"/>
                  </a:lnTo>
                  <a:lnTo>
                    <a:pt x="1956053" y="234695"/>
                  </a:lnTo>
                  <a:lnTo>
                    <a:pt x="1956815" y="231647"/>
                  </a:lnTo>
                  <a:close/>
                </a:path>
                <a:path w="2521584" h="300354">
                  <a:moveTo>
                    <a:pt x="2021585" y="214121"/>
                  </a:moveTo>
                  <a:lnTo>
                    <a:pt x="2019299" y="211835"/>
                  </a:lnTo>
                  <a:lnTo>
                    <a:pt x="2015489" y="211073"/>
                  </a:lnTo>
                  <a:lnTo>
                    <a:pt x="1988058" y="218693"/>
                  </a:lnTo>
                  <a:lnTo>
                    <a:pt x="1985009" y="220979"/>
                  </a:lnTo>
                  <a:lnTo>
                    <a:pt x="1984247" y="224789"/>
                  </a:lnTo>
                  <a:lnTo>
                    <a:pt x="1986533" y="227075"/>
                  </a:lnTo>
                  <a:lnTo>
                    <a:pt x="1990343" y="227837"/>
                  </a:lnTo>
                  <a:lnTo>
                    <a:pt x="2017775" y="220217"/>
                  </a:lnTo>
                  <a:lnTo>
                    <a:pt x="2020823" y="217931"/>
                  </a:lnTo>
                  <a:lnTo>
                    <a:pt x="2021585" y="214121"/>
                  </a:lnTo>
                  <a:close/>
                </a:path>
                <a:path w="2521584" h="300354">
                  <a:moveTo>
                    <a:pt x="2084831" y="198119"/>
                  </a:moveTo>
                  <a:lnTo>
                    <a:pt x="2084831" y="194309"/>
                  </a:lnTo>
                  <a:lnTo>
                    <a:pt x="2082545" y="192023"/>
                  </a:lnTo>
                  <a:lnTo>
                    <a:pt x="2077973" y="192023"/>
                  </a:lnTo>
                  <a:lnTo>
                    <a:pt x="2052065" y="200405"/>
                  </a:lnTo>
                  <a:lnTo>
                    <a:pt x="2049017" y="202691"/>
                  </a:lnTo>
                  <a:lnTo>
                    <a:pt x="2048255" y="206501"/>
                  </a:lnTo>
                  <a:lnTo>
                    <a:pt x="2051303" y="208787"/>
                  </a:lnTo>
                  <a:lnTo>
                    <a:pt x="2054352" y="209549"/>
                  </a:lnTo>
                  <a:lnTo>
                    <a:pt x="2081021" y="201167"/>
                  </a:lnTo>
                  <a:lnTo>
                    <a:pt x="2081783" y="200405"/>
                  </a:lnTo>
                  <a:lnTo>
                    <a:pt x="2084831" y="198119"/>
                  </a:lnTo>
                  <a:close/>
                </a:path>
                <a:path w="2521584" h="300354">
                  <a:moveTo>
                    <a:pt x="2147316" y="176021"/>
                  </a:moveTo>
                  <a:lnTo>
                    <a:pt x="2147316" y="172211"/>
                  </a:lnTo>
                  <a:lnTo>
                    <a:pt x="2145029" y="169163"/>
                  </a:lnTo>
                  <a:lnTo>
                    <a:pt x="2141219" y="169163"/>
                  </a:lnTo>
                  <a:lnTo>
                    <a:pt x="2114549" y="179069"/>
                  </a:lnTo>
                  <a:lnTo>
                    <a:pt x="2112264" y="181355"/>
                  </a:lnTo>
                  <a:lnTo>
                    <a:pt x="2111502" y="185165"/>
                  </a:lnTo>
                  <a:lnTo>
                    <a:pt x="2114549" y="188213"/>
                  </a:lnTo>
                  <a:lnTo>
                    <a:pt x="2117597" y="188213"/>
                  </a:lnTo>
                  <a:lnTo>
                    <a:pt x="2144267" y="178307"/>
                  </a:lnTo>
                  <a:lnTo>
                    <a:pt x="2145029" y="178307"/>
                  </a:lnTo>
                  <a:lnTo>
                    <a:pt x="2147316" y="176021"/>
                  </a:lnTo>
                  <a:close/>
                </a:path>
                <a:path w="2521584" h="300354">
                  <a:moveTo>
                    <a:pt x="2209799" y="150875"/>
                  </a:moveTo>
                  <a:lnTo>
                    <a:pt x="2209799" y="147065"/>
                  </a:lnTo>
                  <a:lnTo>
                    <a:pt x="2206752" y="144779"/>
                  </a:lnTo>
                  <a:lnTo>
                    <a:pt x="2202941" y="144779"/>
                  </a:lnTo>
                  <a:lnTo>
                    <a:pt x="2177034" y="155447"/>
                  </a:lnTo>
                  <a:lnTo>
                    <a:pt x="2173985" y="157733"/>
                  </a:lnTo>
                  <a:lnTo>
                    <a:pt x="2173985" y="161543"/>
                  </a:lnTo>
                  <a:lnTo>
                    <a:pt x="2177034" y="164591"/>
                  </a:lnTo>
                  <a:lnTo>
                    <a:pt x="2180081" y="164591"/>
                  </a:lnTo>
                  <a:lnTo>
                    <a:pt x="2206752" y="153161"/>
                  </a:lnTo>
                  <a:lnTo>
                    <a:pt x="2209799" y="150875"/>
                  </a:lnTo>
                  <a:close/>
                </a:path>
                <a:path w="2521584" h="300354">
                  <a:moveTo>
                    <a:pt x="2270760" y="124205"/>
                  </a:moveTo>
                  <a:lnTo>
                    <a:pt x="2270760" y="121157"/>
                  </a:lnTo>
                  <a:lnTo>
                    <a:pt x="2268473" y="118109"/>
                  </a:lnTo>
                  <a:lnTo>
                    <a:pt x="2264664" y="118109"/>
                  </a:lnTo>
                  <a:lnTo>
                    <a:pt x="2237993" y="129539"/>
                  </a:lnTo>
                  <a:lnTo>
                    <a:pt x="2235708" y="132587"/>
                  </a:lnTo>
                  <a:lnTo>
                    <a:pt x="2235708" y="136397"/>
                  </a:lnTo>
                  <a:lnTo>
                    <a:pt x="2238755" y="138683"/>
                  </a:lnTo>
                  <a:lnTo>
                    <a:pt x="2241804" y="138683"/>
                  </a:lnTo>
                  <a:lnTo>
                    <a:pt x="2268473" y="127253"/>
                  </a:lnTo>
                  <a:lnTo>
                    <a:pt x="2270760" y="124205"/>
                  </a:lnTo>
                  <a:close/>
                </a:path>
                <a:path w="2521584" h="300354">
                  <a:moveTo>
                    <a:pt x="2331719" y="96773"/>
                  </a:moveTo>
                  <a:lnTo>
                    <a:pt x="2330958" y="92963"/>
                  </a:lnTo>
                  <a:lnTo>
                    <a:pt x="2328672" y="90677"/>
                  </a:lnTo>
                  <a:lnTo>
                    <a:pt x="2324861" y="90677"/>
                  </a:lnTo>
                  <a:lnTo>
                    <a:pt x="2298954" y="102869"/>
                  </a:lnTo>
                  <a:lnTo>
                    <a:pt x="2296667" y="105155"/>
                  </a:lnTo>
                  <a:lnTo>
                    <a:pt x="2296667" y="108965"/>
                  </a:lnTo>
                  <a:lnTo>
                    <a:pt x="2299716" y="111251"/>
                  </a:lnTo>
                  <a:lnTo>
                    <a:pt x="2302764" y="111251"/>
                  </a:lnTo>
                  <a:lnTo>
                    <a:pt x="2328672" y="99059"/>
                  </a:lnTo>
                  <a:lnTo>
                    <a:pt x="2331719" y="96773"/>
                  </a:lnTo>
                  <a:close/>
                </a:path>
                <a:path w="2521584" h="300354">
                  <a:moveTo>
                    <a:pt x="2391917" y="67817"/>
                  </a:moveTo>
                  <a:lnTo>
                    <a:pt x="2391155" y="64007"/>
                  </a:lnTo>
                  <a:lnTo>
                    <a:pt x="2388869" y="61721"/>
                  </a:lnTo>
                  <a:lnTo>
                    <a:pt x="2385060" y="61721"/>
                  </a:lnTo>
                  <a:lnTo>
                    <a:pt x="2361437" y="73151"/>
                  </a:lnTo>
                  <a:lnTo>
                    <a:pt x="2359152" y="74675"/>
                  </a:lnTo>
                  <a:lnTo>
                    <a:pt x="2356866" y="76961"/>
                  </a:lnTo>
                  <a:lnTo>
                    <a:pt x="2356866" y="80771"/>
                  </a:lnTo>
                  <a:lnTo>
                    <a:pt x="2359914" y="83057"/>
                  </a:lnTo>
                  <a:lnTo>
                    <a:pt x="2363723" y="83057"/>
                  </a:lnTo>
                  <a:lnTo>
                    <a:pt x="2365247" y="82295"/>
                  </a:lnTo>
                  <a:lnTo>
                    <a:pt x="2388869" y="70865"/>
                  </a:lnTo>
                  <a:lnTo>
                    <a:pt x="2391917" y="67817"/>
                  </a:lnTo>
                  <a:close/>
                </a:path>
                <a:path w="2521584" h="300354">
                  <a:moveTo>
                    <a:pt x="2451354" y="38099"/>
                  </a:moveTo>
                  <a:lnTo>
                    <a:pt x="2451354" y="35051"/>
                  </a:lnTo>
                  <a:lnTo>
                    <a:pt x="2448305" y="32765"/>
                  </a:lnTo>
                  <a:lnTo>
                    <a:pt x="2445258" y="32765"/>
                  </a:lnTo>
                  <a:lnTo>
                    <a:pt x="2419349" y="44957"/>
                  </a:lnTo>
                  <a:lnTo>
                    <a:pt x="2417064" y="48005"/>
                  </a:lnTo>
                  <a:lnTo>
                    <a:pt x="2417064" y="51815"/>
                  </a:lnTo>
                  <a:lnTo>
                    <a:pt x="2420111" y="54101"/>
                  </a:lnTo>
                  <a:lnTo>
                    <a:pt x="2423160" y="54101"/>
                  </a:lnTo>
                  <a:lnTo>
                    <a:pt x="2449067" y="41147"/>
                  </a:lnTo>
                  <a:lnTo>
                    <a:pt x="2451354" y="38099"/>
                  </a:lnTo>
                  <a:close/>
                </a:path>
                <a:path w="2521584" h="300354">
                  <a:moveTo>
                    <a:pt x="2521458" y="0"/>
                  </a:moveTo>
                  <a:lnTo>
                    <a:pt x="2436114" y="0"/>
                  </a:lnTo>
                  <a:lnTo>
                    <a:pt x="2469641" y="67817"/>
                  </a:lnTo>
                  <a:lnTo>
                    <a:pt x="2521458" y="0"/>
                  </a:lnTo>
                  <a:close/>
                </a:path>
              </a:pathLst>
            </a:custGeom>
            <a:solidFill>
              <a:srgbClr val="000099"/>
            </a:solidFill>
          </p:spPr>
          <p:txBody>
            <a:bodyPr wrap="square" lIns="0" tIns="0" rIns="0" bIns="0" rtlCol="0"/>
            <a:lstStyle/>
            <a:p>
              <a:endParaRPr/>
            </a:p>
          </p:txBody>
        </p:sp>
      </p:grpSp>
    </p:spTree>
    <p:extLst>
      <p:ext uri="{BB962C8B-B14F-4D97-AF65-F5344CB8AC3E}">
        <p14:creationId xmlns:p14="http://schemas.microsoft.com/office/powerpoint/2010/main" val="331120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100" y="123825"/>
            <a:ext cx="8522474" cy="615553"/>
          </a:xfrm>
          <a:prstGeom prst="rect">
            <a:avLst/>
          </a:prstGeom>
        </p:spPr>
        <p:txBody>
          <a:bodyPr vert="horz" wrap="square" lIns="0" tIns="0" rIns="0" bIns="0" rtlCol="0">
            <a:spAutoFit/>
          </a:bodyPr>
          <a:lstStyle/>
          <a:p>
            <a:pPr marL="2203450">
              <a:lnSpc>
                <a:spcPct val="100000"/>
              </a:lnSpc>
            </a:pPr>
            <a:r>
              <a:rPr sz="4000" dirty="0"/>
              <a:t>C</a:t>
            </a:r>
            <a:r>
              <a:rPr sz="4000" spc="-480" dirty="0">
                <a:latin typeface="Calibri"/>
                <a:cs typeface="Calibri"/>
              </a:rPr>
              <a:t>‐</a:t>
            </a:r>
            <a:r>
              <a:rPr lang="en-US" sz="4000" spc="-480" dirty="0">
                <a:latin typeface="Calibri"/>
                <a:cs typeface="Calibri"/>
              </a:rPr>
              <a:t> </a:t>
            </a:r>
            <a:r>
              <a:rPr sz="4000" spc="-5" dirty="0"/>
              <a:t>strin</a:t>
            </a:r>
            <a:r>
              <a:rPr sz="4000" dirty="0"/>
              <a:t>g</a:t>
            </a:r>
            <a:r>
              <a:rPr sz="4000" spc="10" dirty="0"/>
              <a:t> </a:t>
            </a:r>
            <a:r>
              <a:rPr sz="4000" spc="-5" dirty="0"/>
              <a:t>comparison</a:t>
            </a:r>
            <a:endParaRPr sz="4000" dirty="0">
              <a:latin typeface="Calibri"/>
              <a:cs typeface="Calibri"/>
            </a:endParaRPr>
          </a:p>
        </p:txBody>
      </p:sp>
      <p:pic>
        <p:nvPicPr>
          <p:cNvPr id="7" name="Picture 6"/>
          <p:cNvPicPr>
            <a:picLocks noChangeAspect="1"/>
          </p:cNvPicPr>
          <p:nvPr/>
        </p:nvPicPr>
        <p:blipFill>
          <a:blip r:embed="rId2"/>
          <a:stretch>
            <a:fillRect/>
          </a:stretch>
        </p:blipFill>
        <p:spPr>
          <a:xfrm>
            <a:off x="1308100" y="1114425"/>
            <a:ext cx="8464395" cy="2433514"/>
          </a:xfrm>
          <a:prstGeom prst="rect">
            <a:avLst/>
          </a:prstGeom>
        </p:spPr>
      </p:pic>
      <p:sp>
        <p:nvSpPr>
          <p:cNvPr id="4" name="object 6">
            <a:extLst>
              <a:ext uri="{FF2B5EF4-FFF2-40B4-BE49-F238E27FC236}">
                <a16:creationId xmlns:a16="http://schemas.microsoft.com/office/drawing/2014/main" id="{EE3187B5-2122-45B3-9331-012F9098533C}"/>
              </a:ext>
            </a:extLst>
          </p:cNvPr>
          <p:cNvSpPr txBox="1"/>
          <p:nvPr/>
        </p:nvSpPr>
        <p:spPr>
          <a:xfrm>
            <a:off x="3114674" y="4864100"/>
            <a:ext cx="5280025" cy="1405513"/>
          </a:xfrm>
          <a:prstGeom prst="rect">
            <a:avLst/>
          </a:prstGeom>
          <a:noFill/>
          <a:ln>
            <a:solidFill>
              <a:srgbClr val="7030A0"/>
            </a:solidFill>
            <a:prstDash val="dash"/>
          </a:ln>
        </p:spPr>
        <p:txBody>
          <a:bodyPr vert="horz" wrap="square" lIns="0" tIns="0" rIns="0" bIns="0" rtlCol="0">
            <a:spAutoFit/>
          </a:bodyPr>
          <a:lstStyle/>
          <a:p>
            <a:pPr marL="207010">
              <a:lnSpc>
                <a:spcPct val="100000"/>
              </a:lnSpc>
            </a:pPr>
            <a:r>
              <a:rPr sz="2000" spc="-10" dirty="0">
                <a:solidFill>
                  <a:srgbClr val="00009A"/>
                </a:solidFill>
                <a:latin typeface="Courier New"/>
                <a:cs typeface="Courier New"/>
              </a:rPr>
              <a:t>i</a:t>
            </a:r>
            <a:r>
              <a:rPr sz="2000" dirty="0">
                <a:solidFill>
                  <a:srgbClr val="00009A"/>
                </a:solidFill>
                <a:latin typeface="Courier New"/>
                <a:cs typeface="Courier New"/>
              </a:rPr>
              <a:t>f</a:t>
            </a:r>
            <a:r>
              <a:rPr sz="2000" dirty="0">
                <a:latin typeface="Courier New"/>
                <a:cs typeface="Courier New"/>
              </a:rPr>
              <a:t>(</a:t>
            </a:r>
            <a:r>
              <a:rPr sz="2000" b="1" spc="-10" dirty="0">
                <a:solidFill>
                  <a:srgbClr val="0070C0"/>
                </a:solidFill>
                <a:latin typeface="Courier New"/>
                <a:cs typeface="Courier New"/>
              </a:rPr>
              <a:t> strcmp</a:t>
            </a:r>
            <a:r>
              <a:rPr sz="2000" spc="-10" dirty="0">
                <a:latin typeface="Courier New"/>
                <a:cs typeface="Courier New"/>
              </a:rPr>
              <a:t>(Str1</a:t>
            </a:r>
            <a:r>
              <a:rPr sz="2000" dirty="0">
                <a:latin typeface="Courier New"/>
                <a:cs typeface="Courier New"/>
              </a:rPr>
              <a:t>,</a:t>
            </a:r>
            <a:r>
              <a:rPr sz="2000" spc="-10" dirty="0">
                <a:latin typeface="Courier New"/>
                <a:cs typeface="Courier New"/>
              </a:rPr>
              <a:t> Str2)=</a:t>
            </a:r>
            <a:r>
              <a:rPr sz="2000" dirty="0">
                <a:latin typeface="Courier New"/>
                <a:cs typeface="Courier New"/>
              </a:rPr>
              <a:t>=</a:t>
            </a:r>
            <a:r>
              <a:rPr sz="2000" spc="-10" dirty="0">
                <a:latin typeface="Courier New"/>
                <a:cs typeface="Courier New"/>
              </a:rPr>
              <a:t> </a:t>
            </a:r>
            <a:r>
              <a:rPr sz="2000" dirty="0">
                <a:latin typeface="Courier New"/>
                <a:cs typeface="Courier New"/>
              </a:rPr>
              <a:t>0</a:t>
            </a:r>
            <a:r>
              <a:rPr sz="2000" spc="-10" dirty="0">
                <a:latin typeface="Courier New"/>
                <a:cs typeface="Courier New"/>
              </a:rPr>
              <a:t> </a:t>
            </a:r>
            <a:r>
              <a:rPr sz="2000" dirty="0">
                <a:latin typeface="Courier New"/>
                <a:cs typeface="Courier New"/>
              </a:rPr>
              <a:t>)</a:t>
            </a:r>
          </a:p>
          <a:p>
            <a:pPr marL="207010" marR="698500" indent="409575">
              <a:lnSpc>
                <a:spcPct val="120300"/>
              </a:lnSpc>
            </a:pPr>
            <a:r>
              <a:rPr sz="2000" spc="-5" dirty="0">
                <a:solidFill>
                  <a:srgbClr val="003300"/>
                </a:solidFill>
                <a:latin typeface="Courier New"/>
                <a:cs typeface="Courier New"/>
              </a:rPr>
              <a:t>/</a:t>
            </a:r>
            <a:r>
              <a:rPr sz="2000" dirty="0">
                <a:solidFill>
                  <a:srgbClr val="003300"/>
                </a:solidFill>
                <a:latin typeface="Courier New"/>
                <a:cs typeface="Courier New"/>
              </a:rPr>
              <a:t>*</a:t>
            </a:r>
            <a:r>
              <a:rPr sz="2000" spc="-15" dirty="0">
                <a:solidFill>
                  <a:srgbClr val="003300"/>
                </a:solidFill>
                <a:latin typeface="Courier New"/>
                <a:cs typeface="Courier New"/>
              </a:rPr>
              <a:t> </a:t>
            </a:r>
            <a:r>
              <a:rPr sz="2000" spc="-5" dirty="0">
                <a:solidFill>
                  <a:srgbClr val="003300"/>
                </a:solidFill>
                <a:latin typeface="Courier New"/>
                <a:cs typeface="Courier New"/>
              </a:rPr>
              <a:t>string</a:t>
            </a:r>
            <a:r>
              <a:rPr sz="2000" dirty="0">
                <a:solidFill>
                  <a:srgbClr val="003300"/>
                </a:solidFill>
                <a:latin typeface="Courier New"/>
                <a:cs typeface="Courier New"/>
              </a:rPr>
              <a:t>s</a:t>
            </a:r>
            <a:r>
              <a:rPr sz="2000" spc="-15" dirty="0">
                <a:solidFill>
                  <a:srgbClr val="003300"/>
                </a:solidFill>
                <a:latin typeface="Courier New"/>
                <a:cs typeface="Courier New"/>
              </a:rPr>
              <a:t> </a:t>
            </a:r>
            <a:r>
              <a:rPr sz="2000" spc="-5" dirty="0">
                <a:solidFill>
                  <a:srgbClr val="003300"/>
                </a:solidFill>
                <a:latin typeface="Courier New"/>
                <a:cs typeface="Courier New"/>
              </a:rPr>
              <a:t>ar</a:t>
            </a:r>
            <a:r>
              <a:rPr sz="2000" dirty="0">
                <a:solidFill>
                  <a:srgbClr val="003300"/>
                </a:solidFill>
                <a:latin typeface="Courier New"/>
                <a:cs typeface="Courier New"/>
              </a:rPr>
              <a:t>e</a:t>
            </a:r>
            <a:r>
              <a:rPr sz="2000" spc="-15" dirty="0">
                <a:solidFill>
                  <a:srgbClr val="003300"/>
                </a:solidFill>
                <a:latin typeface="Courier New"/>
                <a:cs typeface="Courier New"/>
              </a:rPr>
              <a:t> </a:t>
            </a:r>
            <a:r>
              <a:rPr sz="2000" spc="-5" dirty="0">
                <a:solidFill>
                  <a:srgbClr val="003300"/>
                </a:solidFill>
                <a:latin typeface="Courier New"/>
                <a:cs typeface="Courier New"/>
              </a:rPr>
              <a:t>equa</a:t>
            </a:r>
            <a:r>
              <a:rPr sz="2000" dirty="0">
                <a:solidFill>
                  <a:srgbClr val="003300"/>
                </a:solidFill>
                <a:latin typeface="Courier New"/>
                <a:cs typeface="Courier New"/>
              </a:rPr>
              <a:t>l</a:t>
            </a:r>
            <a:r>
              <a:rPr sz="2000" spc="-15" dirty="0">
                <a:solidFill>
                  <a:srgbClr val="003300"/>
                </a:solidFill>
                <a:latin typeface="Courier New"/>
                <a:cs typeface="Courier New"/>
              </a:rPr>
              <a:t> </a:t>
            </a:r>
            <a:r>
              <a:rPr sz="2000" spc="-10" dirty="0">
                <a:solidFill>
                  <a:srgbClr val="003300"/>
                </a:solidFill>
                <a:latin typeface="Courier New"/>
                <a:cs typeface="Courier New"/>
              </a:rPr>
              <a:t>*</a:t>
            </a:r>
            <a:r>
              <a:rPr sz="2000" dirty="0">
                <a:solidFill>
                  <a:srgbClr val="003300"/>
                </a:solidFill>
                <a:latin typeface="Courier New"/>
                <a:cs typeface="Courier New"/>
              </a:rPr>
              <a:t>/ </a:t>
            </a:r>
            <a:r>
              <a:rPr sz="2000" spc="-5" dirty="0">
                <a:solidFill>
                  <a:srgbClr val="00009A"/>
                </a:solidFill>
                <a:latin typeface="Courier New"/>
                <a:cs typeface="Courier New"/>
              </a:rPr>
              <a:t>else</a:t>
            </a:r>
            <a:endParaRPr sz="2000" dirty="0">
              <a:latin typeface="Courier New"/>
              <a:cs typeface="Courier New"/>
            </a:endParaRPr>
          </a:p>
          <a:p>
            <a:pPr marL="617220">
              <a:lnSpc>
                <a:spcPct val="100000"/>
              </a:lnSpc>
              <a:spcBef>
                <a:spcPts val="445"/>
              </a:spcBef>
            </a:pPr>
            <a:r>
              <a:rPr sz="2000" spc="-10" dirty="0">
                <a:solidFill>
                  <a:srgbClr val="003300"/>
                </a:solidFill>
                <a:latin typeface="Courier New"/>
                <a:cs typeface="Courier New"/>
              </a:rPr>
              <a:t>/</a:t>
            </a:r>
            <a:r>
              <a:rPr sz="2000" dirty="0">
                <a:solidFill>
                  <a:srgbClr val="003300"/>
                </a:solidFill>
                <a:latin typeface="Courier New"/>
                <a:cs typeface="Courier New"/>
              </a:rPr>
              <a:t>*</a:t>
            </a:r>
            <a:r>
              <a:rPr sz="2000" spc="-10" dirty="0">
                <a:solidFill>
                  <a:srgbClr val="003300"/>
                </a:solidFill>
                <a:latin typeface="Courier New"/>
                <a:cs typeface="Courier New"/>
              </a:rPr>
              <a:t> string</a:t>
            </a:r>
            <a:r>
              <a:rPr sz="2000" dirty="0">
                <a:solidFill>
                  <a:srgbClr val="003300"/>
                </a:solidFill>
                <a:latin typeface="Courier New"/>
                <a:cs typeface="Courier New"/>
              </a:rPr>
              <a:t>s</a:t>
            </a:r>
            <a:r>
              <a:rPr sz="2000" spc="-10" dirty="0">
                <a:solidFill>
                  <a:srgbClr val="003300"/>
                </a:solidFill>
                <a:latin typeface="Courier New"/>
                <a:cs typeface="Courier New"/>
              </a:rPr>
              <a:t> ar</a:t>
            </a:r>
            <a:r>
              <a:rPr sz="2000" dirty="0">
                <a:solidFill>
                  <a:srgbClr val="003300"/>
                </a:solidFill>
                <a:latin typeface="Courier New"/>
                <a:cs typeface="Courier New"/>
              </a:rPr>
              <a:t>e</a:t>
            </a:r>
            <a:r>
              <a:rPr sz="2000" spc="-10" dirty="0">
                <a:solidFill>
                  <a:srgbClr val="003300"/>
                </a:solidFill>
                <a:latin typeface="Courier New"/>
                <a:cs typeface="Courier New"/>
              </a:rPr>
              <a:t> no</a:t>
            </a:r>
            <a:r>
              <a:rPr sz="2000" dirty="0">
                <a:solidFill>
                  <a:srgbClr val="003300"/>
                </a:solidFill>
                <a:latin typeface="Courier New"/>
                <a:cs typeface="Courier New"/>
              </a:rPr>
              <a:t>t</a:t>
            </a:r>
            <a:r>
              <a:rPr sz="2000" spc="-10" dirty="0">
                <a:solidFill>
                  <a:srgbClr val="003300"/>
                </a:solidFill>
                <a:latin typeface="Courier New"/>
                <a:cs typeface="Courier New"/>
              </a:rPr>
              <a:t> equa</a:t>
            </a:r>
            <a:r>
              <a:rPr sz="2000" dirty="0">
                <a:solidFill>
                  <a:srgbClr val="003300"/>
                </a:solidFill>
                <a:latin typeface="Courier New"/>
                <a:cs typeface="Courier New"/>
              </a:rPr>
              <a:t>l</a:t>
            </a:r>
            <a:r>
              <a:rPr sz="2000" spc="-10" dirty="0">
                <a:solidFill>
                  <a:srgbClr val="003300"/>
                </a:solidFill>
                <a:latin typeface="Courier New"/>
                <a:cs typeface="Courier New"/>
              </a:rPr>
              <a:t> */</a:t>
            </a:r>
            <a:endParaRPr sz="2000" dirty="0">
              <a:latin typeface="Courier New"/>
              <a:cs typeface="Courier New"/>
            </a:endParaRPr>
          </a:p>
        </p:txBody>
      </p:sp>
      <p:sp>
        <p:nvSpPr>
          <p:cNvPr id="3" name="Oval 2">
            <a:extLst>
              <a:ext uri="{FF2B5EF4-FFF2-40B4-BE49-F238E27FC236}">
                <a16:creationId xmlns:a16="http://schemas.microsoft.com/office/drawing/2014/main" id="{8FC6C2C8-B76D-43AC-BC5B-A53C3D689681}"/>
              </a:ext>
            </a:extLst>
          </p:cNvPr>
          <p:cNvSpPr/>
          <p:nvPr/>
        </p:nvSpPr>
        <p:spPr>
          <a:xfrm>
            <a:off x="4584700" y="2181225"/>
            <a:ext cx="762000" cy="530957"/>
          </a:xfrm>
          <a:prstGeom prst="ellipse">
            <a:avLst/>
          </a:prstGeom>
          <a:solidFill>
            <a:srgbClr val="FFFF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351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8650" y="25949"/>
            <a:ext cx="4356100" cy="626801"/>
          </a:xfrm>
          <a:prstGeom prst="rect">
            <a:avLst/>
          </a:prstGeom>
        </p:spPr>
        <p:txBody>
          <a:bodyPr vert="horz" wrap="square" lIns="0" tIns="11139" rIns="0" bIns="0" rtlCol="0">
            <a:spAutoFit/>
          </a:bodyPr>
          <a:lstStyle/>
          <a:p>
            <a:pPr marL="11139">
              <a:spcBef>
                <a:spcPts val="88"/>
              </a:spcBef>
            </a:pPr>
            <a:r>
              <a:rPr lang="en-US" sz="4000" spc="-4" dirty="0"/>
              <a:t>Strings copy: </a:t>
            </a:r>
            <a:r>
              <a:rPr lang="en-US" sz="4000" spc="-4" dirty="0" err="1"/>
              <a:t>strcpy</a:t>
            </a:r>
            <a:endParaRPr sz="4000" spc="-4" dirty="0"/>
          </a:p>
        </p:txBody>
      </p:sp>
      <p:sp>
        <p:nvSpPr>
          <p:cNvPr id="3" name="object 3"/>
          <p:cNvSpPr txBox="1"/>
          <p:nvPr/>
        </p:nvSpPr>
        <p:spPr>
          <a:xfrm>
            <a:off x="2222500" y="4024074"/>
            <a:ext cx="7162800" cy="973050"/>
          </a:xfrm>
          <a:prstGeom prst="rect">
            <a:avLst/>
          </a:prstGeom>
          <a:ln>
            <a:solidFill>
              <a:srgbClr val="7030A0"/>
            </a:solidFill>
            <a:prstDash val="dash"/>
          </a:ln>
        </p:spPr>
        <p:txBody>
          <a:bodyPr vert="horz" wrap="square" lIns="0" tIns="11139" rIns="0" bIns="0" rtlCol="0">
            <a:spAutoFit/>
          </a:bodyPr>
          <a:lstStyle/>
          <a:p>
            <a:pPr marL="11139"/>
            <a:r>
              <a:rPr sz="2000" b="1" spc="-4" dirty="0">
                <a:solidFill>
                  <a:srgbClr val="0070C0"/>
                </a:solidFill>
                <a:latin typeface="Courier New"/>
                <a:cs typeface="Courier New"/>
              </a:rPr>
              <a:t>char</a:t>
            </a:r>
            <a:r>
              <a:rPr sz="2000" b="1" spc="-61" dirty="0">
                <a:solidFill>
                  <a:srgbClr val="0070C0"/>
                </a:solidFill>
                <a:latin typeface="Courier New"/>
                <a:cs typeface="Courier New"/>
              </a:rPr>
              <a:t> </a:t>
            </a:r>
            <a:r>
              <a:rPr sz="2000" spc="-4" dirty="0">
                <a:latin typeface="Courier New"/>
                <a:cs typeface="Courier New"/>
              </a:rPr>
              <a:t>str1[</a:t>
            </a:r>
            <a:r>
              <a:rPr lang="en-US" sz="2000" spc="-4" dirty="0">
                <a:latin typeface="Courier New"/>
                <a:cs typeface="Courier New"/>
              </a:rPr>
              <a:t>15</a:t>
            </a:r>
            <a:r>
              <a:rPr sz="2000" spc="-4" dirty="0">
                <a:latin typeface="Courier New"/>
                <a:cs typeface="Courier New"/>
              </a:rPr>
              <a:t>]</a:t>
            </a:r>
            <a:r>
              <a:rPr lang="en-US" sz="2000" spc="-4" dirty="0">
                <a:latin typeface="Courier New"/>
                <a:cs typeface="Courier New"/>
              </a:rPr>
              <a:t>= “Ali Al-Baz”</a:t>
            </a:r>
            <a:endParaRPr lang="en-US" sz="2000" dirty="0">
              <a:latin typeface="Courier New"/>
              <a:cs typeface="Courier New"/>
            </a:endParaRPr>
          </a:p>
          <a:p>
            <a:pPr marL="11139">
              <a:spcBef>
                <a:spcPts val="316"/>
              </a:spcBef>
            </a:pPr>
            <a:r>
              <a:rPr sz="2000" b="1" spc="-4" dirty="0">
                <a:solidFill>
                  <a:srgbClr val="0070C0"/>
                </a:solidFill>
                <a:latin typeface="Courier New"/>
                <a:cs typeface="Courier New"/>
              </a:rPr>
              <a:t>char</a:t>
            </a:r>
            <a:r>
              <a:rPr sz="2000" spc="-18" dirty="0">
                <a:latin typeface="Courier New"/>
                <a:cs typeface="Courier New"/>
              </a:rPr>
              <a:t> </a:t>
            </a:r>
            <a:r>
              <a:rPr sz="2000" spc="-4" dirty="0">
                <a:latin typeface="Courier New"/>
                <a:cs typeface="Courier New"/>
              </a:rPr>
              <a:t>str2</a:t>
            </a:r>
            <a:r>
              <a:rPr lang="en-US" sz="2000" spc="-4" dirty="0">
                <a:latin typeface="Courier New"/>
                <a:cs typeface="Courier New"/>
              </a:rPr>
              <a:t>[]</a:t>
            </a:r>
            <a:r>
              <a:rPr sz="2000" spc="-18" dirty="0">
                <a:latin typeface="Courier New"/>
                <a:cs typeface="Courier New"/>
              </a:rPr>
              <a:t> </a:t>
            </a:r>
            <a:r>
              <a:rPr sz="2000" dirty="0">
                <a:latin typeface="Courier New"/>
                <a:cs typeface="Courier New"/>
              </a:rPr>
              <a:t>=</a:t>
            </a:r>
            <a:r>
              <a:rPr lang="en-US" sz="2000" dirty="0">
                <a:latin typeface="Courier New"/>
                <a:cs typeface="Courier New"/>
              </a:rPr>
              <a:t>  “Eva Rodriguez“;</a:t>
            </a:r>
            <a:endParaRPr sz="2000" dirty="0">
              <a:latin typeface="Courier New"/>
              <a:cs typeface="Courier New"/>
            </a:endParaRPr>
          </a:p>
          <a:p>
            <a:pPr marL="11139"/>
            <a:r>
              <a:rPr sz="2000" b="1" spc="-4" dirty="0">
                <a:solidFill>
                  <a:srgbClr val="0070C0"/>
                </a:solidFill>
                <a:latin typeface="Courier New"/>
                <a:cs typeface="Courier New"/>
              </a:rPr>
              <a:t>printf</a:t>
            </a:r>
            <a:r>
              <a:rPr sz="2000" spc="-4" dirty="0">
                <a:latin typeface="Courier New"/>
                <a:cs typeface="Courier New"/>
              </a:rPr>
              <a:t>(“String</a:t>
            </a:r>
            <a:r>
              <a:rPr sz="2000" spc="-22" dirty="0">
                <a:latin typeface="Courier New"/>
                <a:cs typeface="Courier New"/>
              </a:rPr>
              <a:t> </a:t>
            </a:r>
            <a:r>
              <a:rPr sz="2000" dirty="0">
                <a:latin typeface="Courier New"/>
                <a:cs typeface="Courier New"/>
              </a:rPr>
              <a:t>1</a:t>
            </a:r>
            <a:r>
              <a:rPr sz="2000" spc="-22" dirty="0">
                <a:latin typeface="Courier New"/>
                <a:cs typeface="Courier New"/>
              </a:rPr>
              <a:t> </a:t>
            </a:r>
            <a:r>
              <a:rPr sz="2000" spc="-4" dirty="0">
                <a:latin typeface="Courier New"/>
                <a:cs typeface="Courier New"/>
              </a:rPr>
              <a:t>says</a:t>
            </a:r>
            <a:r>
              <a:rPr sz="2000" spc="-22" dirty="0">
                <a:latin typeface="Courier New"/>
                <a:cs typeface="Courier New"/>
              </a:rPr>
              <a:t> </a:t>
            </a:r>
            <a:r>
              <a:rPr sz="2000" spc="-4" dirty="0">
                <a:latin typeface="Courier New"/>
                <a:cs typeface="Courier New"/>
              </a:rPr>
              <a:t>%s”,</a:t>
            </a:r>
            <a:r>
              <a:rPr sz="2000" spc="-18" dirty="0">
                <a:latin typeface="Courier New"/>
                <a:cs typeface="Courier New"/>
              </a:rPr>
              <a:t> </a:t>
            </a:r>
            <a:r>
              <a:rPr sz="2000" b="1" spc="-4" dirty="0">
                <a:solidFill>
                  <a:srgbClr val="0070C0"/>
                </a:solidFill>
                <a:latin typeface="Courier New"/>
                <a:cs typeface="Courier New"/>
              </a:rPr>
              <a:t>strcpy</a:t>
            </a:r>
            <a:r>
              <a:rPr sz="2000" spc="-4" dirty="0">
                <a:latin typeface="Courier New"/>
                <a:cs typeface="Courier New"/>
              </a:rPr>
              <a:t>(str1,str2)</a:t>
            </a:r>
            <a:r>
              <a:rPr lang="en-US" sz="2000" spc="-4" dirty="0">
                <a:latin typeface="Courier New"/>
                <a:cs typeface="Courier New"/>
              </a:rPr>
              <a:t>)</a:t>
            </a:r>
            <a:r>
              <a:rPr sz="2000" spc="-4" dirty="0">
                <a:latin typeface="Courier New"/>
                <a:cs typeface="Courier New"/>
              </a:rPr>
              <a:t>;</a:t>
            </a:r>
            <a:endParaRPr lang="en-US" sz="2000" dirty="0">
              <a:latin typeface="Arial"/>
              <a:cs typeface="Arial"/>
            </a:endParaRPr>
          </a:p>
        </p:txBody>
      </p:sp>
      <p:sp>
        <p:nvSpPr>
          <p:cNvPr id="4" name="Rectangle 3">
            <a:extLst>
              <a:ext uri="{FF2B5EF4-FFF2-40B4-BE49-F238E27FC236}">
                <a16:creationId xmlns:a16="http://schemas.microsoft.com/office/drawing/2014/main" id="{2D008B89-159A-4827-9BAE-DCA20B4BA70C}"/>
              </a:ext>
            </a:extLst>
          </p:cNvPr>
          <p:cNvSpPr/>
          <p:nvPr/>
        </p:nvSpPr>
        <p:spPr>
          <a:xfrm>
            <a:off x="2451100" y="1120135"/>
            <a:ext cx="5410200" cy="461665"/>
          </a:xfrm>
          <a:prstGeom prst="rect">
            <a:avLst/>
          </a:prstGeom>
          <a:ln>
            <a:solidFill>
              <a:srgbClr val="7030A0"/>
            </a:solidFill>
            <a:prstDash val="dash"/>
          </a:ln>
        </p:spPr>
        <p:txBody>
          <a:bodyPr wrap="square">
            <a:spAutoFit/>
          </a:bodyPr>
          <a:lstStyle/>
          <a:p>
            <a:r>
              <a:rPr lang="en-US" sz="2400" b="1" dirty="0">
                <a:solidFill>
                  <a:schemeClr val="tx2"/>
                </a:solidFill>
              </a:rPr>
              <a:t>char</a:t>
            </a:r>
            <a:r>
              <a:rPr lang="en-US" sz="2400" dirty="0"/>
              <a:t> *</a:t>
            </a:r>
            <a:r>
              <a:rPr lang="en-US" sz="2400" b="1" dirty="0" err="1">
                <a:solidFill>
                  <a:schemeClr val="tx2"/>
                </a:solidFill>
              </a:rPr>
              <a:t>strcpy</a:t>
            </a:r>
            <a:r>
              <a:rPr lang="en-US" sz="2400" dirty="0"/>
              <a:t>(</a:t>
            </a:r>
            <a:r>
              <a:rPr lang="en-US" sz="2400" b="1" dirty="0"/>
              <a:t>char </a:t>
            </a:r>
            <a:r>
              <a:rPr lang="en-US" sz="2400" dirty="0"/>
              <a:t>*</a:t>
            </a:r>
            <a:r>
              <a:rPr lang="en-US" sz="2400" dirty="0" err="1"/>
              <a:t>dest</a:t>
            </a:r>
            <a:r>
              <a:rPr lang="en-US" sz="2400" dirty="0"/>
              <a:t>, </a:t>
            </a:r>
            <a:r>
              <a:rPr lang="en-US" sz="2400" b="1" dirty="0">
                <a:solidFill>
                  <a:schemeClr val="tx2"/>
                </a:solidFill>
              </a:rPr>
              <a:t>const char </a:t>
            </a:r>
            <a:r>
              <a:rPr lang="en-US" sz="2400" dirty="0"/>
              <a:t>*</a:t>
            </a:r>
            <a:r>
              <a:rPr lang="en-US" sz="2400" dirty="0" err="1"/>
              <a:t>src</a:t>
            </a:r>
            <a:r>
              <a:rPr lang="en-US" sz="2400" dirty="0"/>
              <a:t>)</a:t>
            </a:r>
          </a:p>
        </p:txBody>
      </p:sp>
      <p:sp>
        <p:nvSpPr>
          <p:cNvPr id="6" name="Rectangle 5">
            <a:extLst>
              <a:ext uri="{FF2B5EF4-FFF2-40B4-BE49-F238E27FC236}">
                <a16:creationId xmlns:a16="http://schemas.microsoft.com/office/drawing/2014/main" id="{CAD3AA8A-5450-466A-8BB3-335ED25965C2}"/>
              </a:ext>
            </a:extLst>
          </p:cNvPr>
          <p:cNvSpPr/>
          <p:nvPr/>
        </p:nvSpPr>
        <p:spPr>
          <a:xfrm>
            <a:off x="82550" y="1841708"/>
            <a:ext cx="10693400" cy="1697068"/>
          </a:xfrm>
          <a:prstGeom prst="rect">
            <a:avLst/>
          </a:prstGeom>
        </p:spPr>
        <p:txBody>
          <a:bodyPr wrap="square">
            <a:spAutoFit/>
          </a:bodyPr>
          <a:lstStyle/>
          <a:p>
            <a:pPr marL="354039" marR="4456" lvl="0" indent="-342900">
              <a:lnSpc>
                <a:spcPct val="150000"/>
              </a:lnSpc>
              <a:spcBef>
                <a:spcPts val="88"/>
              </a:spcBef>
              <a:buFont typeface="Arial" panose="020B0604020202020204" pitchFamily="34" charset="0"/>
              <a:buChar char="•"/>
            </a:pPr>
            <a:r>
              <a:rPr lang="en-US" sz="2400" dirty="0">
                <a:solidFill>
                  <a:prstClr val="black"/>
                </a:solidFill>
                <a:cs typeface="Arial"/>
              </a:rPr>
              <a:t>Copies </a:t>
            </a:r>
            <a:r>
              <a:rPr lang="en-US" sz="2400" spc="-4" dirty="0">
                <a:solidFill>
                  <a:prstClr val="black"/>
                </a:solidFill>
                <a:cs typeface="Arial"/>
              </a:rPr>
              <a:t>the </a:t>
            </a:r>
            <a:r>
              <a:rPr lang="en-US" sz="2400" dirty="0">
                <a:solidFill>
                  <a:prstClr val="black"/>
                </a:solidFill>
                <a:cs typeface="Arial"/>
              </a:rPr>
              <a:t>string source  </a:t>
            </a:r>
            <a:r>
              <a:rPr lang="en-US" sz="2400" i="1" dirty="0" err="1">
                <a:solidFill>
                  <a:prstClr val="black"/>
                </a:solidFill>
                <a:cs typeface="Arial"/>
              </a:rPr>
              <a:t>src</a:t>
            </a:r>
            <a:r>
              <a:rPr lang="en-US" sz="2400" i="1" dirty="0">
                <a:solidFill>
                  <a:prstClr val="black"/>
                </a:solidFill>
                <a:cs typeface="Arial"/>
              </a:rPr>
              <a:t> </a:t>
            </a:r>
            <a:r>
              <a:rPr lang="en-US" sz="2400" spc="-4" dirty="0">
                <a:solidFill>
                  <a:prstClr val="black"/>
                </a:solidFill>
                <a:cs typeface="Arial"/>
              </a:rPr>
              <a:t>into another  </a:t>
            </a:r>
            <a:r>
              <a:rPr lang="en-US" sz="2400" dirty="0">
                <a:solidFill>
                  <a:prstClr val="black"/>
                </a:solidFill>
                <a:cs typeface="Arial"/>
              </a:rPr>
              <a:t>string </a:t>
            </a:r>
            <a:r>
              <a:rPr lang="en-US" sz="2400" i="1" dirty="0" err="1">
                <a:solidFill>
                  <a:prstClr val="black"/>
                </a:solidFill>
                <a:cs typeface="Arial"/>
              </a:rPr>
              <a:t>dest</a:t>
            </a:r>
            <a:r>
              <a:rPr lang="en-US" sz="2400" dirty="0">
                <a:solidFill>
                  <a:prstClr val="black"/>
                </a:solidFill>
                <a:cs typeface="Arial"/>
              </a:rPr>
              <a:t>, </a:t>
            </a:r>
            <a:r>
              <a:rPr lang="en-US" sz="2400" b="1" dirty="0">
                <a:solidFill>
                  <a:prstClr val="black"/>
                </a:solidFill>
              </a:rPr>
              <a:t>including the terminating NULL character and stopping at that point.</a:t>
            </a:r>
            <a:endParaRPr lang="en-US" sz="2400" b="1" dirty="0">
              <a:solidFill>
                <a:prstClr val="black"/>
              </a:solidFill>
              <a:cs typeface="Arial"/>
            </a:endParaRPr>
          </a:p>
          <a:p>
            <a:pPr marL="354039" lvl="0" indent="-342900">
              <a:lnSpc>
                <a:spcPct val="150000"/>
              </a:lnSpc>
              <a:buFont typeface="Arial" panose="020B0604020202020204" pitchFamily="34" charset="0"/>
              <a:buChar char="•"/>
            </a:pPr>
            <a:r>
              <a:rPr lang="en-US" sz="2400" dirty="0">
                <a:solidFill>
                  <a:prstClr val="black"/>
                </a:solidFill>
                <a:cs typeface="Arial"/>
              </a:rPr>
              <a:t>The function returns</a:t>
            </a:r>
            <a:r>
              <a:rPr lang="en-US" sz="2400" spc="-13" dirty="0">
                <a:solidFill>
                  <a:prstClr val="black"/>
                </a:solidFill>
                <a:cs typeface="Arial"/>
              </a:rPr>
              <a:t> </a:t>
            </a:r>
            <a:r>
              <a:rPr lang="en-US" sz="2400" spc="-4" dirty="0">
                <a:solidFill>
                  <a:prstClr val="black"/>
                </a:solidFill>
                <a:cs typeface="Arial"/>
              </a:rPr>
              <a:t>the</a:t>
            </a:r>
            <a:r>
              <a:rPr lang="en-US" sz="2400" spc="-18" dirty="0">
                <a:solidFill>
                  <a:prstClr val="black"/>
                </a:solidFill>
                <a:cs typeface="Arial"/>
              </a:rPr>
              <a:t> </a:t>
            </a:r>
            <a:r>
              <a:rPr lang="en-US" sz="2400" dirty="0">
                <a:solidFill>
                  <a:prstClr val="black"/>
                </a:solidFill>
                <a:cs typeface="Arial"/>
              </a:rPr>
              <a:t>value</a:t>
            </a:r>
            <a:r>
              <a:rPr lang="en-US" sz="2400" spc="-13" dirty="0">
                <a:solidFill>
                  <a:prstClr val="black"/>
                </a:solidFill>
                <a:cs typeface="Arial"/>
              </a:rPr>
              <a:t> </a:t>
            </a:r>
            <a:r>
              <a:rPr lang="en-US" sz="2400" spc="-4" dirty="0">
                <a:solidFill>
                  <a:prstClr val="black"/>
                </a:solidFill>
                <a:cs typeface="Arial"/>
              </a:rPr>
              <a:t>of</a:t>
            </a:r>
            <a:r>
              <a:rPr lang="en-US" sz="2400" spc="-13" dirty="0">
                <a:solidFill>
                  <a:prstClr val="black"/>
                </a:solidFill>
                <a:cs typeface="Arial"/>
              </a:rPr>
              <a:t> </a:t>
            </a:r>
            <a:r>
              <a:rPr lang="en-US" sz="2400" spc="-4" dirty="0">
                <a:solidFill>
                  <a:prstClr val="black"/>
                </a:solidFill>
                <a:cs typeface="Arial"/>
              </a:rPr>
              <a:t>the</a:t>
            </a:r>
            <a:r>
              <a:rPr lang="en-US" sz="2400" spc="-18" dirty="0">
                <a:solidFill>
                  <a:prstClr val="black"/>
                </a:solidFill>
                <a:cs typeface="Arial"/>
              </a:rPr>
              <a:t> </a:t>
            </a:r>
            <a:r>
              <a:rPr lang="en-US" sz="2400" spc="-4" dirty="0">
                <a:solidFill>
                  <a:prstClr val="black"/>
                </a:solidFill>
                <a:cs typeface="Arial"/>
              </a:rPr>
              <a:t>first</a:t>
            </a:r>
            <a:r>
              <a:rPr lang="en-US" sz="2400" spc="-18" dirty="0">
                <a:solidFill>
                  <a:prstClr val="black"/>
                </a:solidFill>
                <a:cs typeface="Arial"/>
              </a:rPr>
              <a:t> </a:t>
            </a:r>
            <a:r>
              <a:rPr lang="en-US" sz="2400" spc="-4" dirty="0">
                <a:solidFill>
                  <a:prstClr val="black"/>
                </a:solidFill>
                <a:cs typeface="Arial"/>
              </a:rPr>
              <a:t>argument</a:t>
            </a:r>
            <a:endParaRPr lang="en-US" sz="2400" dirty="0">
              <a:solidFill>
                <a:prstClr val="black"/>
              </a:solidFill>
              <a:cs typeface="Arial"/>
            </a:endParaRPr>
          </a:p>
        </p:txBody>
      </p:sp>
      <p:sp>
        <p:nvSpPr>
          <p:cNvPr id="8" name="Rectangle 7">
            <a:extLst>
              <a:ext uri="{FF2B5EF4-FFF2-40B4-BE49-F238E27FC236}">
                <a16:creationId xmlns:a16="http://schemas.microsoft.com/office/drawing/2014/main" id="{CFB02913-3A66-4D20-8CD5-ABC4910AF2EA}"/>
              </a:ext>
            </a:extLst>
          </p:cNvPr>
          <p:cNvSpPr/>
          <p:nvPr/>
        </p:nvSpPr>
        <p:spPr>
          <a:xfrm>
            <a:off x="82550" y="5767030"/>
            <a:ext cx="10528300" cy="1143070"/>
          </a:xfrm>
          <a:prstGeom prst="rect">
            <a:avLst/>
          </a:prstGeom>
        </p:spPr>
        <p:txBody>
          <a:bodyPr wrap="square">
            <a:spAutoFit/>
          </a:bodyPr>
          <a:lstStyle/>
          <a:p>
            <a:pPr marL="354039" lvl="0" indent="-342900">
              <a:lnSpc>
                <a:spcPct val="150000"/>
              </a:lnSpc>
              <a:buFont typeface="Arial" panose="020B0604020202020204" pitchFamily="34" charset="0"/>
              <a:buChar char="•"/>
            </a:pPr>
            <a:r>
              <a:rPr lang="en-US" sz="2400" dirty="0">
                <a:solidFill>
                  <a:prstClr val="black"/>
                </a:solidFill>
              </a:rPr>
              <a:t>To avoid overflows, the size of the array pointed by </a:t>
            </a:r>
            <a:r>
              <a:rPr lang="en-US" sz="2400" i="1" dirty="0" err="1">
                <a:solidFill>
                  <a:prstClr val="black"/>
                </a:solidFill>
              </a:rPr>
              <a:t>dest</a:t>
            </a:r>
            <a:r>
              <a:rPr lang="en-US" sz="2400" dirty="0">
                <a:solidFill>
                  <a:prstClr val="black"/>
                </a:solidFill>
              </a:rPr>
              <a:t> shall </a:t>
            </a:r>
            <a:r>
              <a:rPr lang="en-US" sz="2400" b="1" dirty="0">
                <a:solidFill>
                  <a:prstClr val="black"/>
                </a:solidFill>
              </a:rPr>
              <a:t>be long enough </a:t>
            </a:r>
            <a:r>
              <a:rPr lang="en-US" sz="2400" dirty="0">
                <a:solidFill>
                  <a:prstClr val="black"/>
                </a:solidFill>
              </a:rPr>
              <a:t>to contain the same C string as </a:t>
            </a:r>
            <a:r>
              <a:rPr lang="en-US" sz="2400" i="1" dirty="0">
                <a:solidFill>
                  <a:prstClr val="black"/>
                </a:solidFill>
              </a:rPr>
              <a:t>source</a:t>
            </a:r>
            <a:r>
              <a:rPr lang="en-US" sz="2400" dirty="0">
                <a:solidFill>
                  <a:prstClr val="black"/>
                </a:solidFill>
              </a:rPr>
              <a:t> (including the terminating NULL character)</a:t>
            </a:r>
            <a:endParaRPr lang="en-US" sz="2400" dirty="0">
              <a:solidFill>
                <a:srgbClr val="7030A0"/>
              </a:solidFil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04"/>
            <a:ext cx="4584700" cy="626801"/>
          </a:xfrm>
          <a:prstGeom prst="rect">
            <a:avLst/>
          </a:prstGeom>
        </p:spPr>
        <p:txBody>
          <a:bodyPr vert="horz" wrap="square" lIns="0" tIns="11139" rIns="0" bIns="0" rtlCol="0">
            <a:spAutoFit/>
          </a:bodyPr>
          <a:lstStyle/>
          <a:p>
            <a:pPr marL="11139">
              <a:spcBef>
                <a:spcPts val="88"/>
              </a:spcBef>
            </a:pPr>
            <a:r>
              <a:rPr lang="en-US" sz="4000" spc="-4" dirty="0"/>
              <a:t>Strings copy: </a:t>
            </a:r>
            <a:r>
              <a:rPr lang="en-US" sz="4000" spc="-4" dirty="0" err="1"/>
              <a:t>str</a:t>
            </a:r>
            <a:r>
              <a:rPr lang="en-US" sz="4000" b="1" spc="-4" dirty="0" err="1"/>
              <a:t>n</a:t>
            </a:r>
            <a:r>
              <a:rPr lang="en-US" sz="4000" spc="-4" dirty="0" err="1"/>
              <a:t>cpy</a:t>
            </a:r>
            <a:endParaRPr sz="4000" spc="-4" dirty="0"/>
          </a:p>
        </p:txBody>
      </p:sp>
      <p:sp>
        <p:nvSpPr>
          <p:cNvPr id="3" name="object 3"/>
          <p:cNvSpPr txBox="1"/>
          <p:nvPr/>
        </p:nvSpPr>
        <p:spPr>
          <a:xfrm>
            <a:off x="0" y="1957674"/>
            <a:ext cx="10528300" cy="5383488"/>
          </a:xfrm>
          <a:prstGeom prst="rect">
            <a:avLst/>
          </a:prstGeom>
        </p:spPr>
        <p:txBody>
          <a:bodyPr vert="horz" wrap="square" lIns="0" tIns="11139" rIns="0" bIns="0" rtlCol="0">
            <a:spAutoFit/>
          </a:bodyPr>
          <a:lstStyle/>
          <a:p>
            <a:pPr marL="354039" indent="-342900" algn="just">
              <a:lnSpc>
                <a:spcPct val="150000"/>
              </a:lnSpc>
              <a:buFont typeface="Arial" panose="020B0604020202020204" pitchFamily="34" charset="0"/>
              <a:buChar char="•"/>
            </a:pPr>
            <a:r>
              <a:rPr lang="en-US" sz="2400" dirty="0">
                <a:cs typeface="Arial"/>
              </a:rPr>
              <a:t>Copies the first </a:t>
            </a:r>
            <a:r>
              <a:rPr lang="en-US" sz="2400" dirty="0">
                <a:latin typeface="Courier New" panose="02070309020205020404" pitchFamily="49" charset="0"/>
                <a:cs typeface="Courier New" panose="02070309020205020404" pitchFamily="49" charset="0"/>
              </a:rPr>
              <a:t>num</a:t>
            </a:r>
            <a:r>
              <a:rPr lang="en-US" sz="2400" i="1" dirty="0">
                <a:cs typeface="Courier New" panose="02070309020205020404" pitchFamily="49" charset="0"/>
              </a:rPr>
              <a:t> </a:t>
            </a:r>
            <a:r>
              <a:rPr lang="en-US" sz="2400" dirty="0">
                <a:cs typeface="Arial"/>
              </a:rPr>
              <a:t>characters of </a:t>
            </a:r>
            <a:r>
              <a:rPr lang="en-US" sz="2400" dirty="0">
                <a:latin typeface="Courier New" panose="02070309020205020404" pitchFamily="49" charset="0"/>
                <a:cs typeface="Courier New" panose="02070309020205020404" pitchFamily="49" charset="0"/>
              </a:rPr>
              <a:t>source</a:t>
            </a:r>
            <a:r>
              <a:rPr lang="en-US" sz="2400" dirty="0">
                <a:cs typeface="Arial"/>
              </a:rPr>
              <a:t> to </a:t>
            </a:r>
            <a:r>
              <a:rPr lang="en-US" sz="2400" dirty="0">
                <a:latin typeface="Courier New" panose="02070309020205020404" pitchFamily="49" charset="0"/>
                <a:cs typeface="Courier New" panose="02070309020205020404" pitchFamily="49" charset="0"/>
              </a:rPr>
              <a:t>destination</a:t>
            </a:r>
            <a:r>
              <a:rPr lang="en-US" sz="2400" dirty="0">
                <a:cs typeface="Arial"/>
              </a:rPr>
              <a:t>. </a:t>
            </a:r>
          </a:p>
          <a:p>
            <a:pPr marL="811239" lvl="1" indent="-342900" algn="just">
              <a:lnSpc>
                <a:spcPct val="150000"/>
              </a:lnSpc>
              <a:buFont typeface="Wingdings" panose="05000000000000000000" pitchFamily="2" charset="2"/>
              <a:buChar char="§"/>
            </a:pPr>
            <a:r>
              <a:rPr lang="en-US" sz="2300" dirty="0">
                <a:cs typeface="Arial"/>
              </a:rPr>
              <a:t>If the end of the</a:t>
            </a:r>
            <a:r>
              <a:rPr lang="en-US" sz="2300" dirty="0">
                <a:latin typeface="Courier New" panose="02070309020205020404" pitchFamily="49" charset="0"/>
                <a:cs typeface="Courier New" panose="02070309020205020404" pitchFamily="49" charset="0"/>
              </a:rPr>
              <a:t> source </a:t>
            </a:r>
            <a:r>
              <a:rPr lang="en-US" sz="2300" dirty="0">
                <a:cs typeface="Arial"/>
              </a:rPr>
              <a:t>C string (which is signaled by a null-character) is found before</a:t>
            </a:r>
            <a:r>
              <a:rPr lang="en-US" sz="2300" dirty="0">
                <a:cs typeface="Courier New" panose="02070309020205020404" pitchFamily="49" charset="0"/>
              </a:rPr>
              <a:t> </a:t>
            </a:r>
            <a:r>
              <a:rPr lang="en-US" sz="2300" dirty="0">
                <a:latin typeface="Courier New" panose="02070309020205020404" pitchFamily="49" charset="0"/>
                <a:cs typeface="Courier New" panose="02070309020205020404" pitchFamily="49" charset="0"/>
              </a:rPr>
              <a:t>num</a:t>
            </a:r>
            <a:r>
              <a:rPr lang="en-US" sz="2300" dirty="0">
                <a:cs typeface="Courier New" panose="02070309020205020404" pitchFamily="49" charset="0"/>
              </a:rPr>
              <a:t> </a:t>
            </a:r>
            <a:r>
              <a:rPr lang="en-US" sz="2300" dirty="0">
                <a:cs typeface="Arial"/>
              </a:rPr>
              <a:t>characters have been copied</a:t>
            </a:r>
            <a:r>
              <a:rPr lang="en-US" sz="2300" u="sng" dirty="0">
                <a:cs typeface="Arial"/>
              </a:rPr>
              <a:t>, destination is padded with zeros until a total of</a:t>
            </a:r>
            <a:r>
              <a:rPr lang="en-US" sz="2300" u="sng" dirty="0">
                <a:latin typeface="Courier New" panose="02070309020205020404" pitchFamily="49" charset="0"/>
                <a:cs typeface="Courier New" panose="02070309020205020404" pitchFamily="49" charset="0"/>
              </a:rPr>
              <a:t> num </a:t>
            </a:r>
            <a:r>
              <a:rPr lang="en-US" sz="2300" u="sng" dirty="0">
                <a:cs typeface="Arial"/>
              </a:rPr>
              <a:t>characters have been written to it.</a:t>
            </a:r>
          </a:p>
          <a:p>
            <a:pPr marL="811239" lvl="1" indent="-342900" algn="just">
              <a:lnSpc>
                <a:spcPct val="150000"/>
              </a:lnSpc>
              <a:buFont typeface="Wingdings" panose="05000000000000000000" pitchFamily="2" charset="2"/>
              <a:buChar char="§"/>
            </a:pPr>
            <a:endParaRPr lang="en-US" sz="2300" dirty="0">
              <a:cs typeface="Arial"/>
            </a:endParaRPr>
          </a:p>
          <a:p>
            <a:pPr marL="811239" lvl="1" indent="-342900" algn="just">
              <a:lnSpc>
                <a:spcPct val="150000"/>
              </a:lnSpc>
              <a:buFont typeface="Arial" panose="020B0604020202020204" pitchFamily="34" charset="0"/>
              <a:buChar char="•"/>
            </a:pPr>
            <a:r>
              <a:rPr lang="en-US" sz="2300" dirty="0">
                <a:cs typeface="Arial"/>
              </a:rPr>
              <a:t>No null-character is implicitly appended at the end of </a:t>
            </a:r>
            <a:r>
              <a:rPr lang="en-US" sz="2300" dirty="0">
                <a:cs typeface="Courier New" panose="02070309020205020404" pitchFamily="49" charset="0"/>
              </a:rPr>
              <a:t>destination </a:t>
            </a:r>
            <a:r>
              <a:rPr lang="en-US" sz="2300" dirty="0">
                <a:cs typeface="Arial"/>
              </a:rPr>
              <a:t>if </a:t>
            </a:r>
            <a:r>
              <a:rPr lang="en-US" sz="2300" dirty="0">
                <a:cs typeface="Courier New" panose="02070309020205020404" pitchFamily="49" charset="0"/>
              </a:rPr>
              <a:t>source</a:t>
            </a:r>
            <a:r>
              <a:rPr lang="en-US" sz="2300" dirty="0">
                <a:cs typeface="Arial"/>
              </a:rPr>
              <a:t> is longer than </a:t>
            </a:r>
            <a:r>
              <a:rPr lang="en-US" sz="2300" dirty="0">
                <a:cs typeface="Courier New" panose="02070309020205020404" pitchFamily="49" charset="0"/>
              </a:rPr>
              <a:t>num</a:t>
            </a:r>
            <a:r>
              <a:rPr lang="en-US" sz="2300" dirty="0">
                <a:cs typeface="Arial"/>
              </a:rPr>
              <a:t>. Thus, in this case,</a:t>
            </a:r>
            <a:r>
              <a:rPr lang="en-US" sz="2300" dirty="0">
                <a:cs typeface="Courier New" panose="02070309020205020404" pitchFamily="49" charset="0"/>
              </a:rPr>
              <a:t> destination </a:t>
            </a:r>
            <a:r>
              <a:rPr lang="en-US" sz="2300" dirty="0">
                <a:cs typeface="Arial"/>
              </a:rPr>
              <a:t>shall not be considered a </a:t>
            </a:r>
            <a:r>
              <a:rPr lang="en-US" sz="2300" b="1" dirty="0">
                <a:cs typeface="Arial"/>
              </a:rPr>
              <a:t>NULL terminated C string </a:t>
            </a:r>
            <a:r>
              <a:rPr lang="en-US" sz="2300" dirty="0">
                <a:cs typeface="Arial"/>
              </a:rPr>
              <a:t>(reading it as such would overflow).</a:t>
            </a:r>
          </a:p>
          <a:p>
            <a:pPr marL="1268439" lvl="2" indent="-342900" algn="just">
              <a:lnSpc>
                <a:spcPct val="150000"/>
              </a:lnSpc>
              <a:buFont typeface="Arial" panose="020B0604020202020204" pitchFamily="34" charset="0"/>
              <a:buChar char="•"/>
            </a:pPr>
            <a:r>
              <a:rPr lang="en-US" sz="2200" dirty="0">
                <a:cs typeface="Arial"/>
              </a:rPr>
              <a:t>You can however add  the NULL terminator to destination</a:t>
            </a:r>
          </a:p>
          <a:p>
            <a:pPr marL="11139"/>
            <a:endParaRPr lang="en-US" sz="1930" dirty="0">
              <a:solidFill>
                <a:srgbClr val="7030A0"/>
              </a:solidFill>
              <a:latin typeface="Arial"/>
              <a:cs typeface="Arial"/>
            </a:endParaRPr>
          </a:p>
          <a:p>
            <a:pPr marL="11139"/>
            <a:endParaRPr lang="en-US" sz="1930" dirty="0">
              <a:solidFill>
                <a:srgbClr val="7030A0"/>
              </a:solidFill>
              <a:latin typeface="Arial"/>
              <a:cs typeface="Arial"/>
            </a:endParaRPr>
          </a:p>
        </p:txBody>
      </p:sp>
      <p:sp>
        <p:nvSpPr>
          <p:cNvPr id="4" name="Rectangle 3">
            <a:extLst>
              <a:ext uri="{FF2B5EF4-FFF2-40B4-BE49-F238E27FC236}">
                <a16:creationId xmlns:a16="http://schemas.microsoft.com/office/drawing/2014/main" id="{2D008B89-159A-4827-9BAE-DCA20B4BA70C}"/>
              </a:ext>
            </a:extLst>
          </p:cNvPr>
          <p:cNvSpPr/>
          <p:nvPr/>
        </p:nvSpPr>
        <p:spPr>
          <a:xfrm>
            <a:off x="82550" y="1190625"/>
            <a:ext cx="10528300" cy="384721"/>
          </a:xfrm>
          <a:prstGeom prst="rect">
            <a:avLst/>
          </a:prstGeom>
          <a:ln>
            <a:solidFill>
              <a:srgbClr val="7030A0"/>
            </a:solidFill>
            <a:prstDash val="dash"/>
          </a:ln>
        </p:spPr>
        <p:txBody>
          <a:bodyPr wrap="square">
            <a:spAutoFit/>
          </a:bodyPr>
          <a:lstStyle/>
          <a:p>
            <a:pPr marL="11139"/>
            <a:r>
              <a:rPr lang="en-US" sz="1900" dirty="0">
                <a:latin typeface="Courier New" panose="02070309020205020404" pitchFamily="49" charset="0"/>
                <a:cs typeface="Courier New" panose="02070309020205020404" pitchFamily="49" charset="0"/>
              </a:rPr>
              <a:t>char * </a:t>
            </a:r>
            <a:r>
              <a:rPr lang="en-US" sz="1900" dirty="0" err="1">
                <a:latin typeface="Courier New" panose="02070309020205020404" pitchFamily="49" charset="0"/>
                <a:cs typeface="Courier New" panose="02070309020205020404" pitchFamily="49" charset="0"/>
              </a:rPr>
              <a:t>str</a:t>
            </a:r>
            <a:r>
              <a:rPr lang="en-US" sz="1900" b="1" u="sng" dirty="0" err="1">
                <a:latin typeface="Courier New" panose="02070309020205020404" pitchFamily="49" charset="0"/>
                <a:cs typeface="Courier New" panose="02070309020205020404" pitchFamily="49" charset="0"/>
              </a:rPr>
              <a:t>n</a:t>
            </a:r>
            <a:r>
              <a:rPr lang="en-US" sz="1900" dirty="0" err="1">
                <a:latin typeface="Courier New" panose="02070309020205020404" pitchFamily="49" charset="0"/>
                <a:cs typeface="Courier New" panose="02070309020205020404" pitchFamily="49" charset="0"/>
              </a:rPr>
              <a:t>cpy</a:t>
            </a:r>
            <a:r>
              <a:rPr lang="en-US" sz="1900" dirty="0">
                <a:latin typeface="Courier New" panose="02070309020205020404" pitchFamily="49" charset="0"/>
                <a:cs typeface="Courier New" panose="02070309020205020404" pitchFamily="49" charset="0"/>
              </a:rPr>
              <a:t> ( char * destination, const char * source, </a:t>
            </a:r>
            <a:r>
              <a:rPr lang="en-US" sz="1900" dirty="0" err="1">
                <a:latin typeface="Courier New" panose="02070309020205020404" pitchFamily="49" charset="0"/>
                <a:cs typeface="Courier New" panose="02070309020205020404" pitchFamily="49" charset="0"/>
              </a:rPr>
              <a:t>size_t</a:t>
            </a:r>
            <a:r>
              <a:rPr lang="en-US" sz="1900" dirty="0">
                <a:latin typeface="Courier New" panose="02070309020205020404" pitchFamily="49" charset="0"/>
                <a:cs typeface="Courier New" panose="02070309020205020404" pitchFamily="49" charset="0"/>
              </a:rPr>
              <a:t> num );</a:t>
            </a:r>
          </a:p>
        </p:txBody>
      </p:sp>
      <p:sp>
        <p:nvSpPr>
          <p:cNvPr id="5" name="Oval 4">
            <a:extLst>
              <a:ext uri="{FF2B5EF4-FFF2-40B4-BE49-F238E27FC236}">
                <a16:creationId xmlns:a16="http://schemas.microsoft.com/office/drawing/2014/main" id="{32E2F0BD-726D-49F7-81D9-A06D525B0B15}"/>
              </a:ext>
            </a:extLst>
          </p:cNvPr>
          <p:cNvSpPr/>
          <p:nvPr/>
        </p:nvSpPr>
        <p:spPr>
          <a:xfrm>
            <a:off x="9385300" y="1078593"/>
            <a:ext cx="1143000" cy="605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A5F5D20-2F12-4898-9A6C-7DC2950D44BC}"/>
              </a:ext>
            </a:extLst>
          </p:cNvPr>
          <p:cNvSpPr/>
          <p:nvPr/>
        </p:nvSpPr>
        <p:spPr>
          <a:xfrm>
            <a:off x="2222500" y="1984167"/>
            <a:ext cx="685800" cy="605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783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392F-F416-44DE-97CA-4E1B0CCEFCB5}"/>
              </a:ext>
            </a:extLst>
          </p:cNvPr>
          <p:cNvSpPr>
            <a:spLocks noGrp="1"/>
          </p:cNvSpPr>
          <p:nvPr>
            <p:ph type="title"/>
          </p:nvPr>
        </p:nvSpPr>
        <p:spPr>
          <a:xfrm>
            <a:off x="4508500" y="21884"/>
            <a:ext cx="2133600" cy="615553"/>
          </a:xfrm>
        </p:spPr>
        <p:txBody>
          <a:bodyPr/>
          <a:lstStyle/>
          <a:p>
            <a:r>
              <a:rPr lang="en-US" sz="4000" dirty="0"/>
              <a:t>Example</a:t>
            </a:r>
          </a:p>
        </p:txBody>
      </p:sp>
      <p:sp>
        <p:nvSpPr>
          <p:cNvPr id="3" name="Text Placeholder 2">
            <a:extLst>
              <a:ext uri="{FF2B5EF4-FFF2-40B4-BE49-F238E27FC236}">
                <a16:creationId xmlns:a16="http://schemas.microsoft.com/office/drawing/2014/main" id="{6E7C9A01-D272-4A79-9134-5AFEC080DD74}"/>
              </a:ext>
            </a:extLst>
          </p:cNvPr>
          <p:cNvSpPr>
            <a:spLocks noGrp="1"/>
          </p:cNvSpPr>
          <p:nvPr>
            <p:ph type="body" idx="1"/>
          </p:nvPr>
        </p:nvSpPr>
        <p:spPr>
          <a:xfrm>
            <a:off x="584200" y="1190625"/>
            <a:ext cx="9525000" cy="4739759"/>
          </a:xfrm>
          <a:ln>
            <a:solidFill>
              <a:srgbClr val="7030A0"/>
            </a:solidFill>
            <a:prstDash val="dash"/>
          </a:ln>
        </p:spPr>
        <p:txBody>
          <a:bodyPr/>
          <a:lstStyle/>
          <a:p>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 </a:t>
            </a:r>
          </a:p>
          <a:p>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string.h</a:t>
            </a:r>
            <a:r>
              <a:rPr lang="en-US" sz="2000" dirty="0">
                <a:latin typeface="Courier New" panose="02070309020205020404" pitchFamily="49" charset="0"/>
                <a:cs typeface="Courier New" panose="02070309020205020404" pitchFamily="49" charset="0"/>
              </a:rPr>
              <a:t>&gt; </a:t>
            </a:r>
          </a:p>
          <a:p>
            <a:endParaRPr lang="en-US" sz="2000"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 () { </a:t>
            </a:r>
          </a:p>
          <a:p>
            <a:r>
              <a:rPr lang="en-US" sz="2000" b="1" dirty="0">
                <a:solidFill>
                  <a:srgbClr val="0070C0"/>
                </a:solidFill>
                <a:latin typeface="Courier New" panose="02070309020205020404" pitchFamily="49" charset="0"/>
                <a:cs typeface="Courier New" panose="02070309020205020404" pitchFamily="49" charset="0"/>
              </a:rPr>
              <a:t>char</a:t>
            </a:r>
            <a:r>
              <a:rPr lang="en-US" sz="2000" dirty="0">
                <a:latin typeface="Courier New" panose="02070309020205020404" pitchFamily="49" charset="0"/>
                <a:cs typeface="Courier New" panose="02070309020205020404" pitchFamily="49" charset="0"/>
              </a:rPr>
              <a:t> str1[]= "To be or not to be"; // 18 </a:t>
            </a:r>
            <a:r>
              <a:rPr lang="en-US" sz="2000" dirty="0" err="1">
                <a:latin typeface="Courier New" panose="02070309020205020404" pitchFamily="49" charset="0"/>
                <a:cs typeface="Courier New" panose="02070309020205020404" pitchFamily="49" charset="0"/>
              </a:rPr>
              <a:t>chars+NULL</a:t>
            </a:r>
            <a:endParaRPr lang="en-US" sz="2000"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char </a:t>
            </a:r>
            <a:r>
              <a:rPr lang="en-US" sz="2000" dirty="0">
                <a:latin typeface="Courier New" panose="02070309020205020404" pitchFamily="49" charset="0"/>
                <a:cs typeface="Courier New" panose="02070309020205020404" pitchFamily="49" charset="0"/>
              </a:rPr>
              <a:t>str2[40]; </a:t>
            </a:r>
          </a:p>
          <a:p>
            <a:r>
              <a:rPr lang="en-US" sz="2000" b="1" dirty="0">
                <a:solidFill>
                  <a:srgbClr val="0070C0"/>
                </a:solidFill>
                <a:latin typeface="Courier New" panose="02070309020205020404" pitchFamily="49" charset="0"/>
                <a:cs typeface="Courier New" panose="02070309020205020404" pitchFamily="49" charset="0"/>
              </a:rPr>
              <a:t>char</a:t>
            </a:r>
            <a:r>
              <a:rPr lang="en-US" sz="2000" dirty="0">
                <a:latin typeface="Courier New" panose="02070309020205020404" pitchFamily="49" charset="0"/>
                <a:cs typeface="Courier New" panose="02070309020205020404" pitchFamily="49" charset="0"/>
              </a:rPr>
              <a:t> str3[40]; </a:t>
            </a:r>
          </a:p>
          <a:p>
            <a:r>
              <a:rPr lang="en-US" sz="2000" b="1" dirty="0" err="1">
                <a:solidFill>
                  <a:srgbClr val="0070C0"/>
                </a:solidFill>
                <a:latin typeface="Courier New" panose="02070309020205020404" pitchFamily="49" charset="0"/>
                <a:cs typeface="Courier New" panose="02070309020205020404" pitchFamily="49" charset="0"/>
              </a:rPr>
              <a:t>strncpy</a:t>
            </a:r>
            <a:r>
              <a:rPr lang="en-US" sz="2000" b="1" dirty="0">
                <a:solidFill>
                  <a:srgbClr val="0070C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str2, str1, </a:t>
            </a:r>
            <a:r>
              <a:rPr lang="en-US" sz="2000" b="1" dirty="0" err="1">
                <a:solidFill>
                  <a:srgbClr val="0070C0"/>
                </a:solidFill>
                <a:latin typeface="Courier New" panose="02070309020205020404" pitchFamily="49" charset="0"/>
                <a:cs typeface="Courier New" panose="02070309020205020404" pitchFamily="49" charset="0"/>
              </a:rPr>
              <a:t>sizeof</a:t>
            </a:r>
            <a:r>
              <a:rPr lang="en-US" sz="2000" dirty="0">
                <a:latin typeface="Courier New" panose="02070309020205020404" pitchFamily="49" charset="0"/>
                <a:cs typeface="Courier New" panose="02070309020205020404" pitchFamily="49" charset="0"/>
              </a:rPr>
              <a:t>(str2) ); </a:t>
            </a:r>
          </a:p>
          <a:p>
            <a:r>
              <a:rPr lang="en-US" sz="2000" b="1" dirty="0" err="1">
                <a:solidFill>
                  <a:srgbClr val="0070C0"/>
                </a:solidFill>
                <a:latin typeface="Courier New" panose="02070309020205020404" pitchFamily="49" charset="0"/>
                <a:cs typeface="Courier New" panose="02070309020205020404" pitchFamily="49" charset="0"/>
              </a:rPr>
              <a:t>strncpy</a:t>
            </a:r>
            <a:r>
              <a:rPr lang="en-US" sz="2000" dirty="0">
                <a:latin typeface="Courier New" panose="02070309020205020404" pitchFamily="49" charset="0"/>
                <a:cs typeface="Courier New" panose="02070309020205020404" pitchFamily="49" charset="0"/>
              </a:rPr>
              <a:t> ( str3, str2, 5 ); /* partial copy (only 5 chars): */ </a:t>
            </a:r>
          </a:p>
          <a:p>
            <a:r>
              <a:rPr lang="en-US" sz="2000" b="1" dirty="0">
                <a:latin typeface="Courier New" panose="02070309020205020404" pitchFamily="49" charset="0"/>
                <a:cs typeface="Courier New" panose="02070309020205020404" pitchFamily="49" charset="0"/>
              </a:rPr>
              <a:t>str3[5] = '\0'; </a:t>
            </a:r>
            <a:r>
              <a:rPr lang="en-US" sz="2000" dirty="0">
                <a:latin typeface="Courier New" panose="02070309020205020404" pitchFamily="49" charset="0"/>
                <a:cs typeface="Courier New" panose="02070309020205020404" pitchFamily="49" charset="0"/>
              </a:rPr>
              <a:t>/* null character manually added */ </a:t>
            </a:r>
          </a:p>
          <a:p>
            <a:r>
              <a:rPr lang="en-US" sz="2000" b="1" dirty="0">
                <a:solidFill>
                  <a:srgbClr val="0070C0"/>
                </a:solidFill>
                <a:latin typeface="Courier New" panose="02070309020205020404" pitchFamily="49" charset="0"/>
                <a:cs typeface="Courier New" panose="02070309020205020404" pitchFamily="49" charset="0"/>
              </a:rPr>
              <a:t>puts </a:t>
            </a:r>
            <a:r>
              <a:rPr lang="en-US" sz="2000" dirty="0">
                <a:latin typeface="Courier New" panose="02070309020205020404" pitchFamily="49" charset="0"/>
                <a:cs typeface="Courier New" panose="02070309020205020404" pitchFamily="49" charset="0"/>
              </a:rPr>
              <a:t>(str2); </a:t>
            </a:r>
          </a:p>
          <a:p>
            <a:r>
              <a:rPr lang="en-US" sz="2000" b="1" dirty="0">
                <a:solidFill>
                  <a:srgbClr val="0070C0"/>
                </a:solidFill>
                <a:latin typeface="Courier New" panose="02070309020205020404" pitchFamily="49" charset="0"/>
                <a:cs typeface="Courier New" panose="02070309020205020404" pitchFamily="49" charset="0"/>
              </a:rPr>
              <a:t>puts</a:t>
            </a:r>
            <a:r>
              <a:rPr lang="en-US" sz="2000" dirty="0">
                <a:latin typeface="Courier New" panose="02070309020205020404" pitchFamily="49" charset="0"/>
                <a:cs typeface="Courier New" panose="02070309020205020404" pitchFamily="49" charset="0"/>
              </a:rPr>
              <a:t> (str3); </a:t>
            </a:r>
          </a:p>
          <a:p>
            <a:r>
              <a:rPr lang="en-US" sz="2000" b="1" dirty="0">
                <a:solidFill>
                  <a:srgbClr val="0070C0"/>
                </a:solidFill>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0; </a:t>
            </a:r>
          </a:p>
          <a:p>
            <a:r>
              <a:rPr lang="en-US" sz="2000" dirty="0">
                <a:latin typeface="Courier New" panose="02070309020205020404" pitchFamily="49" charset="0"/>
                <a:cs typeface="Courier New" panose="02070309020205020404" pitchFamily="49" charset="0"/>
              </a:rPr>
              <a:t>}</a:t>
            </a:r>
          </a:p>
          <a:p>
            <a:endParaRPr lang="en-US" dirty="0"/>
          </a:p>
        </p:txBody>
      </p:sp>
      <p:sp>
        <p:nvSpPr>
          <p:cNvPr id="4" name="Rectangle 3">
            <a:extLst>
              <a:ext uri="{FF2B5EF4-FFF2-40B4-BE49-F238E27FC236}">
                <a16:creationId xmlns:a16="http://schemas.microsoft.com/office/drawing/2014/main" id="{F5653859-5F60-4ECD-80BE-D67C070B862F}"/>
              </a:ext>
            </a:extLst>
          </p:cNvPr>
          <p:cNvSpPr/>
          <p:nvPr/>
        </p:nvSpPr>
        <p:spPr>
          <a:xfrm>
            <a:off x="1689100" y="6018282"/>
            <a:ext cx="2034916" cy="707886"/>
          </a:xfrm>
          <a:prstGeom prst="rect">
            <a:avLst/>
          </a:prstGeom>
        </p:spPr>
        <p:txBody>
          <a:bodyPr wrap="none">
            <a:spAutoFit/>
          </a:bodyPr>
          <a:lstStyle/>
          <a:p>
            <a:r>
              <a:rPr lang="en-US" sz="2000" dirty="0"/>
              <a:t>To be or not to be</a:t>
            </a:r>
          </a:p>
          <a:p>
            <a:r>
              <a:rPr lang="en-US" sz="2000" dirty="0"/>
              <a:t>To be</a:t>
            </a:r>
          </a:p>
        </p:txBody>
      </p:sp>
      <p:sp>
        <p:nvSpPr>
          <p:cNvPr id="5" name="TextBox 4">
            <a:extLst>
              <a:ext uri="{FF2B5EF4-FFF2-40B4-BE49-F238E27FC236}">
                <a16:creationId xmlns:a16="http://schemas.microsoft.com/office/drawing/2014/main" id="{C1D6ABAE-D2CC-4371-865A-06895F977D40}"/>
              </a:ext>
            </a:extLst>
          </p:cNvPr>
          <p:cNvSpPr txBox="1"/>
          <p:nvPr/>
        </p:nvSpPr>
        <p:spPr>
          <a:xfrm>
            <a:off x="698500" y="5893488"/>
            <a:ext cx="1018227" cy="400110"/>
          </a:xfrm>
          <a:prstGeom prst="rect">
            <a:avLst/>
          </a:prstGeom>
          <a:noFill/>
        </p:spPr>
        <p:txBody>
          <a:bodyPr wrap="none" rtlCol="0">
            <a:spAutoFit/>
          </a:bodyPr>
          <a:lstStyle/>
          <a:p>
            <a:r>
              <a:rPr lang="en-US" sz="2000" b="1" dirty="0"/>
              <a:t>Output:</a:t>
            </a:r>
          </a:p>
        </p:txBody>
      </p:sp>
    </p:spTree>
    <p:extLst>
      <p:ext uri="{BB962C8B-B14F-4D97-AF65-F5344CB8AC3E}">
        <p14:creationId xmlns:p14="http://schemas.microsoft.com/office/powerpoint/2010/main" val="3124254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5473" y="-29029"/>
            <a:ext cx="4787900" cy="688356"/>
          </a:xfrm>
          <a:prstGeom prst="rect">
            <a:avLst/>
          </a:prstGeom>
        </p:spPr>
        <p:txBody>
          <a:bodyPr vert="horz" wrap="square" lIns="0" tIns="11139" rIns="0" bIns="0" rtlCol="0">
            <a:spAutoFit/>
          </a:bodyPr>
          <a:lstStyle/>
          <a:p>
            <a:pPr marL="11139">
              <a:spcBef>
                <a:spcPts val="88"/>
              </a:spcBef>
            </a:pPr>
            <a:r>
              <a:rPr spc="-4" dirty="0"/>
              <a:t>S</a:t>
            </a:r>
            <a:r>
              <a:rPr sz="4000" spc="-4" dirty="0"/>
              <a:t>trings</a:t>
            </a:r>
            <a:r>
              <a:rPr lang="en-US" sz="4000" spc="-4" dirty="0"/>
              <a:t> search: </a:t>
            </a:r>
            <a:r>
              <a:rPr lang="en-US" sz="4000" spc="-4" dirty="0" err="1"/>
              <a:t>strstr</a:t>
            </a:r>
            <a:endParaRPr sz="4000" spc="-4" dirty="0"/>
          </a:p>
        </p:txBody>
      </p:sp>
      <p:sp>
        <p:nvSpPr>
          <p:cNvPr id="3" name="object 3"/>
          <p:cNvSpPr txBox="1"/>
          <p:nvPr/>
        </p:nvSpPr>
        <p:spPr>
          <a:xfrm>
            <a:off x="25400" y="1626317"/>
            <a:ext cx="10348046" cy="2749626"/>
          </a:xfrm>
          <a:prstGeom prst="rect">
            <a:avLst/>
          </a:prstGeom>
        </p:spPr>
        <p:txBody>
          <a:bodyPr vert="horz" wrap="square" lIns="0" tIns="11139" rIns="0" bIns="0" rtlCol="0">
            <a:spAutoFit/>
          </a:bodyPr>
          <a:lstStyle/>
          <a:p>
            <a:pPr marL="354039" marR="4456" indent="-342900">
              <a:lnSpc>
                <a:spcPct val="150000"/>
              </a:lnSpc>
              <a:spcBef>
                <a:spcPts val="88"/>
              </a:spcBef>
              <a:buFont typeface="Arial" panose="020B0604020202020204" pitchFamily="34" charset="0"/>
              <a:buChar char="•"/>
            </a:pPr>
            <a:r>
              <a:rPr lang="en-US" sz="2400" dirty="0">
                <a:cs typeface="Arial"/>
              </a:rPr>
              <a:t>Locate substring str2 in str1, </a:t>
            </a:r>
            <a:r>
              <a:rPr sz="2400" spc="-4" dirty="0">
                <a:cs typeface="Arial"/>
              </a:rPr>
              <a:t>useful for</a:t>
            </a:r>
            <a:r>
              <a:rPr sz="2400" spc="-9" dirty="0">
                <a:cs typeface="Arial"/>
              </a:rPr>
              <a:t> </a:t>
            </a:r>
            <a:r>
              <a:rPr sz="2400" spc="-4" dirty="0">
                <a:cs typeface="Arial"/>
              </a:rPr>
              <a:t>word </a:t>
            </a:r>
            <a:r>
              <a:rPr sz="2400" dirty="0">
                <a:cs typeface="Arial"/>
              </a:rPr>
              <a:t>searches</a:t>
            </a:r>
            <a:endParaRPr lang="en-US" sz="2400" dirty="0">
              <a:cs typeface="Arial"/>
            </a:endParaRPr>
          </a:p>
          <a:p>
            <a:pPr marL="354039" marR="4456" indent="-342900">
              <a:lnSpc>
                <a:spcPct val="150000"/>
              </a:lnSpc>
              <a:spcBef>
                <a:spcPts val="88"/>
              </a:spcBef>
              <a:buFont typeface="Arial" panose="020B0604020202020204" pitchFamily="34" charset="0"/>
              <a:buChar char="•"/>
            </a:pPr>
            <a:r>
              <a:rPr lang="en-US" sz="2400" dirty="0"/>
              <a:t>Returns a pointer to the first occurrence of </a:t>
            </a:r>
            <a:r>
              <a:rPr lang="en-US" sz="2400" i="1" dirty="0"/>
              <a:t>str2</a:t>
            </a:r>
            <a:r>
              <a:rPr lang="en-US" sz="2400" dirty="0"/>
              <a:t> in </a:t>
            </a:r>
            <a:r>
              <a:rPr lang="en-US" sz="2400" i="1" dirty="0"/>
              <a:t>str1</a:t>
            </a:r>
            <a:r>
              <a:rPr lang="en-US" sz="2400" dirty="0"/>
              <a:t>, or a </a:t>
            </a:r>
            <a:r>
              <a:rPr lang="en-US" sz="2400" b="1" dirty="0">
                <a:solidFill>
                  <a:schemeClr val="tx2"/>
                </a:solidFill>
              </a:rPr>
              <a:t>NULL </a:t>
            </a:r>
            <a:r>
              <a:rPr lang="en-US" sz="2400" dirty="0"/>
              <a:t>pointer if </a:t>
            </a:r>
            <a:r>
              <a:rPr lang="en-US" sz="2400" i="1" dirty="0"/>
              <a:t>str2</a:t>
            </a:r>
            <a:r>
              <a:rPr lang="en-US" sz="2400" dirty="0"/>
              <a:t> is not part of </a:t>
            </a:r>
            <a:r>
              <a:rPr lang="en-US" sz="2400" i="1" dirty="0"/>
              <a:t>str1</a:t>
            </a:r>
            <a:r>
              <a:rPr lang="en-US" sz="2400" dirty="0"/>
              <a:t>.</a:t>
            </a:r>
          </a:p>
          <a:p>
            <a:pPr marL="354039" marR="4456" indent="-342900">
              <a:lnSpc>
                <a:spcPct val="150000"/>
              </a:lnSpc>
              <a:spcBef>
                <a:spcPts val="88"/>
              </a:spcBef>
              <a:buFont typeface="Arial" panose="020B0604020202020204" pitchFamily="34" charset="0"/>
              <a:buChar char="•"/>
            </a:pPr>
            <a:r>
              <a:rPr lang="en-US" sz="2400" dirty="0"/>
              <a:t>The matching process does not include the terminating null-characters, but it stops there.</a:t>
            </a:r>
            <a:endParaRPr sz="1930" dirty="0">
              <a:cs typeface="Courier New"/>
            </a:endParaRPr>
          </a:p>
        </p:txBody>
      </p:sp>
      <p:graphicFrame>
        <p:nvGraphicFramePr>
          <p:cNvPr id="4" name="object 4"/>
          <p:cNvGraphicFramePr>
            <a:graphicFrameLocks noGrp="1"/>
          </p:cNvGraphicFramePr>
          <p:nvPr>
            <p:extLst>
              <p:ext uri="{D42A27DB-BD31-4B8C-83A1-F6EECF244321}">
                <p14:modId xmlns:p14="http://schemas.microsoft.com/office/powerpoint/2010/main" val="1364857904"/>
              </p:ext>
            </p:extLst>
          </p:nvPr>
        </p:nvGraphicFramePr>
        <p:xfrm>
          <a:off x="468745" y="5157501"/>
          <a:ext cx="2849346" cy="611528"/>
        </p:xfrm>
        <a:graphic>
          <a:graphicData uri="http://schemas.openxmlformats.org/drawingml/2006/table">
            <a:tbl>
              <a:tblPr firstRow="1" bandRow="1">
                <a:tableStyleId>{2D5ABB26-0587-4C30-8999-92F81FD0307C}</a:tableStyleId>
              </a:tblPr>
              <a:tblGrid>
                <a:gridCol w="689502">
                  <a:extLst>
                    <a:ext uri="{9D8B030D-6E8A-4147-A177-3AD203B41FA5}">
                      <a16:colId xmlns:a16="http://schemas.microsoft.com/office/drawing/2014/main" val="20000"/>
                    </a:ext>
                  </a:extLst>
                </a:gridCol>
                <a:gridCol w="882205">
                  <a:extLst>
                    <a:ext uri="{9D8B030D-6E8A-4147-A177-3AD203B41FA5}">
                      <a16:colId xmlns:a16="http://schemas.microsoft.com/office/drawing/2014/main" val="20001"/>
                    </a:ext>
                  </a:extLst>
                </a:gridCol>
                <a:gridCol w="294069">
                  <a:extLst>
                    <a:ext uri="{9D8B030D-6E8A-4147-A177-3AD203B41FA5}">
                      <a16:colId xmlns:a16="http://schemas.microsoft.com/office/drawing/2014/main" val="20002"/>
                    </a:ext>
                  </a:extLst>
                </a:gridCol>
                <a:gridCol w="983570">
                  <a:extLst>
                    <a:ext uri="{9D8B030D-6E8A-4147-A177-3AD203B41FA5}">
                      <a16:colId xmlns:a16="http://schemas.microsoft.com/office/drawing/2014/main" val="20003"/>
                    </a:ext>
                  </a:extLst>
                </a:gridCol>
              </a:tblGrid>
              <a:tr h="305764">
                <a:tc>
                  <a:txBody>
                    <a:bodyPr/>
                    <a:lstStyle/>
                    <a:p>
                      <a:endParaRPr lang="en-US"/>
                    </a:p>
                  </a:txBody>
                  <a:tcPr marL="0" marR="0" marT="0" marB="0"/>
                </a:tc>
                <a:tc>
                  <a:txBody>
                    <a:bodyPr/>
                    <a:lstStyle/>
                    <a:p>
                      <a:endParaRPr lang="en-US"/>
                    </a:p>
                  </a:txBody>
                  <a:tcPr marL="0" marR="0" marT="0" marB="0"/>
                </a:tc>
                <a:tc>
                  <a:txBody>
                    <a:bodyPr/>
                    <a:lstStyle/>
                    <a:p>
                      <a:endParaRPr lang="en-US"/>
                    </a:p>
                  </a:txBody>
                  <a:tcPr marL="0" marR="0" marT="0" marB="0"/>
                </a:tc>
                <a:tc>
                  <a:txBody>
                    <a:bodyPr/>
                    <a:lstStyle/>
                    <a:p>
                      <a:endParaRPr lang="en-US"/>
                    </a:p>
                  </a:txBody>
                  <a:tcPr marL="0" marR="0" marT="0" marB="0"/>
                </a:tc>
                <a:extLst>
                  <a:ext uri="{0D108BD9-81ED-4DB2-BD59-A6C34878D82A}">
                    <a16:rowId xmlns:a16="http://schemas.microsoft.com/office/drawing/2014/main" val="10000"/>
                  </a:ext>
                </a:extLst>
              </a:tr>
              <a:tr h="305764">
                <a:tc>
                  <a:txBody>
                    <a:bodyPr/>
                    <a:lstStyle/>
                    <a:p>
                      <a:endParaRPr lang="en-US"/>
                    </a:p>
                  </a:txBody>
                  <a:tcPr marL="0" marR="0" marT="0" marB="0"/>
                </a:tc>
                <a:tc>
                  <a:txBody>
                    <a:bodyPr/>
                    <a:lstStyle/>
                    <a:p>
                      <a:endParaRPr lang="en-US"/>
                    </a:p>
                  </a:txBody>
                  <a:tcPr marL="0" marR="0" marT="0" marB="0"/>
                </a:tc>
                <a:tc>
                  <a:txBody>
                    <a:bodyPr/>
                    <a:lstStyle/>
                    <a:p>
                      <a:endParaRPr lang="en-US"/>
                    </a:p>
                  </a:txBody>
                  <a:tcPr marL="0" marR="0" marT="0" marB="0"/>
                </a:tc>
                <a:tc>
                  <a:txBody>
                    <a:bodyPr/>
                    <a:lstStyle/>
                    <a:p>
                      <a:endParaRPr lang="en-US" dirty="0"/>
                    </a:p>
                  </a:txBody>
                  <a:tcPr marL="0" marR="0" marT="0" marB="0"/>
                </a:tc>
                <a:extLst>
                  <a:ext uri="{0D108BD9-81ED-4DB2-BD59-A6C34878D82A}">
                    <a16:rowId xmlns:a16="http://schemas.microsoft.com/office/drawing/2014/main" val="10001"/>
                  </a:ext>
                </a:extLst>
              </a:tr>
            </a:tbl>
          </a:graphicData>
        </a:graphic>
      </p:graphicFrame>
      <p:sp>
        <p:nvSpPr>
          <p:cNvPr id="6" name="Rectangle 5">
            <a:extLst>
              <a:ext uri="{FF2B5EF4-FFF2-40B4-BE49-F238E27FC236}">
                <a16:creationId xmlns:a16="http://schemas.microsoft.com/office/drawing/2014/main" id="{AA707976-CDE2-4D73-9149-6582BD4EA7BD}"/>
              </a:ext>
            </a:extLst>
          </p:cNvPr>
          <p:cNvSpPr/>
          <p:nvPr/>
        </p:nvSpPr>
        <p:spPr>
          <a:xfrm>
            <a:off x="2310325" y="989336"/>
            <a:ext cx="5672258" cy="461665"/>
          </a:xfrm>
          <a:prstGeom prst="rect">
            <a:avLst/>
          </a:prstGeom>
          <a:ln>
            <a:solidFill>
              <a:schemeClr val="tx1"/>
            </a:solidFill>
            <a:prstDash val="dash"/>
          </a:ln>
        </p:spPr>
        <p:txBody>
          <a:bodyPr wrap="none">
            <a:spAutoFit/>
          </a:bodyPr>
          <a:lstStyle/>
          <a:p>
            <a:r>
              <a:rPr lang="en-US" sz="2400" dirty="0"/>
              <a:t>char * </a:t>
            </a:r>
            <a:r>
              <a:rPr lang="en-US" sz="2400" dirty="0" err="1"/>
              <a:t>strstr</a:t>
            </a:r>
            <a:r>
              <a:rPr lang="en-US" sz="2400" dirty="0"/>
              <a:t> ( char * str1, const char * str2 );</a:t>
            </a:r>
          </a:p>
        </p:txBody>
      </p:sp>
      <p:sp>
        <p:nvSpPr>
          <p:cNvPr id="8" name="Rectangle 7">
            <a:extLst>
              <a:ext uri="{FF2B5EF4-FFF2-40B4-BE49-F238E27FC236}">
                <a16:creationId xmlns:a16="http://schemas.microsoft.com/office/drawing/2014/main" id="{B526F49B-64E0-4387-A51A-99C24DFC01D9}"/>
              </a:ext>
            </a:extLst>
          </p:cNvPr>
          <p:cNvSpPr/>
          <p:nvPr/>
        </p:nvSpPr>
        <p:spPr>
          <a:xfrm>
            <a:off x="1846623" y="4718763"/>
            <a:ext cx="6705600" cy="2435539"/>
          </a:xfrm>
          <a:prstGeom prst="rect">
            <a:avLst/>
          </a:prstGeom>
          <a:ln>
            <a:solidFill>
              <a:srgbClr val="7030A0"/>
            </a:solidFill>
            <a:prstDash val="dash"/>
          </a:ln>
        </p:spPr>
        <p:txBody>
          <a:bodyPr wrap="square">
            <a:spAutoFit/>
          </a:bodyPr>
          <a:lstStyle/>
          <a:p>
            <a:pPr lvl="0" fontAlgn="t">
              <a:defRPr/>
            </a:pPr>
            <a:r>
              <a:rPr lang="en-US" sz="2000" b="1" spc="-4" dirty="0">
                <a:solidFill>
                  <a:srgbClr val="0070C0"/>
                </a:solidFill>
                <a:cs typeface="Courier New"/>
              </a:rPr>
              <a:t>char </a:t>
            </a:r>
            <a:r>
              <a:rPr lang="en-US" sz="2000" spc="-4" dirty="0">
                <a:cs typeface="Courier New"/>
              </a:rPr>
              <a:t>str1[] </a:t>
            </a:r>
            <a:r>
              <a:rPr lang="en-US" sz="2000" dirty="0">
                <a:cs typeface="Courier New"/>
              </a:rPr>
              <a:t>= </a:t>
            </a:r>
            <a:r>
              <a:rPr lang="en-US" sz="2000" spc="-4" dirty="0">
                <a:cs typeface="Courier New"/>
              </a:rPr>
              <a:t>“</a:t>
            </a:r>
            <a:r>
              <a:rPr lang="en-US" sz="2000" spc="-4" dirty="0" err="1">
                <a:cs typeface="Courier New"/>
              </a:rPr>
              <a:t>Analysing</a:t>
            </a:r>
            <a:r>
              <a:rPr lang="en-US" sz="2000" spc="-4" dirty="0">
                <a:cs typeface="Courier New"/>
              </a:rPr>
              <a:t> strings for certain words and </a:t>
            </a:r>
            <a:r>
              <a:rPr lang="en-US" sz="2000" spc="-1149" dirty="0">
                <a:cs typeface="Courier New"/>
              </a:rPr>
              <a:t> </a:t>
            </a:r>
            <a:r>
              <a:rPr lang="en-US" sz="2000" spc="-4" dirty="0">
                <a:cs typeface="Courier New"/>
              </a:rPr>
              <a:t>things”;</a:t>
            </a:r>
            <a:endParaRPr lang="en-US" sz="2000" dirty="0"/>
          </a:p>
          <a:p>
            <a:pPr fontAlgn="t"/>
            <a:r>
              <a:rPr lang="en-US" sz="2000" b="1" dirty="0">
                <a:solidFill>
                  <a:srgbClr val="0070C0"/>
                </a:solidFill>
              </a:rPr>
              <a:t>char</a:t>
            </a:r>
            <a:r>
              <a:rPr lang="en-US" sz="2000" dirty="0"/>
              <a:t> str2[]= “</a:t>
            </a:r>
            <a:r>
              <a:rPr lang="en-US" sz="2000" dirty="0" err="1"/>
              <a:t>ing</a:t>
            </a:r>
            <a:r>
              <a:rPr lang="en-US" sz="2000" dirty="0"/>
              <a:t>”;</a:t>
            </a:r>
          </a:p>
          <a:p>
            <a:pPr fontAlgn="t"/>
            <a:r>
              <a:rPr lang="en-US" sz="2000" b="1" dirty="0">
                <a:solidFill>
                  <a:srgbClr val="0070C0"/>
                </a:solidFill>
              </a:rPr>
              <a:t>char </a:t>
            </a:r>
            <a:r>
              <a:rPr lang="en-US" sz="2000" dirty="0"/>
              <a:t>str3[]=“</a:t>
            </a:r>
            <a:r>
              <a:rPr lang="en-US" sz="2000" dirty="0" err="1"/>
              <a:t>xyz</a:t>
            </a:r>
            <a:r>
              <a:rPr lang="en-US" sz="2000" dirty="0"/>
              <a:t>”;</a:t>
            </a:r>
          </a:p>
          <a:p>
            <a:pPr marL="412149" marR="4456" indent="-401010">
              <a:lnSpc>
                <a:spcPct val="113599"/>
              </a:lnSpc>
              <a:spcBef>
                <a:spcPts val="88"/>
              </a:spcBef>
            </a:pPr>
            <a:r>
              <a:rPr lang="en-US" sz="2000" b="1" spc="-4" dirty="0">
                <a:solidFill>
                  <a:srgbClr val="0070C0"/>
                </a:solidFill>
                <a:cs typeface="Courier New"/>
              </a:rPr>
              <a:t>if</a:t>
            </a:r>
            <a:r>
              <a:rPr lang="en-US" sz="2000" spc="-4" dirty="0">
                <a:cs typeface="Courier New"/>
              </a:rPr>
              <a:t> (</a:t>
            </a:r>
            <a:r>
              <a:rPr lang="en-US" sz="2000" b="1" spc="-4" dirty="0" err="1">
                <a:solidFill>
                  <a:srgbClr val="0070C0"/>
                </a:solidFill>
                <a:cs typeface="Courier New"/>
              </a:rPr>
              <a:t>strstr</a:t>
            </a:r>
            <a:r>
              <a:rPr lang="en-US" sz="2000" spc="-4" dirty="0">
                <a:cs typeface="Courier New"/>
              </a:rPr>
              <a:t>(str1, str2) != NULL) </a:t>
            </a:r>
            <a:r>
              <a:rPr lang="en-US" sz="2000" dirty="0">
                <a:cs typeface="Courier New"/>
              </a:rPr>
              <a:t> </a:t>
            </a:r>
          </a:p>
          <a:p>
            <a:pPr marL="412149" marR="4456" indent="-401010">
              <a:lnSpc>
                <a:spcPct val="113599"/>
              </a:lnSpc>
              <a:spcBef>
                <a:spcPts val="88"/>
              </a:spcBef>
            </a:pPr>
            <a:r>
              <a:rPr lang="en-US" sz="2000" spc="-4" dirty="0">
                <a:solidFill>
                  <a:srgbClr val="0070C0"/>
                </a:solidFill>
                <a:cs typeface="Courier New"/>
              </a:rPr>
              <a:t>  </a:t>
            </a:r>
            <a:r>
              <a:rPr lang="en-US" sz="2000" b="1" spc="-4" dirty="0" err="1">
                <a:solidFill>
                  <a:srgbClr val="0070C0"/>
                </a:solidFill>
                <a:cs typeface="Courier New"/>
              </a:rPr>
              <a:t>printf</a:t>
            </a:r>
            <a:r>
              <a:rPr lang="en-US" sz="2000" spc="-4" dirty="0">
                <a:cs typeface="Courier New"/>
              </a:rPr>
              <a:t>(“str2</a:t>
            </a:r>
            <a:r>
              <a:rPr lang="en-US" sz="2000" spc="-22" dirty="0">
                <a:cs typeface="Courier New"/>
              </a:rPr>
              <a:t> </a:t>
            </a:r>
            <a:r>
              <a:rPr lang="en-US" sz="2000" spc="-4" dirty="0">
                <a:cs typeface="Courier New"/>
              </a:rPr>
              <a:t>was</a:t>
            </a:r>
            <a:r>
              <a:rPr lang="en-US" sz="2000" spc="-22" dirty="0">
                <a:cs typeface="Courier New"/>
              </a:rPr>
              <a:t> </a:t>
            </a:r>
            <a:r>
              <a:rPr lang="en-US" sz="2000" spc="-4" dirty="0">
                <a:cs typeface="Courier New"/>
              </a:rPr>
              <a:t>found</a:t>
            </a:r>
            <a:r>
              <a:rPr lang="en-US" sz="2000" spc="-22" dirty="0">
                <a:cs typeface="Courier New"/>
              </a:rPr>
              <a:t> </a:t>
            </a:r>
            <a:r>
              <a:rPr lang="en-US" sz="2000" spc="-4" dirty="0">
                <a:cs typeface="Courier New"/>
              </a:rPr>
              <a:t>in</a:t>
            </a:r>
            <a:r>
              <a:rPr lang="en-US" sz="2000" spc="-22" dirty="0">
                <a:cs typeface="Courier New"/>
              </a:rPr>
              <a:t> </a:t>
            </a:r>
            <a:r>
              <a:rPr lang="en-US" sz="2000" spc="-4" dirty="0">
                <a:cs typeface="Courier New"/>
              </a:rPr>
              <a:t>str1”);</a:t>
            </a:r>
            <a:endParaRPr lang="en-US" sz="2000" dirty="0">
              <a:cs typeface="Courier New"/>
            </a:endParaRPr>
          </a:p>
          <a:p>
            <a:pPr marL="11139">
              <a:spcBef>
                <a:spcPts val="316"/>
              </a:spcBef>
            </a:pPr>
            <a:r>
              <a:rPr lang="en-US" sz="2000" b="1" spc="-4" dirty="0">
                <a:solidFill>
                  <a:srgbClr val="0070C0"/>
                </a:solidFill>
                <a:cs typeface="Courier New"/>
              </a:rPr>
              <a:t>else </a:t>
            </a:r>
            <a:endParaRPr lang="en-US" sz="2000" b="1" dirty="0">
              <a:solidFill>
                <a:srgbClr val="0070C0"/>
              </a:solidFill>
              <a:cs typeface="Courier New"/>
            </a:endParaRPr>
          </a:p>
          <a:p>
            <a:pPr marL="11139">
              <a:spcBef>
                <a:spcPts val="316"/>
              </a:spcBef>
            </a:pPr>
            <a:r>
              <a:rPr lang="en-US" sz="2000" spc="-4" dirty="0">
                <a:cs typeface="Courier New"/>
              </a:rPr>
              <a:t> </a:t>
            </a:r>
            <a:r>
              <a:rPr lang="en-US" sz="2000" b="1" spc="-4" dirty="0" err="1">
                <a:solidFill>
                  <a:srgbClr val="0070C0"/>
                </a:solidFill>
                <a:cs typeface="Courier New"/>
              </a:rPr>
              <a:t>printf</a:t>
            </a:r>
            <a:r>
              <a:rPr lang="en-US" sz="2000" spc="-4" dirty="0">
                <a:cs typeface="Courier New"/>
              </a:rPr>
              <a:t>(“was</a:t>
            </a:r>
            <a:r>
              <a:rPr lang="en-US" sz="2000" spc="-39" dirty="0">
                <a:cs typeface="Courier New"/>
              </a:rPr>
              <a:t> </a:t>
            </a:r>
            <a:r>
              <a:rPr lang="en-US" sz="2000" spc="-4" dirty="0">
                <a:cs typeface="Courier New"/>
              </a:rPr>
              <a:t>not</a:t>
            </a:r>
            <a:r>
              <a:rPr lang="en-US" sz="2000" spc="-35" dirty="0">
                <a:cs typeface="Courier New"/>
              </a:rPr>
              <a:t> </a:t>
            </a:r>
            <a:r>
              <a:rPr lang="en-US" sz="2000" spc="-4" dirty="0">
                <a:cs typeface="Courier New"/>
              </a:rPr>
              <a:t>found”);</a:t>
            </a:r>
            <a:endParaRPr lang="en-US" sz="2000" dirty="0">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2100" y="-18334"/>
            <a:ext cx="4648200" cy="626801"/>
          </a:xfrm>
          <a:prstGeom prst="rect">
            <a:avLst/>
          </a:prstGeom>
        </p:spPr>
        <p:txBody>
          <a:bodyPr vert="horz" wrap="square" lIns="0" tIns="11139" rIns="0" bIns="0" rtlCol="0">
            <a:spAutoFit/>
          </a:bodyPr>
          <a:lstStyle/>
          <a:p>
            <a:pPr marL="11139">
              <a:spcBef>
                <a:spcPts val="88"/>
              </a:spcBef>
            </a:pPr>
            <a:r>
              <a:rPr lang="en-US" sz="4000" spc="-4" dirty="0"/>
              <a:t>String length: </a:t>
            </a:r>
            <a:r>
              <a:rPr lang="en-US" sz="4000" spc="-4" dirty="0" err="1"/>
              <a:t>strlen</a:t>
            </a:r>
            <a:r>
              <a:rPr lang="en-US" sz="4000" spc="-4" dirty="0"/>
              <a:t>()</a:t>
            </a:r>
            <a:endParaRPr sz="4000" spc="-4" dirty="0"/>
          </a:p>
        </p:txBody>
      </p:sp>
      <p:sp>
        <p:nvSpPr>
          <p:cNvPr id="3" name="object 3"/>
          <p:cNvSpPr txBox="1"/>
          <p:nvPr/>
        </p:nvSpPr>
        <p:spPr>
          <a:xfrm>
            <a:off x="88900" y="1114425"/>
            <a:ext cx="10604500" cy="1796914"/>
          </a:xfrm>
          <a:prstGeom prst="rect">
            <a:avLst/>
          </a:prstGeom>
        </p:spPr>
        <p:txBody>
          <a:bodyPr vert="horz" wrap="square" lIns="0" tIns="11696" rIns="0" bIns="0" rtlCol="0">
            <a:spAutoFit/>
          </a:bodyPr>
          <a:lstStyle/>
          <a:p>
            <a:pPr marL="354039" marR="4456" indent="-342900">
              <a:lnSpc>
                <a:spcPct val="99700"/>
              </a:lnSpc>
              <a:spcBef>
                <a:spcPts val="92"/>
              </a:spcBef>
              <a:buFont typeface="Arial" panose="020B0604020202020204" pitchFamily="34" charset="0"/>
              <a:buChar char="•"/>
            </a:pPr>
            <a:r>
              <a:rPr lang="en-US" sz="2400" dirty="0">
                <a:cs typeface="Arial"/>
              </a:rPr>
              <a:t>It </a:t>
            </a:r>
            <a:r>
              <a:rPr sz="2400" spc="-4" dirty="0">
                <a:cs typeface="Arial"/>
              </a:rPr>
              <a:t>is part of the </a:t>
            </a:r>
            <a:r>
              <a:rPr sz="2400" dirty="0">
                <a:cs typeface="Arial"/>
              </a:rPr>
              <a:t>string </a:t>
            </a:r>
            <a:r>
              <a:rPr sz="2400" spc="-4" dirty="0">
                <a:cs typeface="Arial"/>
              </a:rPr>
              <a:t>handling library &lt;string.h&gt;. </a:t>
            </a:r>
            <a:endParaRPr lang="en-US" sz="2400" spc="-4" dirty="0">
              <a:cs typeface="Arial"/>
            </a:endParaRPr>
          </a:p>
          <a:p>
            <a:pPr marL="342900" indent="-342900">
              <a:spcBef>
                <a:spcPts val="13"/>
              </a:spcBef>
              <a:buFont typeface="Arial" panose="020B0604020202020204" pitchFamily="34" charset="0"/>
              <a:buChar char="•"/>
            </a:pPr>
            <a:endParaRPr sz="2300" dirty="0">
              <a:cs typeface="Arial"/>
            </a:endParaRPr>
          </a:p>
          <a:p>
            <a:pPr marL="354039" marR="176556" indent="-342900">
              <a:lnSpc>
                <a:spcPct val="150000"/>
              </a:lnSpc>
              <a:buFont typeface="Arial" panose="020B0604020202020204" pitchFamily="34" charset="0"/>
              <a:buChar char="•"/>
            </a:pPr>
            <a:r>
              <a:rPr lang="en-US" sz="2400" dirty="0">
                <a:cs typeface="Arial"/>
              </a:rPr>
              <a:t>It </a:t>
            </a:r>
            <a:r>
              <a:rPr sz="2400" dirty="0">
                <a:cs typeface="Arial"/>
              </a:rPr>
              <a:t>returns </a:t>
            </a:r>
            <a:r>
              <a:rPr sz="2400" spc="-4" dirty="0">
                <a:cs typeface="Arial"/>
              </a:rPr>
              <a:t>the numeric length of the </a:t>
            </a:r>
            <a:r>
              <a:rPr sz="2400" dirty="0">
                <a:cs typeface="Arial"/>
              </a:rPr>
              <a:t>string </a:t>
            </a:r>
            <a:r>
              <a:rPr sz="2400" spc="-4" dirty="0">
                <a:cs typeface="Arial"/>
              </a:rPr>
              <a:t>up to the terminating</a:t>
            </a:r>
            <a:r>
              <a:rPr lang="en-US" sz="2400" spc="-4" dirty="0">
                <a:cs typeface="Arial"/>
              </a:rPr>
              <a:t> </a:t>
            </a:r>
            <a:r>
              <a:rPr lang="en-US" sz="2400" b="1" spc="-4" dirty="0">
                <a:solidFill>
                  <a:schemeClr val="tx2"/>
                </a:solidFill>
                <a:cs typeface="Arial"/>
              </a:rPr>
              <a:t>NULL</a:t>
            </a:r>
            <a:r>
              <a:rPr sz="2400" spc="-9" dirty="0">
                <a:cs typeface="Arial"/>
              </a:rPr>
              <a:t> </a:t>
            </a:r>
            <a:r>
              <a:rPr sz="2400" dirty="0">
                <a:cs typeface="Arial"/>
              </a:rPr>
              <a:t>character</a:t>
            </a:r>
            <a:r>
              <a:rPr sz="2400" spc="-9" dirty="0">
                <a:cs typeface="Arial"/>
              </a:rPr>
              <a:t> </a:t>
            </a:r>
            <a:r>
              <a:rPr sz="2400" dirty="0">
                <a:cs typeface="Arial"/>
              </a:rPr>
              <a:t>(but</a:t>
            </a:r>
            <a:r>
              <a:rPr sz="2400" spc="-4" dirty="0">
                <a:cs typeface="Arial"/>
              </a:rPr>
              <a:t> does not</a:t>
            </a:r>
            <a:r>
              <a:rPr sz="2400" spc="-9" dirty="0">
                <a:cs typeface="Arial"/>
              </a:rPr>
              <a:t> </a:t>
            </a:r>
            <a:r>
              <a:rPr sz="2400" spc="-4" dirty="0">
                <a:cs typeface="Arial"/>
              </a:rPr>
              <a:t>include </a:t>
            </a:r>
            <a:r>
              <a:rPr lang="en-US" sz="2400" spc="-4" dirty="0">
                <a:cs typeface="Arial"/>
              </a:rPr>
              <a:t>it)</a:t>
            </a:r>
            <a:endParaRPr sz="1930" dirty="0">
              <a:latin typeface="Courier New"/>
              <a:cs typeface="Courier New"/>
            </a:endParaRPr>
          </a:p>
        </p:txBody>
      </p:sp>
      <p:sp>
        <p:nvSpPr>
          <p:cNvPr id="4" name="Rectangle 3">
            <a:extLst>
              <a:ext uri="{FF2B5EF4-FFF2-40B4-BE49-F238E27FC236}">
                <a16:creationId xmlns:a16="http://schemas.microsoft.com/office/drawing/2014/main" id="{998594FC-957A-4C8A-8C04-A4A7438841B3}"/>
              </a:ext>
            </a:extLst>
          </p:cNvPr>
          <p:cNvSpPr/>
          <p:nvPr/>
        </p:nvSpPr>
        <p:spPr>
          <a:xfrm>
            <a:off x="279400" y="3350108"/>
            <a:ext cx="10223500" cy="746358"/>
          </a:xfrm>
          <a:prstGeom prst="rect">
            <a:avLst/>
          </a:prstGeom>
          <a:ln>
            <a:solidFill>
              <a:schemeClr val="tx1"/>
            </a:solidFill>
            <a:prstDash val="dash"/>
          </a:ln>
        </p:spPr>
        <p:txBody>
          <a:bodyPr wrap="square">
            <a:spAutoFit/>
          </a:bodyPr>
          <a:lstStyle/>
          <a:p>
            <a:pPr marL="63500" indent="-63500"/>
            <a:r>
              <a:rPr lang="en-US" sz="2000" b="1" spc="-4" dirty="0">
                <a:solidFill>
                  <a:srgbClr val="0070C0"/>
                </a:solidFill>
                <a:latin typeface="Courier New"/>
                <a:cs typeface="Courier New"/>
              </a:rPr>
              <a:t>char</a:t>
            </a:r>
            <a:r>
              <a:rPr lang="en-US" sz="2000" spc="-31" dirty="0">
                <a:latin typeface="Courier New"/>
                <a:cs typeface="Courier New"/>
              </a:rPr>
              <a:t> </a:t>
            </a:r>
            <a:r>
              <a:rPr lang="en-US" sz="2000" spc="-4" dirty="0" err="1">
                <a:latin typeface="Courier New"/>
                <a:cs typeface="Courier New"/>
              </a:rPr>
              <a:t>myName</a:t>
            </a:r>
            <a:r>
              <a:rPr lang="en-US" sz="2000" spc="-4" dirty="0">
                <a:latin typeface="Courier New"/>
                <a:cs typeface="Courier New"/>
              </a:rPr>
              <a:t>[]</a:t>
            </a:r>
            <a:r>
              <a:rPr lang="en-US" sz="2000" spc="-26" dirty="0">
                <a:latin typeface="Courier New"/>
                <a:cs typeface="Courier New"/>
              </a:rPr>
              <a:t> </a:t>
            </a:r>
            <a:r>
              <a:rPr lang="en-US" sz="2000" dirty="0">
                <a:latin typeface="Courier New"/>
                <a:cs typeface="Courier New"/>
              </a:rPr>
              <a:t>=</a:t>
            </a:r>
            <a:r>
              <a:rPr lang="en-US" sz="2000" spc="-26" dirty="0">
                <a:latin typeface="Courier New"/>
                <a:cs typeface="Courier New"/>
              </a:rPr>
              <a:t> </a:t>
            </a:r>
            <a:r>
              <a:rPr lang="en-US" sz="2000" spc="-4" dirty="0">
                <a:latin typeface="Courier New"/>
                <a:cs typeface="Courier New"/>
              </a:rPr>
              <a:t>“Ali”;</a:t>
            </a:r>
            <a:endParaRPr lang="en-US" sz="2000" dirty="0">
              <a:latin typeface="Courier New"/>
              <a:cs typeface="Courier New"/>
            </a:endParaRPr>
          </a:p>
          <a:p>
            <a:pPr marL="63500" indent="-63500">
              <a:spcBef>
                <a:spcPts val="316"/>
              </a:spcBef>
            </a:pPr>
            <a:r>
              <a:rPr lang="en-US" sz="2000" b="1" spc="-4" dirty="0" err="1">
                <a:solidFill>
                  <a:srgbClr val="0070C0"/>
                </a:solidFill>
                <a:latin typeface="Courier New"/>
                <a:cs typeface="Courier New"/>
              </a:rPr>
              <a:t>printf</a:t>
            </a:r>
            <a:r>
              <a:rPr lang="en-US" sz="2000" spc="-4" dirty="0">
                <a:latin typeface="Courier New"/>
                <a:cs typeface="Courier New"/>
              </a:rPr>
              <a:t>(“Your</a:t>
            </a:r>
            <a:r>
              <a:rPr lang="en-US" sz="2000" spc="-13" dirty="0">
                <a:latin typeface="Courier New"/>
                <a:cs typeface="Courier New"/>
              </a:rPr>
              <a:t> </a:t>
            </a:r>
            <a:r>
              <a:rPr lang="en-US" sz="2000" spc="-4" dirty="0">
                <a:latin typeface="Courier New"/>
                <a:cs typeface="Courier New"/>
              </a:rPr>
              <a:t>name</a:t>
            </a:r>
            <a:r>
              <a:rPr lang="en-US" sz="2000" spc="-13" dirty="0">
                <a:latin typeface="Courier New"/>
                <a:cs typeface="Courier New"/>
              </a:rPr>
              <a:t> </a:t>
            </a:r>
            <a:r>
              <a:rPr lang="en-US" sz="2000" spc="-4" dirty="0">
                <a:latin typeface="Courier New"/>
                <a:cs typeface="Courier New"/>
              </a:rPr>
              <a:t>has</a:t>
            </a:r>
            <a:r>
              <a:rPr lang="en-US" sz="2000" spc="-13" dirty="0">
                <a:latin typeface="Courier New"/>
                <a:cs typeface="Courier New"/>
              </a:rPr>
              <a:t> </a:t>
            </a:r>
            <a:r>
              <a:rPr lang="en-US" sz="2000" spc="-4" dirty="0">
                <a:latin typeface="Courier New"/>
                <a:cs typeface="Courier New"/>
              </a:rPr>
              <a:t>%d</a:t>
            </a:r>
            <a:r>
              <a:rPr lang="en-US" sz="2000" spc="-9" dirty="0">
                <a:latin typeface="Courier New"/>
                <a:cs typeface="Courier New"/>
              </a:rPr>
              <a:t> </a:t>
            </a:r>
            <a:r>
              <a:rPr lang="en-US" sz="2000" spc="-4" dirty="0">
                <a:latin typeface="Courier New"/>
                <a:cs typeface="Courier New"/>
              </a:rPr>
              <a:t>letters</a:t>
            </a:r>
            <a:r>
              <a:rPr lang="en-US" sz="2000" spc="-13" dirty="0">
                <a:latin typeface="Courier New"/>
                <a:cs typeface="Courier New"/>
              </a:rPr>
              <a:t> </a:t>
            </a:r>
            <a:r>
              <a:rPr lang="en-US" sz="2000" spc="-4" dirty="0">
                <a:latin typeface="Courier New"/>
                <a:cs typeface="Courier New"/>
              </a:rPr>
              <a:t>in</a:t>
            </a:r>
            <a:r>
              <a:rPr lang="en-US" sz="2000" spc="-13" dirty="0">
                <a:latin typeface="Courier New"/>
                <a:cs typeface="Courier New"/>
              </a:rPr>
              <a:t> </a:t>
            </a:r>
            <a:r>
              <a:rPr lang="en-US" sz="2000" spc="-4" dirty="0">
                <a:latin typeface="Courier New"/>
                <a:cs typeface="Courier New"/>
              </a:rPr>
              <a:t>it..”,</a:t>
            </a:r>
            <a:r>
              <a:rPr lang="en-US" sz="2000" spc="-13" dirty="0">
                <a:latin typeface="Courier New"/>
                <a:cs typeface="Courier New"/>
              </a:rPr>
              <a:t> </a:t>
            </a:r>
            <a:r>
              <a:rPr lang="en-US" sz="2000" b="1" spc="-4" dirty="0" err="1">
                <a:solidFill>
                  <a:srgbClr val="0070C0"/>
                </a:solidFill>
                <a:latin typeface="Courier New"/>
                <a:cs typeface="Courier New"/>
              </a:rPr>
              <a:t>strlen</a:t>
            </a:r>
            <a:r>
              <a:rPr lang="en-US" sz="2000" spc="-4" dirty="0">
                <a:latin typeface="Courier New"/>
                <a:cs typeface="Courier New"/>
              </a:rPr>
              <a:t>(</a:t>
            </a:r>
            <a:r>
              <a:rPr lang="en-US" sz="2000" spc="-4" dirty="0" err="1">
                <a:latin typeface="Courier New"/>
                <a:cs typeface="Courier New"/>
              </a:rPr>
              <a:t>myName</a:t>
            </a:r>
            <a:r>
              <a:rPr lang="en-US" sz="2000" spc="-4" dirty="0">
                <a:latin typeface="Courier New"/>
                <a:cs typeface="Courier New"/>
              </a:rPr>
              <a:t>));</a:t>
            </a:r>
            <a:endParaRPr lang="en-US" sz="2000" dirty="0"/>
          </a:p>
        </p:txBody>
      </p:sp>
      <p:sp>
        <p:nvSpPr>
          <p:cNvPr id="5" name="TextBox 4">
            <a:extLst>
              <a:ext uri="{FF2B5EF4-FFF2-40B4-BE49-F238E27FC236}">
                <a16:creationId xmlns:a16="http://schemas.microsoft.com/office/drawing/2014/main" id="{518318FB-47C3-4BC3-B1FC-D807B5656E71}"/>
              </a:ext>
            </a:extLst>
          </p:cNvPr>
          <p:cNvSpPr txBox="1"/>
          <p:nvPr/>
        </p:nvSpPr>
        <p:spPr>
          <a:xfrm>
            <a:off x="393700" y="5229225"/>
            <a:ext cx="6019800" cy="461665"/>
          </a:xfrm>
          <a:prstGeom prst="rect">
            <a:avLst/>
          </a:prstGeom>
          <a:noFill/>
        </p:spPr>
        <p:txBody>
          <a:bodyPr wrap="square" rtlCol="0">
            <a:spAutoFit/>
          </a:bodyPr>
          <a:lstStyle/>
          <a:p>
            <a:r>
              <a:rPr lang="en-US" sz="2400" b="1" dirty="0"/>
              <a:t>Output</a:t>
            </a:r>
            <a:r>
              <a:rPr lang="en-US" sz="2400" dirty="0"/>
              <a:t>: Your name has 3 letters in it..</a:t>
            </a:r>
          </a:p>
        </p:txBody>
      </p:sp>
    </p:spTree>
    <p:extLst>
      <p:ext uri="{BB962C8B-B14F-4D97-AF65-F5344CB8AC3E}">
        <p14:creationId xmlns:p14="http://schemas.microsoft.com/office/powerpoint/2010/main" val="425021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0350" y="-14514"/>
            <a:ext cx="7632700" cy="615553"/>
          </a:xfrm>
          <a:prstGeom prst="rect">
            <a:avLst/>
          </a:prstGeom>
        </p:spPr>
        <p:txBody>
          <a:bodyPr vert="horz" wrap="square" lIns="0" tIns="0" rIns="0" bIns="0" rtlCol="0">
            <a:spAutoFit/>
          </a:bodyPr>
          <a:lstStyle/>
          <a:p>
            <a:pPr algn="l">
              <a:lnSpc>
                <a:spcPct val="100000"/>
              </a:lnSpc>
            </a:pPr>
            <a:r>
              <a:rPr lang="en-AU" sz="4000" dirty="0"/>
              <a:t>Character Analysis and Conversion</a:t>
            </a:r>
            <a:endParaRPr sz="4000" dirty="0">
              <a:latin typeface="Calibri"/>
              <a:cs typeface="Calibri"/>
            </a:endParaRPr>
          </a:p>
        </p:txBody>
      </p:sp>
      <p:pic>
        <p:nvPicPr>
          <p:cNvPr id="3" name="Picture 2"/>
          <p:cNvPicPr>
            <a:picLocks noChangeAspect="1"/>
          </p:cNvPicPr>
          <p:nvPr/>
        </p:nvPicPr>
        <p:blipFill>
          <a:blip r:embed="rId3"/>
          <a:stretch>
            <a:fillRect/>
          </a:stretch>
        </p:blipFill>
        <p:spPr>
          <a:xfrm>
            <a:off x="883587" y="1828019"/>
            <a:ext cx="8167600" cy="5033007"/>
          </a:xfrm>
          <a:prstGeom prst="rect">
            <a:avLst/>
          </a:prstGeom>
        </p:spPr>
      </p:pic>
      <p:sp>
        <p:nvSpPr>
          <p:cNvPr id="4" name="TextBox 3"/>
          <p:cNvSpPr txBox="1"/>
          <p:nvPr/>
        </p:nvSpPr>
        <p:spPr>
          <a:xfrm>
            <a:off x="850900" y="1381188"/>
            <a:ext cx="3502882" cy="461665"/>
          </a:xfrm>
          <a:prstGeom prst="rect">
            <a:avLst/>
          </a:prstGeom>
          <a:noFill/>
        </p:spPr>
        <p:txBody>
          <a:bodyPr wrap="none" rtlCol="0">
            <a:spAutoFit/>
          </a:bodyPr>
          <a:lstStyle/>
          <a:p>
            <a:r>
              <a:rPr lang="en-AU" sz="2400" dirty="0">
                <a:latin typeface="Courier New" panose="02070309020205020404" pitchFamily="49" charset="0"/>
                <a:cs typeface="Courier New" panose="02070309020205020404" pitchFamily="49" charset="0"/>
              </a:rPr>
              <a:t>#include &lt;</a:t>
            </a:r>
            <a:r>
              <a:rPr lang="en-AU" sz="2400" dirty="0" err="1">
                <a:latin typeface="Courier New" panose="02070309020205020404" pitchFamily="49" charset="0"/>
                <a:cs typeface="Courier New" panose="02070309020205020404" pitchFamily="49" charset="0"/>
              </a:rPr>
              <a:t>ctype.h</a:t>
            </a:r>
            <a:r>
              <a:rPr lang="en-AU" sz="2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1009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00" y="11339"/>
            <a:ext cx="6705600" cy="615553"/>
          </a:xfrm>
          <a:prstGeom prst="rect">
            <a:avLst/>
          </a:prstGeom>
        </p:spPr>
        <p:txBody>
          <a:bodyPr vert="horz" wrap="square" lIns="0" tIns="0" rIns="0" bIns="0" rtlCol="0">
            <a:spAutoFit/>
          </a:bodyPr>
          <a:lstStyle/>
          <a:p>
            <a:pPr marL="2571750" indent="-2571750">
              <a:lnSpc>
                <a:spcPct val="100000"/>
              </a:lnSpc>
            </a:pPr>
            <a:r>
              <a:rPr lang="en-US" sz="4000" spc="-5" dirty="0"/>
              <a:t>I. Introduction: c</a:t>
            </a:r>
            <a:r>
              <a:rPr sz="4000" spc="-5" dirty="0"/>
              <a:t>haracte</a:t>
            </a:r>
            <a:r>
              <a:rPr sz="4000" dirty="0"/>
              <a:t>r</a:t>
            </a:r>
            <a:r>
              <a:rPr sz="4000" spc="5" dirty="0"/>
              <a:t> </a:t>
            </a:r>
            <a:r>
              <a:rPr sz="4000" spc="-5" dirty="0"/>
              <a:t>array</a:t>
            </a:r>
            <a:endParaRPr sz="4000" dirty="0"/>
          </a:p>
        </p:txBody>
      </p:sp>
      <p:sp>
        <p:nvSpPr>
          <p:cNvPr id="3" name="object 3"/>
          <p:cNvSpPr txBox="1"/>
          <p:nvPr/>
        </p:nvSpPr>
        <p:spPr>
          <a:xfrm>
            <a:off x="165100" y="1038225"/>
            <a:ext cx="10363199" cy="6267550"/>
          </a:xfrm>
          <a:prstGeom prst="rect">
            <a:avLst/>
          </a:prstGeom>
        </p:spPr>
        <p:txBody>
          <a:bodyPr vert="horz" wrap="square" lIns="0" tIns="0" rIns="0" bIns="0" rtlCol="0">
            <a:spAutoFit/>
          </a:bodyPr>
          <a:lstStyle/>
          <a:p>
            <a:pPr marL="355600" marR="276860" indent="-342900">
              <a:lnSpc>
                <a:spcPct val="150000"/>
              </a:lnSpc>
              <a:buFont typeface="Arial"/>
              <a:buChar char="•"/>
              <a:tabLst>
                <a:tab pos="355600" algn="l"/>
              </a:tabLst>
            </a:pPr>
            <a:r>
              <a:rPr sz="2400" spc="-5" dirty="0">
                <a:cs typeface="Calibri"/>
              </a:rPr>
              <a:t>Characte</a:t>
            </a:r>
            <a:r>
              <a:rPr sz="2400" dirty="0">
                <a:cs typeface="Calibri"/>
              </a:rPr>
              <a:t>r </a:t>
            </a:r>
            <a:r>
              <a:rPr sz="2400" spc="-5" dirty="0">
                <a:cs typeface="Calibri"/>
              </a:rPr>
              <a:t>arra</a:t>
            </a:r>
            <a:r>
              <a:rPr sz="2400" dirty="0">
                <a:cs typeface="Calibri"/>
              </a:rPr>
              <a:t>y </a:t>
            </a:r>
            <a:r>
              <a:rPr sz="2400" spc="-5" dirty="0">
                <a:cs typeface="Calibri"/>
              </a:rPr>
              <a:t>i</a:t>
            </a:r>
            <a:r>
              <a:rPr sz="2400" dirty="0">
                <a:cs typeface="Calibri"/>
              </a:rPr>
              <a:t>s </a:t>
            </a:r>
            <a:r>
              <a:rPr sz="2400" spc="-5" dirty="0">
                <a:cs typeface="Calibri"/>
              </a:rPr>
              <a:t>a</a:t>
            </a:r>
            <a:r>
              <a:rPr sz="2400" dirty="0">
                <a:cs typeface="Calibri"/>
              </a:rPr>
              <a:t>n </a:t>
            </a:r>
            <a:r>
              <a:rPr sz="2400" spc="-5" dirty="0">
                <a:cs typeface="Calibri"/>
              </a:rPr>
              <a:t>arra</a:t>
            </a:r>
            <a:r>
              <a:rPr sz="2400" dirty="0">
                <a:cs typeface="Calibri"/>
              </a:rPr>
              <a:t>y </a:t>
            </a:r>
            <a:r>
              <a:rPr sz="2400" spc="-5" dirty="0">
                <a:cs typeface="Calibri"/>
              </a:rPr>
              <a:t>wit</a:t>
            </a:r>
            <a:r>
              <a:rPr sz="2400" dirty="0">
                <a:cs typeface="Calibri"/>
              </a:rPr>
              <a:t>h </a:t>
            </a:r>
            <a:r>
              <a:rPr lang="en-US" sz="2400" dirty="0">
                <a:cs typeface="Calibri"/>
              </a:rPr>
              <a:t>elements</a:t>
            </a:r>
            <a:r>
              <a:rPr sz="2400" dirty="0">
                <a:cs typeface="Calibri"/>
              </a:rPr>
              <a:t> </a:t>
            </a:r>
            <a:r>
              <a:rPr sz="2400" spc="-5" dirty="0">
                <a:cs typeface="Calibri"/>
              </a:rPr>
              <a:t>o</a:t>
            </a:r>
            <a:r>
              <a:rPr sz="2400" dirty="0">
                <a:cs typeface="Calibri"/>
              </a:rPr>
              <a:t>f</a:t>
            </a:r>
            <a:r>
              <a:rPr sz="2400" spc="5" dirty="0">
                <a:cs typeface="Calibri"/>
              </a:rPr>
              <a:t> </a:t>
            </a:r>
            <a:r>
              <a:rPr sz="2400" spc="-5" dirty="0">
                <a:cs typeface="Calibri"/>
              </a:rPr>
              <a:t>the typ</a:t>
            </a:r>
            <a:r>
              <a:rPr sz="2400" dirty="0">
                <a:cs typeface="Calibri"/>
              </a:rPr>
              <a:t>e </a:t>
            </a:r>
            <a:r>
              <a:rPr sz="2400" spc="-10" dirty="0">
                <a:solidFill>
                  <a:srgbClr val="00009A"/>
                </a:solidFill>
                <a:cs typeface="Courier New"/>
              </a:rPr>
              <a:t>char</a:t>
            </a:r>
            <a:endParaRPr sz="2400" dirty="0">
              <a:cs typeface="Courier New"/>
            </a:endParaRPr>
          </a:p>
          <a:p>
            <a:pPr marL="12700">
              <a:lnSpc>
                <a:spcPct val="150000"/>
              </a:lnSpc>
              <a:spcBef>
                <a:spcPts val="439"/>
              </a:spcBef>
            </a:pPr>
            <a:r>
              <a:rPr sz="2000" i="1" spc="-5" dirty="0">
                <a:cs typeface="Calibri"/>
              </a:rPr>
              <a:t>Example:</a:t>
            </a:r>
            <a:endParaRPr sz="2000" dirty="0">
              <a:cs typeface="Calibri"/>
            </a:endParaRPr>
          </a:p>
          <a:p>
            <a:pPr marL="755650" marR="170180" lvl="1" indent="-285750">
              <a:lnSpc>
                <a:spcPct val="150000"/>
              </a:lnSpc>
              <a:spcBef>
                <a:spcPts val="465"/>
              </a:spcBef>
              <a:buFont typeface="Arial"/>
              <a:buChar char="–"/>
              <a:tabLst>
                <a:tab pos="755650" algn="l"/>
              </a:tabLst>
            </a:pPr>
            <a:r>
              <a:rPr sz="1800" spc="-5" dirty="0">
                <a:cs typeface="Calibri"/>
              </a:rPr>
              <a:t>Number o</a:t>
            </a:r>
            <a:r>
              <a:rPr sz="1800" dirty="0">
                <a:cs typeface="Calibri"/>
              </a:rPr>
              <a:t>f</a:t>
            </a:r>
            <a:r>
              <a:rPr sz="1800" spc="10" dirty="0">
                <a:cs typeface="Calibri"/>
              </a:rPr>
              <a:t> </a:t>
            </a:r>
            <a:r>
              <a:rPr sz="1800" dirty="0">
                <a:cs typeface="Calibri"/>
              </a:rPr>
              <a:t>minutes</a:t>
            </a:r>
            <a:r>
              <a:rPr sz="1800" spc="-5" dirty="0">
                <a:cs typeface="Calibri"/>
              </a:rPr>
              <a:t> </a:t>
            </a:r>
            <a:r>
              <a:rPr sz="1800" dirty="0">
                <a:cs typeface="Calibri"/>
              </a:rPr>
              <a:t>is</a:t>
            </a:r>
            <a:r>
              <a:rPr sz="1800" spc="5" dirty="0">
                <a:cs typeface="Calibri"/>
              </a:rPr>
              <a:t> </a:t>
            </a:r>
            <a:r>
              <a:rPr sz="1800" dirty="0">
                <a:cs typeface="Calibri"/>
              </a:rPr>
              <a:t>ranging </a:t>
            </a:r>
            <a:r>
              <a:rPr sz="1800" spc="-5" dirty="0">
                <a:cs typeface="Calibri"/>
              </a:rPr>
              <a:t>fro</a:t>
            </a:r>
            <a:r>
              <a:rPr sz="1800" dirty="0">
                <a:cs typeface="Calibri"/>
              </a:rPr>
              <a:t>m</a:t>
            </a:r>
            <a:r>
              <a:rPr sz="1800" spc="5" dirty="0">
                <a:cs typeface="Calibri"/>
              </a:rPr>
              <a:t> </a:t>
            </a:r>
            <a:r>
              <a:rPr sz="1800" spc="-5" dirty="0">
                <a:cs typeface="Calibri"/>
              </a:rPr>
              <a:t>0</a:t>
            </a:r>
            <a:r>
              <a:rPr sz="1800" spc="5" dirty="0">
                <a:cs typeface="Calibri"/>
              </a:rPr>
              <a:t> </a:t>
            </a:r>
            <a:r>
              <a:rPr sz="1800" spc="-5" dirty="0">
                <a:cs typeface="Calibri"/>
              </a:rPr>
              <a:t>t</a:t>
            </a:r>
            <a:r>
              <a:rPr sz="1800" dirty="0">
                <a:cs typeface="Calibri"/>
              </a:rPr>
              <a:t>o</a:t>
            </a:r>
            <a:r>
              <a:rPr sz="1800" spc="10" dirty="0">
                <a:cs typeface="Calibri"/>
              </a:rPr>
              <a:t> </a:t>
            </a:r>
            <a:r>
              <a:rPr sz="1800" dirty="0">
                <a:cs typeface="Calibri"/>
              </a:rPr>
              <a:t>59. </a:t>
            </a:r>
            <a:r>
              <a:rPr sz="1800" spc="-5" dirty="0">
                <a:cs typeface="Calibri"/>
              </a:rPr>
              <a:t>Thus</a:t>
            </a:r>
            <a:r>
              <a:rPr sz="1800" dirty="0">
                <a:cs typeface="Calibri"/>
              </a:rPr>
              <a:t>, </a:t>
            </a:r>
            <a:r>
              <a:rPr sz="1800" spc="-5" dirty="0">
                <a:solidFill>
                  <a:srgbClr val="00009A"/>
                </a:solidFill>
                <a:cs typeface="Courier New"/>
              </a:rPr>
              <a:t>cha</a:t>
            </a:r>
            <a:r>
              <a:rPr sz="1800" dirty="0">
                <a:solidFill>
                  <a:srgbClr val="00009A"/>
                </a:solidFill>
                <a:cs typeface="Courier New"/>
              </a:rPr>
              <a:t>r</a:t>
            </a:r>
            <a:r>
              <a:rPr lang="en-US" sz="1800" dirty="0">
                <a:solidFill>
                  <a:srgbClr val="00009A"/>
                </a:solidFill>
                <a:cs typeface="Courier New"/>
              </a:rPr>
              <a:t> </a:t>
            </a:r>
            <a:r>
              <a:rPr lang="en-US" dirty="0">
                <a:cs typeface="Calibri"/>
              </a:rPr>
              <a:t>is sufficient</a:t>
            </a:r>
            <a:r>
              <a:rPr lang="en-US" spc="5" dirty="0">
                <a:cs typeface="Calibri"/>
              </a:rPr>
              <a:t> </a:t>
            </a:r>
            <a:r>
              <a:rPr lang="en-US" spc="-5" dirty="0">
                <a:cs typeface="Calibri"/>
              </a:rPr>
              <a:t>t</a:t>
            </a:r>
            <a:r>
              <a:rPr lang="en-US" dirty="0">
                <a:cs typeface="Calibri"/>
              </a:rPr>
              <a:t>o</a:t>
            </a:r>
            <a:r>
              <a:rPr lang="en-US" spc="5" dirty="0">
                <a:cs typeface="Calibri"/>
              </a:rPr>
              <a:t> </a:t>
            </a:r>
            <a:r>
              <a:rPr lang="en-US" spc="-5" dirty="0">
                <a:cs typeface="Calibri"/>
              </a:rPr>
              <a:t>store these</a:t>
            </a:r>
            <a:r>
              <a:rPr lang="en-US" spc="5" dirty="0">
                <a:cs typeface="Calibri"/>
              </a:rPr>
              <a:t> </a:t>
            </a:r>
            <a:r>
              <a:rPr lang="en-US" dirty="0">
                <a:cs typeface="Calibri"/>
              </a:rPr>
              <a:t>small values</a:t>
            </a:r>
            <a:r>
              <a:rPr lang="en-US" sz="1800" spc="-680" dirty="0">
                <a:solidFill>
                  <a:srgbClr val="00009A"/>
                </a:solidFill>
                <a:cs typeface="Courier New"/>
              </a:rPr>
              <a:t>                                                      </a:t>
            </a:r>
          </a:p>
          <a:p>
            <a:pPr marL="755650" marR="170180" lvl="1" indent="-285750">
              <a:lnSpc>
                <a:spcPct val="150000"/>
              </a:lnSpc>
              <a:spcBef>
                <a:spcPts val="465"/>
              </a:spcBef>
              <a:buFont typeface="Arial"/>
              <a:buChar char="–"/>
              <a:tabLst>
                <a:tab pos="755650" algn="l"/>
              </a:tabLst>
            </a:pPr>
            <a:r>
              <a:rPr sz="1800" spc="-5" dirty="0">
                <a:solidFill>
                  <a:srgbClr val="00009A"/>
                </a:solidFill>
                <a:cs typeface="Courier New"/>
              </a:rPr>
              <a:t>cha</a:t>
            </a:r>
            <a:r>
              <a:rPr sz="1800" dirty="0">
                <a:solidFill>
                  <a:srgbClr val="00009A"/>
                </a:solidFill>
                <a:cs typeface="Courier New"/>
              </a:rPr>
              <a:t>r</a:t>
            </a:r>
            <a:r>
              <a:rPr sz="1800" spc="-10" dirty="0">
                <a:solidFill>
                  <a:srgbClr val="00009A"/>
                </a:solidFill>
                <a:cs typeface="Courier New"/>
              </a:rPr>
              <a:t> </a:t>
            </a:r>
            <a:r>
              <a:rPr sz="1800" spc="-5" dirty="0">
                <a:cs typeface="Courier New"/>
              </a:rPr>
              <a:t>minutes[5</a:t>
            </a:r>
            <a:r>
              <a:rPr sz="1800" dirty="0">
                <a:cs typeface="Courier New"/>
              </a:rPr>
              <a:t>]</a:t>
            </a:r>
            <a:r>
              <a:rPr sz="1800" spc="-15" dirty="0">
                <a:cs typeface="Courier New"/>
              </a:rPr>
              <a:t> </a:t>
            </a:r>
            <a:r>
              <a:rPr sz="1800" dirty="0">
                <a:cs typeface="Courier New"/>
              </a:rPr>
              <a:t>=</a:t>
            </a:r>
            <a:r>
              <a:rPr sz="1800" spc="-15" dirty="0">
                <a:cs typeface="Courier New"/>
              </a:rPr>
              <a:t> </a:t>
            </a:r>
            <a:r>
              <a:rPr sz="1800" spc="-5" dirty="0">
                <a:cs typeface="Courier New"/>
              </a:rPr>
              <a:t>{10,15,40,47,55}; minutes[2</a:t>
            </a:r>
            <a:r>
              <a:rPr sz="1800" dirty="0">
                <a:cs typeface="Courier New"/>
              </a:rPr>
              <a:t>]</a:t>
            </a:r>
            <a:r>
              <a:rPr sz="1800" spc="-15" dirty="0">
                <a:cs typeface="Courier New"/>
              </a:rPr>
              <a:t> </a:t>
            </a:r>
            <a:r>
              <a:rPr sz="1800" dirty="0">
                <a:cs typeface="Courier New"/>
              </a:rPr>
              <a:t>=</a:t>
            </a:r>
            <a:r>
              <a:rPr sz="1800" spc="-15" dirty="0">
                <a:cs typeface="Courier New"/>
              </a:rPr>
              <a:t> </a:t>
            </a:r>
            <a:r>
              <a:rPr sz="1800" spc="-5" dirty="0">
                <a:cs typeface="Courier New"/>
              </a:rPr>
              <a:t>35;</a:t>
            </a:r>
            <a:endParaRPr sz="1800" dirty="0">
              <a:cs typeface="Courier New"/>
            </a:endParaRPr>
          </a:p>
          <a:p>
            <a:pPr marL="927100">
              <a:lnSpc>
                <a:spcPct val="150000"/>
              </a:lnSpc>
            </a:pPr>
            <a:r>
              <a:rPr sz="1800" spc="-10" dirty="0">
                <a:solidFill>
                  <a:srgbClr val="00009A"/>
                </a:solidFill>
                <a:cs typeface="Courier New"/>
              </a:rPr>
              <a:t>i</a:t>
            </a:r>
            <a:r>
              <a:rPr sz="1800" dirty="0">
                <a:solidFill>
                  <a:srgbClr val="00009A"/>
                </a:solidFill>
                <a:cs typeface="Courier New"/>
              </a:rPr>
              <a:t>f</a:t>
            </a:r>
            <a:r>
              <a:rPr sz="1800" spc="-10" dirty="0">
                <a:cs typeface="Courier New"/>
              </a:rPr>
              <a:t>(minutes[1</a:t>
            </a:r>
            <a:r>
              <a:rPr sz="1800" dirty="0">
                <a:cs typeface="Courier New"/>
              </a:rPr>
              <a:t>]</a:t>
            </a:r>
            <a:r>
              <a:rPr sz="1800" spc="-10" dirty="0">
                <a:cs typeface="Courier New"/>
              </a:rPr>
              <a:t> =</a:t>
            </a:r>
            <a:r>
              <a:rPr sz="1800" dirty="0">
                <a:cs typeface="Courier New"/>
              </a:rPr>
              <a:t>=</a:t>
            </a:r>
            <a:r>
              <a:rPr sz="1800" spc="-10" dirty="0">
                <a:cs typeface="Courier New"/>
              </a:rPr>
              <a:t> 10)</a:t>
            </a:r>
            <a:endParaRPr sz="1800" dirty="0">
              <a:cs typeface="Courier New"/>
            </a:endParaRPr>
          </a:p>
          <a:p>
            <a:pPr marL="1377950">
              <a:lnSpc>
                <a:spcPct val="150000"/>
              </a:lnSpc>
              <a:spcBef>
                <a:spcPts val="5"/>
              </a:spcBef>
            </a:pPr>
            <a:r>
              <a:rPr sz="1800" spc="-5" dirty="0">
                <a:cs typeface="Courier New"/>
              </a:rPr>
              <a:t>minutes[2</a:t>
            </a:r>
            <a:r>
              <a:rPr sz="1800" dirty="0">
                <a:cs typeface="Courier New"/>
              </a:rPr>
              <a:t>]</a:t>
            </a:r>
            <a:r>
              <a:rPr sz="1800" spc="-15" dirty="0">
                <a:cs typeface="Courier New"/>
              </a:rPr>
              <a:t> </a:t>
            </a:r>
            <a:r>
              <a:rPr sz="1800" dirty="0">
                <a:cs typeface="Courier New"/>
              </a:rPr>
              <a:t>=</a:t>
            </a:r>
            <a:r>
              <a:rPr sz="1800" spc="-15" dirty="0">
                <a:cs typeface="Courier New"/>
              </a:rPr>
              <a:t> </a:t>
            </a:r>
            <a:r>
              <a:rPr sz="1800" spc="-5" dirty="0">
                <a:cs typeface="Courier New"/>
              </a:rPr>
              <a:t>0;</a:t>
            </a:r>
            <a:endParaRPr sz="1800" dirty="0">
              <a:cs typeface="Courier New"/>
            </a:endParaRPr>
          </a:p>
          <a:p>
            <a:pPr marL="755650" lvl="1" indent="-285750">
              <a:lnSpc>
                <a:spcPct val="150000"/>
              </a:lnSpc>
              <a:spcBef>
                <a:spcPts val="70"/>
              </a:spcBef>
              <a:buFont typeface="Arial"/>
              <a:buChar char="–"/>
              <a:tabLst>
                <a:tab pos="756285" algn="l"/>
              </a:tabLst>
            </a:pPr>
            <a:r>
              <a:rPr sz="1800" spc="-5" dirty="0">
                <a:cs typeface="Calibri"/>
              </a:rPr>
              <a:t>Characters </a:t>
            </a:r>
            <a:r>
              <a:rPr sz="1800" dirty="0">
                <a:cs typeface="Calibri"/>
              </a:rPr>
              <a:t>which </a:t>
            </a:r>
            <a:r>
              <a:rPr sz="1800" spc="-5" dirty="0">
                <a:cs typeface="Calibri"/>
              </a:rPr>
              <a:t>represent </a:t>
            </a:r>
            <a:r>
              <a:rPr sz="1800" dirty="0">
                <a:cs typeface="Calibri"/>
              </a:rPr>
              <a:t>academic</a:t>
            </a:r>
            <a:r>
              <a:rPr sz="1800" spc="5" dirty="0">
                <a:cs typeface="Calibri"/>
              </a:rPr>
              <a:t> </a:t>
            </a:r>
            <a:r>
              <a:rPr sz="1800" spc="-5" dirty="0">
                <a:cs typeface="Calibri"/>
              </a:rPr>
              <a:t>grades</a:t>
            </a:r>
            <a:endParaRPr sz="1800" dirty="0">
              <a:cs typeface="Calibri"/>
            </a:endParaRPr>
          </a:p>
          <a:p>
            <a:pPr marL="927100">
              <a:lnSpc>
                <a:spcPct val="150000"/>
              </a:lnSpc>
            </a:pPr>
            <a:r>
              <a:rPr sz="1800" spc="-5" dirty="0">
                <a:solidFill>
                  <a:srgbClr val="00009A"/>
                </a:solidFill>
                <a:cs typeface="Courier New"/>
              </a:rPr>
              <a:t>cha</a:t>
            </a:r>
            <a:r>
              <a:rPr sz="1800" dirty="0">
                <a:solidFill>
                  <a:srgbClr val="00009A"/>
                </a:solidFill>
                <a:cs typeface="Courier New"/>
              </a:rPr>
              <a:t>r</a:t>
            </a:r>
            <a:r>
              <a:rPr sz="1800" spc="-10" dirty="0">
                <a:solidFill>
                  <a:srgbClr val="00009A"/>
                </a:solidFill>
                <a:cs typeface="Courier New"/>
              </a:rPr>
              <a:t> </a:t>
            </a:r>
            <a:r>
              <a:rPr sz="1800" spc="-5" dirty="0">
                <a:cs typeface="Courier New"/>
              </a:rPr>
              <a:t>grades[]={‘F’</a:t>
            </a:r>
            <a:r>
              <a:rPr sz="1800" dirty="0">
                <a:cs typeface="Courier New"/>
              </a:rPr>
              <a:t>,</a:t>
            </a:r>
            <a:r>
              <a:rPr sz="1800" spc="-15" dirty="0">
                <a:cs typeface="Courier New"/>
              </a:rPr>
              <a:t> </a:t>
            </a:r>
            <a:r>
              <a:rPr sz="1800" spc="-5" dirty="0">
                <a:cs typeface="Courier New"/>
              </a:rPr>
              <a:t>‘P’</a:t>
            </a:r>
            <a:r>
              <a:rPr sz="1800" dirty="0">
                <a:cs typeface="Courier New"/>
              </a:rPr>
              <a:t>,</a:t>
            </a:r>
            <a:r>
              <a:rPr sz="1800" spc="-15" dirty="0">
                <a:cs typeface="Courier New"/>
              </a:rPr>
              <a:t> </a:t>
            </a:r>
            <a:r>
              <a:rPr sz="1800" spc="-5" dirty="0">
                <a:cs typeface="Courier New"/>
              </a:rPr>
              <a:t>‘C’</a:t>
            </a:r>
            <a:r>
              <a:rPr sz="1800" dirty="0">
                <a:cs typeface="Courier New"/>
              </a:rPr>
              <a:t>,</a:t>
            </a:r>
            <a:r>
              <a:rPr sz="1800" spc="-15" dirty="0">
                <a:cs typeface="Courier New"/>
              </a:rPr>
              <a:t> </a:t>
            </a:r>
            <a:r>
              <a:rPr sz="1800" spc="-5" dirty="0">
                <a:cs typeface="Courier New"/>
              </a:rPr>
              <a:t>‘D’};</a:t>
            </a:r>
            <a:endParaRPr sz="1800" dirty="0">
              <a:cs typeface="Courier New"/>
            </a:endParaRPr>
          </a:p>
          <a:p>
            <a:pPr>
              <a:lnSpc>
                <a:spcPct val="100000"/>
              </a:lnSpc>
              <a:spcBef>
                <a:spcPts val="27"/>
              </a:spcBef>
            </a:pPr>
            <a:endParaRPr sz="2150" dirty="0">
              <a:latin typeface="Times New Roman"/>
              <a:cs typeface="Times New Roman"/>
            </a:endParaRPr>
          </a:p>
          <a:p>
            <a:pPr marL="355600" marR="5080" indent="-342900" algn="just">
              <a:lnSpc>
                <a:spcPct val="150000"/>
              </a:lnSpc>
              <a:buFont typeface="Arial"/>
              <a:buChar char="•"/>
              <a:tabLst>
                <a:tab pos="355600" algn="l"/>
              </a:tabLst>
            </a:pPr>
            <a:r>
              <a:rPr sz="2400" spc="-5" dirty="0">
                <a:cs typeface="Calibri"/>
              </a:rPr>
              <a:t>There</a:t>
            </a:r>
            <a:r>
              <a:rPr sz="2400" spc="5" dirty="0">
                <a:cs typeface="Calibri"/>
              </a:rPr>
              <a:t> </a:t>
            </a:r>
            <a:r>
              <a:rPr sz="2400" dirty="0">
                <a:cs typeface="Calibri"/>
              </a:rPr>
              <a:t>is</a:t>
            </a:r>
            <a:r>
              <a:rPr sz="2400" spc="-5" dirty="0">
                <a:cs typeface="Calibri"/>
              </a:rPr>
              <a:t> n</a:t>
            </a:r>
            <a:r>
              <a:rPr sz="2400" dirty="0">
                <a:cs typeface="Calibri"/>
              </a:rPr>
              <a:t>o</a:t>
            </a:r>
            <a:r>
              <a:rPr sz="2400" spc="-10" dirty="0">
                <a:cs typeface="Calibri"/>
              </a:rPr>
              <a:t> </a:t>
            </a:r>
            <a:r>
              <a:rPr sz="2400" dirty="0">
                <a:cs typeface="Calibri"/>
              </a:rPr>
              <a:t>fundamental difference </a:t>
            </a:r>
            <a:r>
              <a:rPr sz="2400" spc="-5" dirty="0">
                <a:cs typeface="Calibri"/>
              </a:rPr>
              <a:t>between</a:t>
            </a:r>
            <a:r>
              <a:rPr sz="2400" dirty="0">
                <a:cs typeface="Calibri"/>
              </a:rPr>
              <a:t> </a:t>
            </a:r>
            <a:r>
              <a:rPr sz="2400" spc="-10" dirty="0">
                <a:cs typeface="Calibri"/>
              </a:rPr>
              <a:t>array</a:t>
            </a:r>
            <a:r>
              <a:rPr sz="2400" spc="-5" dirty="0">
                <a:cs typeface="Calibri"/>
              </a:rPr>
              <a:t>s</a:t>
            </a:r>
            <a:r>
              <a:rPr sz="2400" dirty="0">
                <a:cs typeface="Calibri"/>
              </a:rPr>
              <a:t> </a:t>
            </a:r>
            <a:r>
              <a:rPr sz="2400" spc="-5" dirty="0">
                <a:cs typeface="Calibri"/>
              </a:rPr>
              <a:t>o</a:t>
            </a:r>
            <a:r>
              <a:rPr sz="2400" dirty="0">
                <a:cs typeface="Calibri"/>
              </a:rPr>
              <a:t>f</a:t>
            </a:r>
            <a:r>
              <a:rPr sz="2400" spc="-5" dirty="0">
                <a:cs typeface="Calibri"/>
              </a:rPr>
              <a:t> </a:t>
            </a:r>
            <a:r>
              <a:rPr sz="2400" spc="-5" dirty="0">
                <a:solidFill>
                  <a:srgbClr val="00009A"/>
                </a:solidFill>
                <a:cs typeface="Courier New"/>
              </a:rPr>
              <a:t>char </a:t>
            </a:r>
            <a:r>
              <a:rPr sz="2400" spc="-10" dirty="0">
                <a:cs typeface="Calibri"/>
              </a:rPr>
              <a:t>typ</a:t>
            </a:r>
            <a:r>
              <a:rPr sz="2400" spc="-5" dirty="0">
                <a:cs typeface="Calibri"/>
              </a:rPr>
              <a:t>e </a:t>
            </a:r>
            <a:r>
              <a:rPr sz="2400" dirty="0">
                <a:cs typeface="Calibri"/>
              </a:rPr>
              <a:t>and</a:t>
            </a:r>
            <a:r>
              <a:rPr sz="2400" spc="-5" dirty="0">
                <a:cs typeface="Calibri"/>
              </a:rPr>
              <a:t> othe</a:t>
            </a:r>
            <a:r>
              <a:rPr sz="2400" dirty="0">
                <a:cs typeface="Calibri"/>
              </a:rPr>
              <a:t>r</a:t>
            </a:r>
            <a:r>
              <a:rPr sz="2400" spc="-5" dirty="0">
                <a:cs typeface="Calibri"/>
              </a:rPr>
              <a:t> types</a:t>
            </a:r>
            <a:r>
              <a:rPr sz="2400" spc="-10" dirty="0">
                <a:cs typeface="Calibri"/>
              </a:rPr>
              <a:t> </a:t>
            </a:r>
            <a:r>
              <a:rPr sz="2400" dirty="0">
                <a:cs typeface="Calibri"/>
              </a:rPr>
              <a:t>besides</a:t>
            </a:r>
            <a:r>
              <a:rPr sz="2400" spc="5" dirty="0">
                <a:cs typeface="Calibri"/>
              </a:rPr>
              <a:t> </a:t>
            </a:r>
            <a:r>
              <a:rPr sz="2400" spc="-5" dirty="0">
                <a:cs typeface="Calibri"/>
              </a:rPr>
              <a:t>tha</a:t>
            </a:r>
            <a:r>
              <a:rPr sz="2400" dirty="0">
                <a:cs typeface="Calibri"/>
              </a:rPr>
              <a:t>t</a:t>
            </a:r>
            <a:r>
              <a:rPr sz="2400" spc="-10" dirty="0">
                <a:cs typeface="Calibri"/>
              </a:rPr>
              <a:t> </a:t>
            </a:r>
            <a:r>
              <a:rPr sz="2400" b="1" dirty="0">
                <a:cs typeface="Calibri"/>
              </a:rPr>
              <a:t>you</a:t>
            </a:r>
            <a:r>
              <a:rPr sz="2400" b="1" spc="-10" dirty="0">
                <a:cs typeface="Calibri"/>
              </a:rPr>
              <a:t> </a:t>
            </a:r>
            <a:r>
              <a:rPr sz="2400" b="1" spc="-5" dirty="0">
                <a:cs typeface="Calibri"/>
              </a:rPr>
              <a:t>ca</a:t>
            </a:r>
            <a:r>
              <a:rPr sz="2400" b="1" dirty="0">
                <a:cs typeface="Calibri"/>
              </a:rPr>
              <a:t>n</a:t>
            </a:r>
            <a:r>
              <a:rPr sz="2400" b="1" spc="-5" dirty="0">
                <a:cs typeface="Calibri"/>
              </a:rPr>
              <a:t> initializ</a:t>
            </a:r>
            <a:r>
              <a:rPr sz="2400" b="1" dirty="0">
                <a:cs typeface="Calibri"/>
              </a:rPr>
              <a:t>e</a:t>
            </a:r>
            <a:r>
              <a:rPr sz="2400" b="1" spc="5" dirty="0">
                <a:cs typeface="Calibri"/>
              </a:rPr>
              <a:t> </a:t>
            </a:r>
            <a:r>
              <a:rPr sz="2400" b="1" spc="-10" dirty="0">
                <a:cs typeface="Calibri"/>
              </a:rPr>
              <a:t>the</a:t>
            </a:r>
            <a:r>
              <a:rPr sz="2400" b="1" spc="-5" dirty="0">
                <a:cs typeface="Calibri"/>
              </a:rPr>
              <a:t>m</a:t>
            </a:r>
            <a:r>
              <a:rPr sz="2400" b="1" spc="-10" dirty="0">
                <a:cs typeface="Calibri"/>
              </a:rPr>
              <a:t> </a:t>
            </a:r>
            <a:r>
              <a:rPr sz="2400" b="1" spc="-5" dirty="0">
                <a:cs typeface="Calibri"/>
              </a:rPr>
              <a:t>with </a:t>
            </a:r>
            <a:r>
              <a:rPr sz="2400" b="1" spc="-10" dirty="0">
                <a:cs typeface="Calibri"/>
              </a:rPr>
              <a:t>characters</a:t>
            </a:r>
            <a:r>
              <a:rPr lang="en-US" sz="2400" spc="-10" dirty="0">
                <a:cs typeface="Calibri"/>
              </a:rPr>
              <a:t>.</a:t>
            </a:r>
            <a:endParaRPr sz="2400" dirty="0">
              <a:cs typeface="Calibri"/>
            </a:endParaRPr>
          </a:p>
          <a:p>
            <a:pPr marL="355600" marR="1117600" indent="-342900" algn="just">
              <a:lnSpc>
                <a:spcPct val="150000"/>
              </a:lnSpc>
              <a:spcBef>
                <a:spcPts val="580"/>
              </a:spcBef>
              <a:buFont typeface="Arial"/>
              <a:buChar char="•"/>
              <a:tabLst>
                <a:tab pos="355600" algn="l"/>
              </a:tabLst>
            </a:pPr>
            <a:r>
              <a:rPr sz="2400" spc="-10" dirty="0">
                <a:solidFill>
                  <a:schemeClr val="tx2"/>
                </a:solidFill>
                <a:cs typeface="Calibri"/>
              </a:rPr>
              <a:t>Characte</a:t>
            </a:r>
            <a:r>
              <a:rPr sz="2400" spc="-5" dirty="0">
                <a:solidFill>
                  <a:schemeClr val="tx2"/>
                </a:solidFill>
                <a:cs typeface="Calibri"/>
              </a:rPr>
              <a:t>r </a:t>
            </a:r>
            <a:r>
              <a:rPr sz="2400" spc="-10" dirty="0">
                <a:solidFill>
                  <a:schemeClr val="tx2"/>
                </a:solidFill>
                <a:cs typeface="Calibri"/>
              </a:rPr>
              <a:t>array</a:t>
            </a:r>
            <a:r>
              <a:rPr sz="2400" spc="-5" dirty="0">
                <a:solidFill>
                  <a:schemeClr val="tx2"/>
                </a:solidFill>
                <a:cs typeface="Calibri"/>
              </a:rPr>
              <a:t>s</a:t>
            </a:r>
            <a:r>
              <a:rPr sz="2400" dirty="0">
                <a:solidFill>
                  <a:schemeClr val="tx2"/>
                </a:solidFill>
                <a:cs typeface="Calibri"/>
              </a:rPr>
              <a:t> </a:t>
            </a:r>
            <a:r>
              <a:rPr sz="2400" spc="-10" dirty="0">
                <a:cs typeface="Calibri"/>
              </a:rPr>
              <a:t>ar</a:t>
            </a:r>
            <a:r>
              <a:rPr sz="2400" spc="-5" dirty="0">
                <a:cs typeface="Calibri"/>
              </a:rPr>
              <a:t>e </a:t>
            </a:r>
            <a:r>
              <a:rPr sz="2400" b="1" spc="-5" dirty="0">
                <a:cs typeface="Calibri"/>
              </a:rPr>
              <a:t>commonl</a:t>
            </a:r>
            <a:r>
              <a:rPr sz="2400" b="1" dirty="0">
                <a:cs typeface="Calibri"/>
              </a:rPr>
              <a:t>y</a:t>
            </a:r>
            <a:r>
              <a:rPr sz="2400" b="1" spc="-10" dirty="0">
                <a:cs typeface="Calibri"/>
              </a:rPr>
              <a:t> </a:t>
            </a:r>
            <a:r>
              <a:rPr sz="2400" b="1" spc="-5" dirty="0">
                <a:cs typeface="Calibri"/>
              </a:rPr>
              <a:t>use</a:t>
            </a:r>
            <a:r>
              <a:rPr sz="2400" b="1" dirty="0">
                <a:cs typeface="Calibri"/>
              </a:rPr>
              <a:t>d </a:t>
            </a:r>
            <a:r>
              <a:rPr sz="2400" dirty="0">
                <a:cs typeface="Calibri"/>
              </a:rPr>
              <a:t>to</a:t>
            </a:r>
            <a:r>
              <a:rPr sz="2400" spc="-10" dirty="0">
                <a:cs typeface="Calibri"/>
              </a:rPr>
              <a:t> </a:t>
            </a:r>
            <a:r>
              <a:rPr sz="2400" b="1" spc="-10" dirty="0">
                <a:cs typeface="Calibri"/>
              </a:rPr>
              <a:t>stor</a:t>
            </a:r>
            <a:r>
              <a:rPr sz="2400" b="1" spc="-5" dirty="0">
                <a:cs typeface="Calibri"/>
              </a:rPr>
              <a:t>e </a:t>
            </a:r>
            <a:r>
              <a:rPr sz="2400" b="1" dirty="0">
                <a:cs typeface="Calibri"/>
              </a:rPr>
              <a:t>textual </a:t>
            </a:r>
            <a:r>
              <a:rPr sz="2400" b="1" spc="-5" dirty="0">
                <a:cs typeface="Calibri"/>
              </a:rPr>
              <a:t>informatio</a:t>
            </a:r>
            <a:r>
              <a:rPr sz="2400" b="1" dirty="0">
                <a:cs typeface="Calibri"/>
              </a:rPr>
              <a:t>n</a:t>
            </a:r>
            <a:r>
              <a:rPr sz="2400" b="1" spc="5" dirty="0">
                <a:cs typeface="Calibri"/>
              </a:rPr>
              <a:t> </a:t>
            </a:r>
            <a:r>
              <a:rPr sz="2400" spc="-5" dirty="0">
                <a:cs typeface="Calibri"/>
              </a:rPr>
              <a:t>rather</a:t>
            </a:r>
            <a:r>
              <a:rPr sz="2400" spc="-15" dirty="0">
                <a:cs typeface="Calibri"/>
              </a:rPr>
              <a:t> </a:t>
            </a:r>
            <a:r>
              <a:rPr sz="2400" dirty="0">
                <a:cs typeface="Calibri"/>
              </a:rPr>
              <a:t>than</a:t>
            </a:r>
            <a:r>
              <a:rPr sz="2400" spc="-5" dirty="0">
                <a:cs typeface="Calibri"/>
              </a:rPr>
              <a:t> </a:t>
            </a:r>
            <a:r>
              <a:rPr sz="2400" dirty="0">
                <a:cs typeface="Calibri"/>
              </a:rPr>
              <a:t>numbers</a:t>
            </a:r>
            <a:r>
              <a:rPr lang="en-US" sz="2400" dirty="0">
                <a:cs typeface="Calibri"/>
              </a:rPr>
              <a:t>.</a:t>
            </a:r>
            <a:endParaRPr sz="2400" dirty="0">
              <a:cs typeface="Calibri"/>
            </a:endParaRPr>
          </a:p>
        </p:txBody>
      </p:sp>
    </p:spTree>
    <p:extLst>
      <p:ext uri="{BB962C8B-B14F-4D97-AF65-F5344CB8AC3E}">
        <p14:creationId xmlns:p14="http://schemas.microsoft.com/office/powerpoint/2010/main" val="125429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400" y="6874"/>
            <a:ext cx="8610600" cy="626801"/>
          </a:xfrm>
          <a:prstGeom prst="rect">
            <a:avLst/>
          </a:prstGeom>
        </p:spPr>
        <p:txBody>
          <a:bodyPr vert="horz" wrap="square" lIns="0" tIns="11139" rIns="0" bIns="0" rtlCol="0">
            <a:spAutoFit/>
          </a:bodyPr>
          <a:lstStyle/>
          <a:p>
            <a:pPr marL="11139">
              <a:spcBef>
                <a:spcPts val="88"/>
              </a:spcBef>
            </a:pPr>
            <a:r>
              <a:rPr lang="en-US" sz="4000" spc="-4" dirty="0"/>
              <a:t>Character case: </a:t>
            </a:r>
            <a:r>
              <a:rPr lang="en-US" sz="4000" spc="-4" dirty="0" err="1"/>
              <a:t>tolower</a:t>
            </a:r>
            <a:r>
              <a:rPr lang="en-US" sz="4000" spc="-4" dirty="0"/>
              <a:t>(), </a:t>
            </a:r>
            <a:r>
              <a:rPr lang="en-US" sz="4000" spc="-4" dirty="0" err="1"/>
              <a:t>toupper</a:t>
            </a:r>
            <a:r>
              <a:rPr lang="en-US" sz="4000" spc="-4" dirty="0"/>
              <a:t>()</a:t>
            </a:r>
            <a:endParaRPr sz="4000" spc="-4" dirty="0"/>
          </a:p>
        </p:txBody>
      </p:sp>
      <p:sp>
        <p:nvSpPr>
          <p:cNvPr id="3" name="object 3"/>
          <p:cNvSpPr txBox="1"/>
          <p:nvPr/>
        </p:nvSpPr>
        <p:spPr>
          <a:xfrm>
            <a:off x="7534" y="885248"/>
            <a:ext cx="10685866" cy="1062547"/>
          </a:xfrm>
          <a:prstGeom prst="rect">
            <a:avLst/>
          </a:prstGeom>
        </p:spPr>
        <p:txBody>
          <a:bodyPr vert="horz" wrap="square" lIns="0" tIns="11696" rIns="0" bIns="0" rtlCol="0">
            <a:spAutoFit/>
          </a:bodyPr>
          <a:lstStyle/>
          <a:p>
            <a:pPr marL="354039" marR="4456" indent="-342900" algn="just">
              <a:lnSpc>
                <a:spcPct val="150000"/>
              </a:lnSpc>
              <a:spcBef>
                <a:spcPts val="92"/>
              </a:spcBef>
              <a:buFont typeface="Arial" panose="020B0604020202020204" pitchFamily="34" charset="0"/>
              <a:buChar char="•"/>
            </a:pPr>
            <a:r>
              <a:rPr sz="2400" spc="-4" dirty="0">
                <a:cs typeface="Arial"/>
              </a:rPr>
              <a:t>The</a:t>
            </a:r>
            <a:r>
              <a:rPr lang="en-US" sz="2400" spc="-4" dirty="0">
                <a:cs typeface="Arial"/>
              </a:rPr>
              <a:t> two</a:t>
            </a:r>
            <a:r>
              <a:rPr sz="2400" spc="-4" dirty="0">
                <a:cs typeface="Arial"/>
              </a:rPr>
              <a:t> functions </a:t>
            </a:r>
            <a:r>
              <a:rPr lang="en-US" sz="2400" b="1" spc="-4" dirty="0" err="1">
                <a:solidFill>
                  <a:srgbClr val="0070C0"/>
                </a:solidFill>
                <a:cs typeface="Arial"/>
              </a:rPr>
              <a:t>tolower</a:t>
            </a:r>
            <a:r>
              <a:rPr lang="en-US" sz="2400" b="1" spc="-4" dirty="0">
                <a:solidFill>
                  <a:srgbClr val="0070C0"/>
                </a:solidFill>
                <a:cs typeface="Arial"/>
              </a:rPr>
              <a:t>() </a:t>
            </a:r>
            <a:r>
              <a:rPr lang="en-US" sz="2400" spc="-4" dirty="0">
                <a:cs typeface="Arial"/>
              </a:rPr>
              <a:t>and </a:t>
            </a:r>
            <a:r>
              <a:rPr lang="en-US" sz="2400" b="1" spc="-4" dirty="0" err="1">
                <a:solidFill>
                  <a:srgbClr val="0070C0"/>
                </a:solidFill>
                <a:cs typeface="Arial"/>
              </a:rPr>
              <a:t>toupper</a:t>
            </a:r>
            <a:r>
              <a:rPr lang="en-US" sz="2400" b="1" spc="-4" dirty="0">
                <a:solidFill>
                  <a:srgbClr val="0070C0"/>
                </a:solidFill>
                <a:cs typeface="Arial"/>
              </a:rPr>
              <a:t>()</a:t>
            </a:r>
            <a:r>
              <a:rPr sz="2400" b="1" dirty="0">
                <a:solidFill>
                  <a:srgbClr val="0070C0"/>
                </a:solidFill>
                <a:cs typeface="Arial"/>
              </a:rPr>
              <a:t> </a:t>
            </a:r>
            <a:r>
              <a:rPr lang="en-US" sz="2400" dirty="0">
                <a:cs typeface="Arial"/>
              </a:rPr>
              <a:t>apply </a:t>
            </a:r>
            <a:r>
              <a:rPr sz="2400" spc="-4" dirty="0">
                <a:cs typeface="Arial"/>
              </a:rPr>
              <a:t>on </a:t>
            </a:r>
            <a:r>
              <a:rPr sz="2400" dirty="0">
                <a:cs typeface="Arial"/>
              </a:rPr>
              <a:t>a single character</a:t>
            </a:r>
            <a:r>
              <a:rPr lang="en-US" sz="2400" dirty="0">
                <a:cs typeface="Arial"/>
              </a:rPr>
              <a:t>, To use them on strings, use loop</a:t>
            </a:r>
            <a:r>
              <a:rPr sz="2400" spc="-4" dirty="0">
                <a:cs typeface="Arial"/>
              </a:rPr>
              <a:t>.</a:t>
            </a:r>
          </a:p>
        </p:txBody>
      </p:sp>
      <p:sp>
        <p:nvSpPr>
          <p:cNvPr id="8" name="Rectangle 7">
            <a:extLst>
              <a:ext uri="{FF2B5EF4-FFF2-40B4-BE49-F238E27FC236}">
                <a16:creationId xmlns:a16="http://schemas.microsoft.com/office/drawing/2014/main" id="{14B96C5D-76C3-4636-A4B8-99D677DEC01F}"/>
              </a:ext>
            </a:extLst>
          </p:cNvPr>
          <p:cNvSpPr/>
          <p:nvPr/>
        </p:nvSpPr>
        <p:spPr>
          <a:xfrm>
            <a:off x="2451100" y="2257425"/>
            <a:ext cx="5539253" cy="5016758"/>
          </a:xfrm>
          <a:prstGeom prst="rect">
            <a:avLst/>
          </a:prstGeom>
          <a:ln>
            <a:solidFill>
              <a:srgbClr val="7030A0"/>
            </a:solidFill>
            <a:prstDash val="dash"/>
          </a:ln>
        </p:spPr>
        <p:txBody>
          <a:bodyPr wrap="square">
            <a:spAutoFit/>
          </a:bodyPr>
          <a:lstStyle/>
          <a:p>
            <a:r>
              <a:rPr lang="en-US" sz="2000" dirty="0"/>
              <a:t>#include &lt;</a:t>
            </a:r>
            <a:r>
              <a:rPr lang="en-US" sz="2000" dirty="0" err="1"/>
              <a:t>stdio.h</a:t>
            </a:r>
            <a:r>
              <a:rPr lang="en-US" sz="2000" dirty="0"/>
              <a:t>&gt;</a:t>
            </a:r>
          </a:p>
          <a:p>
            <a:r>
              <a:rPr lang="en-US" sz="2000" dirty="0"/>
              <a:t>#include &lt;</a:t>
            </a:r>
            <a:r>
              <a:rPr lang="en-US" sz="2000" dirty="0" err="1"/>
              <a:t>ctype.h</a:t>
            </a:r>
            <a:r>
              <a:rPr lang="en-US" sz="2000" dirty="0"/>
              <a:t>&gt;</a:t>
            </a:r>
          </a:p>
          <a:p>
            <a:pPr lvl="0">
              <a:defRPr/>
            </a:pPr>
            <a:r>
              <a:rPr lang="en-US" sz="2000" dirty="0"/>
              <a:t>#include &lt;</a:t>
            </a:r>
            <a:r>
              <a:rPr lang="en-US" sz="2000" dirty="0" err="1"/>
              <a:t>string.h</a:t>
            </a:r>
            <a:r>
              <a:rPr lang="en-US" sz="2000" dirty="0"/>
              <a:t>&gt;</a:t>
            </a:r>
          </a:p>
          <a:p>
            <a:endParaRPr lang="en-US" sz="2000" dirty="0"/>
          </a:p>
          <a:p>
            <a:r>
              <a:rPr lang="en-US" sz="2000" dirty="0"/>
              <a:t>int </a:t>
            </a:r>
            <a:r>
              <a:rPr lang="en-US" sz="2000" dirty="0">
                <a:solidFill>
                  <a:srgbClr val="0070C0"/>
                </a:solidFill>
              </a:rPr>
              <a:t>main</a:t>
            </a:r>
            <a:r>
              <a:rPr lang="en-US" sz="2000" dirty="0"/>
              <a:t>(){</a:t>
            </a:r>
          </a:p>
          <a:p>
            <a:r>
              <a:rPr lang="en-US" sz="2000" b="1" dirty="0">
                <a:solidFill>
                  <a:srgbClr val="0070C0"/>
                </a:solidFill>
              </a:rPr>
              <a:t>char</a:t>
            </a:r>
            <a:r>
              <a:rPr lang="en-US" sz="2000" dirty="0"/>
              <a:t> </a:t>
            </a:r>
            <a:r>
              <a:rPr lang="en-US" sz="2000" dirty="0" err="1"/>
              <a:t>firstname</a:t>
            </a:r>
            <a:r>
              <a:rPr lang="en-US" sz="2000" dirty="0"/>
              <a:t>[] = “</a:t>
            </a:r>
            <a:r>
              <a:rPr lang="en-US" sz="2000" dirty="0" err="1"/>
              <a:t>ali</a:t>
            </a:r>
            <a:r>
              <a:rPr lang="en-US" sz="2000" dirty="0"/>
              <a:t>”; </a:t>
            </a:r>
          </a:p>
          <a:p>
            <a:r>
              <a:rPr lang="en-US" sz="2000" b="1" dirty="0">
                <a:solidFill>
                  <a:srgbClr val="0070C0"/>
                </a:solidFill>
              </a:rPr>
              <a:t>char</a:t>
            </a:r>
            <a:r>
              <a:rPr lang="en-US" sz="2000" dirty="0"/>
              <a:t> </a:t>
            </a:r>
            <a:r>
              <a:rPr lang="en-US" sz="2000" dirty="0" err="1"/>
              <a:t>lastname</a:t>
            </a:r>
            <a:r>
              <a:rPr lang="en-US" sz="2000" dirty="0"/>
              <a:t>[] = “BENZ”;</a:t>
            </a:r>
          </a:p>
          <a:p>
            <a:r>
              <a:rPr lang="en-US" sz="2000" dirty="0" err="1"/>
              <a:t>convertL</a:t>
            </a:r>
            <a:r>
              <a:rPr lang="en-US" sz="2000" dirty="0"/>
              <a:t>(</a:t>
            </a:r>
            <a:r>
              <a:rPr lang="en-US" sz="2000" dirty="0" err="1"/>
              <a:t>lastname</a:t>
            </a:r>
            <a:r>
              <a:rPr lang="en-US" sz="2000" dirty="0"/>
              <a:t>); </a:t>
            </a:r>
          </a:p>
          <a:p>
            <a:r>
              <a:rPr lang="en-US" sz="2000" dirty="0"/>
              <a:t>}  </a:t>
            </a:r>
          </a:p>
          <a:p>
            <a:endParaRPr lang="en-US" sz="2000" dirty="0"/>
          </a:p>
          <a:p>
            <a:r>
              <a:rPr lang="en-US" sz="2000" b="1" dirty="0">
                <a:solidFill>
                  <a:srgbClr val="0070C0"/>
                </a:solidFill>
              </a:rPr>
              <a:t>void</a:t>
            </a:r>
            <a:r>
              <a:rPr lang="en-US" sz="2000" dirty="0"/>
              <a:t> </a:t>
            </a:r>
            <a:r>
              <a:rPr lang="en-US" sz="2000" dirty="0" err="1"/>
              <a:t>convertL</a:t>
            </a:r>
            <a:r>
              <a:rPr lang="en-US" sz="2000" b="1" dirty="0">
                <a:solidFill>
                  <a:srgbClr val="0070C0"/>
                </a:solidFill>
              </a:rPr>
              <a:t>(char </a:t>
            </a:r>
            <a:r>
              <a:rPr lang="en-US" sz="2000" dirty="0"/>
              <a:t>str[])</a:t>
            </a:r>
          </a:p>
          <a:p>
            <a:r>
              <a:rPr lang="en-US" sz="2000" dirty="0"/>
              <a:t>{</a:t>
            </a:r>
          </a:p>
          <a:p>
            <a:r>
              <a:rPr lang="en-US" sz="2000" dirty="0"/>
              <a:t>   </a:t>
            </a:r>
            <a:r>
              <a:rPr lang="en-US" sz="2000" b="1" dirty="0">
                <a:solidFill>
                  <a:srgbClr val="0070C0"/>
                </a:solidFill>
              </a:rPr>
              <a:t> for </a:t>
            </a:r>
            <a:r>
              <a:rPr lang="en-US" sz="2000" dirty="0"/>
              <a:t>(int x=0; x&lt;</a:t>
            </a:r>
            <a:r>
              <a:rPr lang="en-US" sz="2000" b="1" dirty="0" err="1">
                <a:solidFill>
                  <a:srgbClr val="0070C0"/>
                </a:solidFill>
              </a:rPr>
              <a:t>strLen</a:t>
            </a:r>
            <a:r>
              <a:rPr lang="en-US" sz="2000" dirty="0"/>
              <a:t>(str);x++)</a:t>
            </a:r>
          </a:p>
          <a:p>
            <a:r>
              <a:rPr lang="en-US" sz="2000" dirty="0"/>
              <a:t>           str[x] = </a:t>
            </a:r>
            <a:r>
              <a:rPr lang="en-US" sz="2000" b="1" dirty="0" err="1">
                <a:solidFill>
                  <a:srgbClr val="0070C0"/>
                </a:solidFill>
              </a:rPr>
              <a:t>tolower</a:t>
            </a:r>
            <a:r>
              <a:rPr lang="en-US" sz="2000" dirty="0"/>
              <a:t>(str[x]);</a:t>
            </a:r>
          </a:p>
          <a:p>
            <a:r>
              <a:rPr lang="en-US" sz="2000" b="1" dirty="0" err="1">
                <a:solidFill>
                  <a:srgbClr val="0070C0"/>
                </a:solidFill>
              </a:rPr>
              <a:t>printf</a:t>
            </a:r>
            <a:r>
              <a:rPr lang="en-US" sz="2000" dirty="0"/>
              <a:t>(“last name in lowercase is %s \n, str); </a:t>
            </a:r>
          </a:p>
          <a:p>
            <a:r>
              <a:rPr lang="en-US" sz="2000" dirty="0"/>
              <a:t>}</a:t>
            </a:r>
          </a:p>
        </p:txBody>
      </p:sp>
    </p:spTree>
    <p:extLst>
      <p:ext uri="{BB962C8B-B14F-4D97-AF65-F5344CB8AC3E}">
        <p14:creationId xmlns:p14="http://schemas.microsoft.com/office/powerpoint/2010/main" val="251643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7700" y="-87788"/>
            <a:ext cx="7315200" cy="626801"/>
          </a:xfrm>
          <a:prstGeom prst="rect">
            <a:avLst/>
          </a:prstGeom>
        </p:spPr>
        <p:txBody>
          <a:bodyPr vert="horz" wrap="square" lIns="0" tIns="11139" rIns="0" bIns="0" rtlCol="0">
            <a:spAutoFit/>
          </a:bodyPr>
          <a:lstStyle/>
          <a:p>
            <a:pPr marL="11139">
              <a:spcBef>
                <a:spcPts val="88"/>
              </a:spcBef>
            </a:pPr>
            <a:r>
              <a:rPr sz="4000" spc="-9" dirty="0"/>
              <a:t>Strings</a:t>
            </a:r>
            <a:r>
              <a:rPr sz="4000" spc="-44" dirty="0"/>
              <a:t> </a:t>
            </a:r>
            <a:r>
              <a:rPr sz="4000" spc="-4" dirty="0"/>
              <a:t>to</a:t>
            </a:r>
            <a:r>
              <a:rPr sz="4000" spc="-39" dirty="0"/>
              <a:t> </a:t>
            </a:r>
            <a:r>
              <a:rPr sz="4000" spc="-4" dirty="0"/>
              <a:t>Numbers</a:t>
            </a:r>
            <a:r>
              <a:rPr lang="en-US" sz="4000" spc="-4" dirty="0"/>
              <a:t> Conversion</a:t>
            </a:r>
            <a:endParaRPr sz="4000" spc="-4" dirty="0"/>
          </a:p>
        </p:txBody>
      </p:sp>
      <p:sp>
        <p:nvSpPr>
          <p:cNvPr id="3" name="object 3"/>
          <p:cNvSpPr txBox="1"/>
          <p:nvPr/>
        </p:nvSpPr>
        <p:spPr>
          <a:xfrm>
            <a:off x="82550" y="738083"/>
            <a:ext cx="10528300" cy="2093406"/>
          </a:xfrm>
          <a:prstGeom prst="rect">
            <a:avLst/>
          </a:prstGeom>
        </p:spPr>
        <p:txBody>
          <a:bodyPr vert="horz" wrap="square" lIns="0" tIns="11696" rIns="0" bIns="0" rtlCol="0">
            <a:spAutoFit/>
          </a:bodyPr>
          <a:lstStyle/>
          <a:p>
            <a:pPr marL="354039" marR="4456" indent="-342900">
              <a:lnSpc>
                <a:spcPct val="150000"/>
              </a:lnSpc>
              <a:spcBef>
                <a:spcPts val="92"/>
              </a:spcBef>
              <a:buFont typeface="Arial" panose="020B0604020202020204" pitchFamily="34" charset="0"/>
              <a:buChar char="•"/>
            </a:pPr>
            <a:r>
              <a:rPr sz="2300" spc="-4" dirty="0">
                <a:cs typeface="Arial"/>
              </a:rPr>
              <a:t>ASCII </a:t>
            </a:r>
            <a:r>
              <a:rPr lang="en-US" sz="2300" spc="-4" dirty="0">
                <a:cs typeface="Arial"/>
              </a:rPr>
              <a:t>language</a:t>
            </a:r>
            <a:r>
              <a:rPr sz="2300" spc="-4" dirty="0">
                <a:cs typeface="Arial"/>
              </a:rPr>
              <a:t> uses letters, </a:t>
            </a:r>
            <a:r>
              <a:rPr lang="en-US" sz="2300" spc="-4" dirty="0">
                <a:cs typeface="Arial"/>
              </a:rPr>
              <a:t>digits</a:t>
            </a:r>
            <a:r>
              <a:rPr sz="2300" spc="-4" dirty="0">
                <a:cs typeface="Arial"/>
              </a:rPr>
              <a:t> and </a:t>
            </a:r>
            <a:r>
              <a:rPr sz="2300" dirty="0">
                <a:cs typeface="Arial"/>
              </a:rPr>
              <a:t>special characters. </a:t>
            </a:r>
            <a:endParaRPr lang="en-US" sz="2300" dirty="0">
              <a:cs typeface="Arial"/>
            </a:endParaRPr>
          </a:p>
          <a:p>
            <a:pPr marL="354039" marR="4456" indent="-342900">
              <a:lnSpc>
                <a:spcPct val="150000"/>
              </a:lnSpc>
              <a:spcBef>
                <a:spcPts val="92"/>
              </a:spcBef>
              <a:buFont typeface="Arial" panose="020B0604020202020204" pitchFamily="34" charset="0"/>
              <a:buChar char="•"/>
            </a:pPr>
            <a:r>
              <a:rPr lang="en-US" sz="2300" spc="-4" dirty="0">
                <a:cs typeface="Arial"/>
              </a:rPr>
              <a:t>We use integral and float data type to represent values in the </a:t>
            </a:r>
            <a:r>
              <a:rPr lang="en-US" sz="2300" dirty="0">
                <a:cs typeface="Arial"/>
              </a:rPr>
              <a:t>calculations</a:t>
            </a:r>
          </a:p>
          <a:p>
            <a:pPr marL="354039" marR="404351" indent="-342900">
              <a:lnSpc>
                <a:spcPct val="150000"/>
              </a:lnSpc>
              <a:buFont typeface="Arial" panose="020B0604020202020204" pitchFamily="34" charset="0"/>
              <a:buChar char="•"/>
            </a:pPr>
            <a:r>
              <a:rPr sz="2300" dirty="0">
                <a:cs typeface="Arial"/>
              </a:rPr>
              <a:t>C</a:t>
            </a:r>
            <a:r>
              <a:rPr sz="2300" spc="-4" dirty="0">
                <a:cs typeface="Arial"/>
              </a:rPr>
              <a:t> </a:t>
            </a:r>
            <a:r>
              <a:rPr sz="2300" dirty="0">
                <a:cs typeface="Arial"/>
              </a:rPr>
              <a:t>standard</a:t>
            </a:r>
            <a:r>
              <a:rPr sz="2300" spc="-4" dirty="0">
                <a:cs typeface="Arial"/>
              </a:rPr>
              <a:t> librar</a:t>
            </a:r>
            <a:r>
              <a:rPr sz="2300" dirty="0">
                <a:cs typeface="Arial"/>
              </a:rPr>
              <a:t>y</a:t>
            </a:r>
            <a:r>
              <a:rPr sz="2300" spc="4" dirty="0">
                <a:cs typeface="Arial"/>
              </a:rPr>
              <a:t> </a:t>
            </a:r>
            <a:r>
              <a:rPr sz="2300" spc="-4" dirty="0" err="1">
                <a:latin typeface="Courier New" panose="02070309020205020404" pitchFamily="49" charset="0"/>
                <a:cs typeface="Courier New" panose="02070309020205020404" pitchFamily="49" charset="0"/>
              </a:rPr>
              <a:t>stdlib.</a:t>
            </a:r>
            <a:r>
              <a:rPr sz="2300" dirty="0" err="1">
                <a:latin typeface="Courier New" panose="02070309020205020404" pitchFamily="49" charset="0"/>
                <a:cs typeface="Courier New" panose="02070309020205020404" pitchFamily="49" charset="0"/>
              </a:rPr>
              <a:t>h</a:t>
            </a:r>
            <a:r>
              <a:rPr sz="2300" spc="-627" dirty="0">
                <a:latin typeface="Courier New" panose="02070309020205020404" pitchFamily="49" charset="0"/>
                <a:cs typeface="Courier New" panose="02070309020205020404" pitchFamily="49" charset="0"/>
              </a:rPr>
              <a:t> </a:t>
            </a:r>
            <a:r>
              <a:rPr sz="2300" spc="-4" dirty="0">
                <a:cs typeface="Arial"/>
              </a:rPr>
              <a:t>provide</a:t>
            </a:r>
            <a:r>
              <a:rPr sz="2300" dirty="0">
                <a:cs typeface="Arial"/>
              </a:rPr>
              <a:t>s</a:t>
            </a:r>
            <a:r>
              <a:rPr sz="2300" spc="-4" dirty="0">
                <a:cs typeface="Arial"/>
              </a:rPr>
              <a:t> </a:t>
            </a:r>
            <a:r>
              <a:rPr sz="2300" dirty="0">
                <a:cs typeface="Arial"/>
              </a:rPr>
              <a:t>several</a:t>
            </a:r>
            <a:r>
              <a:rPr sz="2300" spc="-4" dirty="0">
                <a:cs typeface="Arial"/>
              </a:rPr>
              <a:t> function</a:t>
            </a:r>
            <a:r>
              <a:rPr sz="2300" dirty="0">
                <a:cs typeface="Arial"/>
              </a:rPr>
              <a:t>s</a:t>
            </a:r>
            <a:r>
              <a:rPr sz="2300" spc="-9" dirty="0">
                <a:cs typeface="Arial"/>
              </a:rPr>
              <a:t> </a:t>
            </a:r>
            <a:r>
              <a:rPr sz="2300" spc="-4" dirty="0">
                <a:cs typeface="Arial"/>
              </a:rPr>
              <a:t>tha</a:t>
            </a:r>
            <a:r>
              <a:rPr sz="2300" dirty="0">
                <a:cs typeface="Arial"/>
              </a:rPr>
              <a:t>t</a:t>
            </a:r>
            <a:r>
              <a:rPr sz="2300" spc="-9" dirty="0">
                <a:cs typeface="Arial"/>
              </a:rPr>
              <a:t> </a:t>
            </a:r>
            <a:r>
              <a:rPr sz="2300" dirty="0">
                <a:cs typeface="Arial"/>
              </a:rPr>
              <a:t>convert</a:t>
            </a:r>
            <a:r>
              <a:rPr sz="2300" spc="-4" dirty="0">
                <a:cs typeface="Arial"/>
              </a:rPr>
              <a:t> </a:t>
            </a:r>
            <a:r>
              <a:rPr sz="2300" dirty="0">
                <a:cs typeface="Arial"/>
              </a:rPr>
              <a:t>strings</a:t>
            </a:r>
            <a:r>
              <a:rPr lang="en-US" sz="2300" dirty="0">
                <a:cs typeface="Arial"/>
              </a:rPr>
              <a:t>, as  char digits,</a:t>
            </a:r>
            <a:r>
              <a:rPr sz="2300" spc="-4" dirty="0">
                <a:cs typeface="Arial"/>
              </a:rPr>
              <a:t> to  numbers</a:t>
            </a:r>
            <a:endParaRPr sz="2300" dirty="0">
              <a:cs typeface="Arial"/>
            </a:endParaRPr>
          </a:p>
        </p:txBody>
      </p:sp>
      <p:sp>
        <p:nvSpPr>
          <p:cNvPr id="4" name="Rectangle 3">
            <a:extLst>
              <a:ext uri="{FF2B5EF4-FFF2-40B4-BE49-F238E27FC236}">
                <a16:creationId xmlns:a16="http://schemas.microsoft.com/office/drawing/2014/main" id="{CA8A8A17-65F3-41CF-890F-27E380E93C1E}"/>
              </a:ext>
            </a:extLst>
          </p:cNvPr>
          <p:cNvSpPr/>
          <p:nvPr/>
        </p:nvSpPr>
        <p:spPr>
          <a:xfrm>
            <a:off x="3746500" y="2881216"/>
            <a:ext cx="6971848" cy="4093428"/>
          </a:xfrm>
          <a:prstGeom prst="rect">
            <a:avLst/>
          </a:prstGeom>
          <a:ln>
            <a:solidFill>
              <a:srgbClr val="7030A0"/>
            </a:solidFill>
            <a:prstDash val="dash"/>
          </a:ln>
        </p:spPr>
        <p:txBody>
          <a:bodyPr wrap="square">
            <a:spAutoFit/>
          </a:bodyPr>
          <a:lstStyle/>
          <a:p>
            <a:r>
              <a:rPr lang="en-US" sz="2000" dirty="0"/>
              <a:t>#include &lt;</a:t>
            </a:r>
            <a:r>
              <a:rPr lang="en-US" sz="2000" dirty="0" err="1"/>
              <a:t>stdio.h</a:t>
            </a:r>
            <a:r>
              <a:rPr lang="en-US" sz="2000" dirty="0"/>
              <a:t>&gt;</a:t>
            </a:r>
          </a:p>
          <a:p>
            <a:r>
              <a:rPr lang="en-US" sz="2000" dirty="0"/>
              <a:t>#include&lt;</a:t>
            </a:r>
            <a:r>
              <a:rPr lang="en-US" sz="2000" dirty="0" err="1"/>
              <a:t>stdlib.h</a:t>
            </a:r>
            <a:r>
              <a:rPr lang="en-US" sz="2000" dirty="0"/>
              <a:t>&gt;</a:t>
            </a:r>
          </a:p>
          <a:p>
            <a:endParaRPr lang="en-US" sz="2000" dirty="0"/>
          </a:p>
          <a:p>
            <a:r>
              <a:rPr lang="en-US" sz="2000" b="1" dirty="0">
                <a:solidFill>
                  <a:srgbClr val="0070C0"/>
                </a:solidFill>
              </a:rPr>
              <a:t>int</a:t>
            </a:r>
            <a:r>
              <a:rPr lang="en-US" sz="2000" dirty="0"/>
              <a:t> main(){</a:t>
            </a:r>
          </a:p>
          <a:p>
            <a:r>
              <a:rPr lang="en-US" sz="2000" b="1" dirty="0">
                <a:solidFill>
                  <a:srgbClr val="0070C0"/>
                </a:solidFill>
              </a:rPr>
              <a:t>char</a:t>
            </a:r>
            <a:r>
              <a:rPr lang="en-US" sz="2000" dirty="0"/>
              <a:t> str1[]="123.79";</a:t>
            </a:r>
          </a:p>
          <a:p>
            <a:r>
              <a:rPr lang="en-US" sz="2000" b="1" dirty="0">
                <a:solidFill>
                  <a:srgbClr val="0070C0"/>
                </a:solidFill>
              </a:rPr>
              <a:t>char</a:t>
            </a:r>
            <a:r>
              <a:rPr lang="en-US" sz="2000" dirty="0"/>
              <a:t> str2[]="55";</a:t>
            </a:r>
          </a:p>
          <a:p>
            <a:r>
              <a:rPr lang="en-US" sz="2000" b="1" dirty="0">
                <a:solidFill>
                  <a:srgbClr val="0070C0"/>
                </a:solidFill>
              </a:rPr>
              <a:t>float</a:t>
            </a:r>
            <a:r>
              <a:rPr lang="en-US" sz="2000" dirty="0"/>
              <a:t> x;</a:t>
            </a:r>
          </a:p>
          <a:p>
            <a:r>
              <a:rPr lang="en-US" sz="2000" b="1" dirty="0">
                <a:solidFill>
                  <a:srgbClr val="0070C0"/>
                </a:solidFill>
              </a:rPr>
              <a:t>int</a:t>
            </a:r>
            <a:r>
              <a:rPr lang="en-US" sz="2000" dirty="0"/>
              <a:t> y;</a:t>
            </a:r>
          </a:p>
          <a:p>
            <a:r>
              <a:rPr lang="en-US" sz="2000" dirty="0"/>
              <a:t>x=</a:t>
            </a:r>
            <a:r>
              <a:rPr lang="en-US" sz="2000" b="1" dirty="0" err="1">
                <a:solidFill>
                  <a:srgbClr val="0070C0"/>
                </a:solidFill>
              </a:rPr>
              <a:t>atof</a:t>
            </a:r>
            <a:r>
              <a:rPr lang="en-US" sz="2000" dirty="0"/>
              <a:t>(str1);</a:t>
            </a:r>
          </a:p>
          <a:p>
            <a:r>
              <a:rPr lang="en-US" sz="2000" dirty="0"/>
              <a:t>y=</a:t>
            </a:r>
            <a:r>
              <a:rPr lang="en-US" sz="2000" b="1" dirty="0" err="1">
                <a:solidFill>
                  <a:srgbClr val="0070C0"/>
                </a:solidFill>
              </a:rPr>
              <a:t>atoi</a:t>
            </a:r>
            <a:r>
              <a:rPr lang="en-US" sz="2000" dirty="0"/>
              <a:t>(str2);</a:t>
            </a:r>
          </a:p>
          <a:p>
            <a:r>
              <a:rPr lang="en-US" sz="2000" b="1" dirty="0" err="1">
                <a:solidFill>
                  <a:srgbClr val="0070C0"/>
                </a:solidFill>
              </a:rPr>
              <a:t>print</a:t>
            </a:r>
            <a:r>
              <a:rPr lang="en-US" sz="2000" dirty="0" err="1"/>
              <a:t>f</a:t>
            </a:r>
            <a:r>
              <a:rPr lang="en-US" sz="2000" dirty="0"/>
              <a:t>("\nstr1 is %s which corresponds to the value %.2f", str1,x);</a:t>
            </a:r>
          </a:p>
          <a:p>
            <a:r>
              <a:rPr lang="en-US" sz="2000" b="1" dirty="0" err="1">
                <a:solidFill>
                  <a:srgbClr val="0070C0"/>
                </a:solidFill>
              </a:rPr>
              <a:t>printf</a:t>
            </a:r>
            <a:r>
              <a:rPr lang="en-US" sz="2000" dirty="0"/>
              <a:t>("\nstr2 is %s which corresponds to the value %d", str2,y);</a:t>
            </a:r>
          </a:p>
          <a:p>
            <a:r>
              <a:rPr lang="en-US" sz="2000" dirty="0"/>
              <a:t>}</a:t>
            </a:r>
          </a:p>
        </p:txBody>
      </p:sp>
      <p:sp>
        <p:nvSpPr>
          <p:cNvPr id="5" name="Rectangle 4">
            <a:extLst>
              <a:ext uri="{FF2B5EF4-FFF2-40B4-BE49-F238E27FC236}">
                <a16:creationId xmlns:a16="http://schemas.microsoft.com/office/drawing/2014/main" id="{C3194DFE-3EF9-4AC3-A158-E10A6C53293E}"/>
              </a:ext>
            </a:extLst>
          </p:cNvPr>
          <p:cNvSpPr/>
          <p:nvPr/>
        </p:nvSpPr>
        <p:spPr>
          <a:xfrm>
            <a:off x="-46538" y="3343959"/>
            <a:ext cx="3793038" cy="3261406"/>
          </a:xfrm>
          <a:prstGeom prst="rect">
            <a:avLst/>
          </a:prstGeom>
        </p:spPr>
        <p:txBody>
          <a:bodyPr wrap="square">
            <a:spAutoFit/>
          </a:bodyPr>
          <a:lstStyle/>
          <a:p>
            <a:pPr marL="354039" indent="-342900">
              <a:lnSpc>
                <a:spcPct val="150000"/>
              </a:lnSpc>
              <a:buFont typeface="Arial" panose="020B0604020202020204" pitchFamily="34" charset="0"/>
              <a:buChar char="•"/>
            </a:pPr>
            <a:r>
              <a:rPr lang="en-US" sz="2300" spc="-4" dirty="0">
                <a:cs typeface="Arial"/>
              </a:rPr>
              <a:t>Two</a:t>
            </a:r>
            <a:r>
              <a:rPr lang="en-US" sz="2300" spc="-35" dirty="0">
                <a:cs typeface="Arial"/>
              </a:rPr>
              <a:t> </a:t>
            </a:r>
            <a:r>
              <a:rPr lang="en-US" sz="2300" dirty="0">
                <a:cs typeface="Arial"/>
              </a:rPr>
              <a:t>common</a:t>
            </a:r>
            <a:r>
              <a:rPr lang="en-US" sz="2300" spc="-31" dirty="0">
                <a:cs typeface="Arial"/>
              </a:rPr>
              <a:t> </a:t>
            </a:r>
            <a:r>
              <a:rPr lang="en-US" sz="2300" spc="-4" dirty="0">
                <a:cs typeface="Arial"/>
              </a:rPr>
              <a:t>functions:</a:t>
            </a:r>
            <a:endParaRPr lang="en-US" sz="2300" dirty="0">
              <a:cs typeface="Arial"/>
            </a:endParaRPr>
          </a:p>
          <a:p>
            <a:pPr marL="811239" lvl="1" indent="-342900" algn="just">
              <a:lnSpc>
                <a:spcPct val="150000"/>
              </a:lnSpc>
              <a:buFont typeface="Wingdings" panose="05000000000000000000" pitchFamily="2" charset="2"/>
              <a:buChar char="§"/>
            </a:pPr>
            <a:r>
              <a:rPr lang="en-US" sz="2300" spc="-4" dirty="0" err="1">
                <a:solidFill>
                  <a:srgbClr val="FF0000"/>
                </a:solidFill>
                <a:cs typeface="Courier New"/>
              </a:rPr>
              <a:t>ato</a:t>
            </a:r>
            <a:r>
              <a:rPr lang="en-US" sz="2300" dirty="0" err="1">
                <a:solidFill>
                  <a:srgbClr val="FF0000"/>
                </a:solidFill>
                <a:cs typeface="Courier New"/>
              </a:rPr>
              <a:t>f</a:t>
            </a:r>
            <a:r>
              <a:rPr lang="en-US" sz="2300" spc="-627" dirty="0">
                <a:solidFill>
                  <a:srgbClr val="FF0000"/>
                </a:solidFill>
                <a:cs typeface="Courier New"/>
              </a:rPr>
              <a:t> </a:t>
            </a:r>
            <a:r>
              <a:rPr lang="en-US" sz="2300" spc="-627" dirty="0">
                <a:solidFill>
                  <a:srgbClr val="FF0000"/>
                </a:solidFill>
                <a:cs typeface="Arial"/>
              </a:rPr>
              <a:t>:</a:t>
            </a:r>
            <a:r>
              <a:rPr lang="en-US" sz="2300" spc="-4" dirty="0">
                <a:solidFill>
                  <a:srgbClr val="FF0000"/>
                </a:solidFill>
                <a:cs typeface="Arial"/>
              </a:rPr>
              <a:t> </a:t>
            </a:r>
            <a:r>
              <a:rPr lang="en-US" sz="2300" dirty="0">
                <a:cs typeface="Arial"/>
              </a:rPr>
              <a:t>converts</a:t>
            </a:r>
            <a:r>
              <a:rPr lang="en-US" sz="2300" spc="-4" dirty="0">
                <a:cs typeface="Arial"/>
              </a:rPr>
              <a:t> </a:t>
            </a:r>
            <a:r>
              <a:rPr lang="en-US" sz="2300" dirty="0">
                <a:cs typeface="Arial"/>
              </a:rPr>
              <a:t>string</a:t>
            </a:r>
            <a:r>
              <a:rPr lang="en-US" sz="2300" spc="-4" dirty="0">
                <a:cs typeface="Arial"/>
              </a:rPr>
              <a:t> t</a:t>
            </a:r>
            <a:r>
              <a:rPr lang="en-US" sz="2300" dirty="0">
                <a:cs typeface="Arial"/>
              </a:rPr>
              <a:t>o</a:t>
            </a:r>
            <a:r>
              <a:rPr lang="en-US" sz="2300" spc="-9" dirty="0">
                <a:cs typeface="Arial"/>
              </a:rPr>
              <a:t> </a:t>
            </a:r>
            <a:r>
              <a:rPr lang="en-US" sz="2300" dirty="0">
                <a:cs typeface="Arial"/>
              </a:rPr>
              <a:t>a</a:t>
            </a:r>
            <a:r>
              <a:rPr lang="en-US" sz="2300" spc="-4" dirty="0">
                <a:cs typeface="Arial"/>
              </a:rPr>
              <a:t> floatin</a:t>
            </a:r>
            <a:r>
              <a:rPr lang="en-US" sz="2300" dirty="0">
                <a:cs typeface="Arial"/>
              </a:rPr>
              <a:t>g</a:t>
            </a:r>
            <a:r>
              <a:rPr lang="en-US" sz="2300" spc="-9" dirty="0">
                <a:cs typeface="Arial"/>
              </a:rPr>
              <a:t> </a:t>
            </a:r>
            <a:r>
              <a:rPr lang="en-US" sz="2300" spc="-4" dirty="0">
                <a:cs typeface="Arial"/>
              </a:rPr>
              <a:t>poin</a:t>
            </a:r>
            <a:r>
              <a:rPr lang="en-US" sz="2300" dirty="0">
                <a:cs typeface="Arial"/>
              </a:rPr>
              <a:t>t</a:t>
            </a:r>
            <a:r>
              <a:rPr lang="en-US" sz="2300" spc="-4" dirty="0">
                <a:cs typeface="Arial"/>
              </a:rPr>
              <a:t> number</a:t>
            </a:r>
            <a:endParaRPr lang="en-US" sz="2300" dirty="0">
              <a:cs typeface="Arial"/>
            </a:endParaRPr>
          </a:p>
          <a:p>
            <a:pPr marL="811239" lvl="1" indent="-342900">
              <a:lnSpc>
                <a:spcPct val="150000"/>
              </a:lnSpc>
              <a:spcBef>
                <a:spcPts val="316"/>
              </a:spcBef>
              <a:buFont typeface="Wingdings" panose="05000000000000000000" pitchFamily="2" charset="2"/>
              <a:buChar char="§"/>
            </a:pPr>
            <a:r>
              <a:rPr lang="en-US" sz="2300" spc="-4" dirty="0" err="1">
                <a:solidFill>
                  <a:srgbClr val="FF0000"/>
                </a:solidFill>
                <a:cs typeface="Courier New"/>
              </a:rPr>
              <a:t>ato</a:t>
            </a:r>
            <a:r>
              <a:rPr lang="en-US" sz="2300" dirty="0" err="1">
                <a:solidFill>
                  <a:srgbClr val="FF0000"/>
                </a:solidFill>
                <a:cs typeface="Courier New"/>
              </a:rPr>
              <a:t>i</a:t>
            </a:r>
            <a:r>
              <a:rPr lang="en-US" sz="2300" dirty="0">
                <a:solidFill>
                  <a:srgbClr val="FF0000"/>
                </a:solidFill>
                <a:cs typeface="Courier New"/>
              </a:rPr>
              <a:t>:</a:t>
            </a:r>
            <a:r>
              <a:rPr lang="en-US" sz="2300" spc="-4" dirty="0">
                <a:cs typeface="Arial"/>
              </a:rPr>
              <a:t> </a:t>
            </a:r>
            <a:r>
              <a:rPr lang="en-US" sz="2300" dirty="0">
                <a:cs typeface="Arial"/>
              </a:rPr>
              <a:t>converts</a:t>
            </a:r>
            <a:r>
              <a:rPr lang="en-US" sz="2300" spc="-4" dirty="0">
                <a:cs typeface="Arial"/>
              </a:rPr>
              <a:t> </a:t>
            </a:r>
            <a:r>
              <a:rPr lang="en-US" sz="2300" dirty="0">
                <a:cs typeface="Arial"/>
              </a:rPr>
              <a:t>string</a:t>
            </a:r>
            <a:r>
              <a:rPr lang="en-US" sz="2300" spc="-4" dirty="0">
                <a:cs typeface="Arial"/>
              </a:rPr>
              <a:t> t</a:t>
            </a:r>
            <a:r>
              <a:rPr lang="en-US" sz="2300" dirty="0">
                <a:cs typeface="Arial"/>
              </a:rPr>
              <a:t>o</a:t>
            </a:r>
            <a:r>
              <a:rPr lang="en-US" sz="2300" spc="-9" dirty="0">
                <a:cs typeface="Arial"/>
              </a:rPr>
              <a:t> </a:t>
            </a:r>
            <a:r>
              <a:rPr lang="en-US" sz="2300" spc="-4" dirty="0">
                <a:cs typeface="Arial"/>
              </a:rPr>
              <a:t>a</a:t>
            </a:r>
            <a:r>
              <a:rPr lang="en-US" sz="2300" dirty="0">
                <a:cs typeface="Arial"/>
              </a:rPr>
              <a:t>n</a:t>
            </a:r>
            <a:r>
              <a:rPr lang="en-US" sz="2300" spc="-4" dirty="0">
                <a:cs typeface="Arial"/>
              </a:rPr>
              <a:t> integer</a:t>
            </a:r>
            <a:endParaRPr lang="en-US" sz="2300" dirty="0">
              <a:cs typeface="Arial"/>
            </a:endParaRPr>
          </a:p>
        </p:txBody>
      </p:sp>
    </p:spTree>
    <p:extLst>
      <p:ext uri="{BB962C8B-B14F-4D97-AF65-F5344CB8AC3E}">
        <p14:creationId xmlns:p14="http://schemas.microsoft.com/office/powerpoint/2010/main" val="308370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300" y="226113"/>
            <a:ext cx="10210800" cy="492443"/>
          </a:xfrm>
          <a:prstGeom prst="rect">
            <a:avLst/>
          </a:prstGeom>
        </p:spPr>
        <p:txBody>
          <a:bodyPr vert="horz" wrap="square" lIns="0" tIns="0" rIns="0" bIns="0" rtlCol="0">
            <a:spAutoFit/>
          </a:bodyPr>
          <a:lstStyle/>
          <a:p>
            <a:pPr algn="ctr">
              <a:lnSpc>
                <a:spcPct val="100000"/>
              </a:lnSpc>
            </a:pPr>
            <a:r>
              <a:rPr lang="en-AU" sz="3200" dirty="0"/>
              <a:t>Example1: separate components into elemental components</a:t>
            </a:r>
            <a:endParaRPr sz="3200" dirty="0"/>
          </a:p>
        </p:txBody>
      </p:sp>
      <p:sp>
        <p:nvSpPr>
          <p:cNvPr id="7" name="Rectangle 6"/>
          <p:cNvSpPr/>
          <p:nvPr/>
        </p:nvSpPr>
        <p:spPr>
          <a:xfrm>
            <a:off x="1079501" y="1244740"/>
            <a:ext cx="8991600" cy="707886"/>
          </a:xfrm>
          <a:prstGeom prst="rect">
            <a:avLst/>
          </a:prstGeom>
        </p:spPr>
        <p:txBody>
          <a:bodyPr wrap="square">
            <a:spAutoFit/>
          </a:bodyPr>
          <a:lstStyle/>
          <a:p>
            <a:r>
              <a:rPr lang="en-AU" sz="2000" dirty="0"/>
              <a:t>A program to break compounds into their elemental components, assuming that each element name begins with a capital letter</a:t>
            </a:r>
          </a:p>
        </p:txBody>
      </p:sp>
      <p:pic>
        <p:nvPicPr>
          <p:cNvPr id="8" name="Picture 7"/>
          <p:cNvPicPr>
            <a:picLocks noChangeAspect="1"/>
          </p:cNvPicPr>
          <p:nvPr/>
        </p:nvPicPr>
        <p:blipFill>
          <a:blip r:embed="rId2"/>
          <a:stretch>
            <a:fillRect/>
          </a:stretch>
        </p:blipFill>
        <p:spPr>
          <a:xfrm>
            <a:off x="1079501" y="1876425"/>
            <a:ext cx="5582878" cy="5460312"/>
          </a:xfrm>
          <a:prstGeom prst="rect">
            <a:avLst/>
          </a:prstGeom>
        </p:spPr>
      </p:pic>
      <p:pic>
        <p:nvPicPr>
          <p:cNvPr id="9" name="Picture 8"/>
          <p:cNvPicPr>
            <a:picLocks noChangeAspect="1"/>
          </p:cNvPicPr>
          <p:nvPr/>
        </p:nvPicPr>
        <p:blipFill>
          <a:blip r:embed="rId3"/>
          <a:stretch>
            <a:fillRect/>
          </a:stretch>
        </p:blipFill>
        <p:spPr>
          <a:xfrm>
            <a:off x="7043378" y="2257425"/>
            <a:ext cx="2800000" cy="980952"/>
          </a:xfrm>
          <a:prstGeom prst="rect">
            <a:avLst/>
          </a:prstGeom>
        </p:spPr>
      </p:pic>
    </p:spTree>
    <p:extLst>
      <p:ext uri="{BB962C8B-B14F-4D97-AF65-F5344CB8AC3E}">
        <p14:creationId xmlns:p14="http://schemas.microsoft.com/office/powerpoint/2010/main" val="4236050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40295"/>
            <a:ext cx="8522474" cy="615553"/>
          </a:xfrm>
        </p:spPr>
        <p:txBody>
          <a:bodyPr/>
          <a:lstStyle/>
          <a:p>
            <a:pPr algn="ctr"/>
            <a:r>
              <a:rPr lang="en-US" sz="4000" dirty="0"/>
              <a:t>Example 2: C String </a:t>
            </a:r>
            <a:r>
              <a:rPr lang="en-US" sz="4000" dirty="0" err="1"/>
              <a:t>Initialisation</a:t>
            </a:r>
            <a:endParaRPr lang="en-US" sz="4000" dirty="0"/>
          </a:p>
        </p:txBody>
      </p:sp>
      <p:sp>
        <p:nvSpPr>
          <p:cNvPr id="3" name="Content Placeholder 2"/>
          <p:cNvSpPr>
            <a:spLocks noGrp="1"/>
          </p:cNvSpPr>
          <p:nvPr>
            <p:ph idx="1"/>
          </p:nvPr>
        </p:nvSpPr>
        <p:spPr>
          <a:xfrm>
            <a:off x="927100" y="1571625"/>
            <a:ext cx="9296399" cy="4497834"/>
          </a:xfrm>
        </p:spPr>
        <p:txBody>
          <a:bodyPr/>
          <a:lstStyle/>
          <a:p>
            <a:pPr algn="ctr"/>
            <a:r>
              <a:rPr lang="en-AU" sz="2400" dirty="0"/>
              <a:t>char str[20] = "Initial value";</a:t>
            </a:r>
          </a:p>
          <a:p>
            <a:pPr algn="ctr"/>
            <a:endParaRPr lang="en-AU" sz="2400" dirty="0">
              <a:latin typeface="+mn-lt"/>
            </a:endParaRPr>
          </a:p>
          <a:p>
            <a:pPr algn="ctr"/>
            <a:endParaRPr lang="en-AU" sz="3200" dirty="0">
              <a:latin typeface="+mn-lt"/>
            </a:endParaRPr>
          </a:p>
          <a:p>
            <a:pPr algn="ctr">
              <a:lnSpc>
                <a:spcPct val="150000"/>
              </a:lnSpc>
            </a:pPr>
            <a:endParaRPr lang="en-AU" sz="2400" dirty="0">
              <a:latin typeface="+mn-lt"/>
            </a:endParaRPr>
          </a:p>
          <a:p>
            <a:pPr marL="457200" indent="-457200" algn="l">
              <a:lnSpc>
                <a:spcPct val="150000"/>
              </a:lnSpc>
              <a:buFont typeface="Arial" panose="020B0604020202020204" pitchFamily="34" charset="0"/>
              <a:buChar char="•"/>
            </a:pPr>
            <a:r>
              <a:rPr lang="en-AU" sz="2400" dirty="0">
                <a:latin typeface="+mn-lt"/>
                <a:cs typeface="Courier New" panose="02070309020205020404" pitchFamily="49" charset="0"/>
              </a:rPr>
              <a:t>Str[13] </a:t>
            </a:r>
            <a:r>
              <a:rPr lang="en-AU" sz="2400" dirty="0">
                <a:latin typeface="+mn-lt"/>
              </a:rPr>
              <a:t>contains the character </a:t>
            </a:r>
            <a:r>
              <a:rPr lang="en-AU" sz="2400" dirty="0">
                <a:solidFill>
                  <a:srgbClr val="002060"/>
                </a:solidFill>
                <a:latin typeface="+mn-lt"/>
              </a:rPr>
              <a:t>‘\0’</a:t>
            </a:r>
            <a:r>
              <a:rPr lang="en-AU" sz="2400" dirty="0">
                <a:latin typeface="+mn-lt"/>
              </a:rPr>
              <a:t>, the </a:t>
            </a:r>
            <a:r>
              <a:rPr lang="en-AU" sz="2400" b="1" dirty="0">
                <a:solidFill>
                  <a:srgbClr val="FF0000"/>
                </a:solidFill>
                <a:latin typeface="+mn-lt"/>
              </a:rPr>
              <a:t>NULL character </a:t>
            </a:r>
            <a:r>
              <a:rPr lang="en-AU" sz="2400" dirty="0">
                <a:latin typeface="+mn-lt"/>
              </a:rPr>
              <a:t>that </a:t>
            </a:r>
            <a:r>
              <a:rPr lang="en-AU" sz="2400" b="1" u="sng" dirty="0">
                <a:solidFill>
                  <a:schemeClr val="tx2"/>
                </a:solidFill>
                <a:latin typeface="+mn-lt"/>
              </a:rPr>
              <a:t>marks the end of a string</a:t>
            </a:r>
            <a:r>
              <a:rPr lang="en-AU" sz="2400" u="sng" dirty="0">
                <a:latin typeface="+mn-lt"/>
              </a:rPr>
              <a:t>.</a:t>
            </a:r>
          </a:p>
          <a:p>
            <a:pPr marL="457200" indent="-457200" algn="l">
              <a:lnSpc>
                <a:spcPct val="150000"/>
              </a:lnSpc>
              <a:buFont typeface="Arial" panose="020B0604020202020204" pitchFamily="34" charset="0"/>
              <a:buChar char="•"/>
            </a:pPr>
            <a:r>
              <a:rPr lang="en-US" sz="2400" dirty="0">
                <a:latin typeface="+mn-lt"/>
              </a:rPr>
              <a:t>A blank (empty space) in a string is a valid character.</a:t>
            </a:r>
          </a:p>
          <a:p>
            <a:pPr marL="457200" indent="-457200" algn="l">
              <a:lnSpc>
                <a:spcPct val="150000"/>
              </a:lnSpc>
              <a:buFont typeface="Arial" panose="020B0604020202020204" pitchFamily="34" charset="0"/>
              <a:buChar char="•"/>
            </a:pPr>
            <a:r>
              <a:rPr lang="en-US" sz="2400" dirty="0">
                <a:latin typeface="+mn-lt"/>
              </a:rPr>
              <a:t>A string constant can be associated with a symbolic name using the </a:t>
            </a:r>
            <a:r>
              <a:rPr lang="en-US" sz="2400" dirty="0">
                <a:solidFill>
                  <a:srgbClr val="002060"/>
                </a:solidFill>
                <a:latin typeface="+mn-lt"/>
                <a:cs typeface="Courier New" panose="02070309020205020404" pitchFamily="49" charset="0"/>
              </a:rPr>
              <a:t>#define </a:t>
            </a:r>
            <a:r>
              <a:rPr lang="en-US" sz="2400" dirty="0">
                <a:latin typeface="+mn-lt"/>
              </a:rPr>
              <a:t>directive.</a:t>
            </a:r>
          </a:p>
        </p:txBody>
      </p:sp>
      <p:pic>
        <p:nvPicPr>
          <p:cNvPr id="10" name="Picture 9"/>
          <p:cNvPicPr>
            <a:picLocks noChangeAspect="1"/>
          </p:cNvPicPr>
          <p:nvPr/>
        </p:nvPicPr>
        <p:blipFill>
          <a:blip r:embed="rId2"/>
          <a:stretch>
            <a:fillRect/>
          </a:stretch>
        </p:blipFill>
        <p:spPr>
          <a:xfrm>
            <a:off x="1483662" y="2106449"/>
            <a:ext cx="7726075" cy="914647"/>
          </a:xfrm>
          <a:prstGeom prst="rect">
            <a:avLst/>
          </a:prstGeom>
        </p:spPr>
      </p:pic>
      <p:sp>
        <p:nvSpPr>
          <p:cNvPr id="4" name="Oval 3"/>
          <p:cNvSpPr/>
          <p:nvPr/>
        </p:nvSpPr>
        <p:spPr>
          <a:xfrm>
            <a:off x="6337300" y="2244684"/>
            <a:ext cx="609600" cy="638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86C3DB8-57F7-417F-9B5B-950C2B2AD368}"/>
              </a:ext>
            </a:extLst>
          </p:cNvPr>
          <p:cNvSpPr/>
          <p:nvPr/>
        </p:nvSpPr>
        <p:spPr>
          <a:xfrm>
            <a:off x="1583386" y="6591558"/>
            <a:ext cx="7626351" cy="830997"/>
          </a:xfrm>
          <a:prstGeom prst="rect">
            <a:avLst/>
          </a:prstGeom>
        </p:spPr>
        <p:txBody>
          <a:bodyPr wrap="square">
            <a:spAutoFit/>
          </a:bodyPr>
          <a:lstStyle/>
          <a:p>
            <a:r>
              <a:rPr lang="en-AU" sz="2400" dirty="0">
                <a:solidFill>
                  <a:srgbClr val="002060"/>
                </a:solidFill>
                <a:latin typeface="Courier New" panose="02070309020205020404" pitchFamily="49" charset="0"/>
                <a:cs typeface="Courier New" panose="02070309020205020404" pitchFamily="49" charset="0"/>
              </a:rPr>
              <a:t>#define </a:t>
            </a:r>
            <a:r>
              <a:rPr lang="en-AU" sz="2400" dirty="0">
                <a:latin typeface="Courier New" panose="02070309020205020404" pitchFamily="49" charset="0"/>
                <a:cs typeface="Courier New" panose="02070309020205020404" pitchFamily="49" charset="0"/>
              </a:rPr>
              <a:t>ERR_PREFIX "*****Error - "</a:t>
            </a:r>
          </a:p>
          <a:p>
            <a:r>
              <a:rPr lang="en-AU" sz="2400" dirty="0">
                <a:latin typeface="Courier New" panose="02070309020205020404" pitchFamily="49" charset="0"/>
                <a:cs typeface="Courier New" panose="02070309020205020404" pitchFamily="49" charset="0"/>
              </a:rPr>
              <a:t>#</a:t>
            </a:r>
            <a:r>
              <a:rPr lang="en-AU" sz="2400" dirty="0">
                <a:solidFill>
                  <a:srgbClr val="002060"/>
                </a:solidFill>
                <a:latin typeface="Courier New" panose="02070309020205020404" pitchFamily="49" charset="0"/>
                <a:cs typeface="Courier New" panose="02070309020205020404" pitchFamily="49" charset="0"/>
              </a:rPr>
              <a:t>define</a:t>
            </a:r>
            <a:r>
              <a:rPr lang="en-AU" sz="2400" dirty="0">
                <a:latin typeface="Courier New" panose="02070309020205020404" pitchFamily="49" charset="0"/>
                <a:cs typeface="Courier New" panose="02070309020205020404" pitchFamily="49" charset="0"/>
              </a:rPr>
              <a:t> INSUFF_DATA "Insufficient Data"</a:t>
            </a:r>
          </a:p>
        </p:txBody>
      </p:sp>
    </p:spTree>
    <p:extLst>
      <p:ext uri="{BB962C8B-B14F-4D97-AF65-F5344CB8AC3E}">
        <p14:creationId xmlns:p14="http://schemas.microsoft.com/office/powerpoint/2010/main" val="305348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0578" y="0"/>
            <a:ext cx="3777598" cy="626801"/>
          </a:xfrm>
          <a:prstGeom prst="rect">
            <a:avLst/>
          </a:prstGeom>
        </p:spPr>
        <p:txBody>
          <a:bodyPr vert="horz" wrap="square" lIns="0" tIns="11139" rIns="0" bIns="0" rtlCol="0">
            <a:spAutoFit/>
          </a:bodyPr>
          <a:lstStyle/>
          <a:p>
            <a:pPr marL="11139">
              <a:spcBef>
                <a:spcPts val="88"/>
              </a:spcBef>
            </a:pPr>
            <a:r>
              <a:rPr lang="en-US" sz="4000" spc="-4" dirty="0"/>
              <a:t>II. C </a:t>
            </a:r>
            <a:r>
              <a:rPr sz="4000" spc="-4" dirty="0"/>
              <a:t>Strings</a:t>
            </a:r>
          </a:p>
        </p:txBody>
      </p:sp>
      <p:sp>
        <p:nvSpPr>
          <p:cNvPr id="5" name="Rectangle 4">
            <a:extLst>
              <a:ext uri="{FF2B5EF4-FFF2-40B4-BE49-F238E27FC236}">
                <a16:creationId xmlns:a16="http://schemas.microsoft.com/office/drawing/2014/main" id="{9179DE82-6D92-434E-BA76-300813492392}"/>
              </a:ext>
            </a:extLst>
          </p:cNvPr>
          <p:cNvSpPr/>
          <p:nvPr/>
        </p:nvSpPr>
        <p:spPr>
          <a:xfrm>
            <a:off x="-1155" y="504825"/>
            <a:ext cx="10604500" cy="6390339"/>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a:t>C String is</a:t>
            </a:r>
            <a:r>
              <a:rPr lang="en-US" sz="2400" b="1" dirty="0"/>
              <a:t> a grouping of characters with a </a:t>
            </a:r>
            <a:r>
              <a:rPr lang="en-US" sz="2400" b="1" dirty="0">
                <a:solidFill>
                  <a:srgbClr val="0070C0"/>
                </a:solidFill>
              </a:rPr>
              <a:t>terminating </a:t>
            </a:r>
            <a:r>
              <a:rPr lang="en-US" sz="2400" b="1" dirty="0">
                <a:solidFill>
                  <a:srgbClr val="FF0000"/>
                </a:solidFill>
              </a:rPr>
              <a:t>NULL</a:t>
            </a:r>
            <a:r>
              <a:rPr lang="en-US" sz="2400" b="1" dirty="0">
                <a:solidFill>
                  <a:srgbClr val="0070C0"/>
                </a:solidFill>
              </a:rPr>
              <a:t> character </a:t>
            </a:r>
            <a:r>
              <a:rPr lang="en-US" sz="2400" b="1" dirty="0">
                <a:solidFill>
                  <a:srgbClr val="FF0000"/>
                </a:solidFill>
              </a:rPr>
              <a:t>‘\0’</a:t>
            </a:r>
          </a:p>
          <a:p>
            <a:pPr marL="342900" indent="-342900">
              <a:lnSpc>
                <a:spcPct val="150000"/>
              </a:lnSpc>
              <a:buFont typeface="Wingdings" panose="05000000000000000000" pitchFamily="2" charset="2"/>
              <a:buChar char="v"/>
            </a:pPr>
            <a:r>
              <a:rPr lang="en-US" sz="2400" dirty="0"/>
              <a:t> You can create </a:t>
            </a:r>
            <a:r>
              <a:rPr lang="en-US" sz="2400" b="1" dirty="0">
                <a:solidFill>
                  <a:srgbClr val="0070C0"/>
                </a:solidFill>
              </a:rPr>
              <a:t>Strings</a:t>
            </a:r>
            <a:r>
              <a:rPr lang="en-US" sz="2400" dirty="0"/>
              <a:t> using a char array with a </a:t>
            </a:r>
            <a:r>
              <a:rPr lang="en-US" sz="2400" b="1" dirty="0">
                <a:solidFill>
                  <a:srgbClr val="0070C0"/>
                </a:solidFill>
              </a:rPr>
              <a:t>terminating </a:t>
            </a:r>
            <a:r>
              <a:rPr lang="en-US" sz="2400" b="1" dirty="0">
                <a:solidFill>
                  <a:srgbClr val="FF0000"/>
                </a:solidFill>
              </a:rPr>
              <a:t>NULL</a:t>
            </a:r>
            <a:r>
              <a:rPr lang="en-US" sz="2400" b="1" dirty="0">
                <a:solidFill>
                  <a:srgbClr val="0070C0"/>
                </a:solidFill>
              </a:rPr>
              <a:t> character ‘\0’.</a:t>
            </a:r>
            <a:r>
              <a:rPr lang="en-US" sz="2400" dirty="0"/>
              <a:t> </a:t>
            </a:r>
            <a:r>
              <a:rPr lang="en-US" sz="2400" b="1" u="sng" dirty="0"/>
              <a:t>The latter is  used to mark the end of a character string.  </a:t>
            </a:r>
            <a:r>
              <a:rPr lang="en-US" sz="2400" u="sng" dirty="0"/>
              <a:t>C  C-String functions    rely on the </a:t>
            </a:r>
            <a:r>
              <a:rPr lang="en-US" sz="2400" u="sng" dirty="0">
                <a:solidFill>
                  <a:srgbClr val="FF0000"/>
                </a:solidFill>
              </a:rPr>
              <a:t>NULL</a:t>
            </a:r>
            <a:r>
              <a:rPr lang="en-US" sz="2400" u="sng" dirty="0"/>
              <a:t>  character to confirm the end of the string.</a:t>
            </a:r>
            <a:endParaRPr lang="en-US" sz="2400" b="1" u="sng" dirty="0"/>
          </a:p>
          <a:p>
            <a:pPr marL="800100" lvl="1" indent="-342900">
              <a:lnSpc>
                <a:spcPct val="150000"/>
              </a:lnSpc>
              <a:buSzPct val="75000"/>
              <a:buFont typeface="Wingdings" panose="05000000000000000000" pitchFamily="2" charset="2"/>
              <a:buChar char="q"/>
            </a:pPr>
            <a:r>
              <a:rPr lang="en-US" sz="2300" dirty="0" err="1"/>
              <a:t>Initialisation</a:t>
            </a:r>
            <a:r>
              <a:rPr lang="en-US" sz="2300" dirty="0"/>
              <a:t> during the declaration, e.g. </a:t>
            </a:r>
            <a:r>
              <a:rPr lang="en-US" sz="2300" b="1" dirty="0">
                <a:solidFill>
                  <a:srgbClr val="0070C0"/>
                </a:solidFill>
              </a:rPr>
              <a:t>char</a:t>
            </a:r>
            <a:r>
              <a:rPr lang="en-US" sz="2300" dirty="0"/>
              <a:t> </a:t>
            </a:r>
            <a:r>
              <a:rPr lang="en-US" sz="2300" dirty="0" err="1"/>
              <a:t>firstName</a:t>
            </a:r>
            <a:r>
              <a:rPr lang="en-US" sz="2300" dirty="0"/>
              <a:t>[4] = {‘A’, ‘L’,’I’,</a:t>
            </a:r>
            <a:r>
              <a:rPr lang="en-US" sz="2300" b="1" dirty="0"/>
              <a:t>‘\0’</a:t>
            </a:r>
            <a:r>
              <a:rPr lang="en-US" sz="2300" dirty="0"/>
              <a:t>};</a:t>
            </a:r>
          </a:p>
          <a:p>
            <a:pPr marL="1257300" lvl="2" indent="-342900">
              <a:lnSpc>
                <a:spcPct val="150000"/>
              </a:lnSpc>
              <a:buSzPct val="75000"/>
              <a:buFont typeface="Wingdings" panose="05000000000000000000" pitchFamily="2" charset="2"/>
              <a:buChar char="§"/>
            </a:pPr>
            <a:r>
              <a:rPr lang="en-US" sz="2200" dirty="0"/>
              <a:t>make sure you allocate enough room  for the NULL character ‘\0’ </a:t>
            </a:r>
            <a:endParaRPr lang="en-US" sz="2200" u="sng" dirty="0"/>
          </a:p>
          <a:p>
            <a:pPr marL="1714500" lvl="3" indent="-342900">
              <a:lnSpc>
                <a:spcPct val="150000"/>
              </a:lnSpc>
              <a:buSzPct val="75000"/>
              <a:buFont typeface="Wingdings" panose="05000000000000000000" pitchFamily="2" charset="2"/>
              <a:buChar char="§"/>
            </a:pPr>
            <a:r>
              <a:rPr lang="en-US" sz="2200" dirty="0"/>
              <a:t>The size of the char array should </a:t>
            </a:r>
            <a:r>
              <a:rPr lang="en-US" sz="2200" u="sng" dirty="0"/>
              <a:t>be at least one element higher the length of the c‐string</a:t>
            </a:r>
          </a:p>
          <a:p>
            <a:pPr marL="811239" marR="4456" lvl="1" indent="-342900">
              <a:lnSpc>
                <a:spcPct val="150000"/>
              </a:lnSpc>
              <a:spcBef>
                <a:spcPts val="197"/>
              </a:spcBef>
              <a:buSzPct val="75000"/>
              <a:buFont typeface="Wingdings" panose="05000000000000000000" pitchFamily="2" charset="2"/>
              <a:buChar char="q"/>
            </a:pPr>
            <a:r>
              <a:rPr lang="en-US" sz="2300" spc="-4" dirty="0">
                <a:cs typeface="Arial"/>
              </a:rPr>
              <a:t>You can also </a:t>
            </a:r>
            <a:r>
              <a:rPr lang="en-US" sz="2300" dirty="0">
                <a:cs typeface="Arial"/>
              </a:rPr>
              <a:t>create strings </a:t>
            </a:r>
            <a:r>
              <a:rPr lang="en-US" sz="2300" spc="-4" dirty="0">
                <a:cs typeface="Arial"/>
              </a:rPr>
              <a:t>with </a:t>
            </a:r>
            <a:r>
              <a:rPr lang="en-US" sz="2300" dirty="0">
                <a:cs typeface="Arial"/>
              </a:rPr>
              <a:t>a </a:t>
            </a:r>
            <a:r>
              <a:rPr lang="en-US" sz="2300" b="1" dirty="0">
                <a:cs typeface="Arial"/>
              </a:rPr>
              <a:t>string </a:t>
            </a:r>
            <a:r>
              <a:rPr lang="en-US" sz="2300" b="1" spc="-4" dirty="0">
                <a:cs typeface="Arial"/>
              </a:rPr>
              <a:t>literal:</a:t>
            </a:r>
            <a:r>
              <a:rPr lang="en-US" sz="2300" spc="-4" dirty="0">
                <a:cs typeface="Arial"/>
              </a:rPr>
              <a:t> </a:t>
            </a:r>
            <a:r>
              <a:rPr lang="en-US" sz="2300" dirty="0">
                <a:cs typeface="Arial"/>
              </a:rPr>
              <a:t>a </a:t>
            </a:r>
            <a:r>
              <a:rPr lang="en-US" sz="2300" spc="-623" dirty="0">
                <a:cs typeface="Arial"/>
              </a:rPr>
              <a:t> </a:t>
            </a:r>
            <a:r>
              <a:rPr lang="en-US" sz="2300" spc="-4" dirty="0">
                <a:cs typeface="Arial"/>
              </a:rPr>
              <a:t>grouping</a:t>
            </a:r>
            <a:r>
              <a:rPr lang="en-US" sz="2300" spc="-9" dirty="0">
                <a:cs typeface="Arial"/>
              </a:rPr>
              <a:t> </a:t>
            </a:r>
            <a:r>
              <a:rPr lang="en-US" sz="2300" spc="-4" dirty="0">
                <a:cs typeface="Arial"/>
              </a:rPr>
              <a:t>of</a:t>
            </a:r>
            <a:r>
              <a:rPr lang="en-US" sz="2300" spc="-9" dirty="0">
                <a:cs typeface="Arial"/>
              </a:rPr>
              <a:t> </a:t>
            </a:r>
            <a:r>
              <a:rPr lang="en-US" sz="2300" dirty="0">
                <a:cs typeface="Arial"/>
              </a:rPr>
              <a:t>characters</a:t>
            </a:r>
            <a:r>
              <a:rPr lang="en-US" sz="2300" spc="-4" dirty="0">
                <a:cs typeface="Arial"/>
              </a:rPr>
              <a:t> enclosed</a:t>
            </a:r>
            <a:r>
              <a:rPr lang="en-US" sz="2300" spc="-9" dirty="0">
                <a:cs typeface="Arial"/>
              </a:rPr>
              <a:t> </a:t>
            </a:r>
            <a:r>
              <a:rPr lang="en-US" sz="2300" spc="-4" dirty="0">
                <a:cs typeface="Arial"/>
              </a:rPr>
              <a:t>in</a:t>
            </a:r>
            <a:r>
              <a:rPr lang="en-US" sz="2300" spc="-9" dirty="0">
                <a:cs typeface="Arial"/>
              </a:rPr>
              <a:t> </a:t>
            </a:r>
            <a:r>
              <a:rPr lang="en-US" sz="2300" spc="-4" dirty="0">
                <a:cs typeface="Arial"/>
              </a:rPr>
              <a:t>quotation </a:t>
            </a:r>
            <a:r>
              <a:rPr lang="en-US" sz="2300" dirty="0">
                <a:cs typeface="Arial"/>
              </a:rPr>
              <a:t>marks, e.g. </a:t>
            </a:r>
            <a:r>
              <a:rPr lang="en-US" sz="2400" spc="-4" dirty="0">
                <a:latin typeface="Courier New"/>
                <a:cs typeface="Courier New"/>
              </a:rPr>
              <a:t>char</a:t>
            </a:r>
            <a:r>
              <a:rPr lang="en-US" sz="2400" spc="-31" dirty="0">
                <a:latin typeface="Courier New"/>
                <a:cs typeface="Courier New"/>
              </a:rPr>
              <a:t> </a:t>
            </a:r>
            <a:r>
              <a:rPr lang="en-US" sz="2400" spc="-4" dirty="0" err="1">
                <a:latin typeface="Courier New"/>
                <a:cs typeface="Courier New"/>
              </a:rPr>
              <a:t>myName</a:t>
            </a:r>
            <a:r>
              <a:rPr lang="en-US" sz="2400" spc="-4" dirty="0">
                <a:latin typeface="Courier New"/>
                <a:cs typeface="Courier New"/>
              </a:rPr>
              <a:t>[]</a:t>
            </a:r>
            <a:r>
              <a:rPr lang="en-US" sz="2400" spc="-26" dirty="0">
                <a:latin typeface="Courier New"/>
                <a:cs typeface="Courier New"/>
              </a:rPr>
              <a:t> </a:t>
            </a:r>
            <a:r>
              <a:rPr lang="en-US" sz="2400" dirty="0">
                <a:latin typeface="Courier New"/>
                <a:cs typeface="Courier New"/>
              </a:rPr>
              <a:t>=</a:t>
            </a:r>
            <a:r>
              <a:rPr lang="en-US" sz="2400" spc="-26" dirty="0">
                <a:latin typeface="Courier New"/>
                <a:cs typeface="Courier New"/>
              </a:rPr>
              <a:t> </a:t>
            </a:r>
            <a:r>
              <a:rPr lang="en-US" sz="2400" spc="-4" dirty="0">
                <a:latin typeface="Courier New"/>
                <a:cs typeface="Courier New"/>
              </a:rPr>
              <a:t>“ALI”;</a:t>
            </a:r>
            <a:endParaRPr lang="en-US" sz="2400" dirty="0">
              <a:latin typeface="Courier New"/>
              <a:cs typeface="Courier New"/>
            </a:endParaRPr>
          </a:p>
          <a:p>
            <a:pPr marL="1268439" marR="133113" lvl="2" indent="-342900">
              <a:lnSpc>
                <a:spcPct val="150000"/>
              </a:lnSpc>
              <a:buFont typeface="Wingdings" panose="05000000000000000000" pitchFamily="2" charset="2"/>
              <a:buChar char="§"/>
            </a:pPr>
            <a:r>
              <a:rPr lang="en-US" sz="2200" spc="-4" dirty="0">
                <a:cs typeface="Arial"/>
              </a:rPr>
              <a:t>Doing </a:t>
            </a:r>
            <a:r>
              <a:rPr lang="en-US" sz="2200" dirty="0">
                <a:cs typeface="Arial"/>
              </a:rPr>
              <a:t>so </a:t>
            </a:r>
            <a:r>
              <a:rPr lang="en-US" sz="2200" spc="-4" dirty="0">
                <a:cs typeface="Arial"/>
              </a:rPr>
              <a:t>this way </a:t>
            </a:r>
            <a:r>
              <a:rPr lang="en-US" sz="2200" b="1" spc="-4" dirty="0">
                <a:cs typeface="Arial"/>
              </a:rPr>
              <a:t>automatically appends </a:t>
            </a:r>
            <a:r>
              <a:rPr lang="en-US" sz="2200" spc="-4" dirty="0">
                <a:cs typeface="Arial"/>
              </a:rPr>
              <a:t>the </a:t>
            </a:r>
            <a:r>
              <a:rPr lang="en-US" sz="2200" b="1" spc="-4" dirty="0">
                <a:solidFill>
                  <a:srgbClr val="0070C0"/>
                </a:solidFill>
                <a:cs typeface="Arial"/>
              </a:rPr>
              <a:t>NULL </a:t>
            </a:r>
            <a:r>
              <a:rPr lang="en-US" sz="2200" b="1" dirty="0">
                <a:solidFill>
                  <a:srgbClr val="0070C0"/>
                </a:solidFill>
                <a:cs typeface="Arial"/>
              </a:rPr>
              <a:t>character </a:t>
            </a:r>
            <a:r>
              <a:rPr lang="en-US" sz="2200" spc="-4" dirty="0">
                <a:cs typeface="Arial"/>
              </a:rPr>
              <a:t>and </a:t>
            </a:r>
            <a:r>
              <a:rPr lang="en-US" sz="2200" spc="-623" dirty="0">
                <a:cs typeface="Arial"/>
              </a:rPr>
              <a:t> </a:t>
            </a:r>
            <a:r>
              <a:rPr lang="en-US" sz="2200" spc="-4" dirty="0">
                <a:cs typeface="Arial"/>
              </a:rPr>
              <a:t>assigns</a:t>
            </a:r>
            <a:r>
              <a:rPr lang="en-US" sz="2200" spc="-9" dirty="0">
                <a:cs typeface="Arial"/>
              </a:rPr>
              <a:t> </a:t>
            </a:r>
            <a:r>
              <a:rPr lang="en-US" sz="2200" spc="-4" dirty="0">
                <a:cs typeface="Arial"/>
              </a:rPr>
              <a:t>the</a:t>
            </a:r>
            <a:r>
              <a:rPr lang="en-US" sz="2200" spc="-9" dirty="0">
                <a:cs typeface="Arial"/>
              </a:rPr>
              <a:t> </a:t>
            </a:r>
            <a:r>
              <a:rPr lang="en-US" sz="2200" spc="-4" dirty="0">
                <a:cs typeface="Arial"/>
              </a:rPr>
              <a:t>necessary</a:t>
            </a:r>
            <a:r>
              <a:rPr lang="en-US" sz="2200" spc="-9" dirty="0">
                <a:cs typeface="Arial"/>
              </a:rPr>
              <a:t> </a:t>
            </a:r>
            <a:r>
              <a:rPr lang="en-US" sz="2200" spc="-4" dirty="0">
                <a:cs typeface="Arial"/>
              </a:rPr>
              <a:t>number of</a:t>
            </a:r>
            <a:r>
              <a:rPr lang="en-US" sz="2200" spc="-9" dirty="0">
                <a:cs typeface="Arial"/>
              </a:rPr>
              <a:t> </a:t>
            </a:r>
            <a:r>
              <a:rPr lang="en-US" sz="2200" spc="-4" dirty="0">
                <a:cs typeface="Arial"/>
              </a:rPr>
              <a:t>elements</a:t>
            </a:r>
            <a:endParaRPr lang="en-US" sz="2300" dirty="0"/>
          </a:p>
        </p:txBody>
      </p:sp>
      <p:sp>
        <p:nvSpPr>
          <p:cNvPr id="6" name="object 6">
            <a:extLst>
              <a:ext uri="{FF2B5EF4-FFF2-40B4-BE49-F238E27FC236}">
                <a16:creationId xmlns:a16="http://schemas.microsoft.com/office/drawing/2014/main" id="{11AEB579-64C7-4C73-B687-89F4F48EBD6C}"/>
              </a:ext>
            </a:extLst>
          </p:cNvPr>
          <p:cNvSpPr txBox="1"/>
          <p:nvPr/>
        </p:nvSpPr>
        <p:spPr>
          <a:xfrm>
            <a:off x="2918288" y="6557888"/>
            <a:ext cx="968375" cy="1000274"/>
          </a:xfrm>
          <a:prstGeom prst="rect">
            <a:avLst/>
          </a:prstGeom>
        </p:spPr>
        <p:txBody>
          <a:bodyPr vert="horz" wrap="square" lIns="0" tIns="0" rIns="0" bIns="0" rtlCol="0">
            <a:spAutoFit/>
          </a:bodyPr>
          <a:lstStyle/>
          <a:p>
            <a:pPr marL="316865" marR="33020">
              <a:lnSpc>
                <a:spcPts val="2630"/>
              </a:lnSpc>
              <a:spcBef>
                <a:spcPts val="80"/>
              </a:spcBef>
            </a:pPr>
            <a:endParaRPr lang="en-US" sz="2000" spc="-5" dirty="0">
              <a:latin typeface="Courier New"/>
              <a:cs typeface="Courier New"/>
            </a:endParaRPr>
          </a:p>
          <a:p>
            <a:pPr marL="316865" marR="33020">
              <a:lnSpc>
                <a:spcPts val="2630"/>
              </a:lnSpc>
              <a:spcBef>
                <a:spcPts val="80"/>
              </a:spcBef>
            </a:pPr>
            <a:r>
              <a:rPr sz="2000" spc="-5" dirty="0">
                <a:latin typeface="Courier New"/>
                <a:cs typeface="Courier New"/>
              </a:rPr>
              <a:t>char</a:t>
            </a:r>
            <a:endParaRPr sz="2000" dirty="0">
              <a:latin typeface="Courier New"/>
              <a:cs typeface="Courier New"/>
            </a:endParaRPr>
          </a:p>
          <a:p>
            <a:pPr marL="316865">
              <a:lnSpc>
                <a:spcPct val="100000"/>
              </a:lnSpc>
              <a:spcBef>
                <a:spcPts val="110"/>
              </a:spcBef>
            </a:pPr>
            <a:r>
              <a:rPr sz="2000" spc="-5" dirty="0">
                <a:latin typeface="Courier New"/>
                <a:cs typeface="Courier New"/>
              </a:rPr>
              <a:t>char</a:t>
            </a:r>
            <a:endParaRPr sz="2000" dirty="0">
              <a:latin typeface="Courier New"/>
              <a:cs typeface="Courier New"/>
            </a:endParaRPr>
          </a:p>
        </p:txBody>
      </p:sp>
      <p:sp>
        <p:nvSpPr>
          <p:cNvPr id="7" name="object 7">
            <a:extLst>
              <a:ext uri="{FF2B5EF4-FFF2-40B4-BE49-F238E27FC236}">
                <a16:creationId xmlns:a16="http://schemas.microsoft.com/office/drawing/2014/main" id="{E176A83F-E7BF-4E8F-B4A7-8EF38D1D19B1}"/>
              </a:ext>
            </a:extLst>
          </p:cNvPr>
          <p:cNvSpPr txBox="1"/>
          <p:nvPr/>
        </p:nvSpPr>
        <p:spPr>
          <a:xfrm>
            <a:off x="4000377" y="6840586"/>
            <a:ext cx="2159000" cy="669414"/>
          </a:xfrm>
          <a:prstGeom prst="rect">
            <a:avLst/>
          </a:prstGeom>
        </p:spPr>
        <p:txBody>
          <a:bodyPr vert="horz" wrap="square" lIns="0" tIns="0" rIns="0" bIns="0" rtlCol="0">
            <a:spAutoFit/>
          </a:bodyPr>
          <a:lstStyle/>
          <a:p>
            <a:pPr marL="12700" marR="5080">
              <a:lnSpc>
                <a:spcPct val="109700"/>
              </a:lnSpc>
            </a:pPr>
            <a:r>
              <a:rPr sz="2000" spc="-5" dirty="0" err="1">
                <a:latin typeface="Courier New"/>
                <a:cs typeface="Courier New"/>
              </a:rPr>
              <a:t>firstName</a:t>
            </a:r>
            <a:r>
              <a:rPr sz="2000" spc="-5" dirty="0">
                <a:latin typeface="Courier New"/>
                <a:cs typeface="Courier New"/>
              </a:rPr>
              <a:t>[</a:t>
            </a:r>
            <a:r>
              <a:rPr lang="en-US" sz="2000" spc="-5" dirty="0">
                <a:latin typeface="Courier New"/>
                <a:cs typeface="Courier New"/>
              </a:rPr>
              <a:t>3</a:t>
            </a:r>
            <a:r>
              <a:rPr sz="2000" spc="-5" dirty="0">
                <a:latin typeface="Courier New"/>
                <a:cs typeface="Courier New"/>
              </a:rPr>
              <a:t>] = </a:t>
            </a:r>
            <a:r>
              <a:rPr sz="2000" spc="-5" dirty="0" err="1">
                <a:latin typeface="Courier New"/>
                <a:cs typeface="Courier New"/>
              </a:rPr>
              <a:t>firstName</a:t>
            </a:r>
            <a:r>
              <a:rPr sz="2000" spc="-5" dirty="0">
                <a:latin typeface="Courier New"/>
                <a:cs typeface="Courier New"/>
              </a:rPr>
              <a:t>[</a:t>
            </a:r>
            <a:r>
              <a:rPr lang="en-US" sz="2000" spc="-5" dirty="0">
                <a:latin typeface="Courier New"/>
                <a:cs typeface="Courier New"/>
              </a:rPr>
              <a:t>4</a:t>
            </a:r>
            <a:r>
              <a:rPr sz="2000" spc="-5" dirty="0">
                <a:latin typeface="Courier New"/>
                <a:cs typeface="Courier New"/>
              </a:rPr>
              <a:t>] =</a:t>
            </a:r>
            <a:endParaRPr sz="2000" dirty="0">
              <a:latin typeface="Courier New"/>
              <a:cs typeface="Courier New"/>
            </a:endParaRPr>
          </a:p>
        </p:txBody>
      </p:sp>
      <p:sp>
        <p:nvSpPr>
          <p:cNvPr id="8" name="object 8">
            <a:extLst>
              <a:ext uri="{FF2B5EF4-FFF2-40B4-BE49-F238E27FC236}">
                <a16:creationId xmlns:a16="http://schemas.microsoft.com/office/drawing/2014/main" id="{D01EA2A9-C8CA-4067-85CB-B7E8F82E3D09}"/>
              </a:ext>
            </a:extLst>
          </p:cNvPr>
          <p:cNvSpPr txBox="1"/>
          <p:nvPr/>
        </p:nvSpPr>
        <p:spPr>
          <a:xfrm>
            <a:off x="6234991" y="6915368"/>
            <a:ext cx="1143635" cy="641201"/>
          </a:xfrm>
          <a:prstGeom prst="rect">
            <a:avLst/>
          </a:prstGeom>
        </p:spPr>
        <p:txBody>
          <a:bodyPr vert="horz" wrap="square" lIns="0" tIns="0" rIns="0" bIns="0" rtlCol="0">
            <a:spAutoFit/>
          </a:bodyPr>
          <a:lstStyle/>
          <a:p>
            <a:pPr marL="12700">
              <a:lnSpc>
                <a:spcPct val="100000"/>
              </a:lnSpc>
            </a:pPr>
            <a:r>
              <a:rPr sz="2000" spc="-5" dirty="0">
                <a:latin typeface="Calibri"/>
                <a:cs typeface="Calibri"/>
              </a:rPr>
              <a:t>"</a:t>
            </a:r>
            <a:r>
              <a:rPr lang="en-US" sz="2000" spc="-10" dirty="0">
                <a:latin typeface="Courier New"/>
                <a:cs typeface="Courier New"/>
              </a:rPr>
              <a:t>ALI</a:t>
            </a:r>
            <a:r>
              <a:rPr sz="2000" spc="-5" dirty="0">
                <a:latin typeface="Calibri"/>
                <a:cs typeface="Calibri"/>
              </a:rPr>
              <a:t>"</a:t>
            </a:r>
            <a:r>
              <a:rPr sz="2000" spc="-5" dirty="0">
                <a:latin typeface="Courier New"/>
                <a:cs typeface="Courier New"/>
              </a:rPr>
              <a:t>;</a:t>
            </a:r>
            <a:endParaRPr sz="2000" dirty="0">
              <a:latin typeface="Courier New"/>
              <a:cs typeface="Courier New"/>
            </a:endParaRPr>
          </a:p>
          <a:p>
            <a:pPr marL="12700">
              <a:lnSpc>
                <a:spcPct val="100000"/>
              </a:lnSpc>
              <a:spcBef>
                <a:spcPts val="229"/>
              </a:spcBef>
            </a:pPr>
            <a:r>
              <a:rPr lang="en-US" sz="2000" spc="-5" dirty="0">
                <a:cs typeface="Calibri"/>
              </a:rPr>
              <a:t>"</a:t>
            </a:r>
            <a:r>
              <a:rPr lang="en-US" sz="2000" spc="-10" dirty="0">
                <a:latin typeface="Courier New"/>
                <a:cs typeface="Courier New"/>
              </a:rPr>
              <a:t>ALI”</a:t>
            </a:r>
            <a:r>
              <a:rPr sz="2000" spc="-5" dirty="0">
                <a:latin typeface="Courier New"/>
                <a:cs typeface="Courier New"/>
              </a:rPr>
              <a:t>;</a:t>
            </a:r>
            <a:endParaRPr sz="2000" dirty="0">
              <a:latin typeface="Courier New"/>
              <a:cs typeface="Courier New"/>
            </a:endParaRPr>
          </a:p>
        </p:txBody>
      </p:sp>
      <p:sp>
        <p:nvSpPr>
          <p:cNvPr id="9" name="object 9">
            <a:extLst>
              <a:ext uri="{FF2B5EF4-FFF2-40B4-BE49-F238E27FC236}">
                <a16:creationId xmlns:a16="http://schemas.microsoft.com/office/drawing/2014/main" id="{5B6421AE-77C6-4805-A876-F7E8763F10B4}"/>
              </a:ext>
            </a:extLst>
          </p:cNvPr>
          <p:cNvSpPr txBox="1"/>
          <p:nvPr/>
        </p:nvSpPr>
        <p:spPr>
          <a:xfrm>
            <a:off x="7099300" y="6900337"/>
            <a:ext cx="2159000" cy="641201"/>
          </a:xfrm>
          <a:prstGeom prst="rect">
            <a:avLst/>
          </a:prstGeom>
        </p:spPr>
        <p:txBody>
          <a:bodyPr vert="horz" wrap="square" lIns="0" tIns="0" rIns="0" bIns="0" rtlCol="0">
            <a:spAutoFit/>
          </a:bodyPr>
          <a:lstStyle/>
          <a:p>
            <a:pPr marL="62865">
              <a:lnSpc>
                <a:spcPct val="100000"/>
              </a:lnSpc>
            </a:pPr>
            <a:r>
              <a:rPr sz="2000" spc="-5" dirty="0">
                <a:solidFill>
                  <a:srgbClr val="800000"/>
                </a:solidFill>
                <a:latin typeface="Calibri"/>
                <a:cs typeface="Calibri"/>
              </a:rPr>
              <a:t>/* not</a:t>
            </a:r>
            <a:r>
              <a:rPr sz="2000" dirty="0">
                <a:solidFill>
                  <a:srgbClr val="800000"/>
                </a:solidFill>
                <a:latin typeface="Calibri"/>
                <a:cs typeface="Calibri"/>
              </a:rPr>
              <a:t> </a:t>
            </a:r>
            <a:r>
              <a:rPr sz="2000" spc="-5" dirty="0">
                <a:solidFill>
                  <a:srgbClr val="800000"/>
                </a:solidFill>
                <a:latin typeface="Calibri"/>
                <a:cs typeface="Calibri"/>
              </a:rPr>
              <a:t>enough</a:t>
            </a:r>
            <a:r>
              <a:rPr sz="2000" spc="-10" dirty="0">
                <a:solidFill>
                  <a:srgbClr val="800000"/>
                </a:solidFill>
                <a:latin typeface="Calibri"/>
                <a:cs typeface="Calibri"/>
              </a:rPr>
              <a:t> </a:t>
            </a:r>
            <a:r>
              <a:rPr sz="2000" spc="-5" dirty="0">
                <a:solidFill>
                  <a:srgbClr val="800000"/>
                </a:solidFill>
                <a:latin typeface="Calibri"/>
                <a:cs typeface="Calibri"/>
              </a:rPr>
              <a:t>*/</a:t>
            </a:r>
            <a:endParaRPr sz="2000" dirty="0">
              <a:latin typeface="Calibri"/>
              <a:cs typeface="Calibri"/>
            </a:endParaRPr>
          </a:p>
          <a:p>
            <a:pPr marL="62865">
              <a:lnSpc>
                <a:spcPct val="100000"/>
              </a:lnSpc>
              <a:spcBef>
                <a:spcPts val="229"/>
              </a:spcBef>
            </a:pPr>
            <a:r>
              <a:rPr sz="2000" spc="-5" dirty="0">
                <a:solidFill>
                  <a:srgbClr val="003300"/>
                </a:solidFill>
                <a:latin typeface="Calibri"/>
                <a:cs typeface="Calibri"/>
              </a:rPr>
              <a:t>/*OK</a:t>
            </a:r>
            <a:r>
              <a:rPr sz="2000" spc="5" dirty="0">
                <a:solidFill>
                  <a:srgbClr val="003300"/>
                </a:solidFill>
                <a:latin typeface="Calibri"/>
                <a:cs typeface="Calibri"/>
              </a:rPr>
              <a:t> </a:t>
            </a:r>
            <a:r>
              <a:rPr sz="2000" spc="-5" dirty="0">
                <a:solidFill>
                  <a:srgbClr val="003300"/>
                </a:solidFill>
                <a:latin typeface="Calibri"/>
                <a:cs typeface="Calibri"/>
              </a:rPr>
              <a:t>*/</a:t>
            </a:r>
            <a:endParaRPr sz="20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5463" y="0"/>
            <a:ext cx="8522474" cy="615553"/>
          </a:xfrm>
          <a:prstGeom prst="rect">
            <a:avLst/>
          </a:prstGeom>
        </p:spPr>
        <p:txBody>
          <a:bodyPr vert="horz" wrap="square" lIns="0" tIns="0" rIns="0" bIns="0" rtlCol="0">
            <a:spAutoFit/>
          </a:bodyPr>
          <a:lstStyle/>
          <a:p>
            <a:pPr marL="2030730">
              <a:lnSpc>
                <a:spcPct val="100000"/>
              </a:lnSpc>
            </a:pPr>
            <a:r>
              <a:rPr sz="4000" dirty="0"/>
              <a:t>C</a:t>
            </a:r>
            <a:r>
              <a:rPr sz="4000" spc="-480" dirty="0">
                <a:latin typeface="Calibri"/>
                <a:cs typeface="Calibri"/>
              </a:rPr>
              <a:t>‐</a:t>
            </a:r>
            <a:r>
              <a:rPr lang="en-US" sz="4000" spc="-480" dirty="0">
                <a:latin typeface="Calibri"/>
                <a:cs typeface="Calibri"/>
              </a:rPr>
              <a:t> </a:t>
            </a:r>
            <a:r>
              <a:rPr sz="4000" spc="-5" dirty="0"/>
              <a:t>strin</a:t>
            </a:r>
            <a:r>
              <a:rPr sz="4000" dirty="0"/>
              <a:t>g</a:t>
            </a:r>
            <a:r>
              <a:rPr sz="4000" spc="10" dirty="0"/>
              <a:t> </a:t>
            </a:r>
            <a:r>
              <a:rPr sz="4000" spc="-5" dirty="0"/>
              <a:t>Input/Output</a:t>
            </a:r>
            <a:endParaRPr sz="4000" dirty="0">
              <a:latin typeface="Calibri"/>
              <a:cs typeface="Calibri"/>
            </a:endParaRPr>
          </a:p>
        </p:txBody>
      </p:sp>
      <p:sp>
        <p:nvSpPr>
          <p:cNvPr id="3" name="object 3"/>
          <p:cNvSpPr txBox="1"/>
          <p:nvPr/>
        </p:nvSpPr>
        <p:spPr>
          <a:xfrm>
            <a:off x="241300" y="1793007"/>
            <a:ext cx="3856354" cy="433067"/>
          </a:xfrm>
          <a:prstGeom prst="rect">
            <a:avLst/>
          </a:prstGeom>
        </p:spPr>
        <p:txBody>
          <a:bodyPr vert="horz" wrap="square" lIns="0" tIns="0" rIns="0" bIns="0" rtlCol="0">
            <a:spAutoFit/>
          </a:bodyPr>
          <a:lstStyle/>
          <a:p>
            <a:pPr marL="12700" marR="5080">
              <a:lnSpc>
                <a:spcPct val="122900"/>
              </a:lnSpc>
            </a:pPr>
            <a:r>
              <a:rPr sz="2400" b="1" spc="-10" dirty="0" err="1">
                <a:solidFill>
                  <a:srgbClr val="FF0000"/>
                </a:solidFill>
                <a:latin typeface="Courier New"/>
                <a:cs typeface="Courier New"/>
              </a:rPr>
              <a:t>scanf</a:t>
            </a:r>
            <a:r>
              <a:rPr sz="2400" b="1" spc="-10" dirty="0">
                <a:solidFill>
                  <a:srgbClr val="FF0000"/>
                </a:solidFill>
                <a:latin typeface="Courier New"/>
                <a:cs typeface="Courier New"/>
              </a:rPr>
              <a:t>("%s"</a:t>
            </a:r>
            <a:r>
              <a:rPr sz="2400" b="1" dirty="0">
                <a:solidFill>
                  <a:srgbClr val="FF0000"/>
                </a:solidFill>
                <a:latin typeface="Courier New"/>
                <a:cs typeface="Courier New"/>
              </a:rPr>
              <a:t>,</a:t>
            </a:r>
            <a:r>
              <a:rPr sz="2400" b="1" spc="-15" dirty="0">
                <a:solidFill>
                  <a:srgbClr val="FF0000"/>
                </a:solidFill>
                <a:latin typeface="Courier New"/>
                <a:cs typeface="Courier New"/>
              </a:rPr>
              <a:t> </a:t>
            </a:r>
            <a:r>
              <a:rPr sz="2400" b="1" spc="-10" dirty="0">
                <a:solidFill>
                  <a:srgbClr val="FF0000"/>
                </a:solidFill>
                <a:latin typeface="Courier New"/>
                <a:cs typeface="Courier New"/>
              </a:rPr>
              <a:t>name);</a:t>
            </a:r>
            <a:endParaRPr sz="2400" b="1" dirty="0">
              <a:solidFill>
                <a:srgbClr val="FF0000"/>
              </a:solidFill>
              <a:latin typeface="Courier New"/>
              <a:cs typeface="Courier New"/>
            </a:endParaRPr>
          </a:p>
        </p:txBody>
      </p:sp>
      <p:sp>
        <p:nvSpPr>
          <p:cNvPr id="4" name="object 4"/>
          <p:cNvSpPr txBox="1"/>
          <p:nvPr/>
        </p:nvSpPr>
        <p:spPr>
          <a:xfrm>
            <a:off x="837377" y="2470573"/>
            <a:ext cx="9856023" cy="3177793"/>
          </a:xfrm>
          <a:prstGeom prst="rect">
            <a:avLst/>
          </a:prstGeom>
        </p:spPr>
        <p:txBody>
          <a:bodyPr vert="horz" wrap="square" lIns="0" tIns="0" rIns="0" bIns="0" rtlCol="0">
            <a:spAutoFit/>
          </a:bodyPr>
          <a:lstStyle/>
          <a:p>
            <a:pPr marL="469265" indent="-456565">
              <a:lnSpc>
                <a:spcPct val="100000"/>
              </a:lnSpc>
              <a:buFont typeface="Arial"/>
              <a:buChar char="•"/>
              <a:tabLst>
                <a:tab pos="469900" algn="l"/>
              </a:tabLst>
            </a:pPr>
            <a:r>
              <a:rPr sz="2300" dirty="0">
                <a:latin typeface="Calibri"/>
                <a:cs typeface="Calibri"/>
              </a:rPr>
              <a:t>The function</a:t>
            </a:r>
            <a:r>
              <a:rPr sz="2300" spc="-5" dirty="0">
                <a:latin typeface="Calibri"/>
                <a:cs typeface="Calibri"/>
              </a:rPr>
              <a:t> wil</a:t>
            </a:r>
            <a:r>
              <a:rPr sz="2300" dirty="0">
                <a:latin typeface="Calibri"/>
                <a:cs typeface="Calibri"/>
              </a:rPr>
              <a:t>l</a:t>
            </a:r>
            <a:r>
              <a:rPr sz="2300" spc="-5" dirty="0">
                <a:latin typeface="Calibri"/>
                <a:cs typeface="Calibri"/>
              </a:rPr>
              <a:t> </a:t>
            </a:r>
            <a:r>
              <a:rPr sz="2300" spc="-10" dirty="0">
                <a:latin typeface="Calibri"/>
                <a:cs typeface="Calibri"/>
              </a:rPr>
              <a:t>stor</a:t>
            </a:r>
            <a:r>
              <a:rPr sz="2300" spc="-5" dirty="0">
                <a:latin typeface="Calibri"/>
                <a:cs typeface="Calibri"/>
              </a:rPr>
              <a:t>e</a:t>
            </a:r>
            <a:r>
              <a:rPr sz="2300" dirty="0">
                <a:latin typeface="Calibri"/>
                <a:cs typeface="Calibri"/>
              </a:rPr>
              <a:t> </a:t>
            </a:r>
            <a:r>
              <a:rPr sz="2300" spc="-5" dirty="0">
                <a:latin typeface="Calibri"/>
                <a:cs typeface="Calibri"/>
              </a:rPr>
              <a:t>th</a:t>
            </a:r>
            <a:r>
              <a:rPr sz="2300" dirty="0">
                <a:latin typeface="Calibri"/>
                <a:cs typeface="Calibri"/>
              </a:rPr>
              <a:t>e</a:t>
            </a:r>
            <a:r>
              <a:rPr sz="2300" spc="-5" dirty="0">
                <a:latin typeface="Calibri"/>
                <a:cs typeface="Calibri"/>
              </a:rPr>
              <a:t> inpu</a:t>
            </a:r>
            <a:r>
              <a:rPr sz="2300" dirty="0">
                <a:latin typeface="Calibri"/>
                <a:cs typeface="Calibri"/>
              </a:rPr>
              <a:t>t </a:t>
            </a:r>
            <a:r>
              <a:rPr sz="2300" spc="-5" dirty="0">
                <a:latin typeface="Calibri"/>
                <a:cs typeface="Calibri"/>
              </a:rPr>
              <a:t>strin</a:t>
            </a:r>
            <a:r>
              <a:rPr sz="2300" dirty="0">
                <a:latin typeface="Calibri"/>
                <a:cs typeface="Calibri"/>
              </a:rPr>
              <a:t>g</a:t>
            </a:r>
            <a:r>
              <a:rPr sz="2300" spc="-5" dirty="0">
                <a:latin typeface="Calibri"/>
                <a:cs typeface="Calibri"/>
              </a:rPr>
              <a:t> int</a:t>
            </a:r>
            <a:r>
              <a:rPr sz="2300" dirty="0">
                <a:latin typeface="Calibri"/>
                <a:cs typeface="Calibri"/>
              </a:rPr>
              <a:t>o</a:t>
            </a:r>
            <a:r>
              <a:rPr sz="2300" spc="-10" dirty="0">
                <a:latin typeface="Calibri"/>
                <a:cs typeface="Calibri"/>
              </a:rPr>
              <a:t> </a:t>
            </a:r>
            <a:r>
              <a:rPr sz="2300" spc="-5" dirty="0">
                <a:latin typeface="Courier New"/>
                <a:cs typeface="Courier New"/>
              </a:rPr>
              <a:t>name</a:t>
            </a:r>
            <a:endParaRPr sz="2300" dirty="0">
              <a:latin typeface="Courier New"/>
              <a:cs typeface="Courier New"/>
            </a:endParaRPr>
          </a:p>
          <a:p>
            <a:pPr marL="469900" indent="-457200">
              <a:lnSpc>
                <a:spcPct val="100000"/>
              </a:lnSpc>
              <a:spcBef>
                <a:spcPts val="625"/>
              </a:spcBef>
              <a:buFont typeface="Arial"/>
              <a:buChar char="•"/>
              <a:tabLst>
                <a:tab pos="469900" algn="l"/>
              </a:tabLst>
            </a:pPr>
            <a:r>
              <a:rPr lang="en-US" sz="2300" dirty="0">
                <a:latin typeface="Calibri"/>
                <a:cs typeface="Calibri"/>
              </a:rPr>
              <a:t>If t</a:t>
            </a:r>
            <a:r>
              <a:rPr sz="2300" dirty="0">
                <a:latin typeface="Calibri"/>
                <a:cs typeface="Calibri"/>
              </a:rPr>
              <a:t>he</a:t>
            </a:r>
            <a:r>
              <a:rPr sz="2300" spc="-5" dirty="0">
                <a:latin typeface="Calibri"/>
                <a:cs typeface="Calibri"/>
              </a:rPr>
              <a:t> </a:t>
            </a:r>
            <a:r>
              <a:rPr lang="en-US" sz="2300" spc="-5" dirty="0">
                <a:latin typeface="Calibri"/>
                <a:cs typeface="Calibri"/>
              </a:rPr>
              <a:t>user’s input includes</a:t>
            </a:r>
            <a:r>
              <a:rPr sz="2300" spc="-15" dirty="0">
                <a:latin typeface="Calibri"/>
                <a:cs typeface="Calibri"/>
              </a:rPr>
              <a:t> </a:t>
            </a:r>
            <a:r>
              <a:rPr lang="en-US" sz="2300" spc="-15" dirty="0">
                <a:latin typeface="Calibri"/>
                <a:cs typeface="Calibri"/>
              </a:rPr>
              <a:t>a </a:t>
            </a:r>
            <a:r>
              <a:rPr sz="2300" dirty="0">
                <a:latin typeface="Calibri"/>
                <a:cs typeface="Calibri"/>
              </a:rPr>
              <a:t>white</a:t>
            </a:r>
            <a:r>
              <a:rPr sz="2300" spc="-15" dirty="0">
                <a:latin typeface="Calibri"/>
                <a:cs typeface="Calibri"/>
              </a:rPr>
              <a:t> </a:t>
            </a:r>
            <a:r>
              <a:rPr sz="2300" dirty="0">
                <a:latin typeface="Calibri"/>
                <a:cs typeface="Calibri"/>
              </a:rPr>
              <a:t>space</a:t>
            </a:r>
            <a:r>
              <a:rPr lang="en-US" sz="2300" dirty="0">
                <a:latin typeface="Calibri"/>
                <a:cs typeface="Calibri"/>
              </a:rPr>
              <a:t>; </a:t>
            </a:r>
            <a:r>
              <a:rPr lang="en-US" sz="2300" u="sng" dirty="0">
                <a:latin typeface="Calibri"/>
                <a:cs typeface="Calibri"/>
              </a:rPr>
              <a:t>the white space and what come after won’t be stored in the variable </a:t>
            </a:r>
            <a:r>
              <a:rPr lang="en-US" sz="2300" i="1" u="sng" dirty="0">
                <a:latin typeface="Calibri"/>
                <a:cs typeface="Calibri"/>
              </a:rPr>
              <a:t>name</a:t>
            </a:r>
            <a:endParaRPr sz="2300" i="1" u="sng" dirty="0">
              <a:latin typeface="Calibri"/>
              <a:cs typeface="Calibri"/>
            </a:endParaRPr>
          </a:p>
          <a:p>
            <a:pPr marL="469900" indent="-457200">
              <a:lnSpc>
                <a:spcPct val="100000"/>
              </a:lnSpc>
              <a:spcBef>
                <a:spcPts val="570"/>
              </a:spcBef>
              <a:buFont typeface="Arial"/>
              <a:buChar char="•"/>
              <a:tabLst>
                <a:tab pos="469900" algn="l"/>
              </a:tabLst>
            </a:pPr>
            <a:r>
              <a:rPr sz="2300" dirty="0">
                <a:latin typeface="Calibri"/>
                <a:cs typeface="Calibri"/>
              </a:rPr>
              <a:t>The</a:t>
            </a:r>
            <a:r>
              <a:rPr sz="2300" spc="-5" dirty="0">
                <a:latin typeface="Calibri"/>
                <a:cs typeface="Calibri"/>
              </a:rPr>
              <a:t> </a:t>
            </a:r>
            <a:r>
              <a:rPr lang="en-US" sz="2300" spc="-5" dirty="0">
                <a:latin typeface="Calibri"/>
                <a:cs typeface="Calibri"/>
              </a:rPr>
              <a:t>input </a:t>
            </a:r>
            <a:r>
              <a:rPr sz="2300" spc="-5" dirty="0">
                <a:latin typeface="Calibri"/>
                <a:cs typeface="Calibri"/>
              </a:rPr>
              <a:t>strin</a:t>
            </a:r>
            <a:r>
              <a:rPr sz="2300" dirty="0">
                <a:latin typeface="Calibri"/>
                <a:cs typeface="Calibri"/>
              </a:rPr>
              <a:t>g</a:t>
            </a:r>
            <a:r>
              <a:rPr sz="2300" spc="-5" dirty="0">
                <a:latin typeface="Calibri"/>
                <a:cs typeface="Calibri"/>
              </a:rPr>
              <a:t> mus</a:t>
            </a:r>
            <a:r>
              <a:rPr sz="2300" dirty="0">
                <a:latin typeface="Calibri"/>
                <a:cs typeface="Calibri"/>
              </a:rPr>
              <a:t>t</a:t>
            </a:r>
            <a:r>
              <a:rPr sz="2300" spc="-15" dirty="0">
                <a:latin typeface="Calibri"/>
                <a:cs typeface="Calibri"/>
              </a:rPr>
              <a:t> </a:t>
            </a:r>
            <a:r>
              <a:rPr sz="2300" spc="-5" dirty="0">
                <a:latin typeface="Calibri"/>
                <a:cs typeface="Calibri"/>
              </a:rPr>
              <a:t>no</a:t>
            </a:r>
            <a:r>
              <a:rPr sz="2300" dirty="0">
                <a:latin typeface="Calibri"/>
                <a:cs typeface="Calibri"/>
              </a:rPr>
              <a:t>t</a:t>
            </a:r>
            <a:r>
              <a:rPr sz="2300" spc="-5" dirty="0">
                <a:latin typeface="Calibri"/>
                <a:cs typeface="Calibri"/>
              </a:rPr>
              <a:t> </a:t>
            </a:r>
            <a:r>
              <a:rPr sz="2300" spc="-10" dirty="0">
                <a:latin typeface="Calibri"/>
                <a:cs typeface="Calibri"/>
              </a:rPr>
              <a:t>b</a:t>
            </a:r>
            <a:r>
              <a:rPr sz="2300" dirty="0">
                <a:latin typeface="Calibri"/>
                <a:cs typeface="Calibri"/>
              </a:rPr>
              <a:t>e</a:t>
            </a:r>
            <a:r>
              <a:rPr sz="2300" spc="-5" dirty="0">
                <a:latin typeface="Calibri"/>
                <a:cs typeface="Calibri"/>
              </a:rPr>
              <a:t> </a:t>
            </a:r>
            <a:r>
              <a:rPr sz="2300" dirty="0">
                <a:latin typeface="Calibri"/>
                <a:cs typeface="Calibri"/>
              </a:rPr>
              <a:t>longer</a:t>
            </a:r>
            <a:r>
              <a:rPr sz="2300" spc="-5" dirty="0">
                <a:latin typeface="Calibri"/>
                <a:cs typeface="Calibri"/>
              </a:rPr>
              <a:t> </a:t>
            </a:r>
            <a:r>
              <a:rPr sz="2300" dirty="0">
                <a:latin typeface="Calibri"/>
                <a:cs typeface="Calibri"/>
              </a:rPr>
              <a:t>than</a:t>
            </a:r>
            <a:r>
              <a:rPr sz="2300" spc="-5" dirty="0">
                <a:latin typeface="Calibri"/>
                <a:cs typeface="Calibri"/>
              </a:rPr>
              <a:t> </a:t>
            </a:r>
            <a:r>
              <a:rPr sz="2300" i="1" dirty="0">
                <a:latin typeface="Calibri"/>
                <a:cs typeface="Calibri"/>
              </a:rPr>
              <a:t>array_size </a:t>
            </a:r>
            <a:r>
              <a:rPr sz="2300" i="1" spc="-5" dirty="0">
                <a:latin typeface="Calibri"/>
                <a:cs typeface="Calibri"/>
              </a:rPr>
              <a:t>‐1</a:t>
            </a:r>
            <a:endParaRPr sz="2300" dirty="0">
              <a:latin typeface="Calibri"/>
              <a:cs typeface="Calibri"/>
            </a:endParaRPr>
          </a:p>
          <a:p>
            <a:pPr marL="469900">
              <a:lnSpc>
                <a:spcPct val="100000"/>
              </a:lnSpc>
              <a:spcBef>
                <a:spcPts val="500"/>
              </a:spcBef>
            </a:pPr>
            <a:r>
              <a:rPr sz="2300" spc="-5" dirty="0">
                <a:latin typeface="Calibri"/>
                <a:cs typeface="Calibri"/>
              </a:rPr>
              <a:t>(30 i</a:t>
            </a:r>
            <a:r>
              <a:rPr sz="2300" dirty="0">
                <a:latin typeface="Calibri"/>
                <a:cs typeface="Calibri"/>
              </a:rPr>
              <a:t>n</a:t>
            </a:r>
            <a:r>
              <a:rPr sz="2300" spc="-5" dirty="0">
                <a:latin typeface="Calibri"/>
                <a:cs typeface="Calibri"/>
              </a:rPr>
              <a:t> this</a:t>
            </a:r>
            <a:r>
              <a:rPr sz="2300" dirty="0">
                <a:latin typeface="Calibri"/>
                <a:cs typeface="Calibri"/>
              </a:rPr>
              <a:t> </a:t>
            </a:r>
            <a:r>
              <a:rPr sz="2300" spc="-5" dirty="0">
                <a:latin typeface="Calibri"/>
                <a:cs typeface="Calibri"/>
              </a:rPr>
              <a:t>example,</a:t>
            </a:r>
            <a:r>
              <a:rPr sz="2300" spc="-10" dirty="0">
                <a:latin typeface="Calibri"/>
                <a:cs typeface="Calibri"/>
              </a:rPr>
              <a:t> </a:t>
            </a:r>
            <a:r>
              <a:rPr sz="2300" spc="-5" dirty="0">
                <a:latin typeface="Calibri"/>
                <a:cs typeface="Calibri"/>
              </a:rPr>
              <a:t>otherwise</a:t>
            </a:r>
            <a:r>
              <a:rPr sz="2300" spc="10" dirty="0">
                <a:latin typeface="Calibri"/>
                <a:cs typeface="Calibri"/>
              </a:rPr>
              <a:t> </a:t>
            </a:r>
            <a:r>
              <a:rPr sz="2300" spc="-5" dirty="0">
                <a:latin typeface="Calibri"/>
                <a:cs typeface="Calibri"/>
              </a:rPr>
              <a:t>it</a:t>
            </a:r>
            <a:r>
              <a:rPr sz="2300" spc="5" dirty="0">
                <a:latin typeface="Calibri"/>
                <a:cs typeface="Calibri"/>
              </a:rPr>
              <a:t> </a:t>
            </a:r>
            <a:r>
              <a:rPr sz="2300" b="1" dirty="0">
                <a:solidFill>
                  <a:srgbClr val="FF0000"/>
                </a:solidFill>
                <a:latin typeface="Calibri"/>
                <a:cs typeface="Calibri"/>
              </a:rPr>
              <a:t>ma</a:t>
            </a:r>
            <a:r>
              <a:rPr sz="2300" b="1" spc="-5" dirty="0">
                <a:solidFill>
                  <a:srgbClr val="FF0000"/>
                </a:solidFill>
                <a:latin typeface="Calibri"/>
                <a:cs typeface="Calibri"/>
              </a:rPr>
              <a:t>y cause</a:t>
            </a:r>
            <a:r>
              <a:rPr sz="2300" b="1" dirty="0">
                <a:solidFill>
                  <a:srgbClr val="FF0000"/>
                </a:solidFill>
                <a:latin typeface="Calibri"/>
                <a:cs typeface="Calibri"/>
              </a:rPr>
              <a:t> </a:t>
            </a:r>
            <a:r>
              <a:rPr sz="2300" b="1" spc="-10" dirty="0">
                <a:solidFill>
                  <a:srgbClr val="FF0000"/>
                </a:solidFill>
                <a:latin typeface="Calibri"/>
                <a:cs typeface="Calibri"/>
              </a:rPr>
              <a:t>yo</a:t>
            </a:r>
            <a:r>
              <a:rPr sz="2300" b="1" spc="-5" dirty="0">
                <a:solidFill>
                  <a:srgbClr val="FF0000"/>
                </a:solidFill>
                <a:latin typeface="Calibri"/>
                <a:cs typeface="Calibri"/>
              </a:rPr>
              <a:t>u </a:t>
            </a:r>
            <a:r>
              <a:rPr sz="2300" b="1" spc="-10" dirty="0">
                <a:solidFill>
                  <a:srgbClr val="FF0000"/>
                </a:solidFill>
                <a:latin typeface="Calibri"/>
                <a:cs typeface="Calibri"/>
              </a:rPr>
              <a:t>progra</a:t>
            </a:r>
            <a:r>
              <a:rPr sz="2300" b="1" spc="-5" dirty="0">
                <a:solidFill>
                  <a:srgbClr val="FF0000"/>
                </a:solidFill>
                <a:latin typeface="Calibri"/>
                <a:cs typeface="Calibri"/>
              </a:rPr>
              <a:t>m</a:t>
            </a:r>
            <a:r>
              <a:rPr sz="2300" b="1" spc="5" dirty="0">
                <a:solidFill>
                  <a:srgbClr val="FF0000"/>
                </a:solidFill>
                <a:latin typeface="Calibri"/>
                <a:cs typeface="Calibri"/>
              </a:rPr>
              <a:t> </a:t>
            </a:r>
            <a:r>
              <a:rPr sz="2300" b="1" spc="-5" dirty="0">
                <a:solidFill>
                  <a:srgbClr val="FF0000"/>
                </a:solidFill>
                <a:latin typeface="Calibri"/>
                <a:cs typeface="Calibri"/>
              </a:rPr>
              <a:t>crash</a:t>
            </a:r>
            <a:r>
              <a:rPr sz="2300" b="1" dirty="0">
                <a:solidFill>
                  <a:srgbClr val="FF0000"/>
                </a:solidFill>
                <a:latin typeface="Calibri"/>
                <a:cs typeface="Calibri"/>
              </a:rPr>
              <a:t> </a:t>
            </a:r>
            <a:r>
              <a:rPr sz="2300" spc="-5" dirty="0">
                <a:latin typeface="Calibri"/>
                <a:cs typeface="Calibri"/>
              </a:rPr>
              <a:t>)</a:t>
            </a:r>
            <a:endParaRPr sz="2300" dirty="0">
              <a:latin typeface="Calibri"/>
              <a:cs typeface="Calibri"/>
            </a:endParaRPr>
          </a:p>
          <a:p>
            <a:pPr marL="469900" indent="-457200">
              <a:lnSpc>
                <a:spcPct val="100000"/>
              </a:lnSpc>
              <a:spcBef>
                <a:spcPts val="540"/>
              </a:spcBef>
              <a:buFont typeface="Arial"/>
              <a:buChar char="•"/>
              <a:tabLst>
                <a:tab pos="469900" algn="l"/>
              </a:tabLst>
            </a:pPr>
            <a:r>
              <a:rPr sz="2300" spc="-5" dirty="0">
                <a:latin typeface="Calibri"/>
                <a:cs typeface="Calibri"/>
              </a:rPr>
              <a:t>T</a:t>
            </a:r>
            <a:r>
              <a:rPr sz="2300" dirty="0">
                <a:latin typeface="Calibri"/>
                <a:cs typeface="Calibri"/>
              </a:rPr>
              <a:t>o</a:t>
            </a:r>
            <a:r>
              <a:rPr sz="2300" spc="-5" dirty="0">
                <a:latin typeface="Calibri"/>
                <a:cs typeface="Calibri"/>
              </a:rPr>
              <a:t> limi</a:t>
            </a:r>
            <a:r>
              <a:rPr sz="2300" dirty="0">
                <a:latin typeface="Calibri"/>
                <a:cs typeface="Calibri"/>
              </a:rPr>
              <a:t>t</a:t>
            </a:r>
            <a:r>
              <a:rPr sz="2300" spc="-5" dirty="0">
                <a:latin typeface="Calibri"/>
                <a:cs typeface="Calibri"/>
              </a:rPr>
              <a:t> th</a:t>
            </a:r>
            <a:r>
              <a:rPr sz="2300" dirty="0">
                <a:latin typeface="Calibri"/>
                <a:cs typeface="Calibri"/>
              </a:rPr>
              <a:t>e</a:t>
            </a:r>
            <a:r>
              <a:rPr sz="2300" spc="-5" dirty="0">
                <a:latin typeface="Calibri"/>
                <a:cs typeface="Calibri"/>
              </a:rPr>
              <a:t> inpu</a:t>
            </a:r>
            <a:r>
              <a:rPr sz="2300" dirty="0">
                <a:latin typeface="Calibri"/>
                <a:cs typeface="Calibri"/>
              </a:rPr>
              <a:t>t </a:t>
            </a:r>
            <a:r>
              <a:rPr sz="2300" spc="-5" dirty="0">
                <a:latin typeface="Calibri"/>
                <a:cs typeface="Calibri"/>
              </a:rPr>
              <a:t>lengt</a:t>
            </a:r>
            <a:r>
              <a:rPr sz="2300" dirty="0">
                <a:latin typeface="Calibri"/>
                <a:cs typeface="Calibri"/>
              </a:rPr>
              <a:t>h</a:t>
            </a:r>
            <a:r>
              <a:rPr lang="en-US" sz="2300" dirty="0">
                <a:latin typeface="Calibri"/>
                <a:cs typeface="Calibri"/>
              </a:rPr>
              <a:t>, set the format specifier accordingly, a NULL will be added to your array</a:t>
            </a:r>
            <a:r>
              <a:rPr sz="2300" dirty="0">
                <a:latin typeface="Calibri"/>
                <a:cs typeface="Calibri"/>
              </a:rPr>
              <a:t> </a:t>
            </a:r>
            <a:r>
              <a:rPr sz="2300" spc="-5" dirty="0">
                <a:latin typeface="Calibri"/>
                <a:cs typeface="Calibri"/>
              </a:rPr>
              <a:t>:</a:t>
            </a:r>
            <a:endParaRPr sz="2300" dirty="0">
              <a:latin typeface="Calibri"/>
              <a:cs typeface="Calibri"/>
            </a:endParaRPr>
          </a:p>
          <a:p>
            <a:pPr marL="12700" indent="457200">
              <a:lnSpc>
                <a:spcPct val="100000"/>
              </a:lnSpc>
              <a:spcBef>
                <a:spcPts val="450"/>
              </a:spcBef>
            </a:pPr>
            <a:r>
              <a:rPr sz="2300" spc="-5" dirty="0">
                <a:latin typeface="Courier New"/>
                <a:cs typeface="Courier New"/>
              </a:rPr>
              <a:t>scanf("%</a:t>
            </a:r>
            <a:r>
              <a:rPr sz="2300" b="1" spc="-5" dirty="0">
                <a:solidFill>
                  <a:srgbClr val="0070C0"/>
                </a:solidFill>
                <a:latin typeface="Courier New"/>
                <a:cs typeface="Courier New"/>
              </a:rPr>
              <a:t>30</a:t>
            </a:r>
            <a:r>
              <a:rPr sz="2300" spc="-5" dirty="0">
                <a:latin typeface="Courier New"/>
                <a:cs typeface="Courier New"/>
              </a:rPr>
              <a:t>s", name);</a:t>
            </a:r>
            <a:r>
              <a:rPr sz="2300" spc="5" dirty="0">
                <a:latin typeface="Courier New"/>
                <a:cs typeface="Courier New"/>
              </a:rPr>
              <a:t> </a:t>
            </a:r>
            <a:r>
              <a:rPr sz="2300" spc="-5" dirty="0">
                <a:solidFill>
                  <a:srgbClr val="003300"/>
                </a:solidFill>
                <a:latin typeface="Calibri"/>
                <a:cs typeface="Calibri"/>
              </a:rPr>
              <a:t>/* get </a:t>
            </a:r>
            <a:r>
              <a:rPr sz="2300" dirty="0">
                <a:solidFill>
                  <a:srgbClr val="003300"/>
                </a:solidFill>
                <a:latin typeface="Calibri"/>
                <a:cs typeface="Calibri"/>
              </a:rPr>
              <a:t>n</a:t>
            </a:r>
            <a:r>
              <a:rPr sz="2300" spc="-5" dirty="0">
                <a:solidFill>
                  <a:srgbClr val="003300"/>
                </a:solidFill>
                <a:latin typeface="Calibri"/>
                <a:cs typeface="Calibri"/>
              </a:rPr>
              <a:t>o</a:t>
            </a:r>
            <a:r>
              <a:rPr sz="2300" dirty="0">
                <a:solidFill>
                  <a:srgbClr val="003300"/>
                </a:solidFill>
                <a:latin typeface="Calibri"/>
                <a:cs typeface="Calibri"/>
              </a:rPr>
              <a:t> </a:t>
            </a:r>
            <a:r>
              <a:rPr sz="2300" spc="-5" dirty="0">
                <a:solidFill>
                  <a:srgbClr val="003300"/>
                </a:solidFill>
                <a:latin typeface="Calibri"/>
                <a:cs typeface="Calibri"/>
              </a:rPr>
              <a:t>more than </a:t>
            </a:r>
            <a:r>
              <a:rPr sz="2300" dirty="0">
                <a:solidFill>
                  <a:srgbClr val="003300"/>
                </a:solidFill>
                <a:latin typeface="Calibri"/>
                <a:cs typeface="Calibri"/>
              </a:rPr>
              <a:t>3</a:t>
            </a:r>
            <a:r>
              <a:rPr sz="2300" spc="-5" dirty="0">
                <a:solidFill>
                  <a:srgbClr val="003300"/>
                </a:solidFill>
                <a:latin typeface="Calibri"/>
                <a:cs typeface="Calibri"/>
              </a:rPr>
              <a:t>0 </a:t>
            </a:r>
            <a:r>
              <a:rPr sz="2300" dirty="0">
                <a:solidFill>
                  <a:srgbClr val="003300"/>
                </a:solidFill>
                <a:latin typeface="Calibri"/>
                <a:cs typeface="Calibri"/>
              </a:rPr>
              <a:t>character</a:t>
            </a:r>
            <a:r>
              <a:rPr sz="2300" spc="-5" dirty="0">
                <a:solidFill>
                  <a:srgbClr val="003300"/>
                </a:solidFill>
                <a:latin typeface="Calibri"/>
                <a:cs typeface="Calibri"/>
              </a:rPr>
              <a:t>s</a:t>
            </a:r>
            <a:r>
              <a:rPr sz="2300" spc="-10" dirty="0">
                <a:solidFill>
                  <a:srgbClr val="003300"/>
                </a:solidFill>
                <a:latin typeface="Calibri"/>
                <a:cs typeface="Calibri"/>
              </a:rPr>
              <a:t> </a:t>
            </a:r>
            <a:r>
              <a:rPr sz="2300" dirty="0">
                <a:solidFill>
                  <a:srgbClr val="003300"/>
                </a:solidFill>
                <a:latin typeface="Calibri"/>
                <a:cs typeface="Calibri"/>
              </a:rPr>
              <a:t>*/</a:t>
            </a:r>
            <a:endParaRPr sz="2300" dirty="0">
              <a:latin typeface="Times New Roman"/>
              <a:cs typeface="Times New Roman"/>
            </a:endParaRPr>
          </a:p>
        </p:txBody>
      </p:sp>
      <p:sp>
        <p:nvSpPr>
          <p:cNvPr id="5" name="object 5"/>
          <p:cNvSpPr/>
          <p:nvPr/>
        </p:nvSpPr>
        <p:spPr>
          <a:xfrm>
            <a:off x="2908300" y="1747018"/>
            <a:ext cx="1641789" cy="213069"/>
          </a:xfrm>
          <a:custGeom>
            <a:avLst/>
            <a:gdLst/>
            <a:ahLst/>
            <a:cxnLst/>
            <a:rect l="l" t="t" r="r" b="b"/>
            <a:pathLst>
              <a:path w="1944370" h="462914">
                <a:moveTo>
                  <a:pt x="48914" y="403350"/>
                </a:moveTo>
                <a:lnTo>
                  <a:pt x="28956" y="382524"/>
                </a:lnTo>
                <a:lnTo>
                  <a:pt x="0" y="462534"/>
                </a:lnTo>
                <a:lnTo>
                  <a:pt x="39624" y="450313"/>
                </a:lnTo>
                <a:lnTo>
                  <a:pt x="39624" y="411480"/>
                </a:lnTo>
                <a:lnTo>
                  <a:pt x="48914" y="403350"/>
                </a:lnTo>
                <a:close/>
              </a:path>
              <a:path w="1944370" h="462914">
                <a:moveTo>
                  <a:pt x="62022" y="417027"/>
                </a:moveTo>
                <a:lnTo>
                  <a:pt x="48914" y="403350"/>
                </a:lnTo>
                <a:lnTo>
                  <a:pt x="39624" y="411480"/>
                </a:lnTo>
                <a:lnTo>
                  <a:pt x="51816" y="425958"/>
                </a:lnTo>
                <a:lnTo>
                  <a:pt x="62022" y="417027"/>
                </a:lnTo>
                <a:close/>
              </a:path>
              <a:path w="1944370" h="462914">
                <a:moveTo>
                  <a:pt x="81534" y="437388"/>
                </a:moveTo>
                <a:lnTo>
                  <a:pt x="62022" y="417027"/>
                </a:lnTo>
                <a:lnTo>
                  <a:pt x="51816" y="425958"/>
                </a:lnTo>
                <a:lnTo>
                  <a:pt x="39624" y="411480"/>
                </a:lnTo>
                <a:lnTo>
                  <a:pt x="39624" y="450313"/>
                </a:lnTo>
                <a:lnTo>
                  <a:pt x="81534" y="437388"/>
                </a:lnTo>
                <a:close/>
              </a:path>
              <a:path w="1944370" h="462914">
                <a:moveTo>
                  <a:pt x="1943862" y="19050"/>
                </a:moveTo>
                <a:lnTo>
                  <a:pt x="1942338" y="0"/>
                </a:lnTo>
                <a:lnTo>
                  <a:pt x="1813560" y="12954"/>
                </a:lnTo>
                <a:lnTo>
                  <a:pt x="1696212" y="25146"/>
                </a:lnTo>
                <a:lnTo>
                  <a:pt x="1580388" y="36576"/>
                </a:lnTo>
                <a:lnTo>
                  <a:pt x="1520278" y="43036"/>
                </a:lnTo>
                <a:lnTo>
                  <a:pt x="1460193" y="49550"/>
                </a:lnTo>
                <a:lnTo>
                  <a:pt x="1400127" y="56126"/>
                </a:lnTo>
                <a:lnTo>
                  <a:pt x="1340077" y="62768"/>
                </a:lnTo>
                <a:lnTo>
                  <a:pt x="1280040" y="69484"/>
                </a:lnTo>
                <a:lnTo>
                  <a:pt x="1220013" y="76281"/>
                </a:lnTo>
                <a:lnTo>
                  <a:pt x="1159992" y="83163"/>
                </a:lnTo>
                <a:lnTo>
                  <a:pt x="1099974" y="90139"/>
                </a:lnTo>
                <a:lnTo>
                  <a:pt x="1039955" y="97213"/>
                </a:lnTo>
                <a:lnTo>
                  <a:pt x="979932" y="104394"/>
                </a:lnTo>
                <a:lnTo>
                  <a:pt x="940308" y="108966"/>
                </a:lnTo>
                <a:lnTo>
                  <a:pt x="873756" y="115777"/>
                </a:lnTo>
                <a:lnTo>
                  <a:pt x="823854" y="121144"/>
                </a:lnTo>
                <a:lnTo>
                  <a:pt x="773442" y="127073"/>
                </a:lnTo>
                <a:lnTo>
                  <a:pt x="724268" y="133589"/>
                </a:lnTo>
                <a:lnTo>
                  <a:pt x="674669" y="141150"/>
                </a:lnTo>
                <a:lnTo>
                  <a:pt x="625259" y="149925"/>
                </a:lnTo>
                <a:lnTo>
                  <a:pt x="578358" y="160020"/>
                </a:lnTo>
                <a:lnTo>
                  <a:pt x="518159" y="176022"/>
                </a:lnTo>
                <a:lnTo>
                  <a:pt x="469595" y="191547"/>
                </a:lnTo>
                <a:lnTo>
                  <a:pt x="421560" y="209609"/>
                </a:lnTo>
                <a:lnTo>
                  <a:pt x="374024" y="229830"/>
                </a:lnTo>
                <a:lnTo>
                  <a:pt x="326954" y="251831"/>
                </a:lnTo>
                <a:lnTo>
                  <a:pt x="280320" y="275234"/>
                </a:lnTo>
                <a:lnTo>
                  <a:pt x="234090" y="299661"/>
                </a:lnTo>
                <a:lnTo>
                  <a:pt x="188232" y="324734"/>
                </a:lnTo>
                <a:lnTo>
                  <a:pt x="97508" y="375307"/>
                </a:lnTo>
                <a:lnTo>
                  <a:pt x="75010" y="387763"/>
                </a:lnTo>
                <a:lnTo>
                  <a:pt x="52578" y="400050"/>
                </a:lnTo>
                <a:lnTo>
                  <a:pt x="51816" y="400812"/>
                </a:lnTo>
                <a:lnTo>
                  <a:pt x="48914" y="403350"/>
                </a:lnTo>
                <a:lnTo>
                  <a:pt x="62022" y="417027"/>
                </a:lnTo>
                <a:lnTo>
                  <a:pt x="62484" y="416623"/>
                </a:lnTo>
                <a:lnTo>
                  <a:pt x="62484" y="416052"/>
                </a:lnTo>
                <a:lnTo>
                  <a:pt x="68580" y="413004"/>
                </a:lnTo>
                <a:lnTo>
                  <a:pt x="73913" y="409956"/>
                </a:lnTo>
                <a:lnTo>
                  <a:pt x="98568" y="396431"/>
                </a:lnTo>
                <a:lnTo>
                  <a:pt x="123153" y="382810"/>
                </a:lnTo>
                <a:lnTo>
                  <a:pt x="196735" y="341864"/>
                </a:lnTo>
                <a:lnTo>
                  <a:pt x="245897" y="315002"/>
                </a:lnTo>
                <a:lnTo>
                  <a:pt x="295379" y="288957"/>
                </a:lnTo>
                <a:lnTo>
                  <a:pt x="345379" y="264133"/>
                </a:lnTo>
                <a:lnTo>
                  <a:pt x="396098" y="240931"/>
                </a:lnTo>
                <a:lnTo>
                  <a:pt x="447737" y="219753"/>
                </a:lnTo>
                <a:lnTo>
                  <a:pt x="500495" y="201003"/>
                </a:lnTo>
                <a:lnTo>
                  <a:pt x="554572" y="185081"/>
                </a:lnTo>
                <a:lnTo>
                  <a:pt x="611886" y="172212"/>
                </a:lnTo>
                <a:lnTo>
                  <a:pt x="672084" y="160782"/>
                </a:lnTo>
                <a:lnTo>
                  <a:pt x="715471" y="154253"/>
                </a:lnTo>
                <a:lnTo>
                  <a:pt x="758938" y="148321"/>
                </a:lnTo>
                <a:lnTo>
                  <a:pt x="802470" y="142890"/>
                </a:lnTo>
                <a:lnTo>
                  <a:pt x="846052" y="137865"/>
                </a:lnTo>
                <a:lnTo>
                  <a:pt x="889670" y="133151"/>
                </a:lnTo>
                <a:lnTo>
                  <a:pt x="962406" y="125730"/>
                </a:lnTo>
                <a:lnTo>
                  <a:pt x="1002030" y="121158"/>
                </a:lnTo>
                <a:lnTo>
                  <a:pt x="1059967" y="114192"/>
                </a:lnTo>
                <a:lnTo>
                  <a:pt x="1117917" y="107323"/>
                </a:lnTo>
                <a:lnTo>
                  <a:pt x="1175879" y="100549"/>
                </a:lnTo>
                <a:lnTo>
                  <a:pt x="1233852" y="93868"/>
                </a:lnTo>
                <a:lnTo>
                  <a:pt x="1291837" y="87277"/>
                </a:lnTo>
                <a:lnTo>
                  <a:pt x="1349833" y="80776"/>
                </a:lnTo>
                <a:lnTo>
                  <a:pt x="1407838" y="74362"/>
                </a:lnTo>
                <a:lnTo>
                  <a:pt x="1465853" y="68033"/>
                </a:lnTo>
                <a:lnTo>
                  <a:pt x="1523878" y="61788"/>
                </a:lnTo>
                <a:lnTo>
                  <a:pt x="1581912" y="55626"/>
                </a:lnTo>
                <a:lnTo>
                  <a:pt x="1697736" y="43434"/>
                </a:lnTo>
                <a:lnTo>
                  <a:pt x="1815845" y="32004"/>
                </a:lnTo>
                <a:lnTo>
                  <a:pt x="1943862" y="19050"/>
                </a:lnTo>
                <a:close/>
              </a:path>
              <a:path w="1944370" h="462914">
                <a:moveTo>
                  <a:pt x="64007" y="415290"/>
                </a:moveTo>
                <a:lnTo>
                  <a:pt x="62484" y="416052"/>
                </a:lnTo>
                <a:lnTo>
                  <a:pt x="62484" y="416623"/>
                </a:lnTo>
                <a:lnTo>
                  <a:pt x="64007" y="415290"/>
                </a:lnTo>
                <a:close/>
              </a:path>
            </a:pathLst>
          </a:custGeom>
          <a:solidFill>
            <a:srgbClr val="969696"/>
          </a:solidFill>
        </p:spPr>
        <p:txBody>
          <a:bodyPr wrap="square" lIns="0" tIns="0" rIns="0" bIns="0" rtlCol="0"/>
          <a:lstStyle/>
          <a:p>
            <a:endParaRPr/>
          </a:p>
        </p:txBody>
      </p:sp>
      <p:sp>
        <p:nvSpPr>
          <p:cNvPr id="6" name="object 6"/>
          <p:cNvSpPr txBox="1"/>
          <p:nvPr/>
        </p:nvSpPr>
        <p:spPr>
          <a:xfrm>
            <a:off x="4550089" y="1600413"/>
            <a:ext cx="2711450" cy="369332"/>
          </a:xfrm>
          <a:prstGeom prst="rect">
            <a:avLst/>
          </a:prstGeom>
        </p:spPr>
        <p:txBody>
          <a:bodyPr vert="horz" wrap="square" lIns="0" tIns="0" rIns="0" bIns="0" rtlCol="0">
            <a:spAutoFit/>
          </a:bodyPr>
          <a:lstStyle/>
          <a:p>
            <a:pPr marL="12700">
              <a:lnSpc>
                <a:spcPct val="100000"/>
              </a:lnSpc>
            </a:pPr>
            <a:r>
              <a:rPr sz="2400" dirty="0">
                <a:latin typeface="Calibri"/>
                <a:cs typeface="Calibri"/>
              </a:rPr>
              <a:t>&amp;</a:t>
            </a:r>
            <a:r>
              <a:rPr sz="2400" spc="-135" dirty="0">
                <a:latin typeface="Calibri"/>
                <a:cs typeface="Calibri"/>
              </a:rPr>
              <a:t> </a:t>
            </a:r>
            <a:r>
              <a:rPr sz="1800" dirty="0">
                <a:solidFill>
                  <a:srgbClr val="003300"/>
                </a:solidFill>
                <a:latin typeface="Calibri"/>
                <a:cs typeface="Calibri"/>
              </a:rPr>
              <a:t>is </a:t>
            </a:r>
            <a:r>
              <a:rPr sz="1800" spc="5" dirty="0">
                <a:solidFill>
                  <a:srgbClr val="003300"/>
                </a:solidFill>
                <a:latin typeface="Calibri"/>
                <a:cs typeface="Calibri"/>
              </a:rPr>
              <a:t>n</a:t>
            </a:r>
            <a:r>
              <a:rPr sz="1800" spc="-5" dirty="0">
                <a:solidFill>
                  <a:srgbClr val="003300"/>
                </a:solidFill>
                <a:latin typeface="Calibri"/>
                <a:cs typeface="Calibri"/>
              </a:rPr>
              <a:t>o</a:t>
            </a:r>
            <a:r>
              <a:rPr sz="1800" dirty="0">
                <a:solidFill>
                  <a:srgbClr val="003300"/>
                </a:solidFill>
                <a:latin typeface="Calibri"/>
                <a:cs typeface="Calibri"/>
              </a:rPr>
              <a:t>t</a:t>
            </a:r>
            <a:r>
              <a:rPr sz="1800" spc="5" dirty="0">
                <a:solidFill>
                  <a:srgbClr val="003300"/>
                </a:solidFill>
                <a:latin typeface="Calibri"/>
                <a:cs typeface="Calibri"/>
              </a:rPr>
              <a:t> </a:t>
            </a:r>
            <a:r>
              <a:rPr sz="1800" spc="-5" dirty="0">
                <a:solidFill>
                  <a:srgbClr val="003300"/>
                </a:solidFill>
                <a:latin typeface="Calibri"/>
                <a:cs typeface="Calibri"/>
              </a:rPr>
              <a:t>nee</a:t>
            </a:r>
            <a:r>
              <a:rPr sz="1800" spc="5" dirty="0">
                <a:solidFill>
                  <a:srgbClr val="003300"/>
                </a:solidFill>
                <a:latin typeface="Calibri"/>
                <a:cs typeface="Calibri"/>
              </a:rPr>
              <a:t>de</a:t>
            </a:r>
            <a:r>
              <a:rPr sz="1800" dirty="0">
                <a:solidFill>
                  <a:srgbClr val="003300"/>
                </a:solidFill>
                <a:latin typeface="Calibri"/>
                <a:cs typeface="Calibri"/>
              </a:rPr>
              <a:t>d</a:t>
            </a:r>
            <a:r>
              <a:rPr sz="1800" spc="5" dirty="0">
                <a:solidFill>
                  <a:srgbClr val="003300"/>
                </a:solidFill>
                <a:latin typeface="Calibri"/>
                <a:cs typeface="Calibri"/>
              </a:rPr>
              <a:t> </a:t>
            </a:r>
            <a:r>
              <a:rPr sz="1800" dirty="0">
                <a:solidFill>
                  <a:srgbClr val="003300"/>
                </a:solidFill>
                <a:latin typeface="Calibri"/>
                <a:cs typeface="Calibri"/>
              </a:rPr>
              <a:t>for </a:t>
            </a:r>
            <a:r>
              <a:rPr sz="1800" spc="-5" dirty="0">
                <a:solidFill>
                  <a:srgbClr val="003300"/>
                </a:solidFill>
                <a:latin typeface="Calibri"/>
                <a:cs typeface="Calibri"/>
              </a:rPr>
              <a:t>c</a:t>
            </a:r>
            <a:r>
              <a:rPr sz="1800" spc="-215" dirty="0">
                <a:solidFill>
                  <a:srgbClr val="003300"/>
                </a:solidFill>
                <a:latin typeface="Calibri"/>
                <a:cs typeface="Calibri"/>
              </a:rPr>
              <a:t>‐</a:t>
            </a:r>
            <a:r>
              <a:rPr sz="1800" spc="-5" dirty="0">
                <a:solidFill>
                  <a:srgbClr val="003300"/>
                </a:solidFill>
                <a:latin typeface="Calibri"/>
                <a:cs typeface="Calibri"/>
              </a:rPr>
              <a:t>strings</a:t>
            </a:r>
            <a:endParaRPr sz="1800" dirty="0">
              <a:latin typeface="Calibri"/>
              <a:cs typeface="Calibri"/>
            </a:endParaRPr>
          </a:p>
        </p:txBody>
      </p:sp>
      <p:sp>
        <p:nvSpPr>
          <p:cNvPr id="7" name="Rectangle 6">
            <a:extLst>
              <a:ext uri="{FF2B5EF4-FFF2-40B4-BE49-F238E27FC236}">
                <a16:creationId xmlns:a16="http://schemas.microsoft.com/office/drawing/2014/main" id="{917A5701-FD72-419F-A465-53C0B8FBEFBF}"/>
              </a:ext>
            </a:extLst>
          </p:cNvPr>
          <p:cNvSpPr/>
          <p:nvPr/>
        </p:nvSpPr>
        <p:spPr>
          <a:xfrm>
            <a:off x="0" y="717518"/>
            <a:ext cx="6604372" cy="892552"/>
          </a:xfrm>
          <a:prstGeom prst="rect">
            <a:avLst/>
          </a:prstGeom>
        </p:spPr>
        <p:txBody>
          <a:bodyPr wrap="none">
            <a:spAutoFit/>
          </a:bodyPr>
          <a:lstStyle/>
          <a:p>
            <a:pPr marL="342900" indent="-342900">
              <a:buFont typeface="Wingdings" panose="05000000000000000000" pitchFamily="2" charset="2"/>
              <a:buChar char="v"/>
            </a:pPr>
            <a:r>
              <a:rPr lang="en-US" sz="2400" spc="-10" dirty="0">
                <a:latin typeface="Courier New"/>
                <a:cs typeface="Courier New"/>
              </a:rPr>
              <a:t>Use the format specifier %s</a:t>
            </a:r>
          </a:p>
          <a:p>
            <a:pPr marL="342900" indent="-342900">
              <a:buFont typeface="Wingdings" panose="05000000000000000000" pitchFamily="2" charset="2"/>
              <a:buChar char="v"/>
            </a:pPr>
            <a:r>
              <a:rPr lang="en-US" sz="2400" spc="-10" dirty="0">
                <a:latin typeface="Courier New"/>
                <a:cs typeface="Courier New"/>
              </a:rPr>
              <a:t>Example: Consider</a:t>
            </a:r>
            <a:r>
              <a:rPr lang="en-US" sz="2800" spc="-10" dirty="0">
                <a:solidFill>
                  <a:srgbClr val="0000FF"/>
                </a:solidFill>
                <a:latin typeface="Courier New"/>
                <a:cs typeface="Courier New"/>
              </a:rPr>
              <a:t> </a:t>
            </a:r>
            <a:r>
              <a:rPr lang="en-US" sz="2400" spc="-10" dirty="0">
                <a:solidFill>
                  <a:srgbClr val="0000FF"/>
                </a:solidFill>
                <a:latin typeface="Courier New"/>
                <a:cs typeface="Courier New"/>
              </a:rPr>
              <a:t>cha</a:t>
            </a:r>
            <a:r>
              <a:rPr lang="en-US" sz="2400" dirty="0">
                <a:solidFill>
                  <a:srgbClr val="0000FF"/>
                </a:solidFill>
                <a:latin typeface="Courier New"/>
                <a:cs typeface="Courier New"/>
              </a:rPr>
              <a:t>r</a:t>
            </a:r>
            <a:r>
              <a:rPr lang="en-US" sz="2400" spc="-5" dirty="0">
                <a:solidFill>
                  <a:srgbClr val="0000FF"/>
                </a:solidFill>
                <a:latin typeface="Courier New"/>
                <a:cs typeface="Courier New"/>
              </a:rPr>
              <a:t> </a:t>
            </a:r>
            <a:r>
              <a:rPr lang="en-US" sz="2400" spc="-10" dirty="0">
                <a:latin typeface="Courier New"/>
                <a:cs typeface="Courier New"/>
              </a:rPr>
              <a:t>name[31]; </a:t>
            </a:r>
            <a:endParaRPr lang="en-US" sz="2400" dirty="0"/>
          </a:p>
        </p:txBody>
      </p:sp>
      <p:sp>
        <p:nvSpPr>
          <p:cNvPr id="9" name="Rectangle 8">
            <a:extLst>
              <a:ext uri="{FF2B5EF4-FFF2-40B4-BE49-F238E27FC236}">
                <a16:creationId xmlns:a16="http://schemas.microsoft.com/office/drawing/2014/main" id="{A534F9CA-447F-45D3-B7F0-394A48E6F27E}"/>
              </a:ext>
            </a:extLst>
          </p:cNvPr>
          <p:cNvSpPr/>
          <p:nvPr/>
        </p:nvSpPr>
        <p:spPr>
          <a:xfrm>
            <a:off x="241300" y="6124365"/>
            <a:ext cx="10516184" cy="1330942"/>
          </a:xfrm>
          <a:prstGeom prst="rect">
            <a:avLst/>
          </a:prstGeom>
        </p:spPr>
        <p:txBody>
          <a:bodyPr wrap="square">
            <a:spAutoFit/>
          </a:bodyPr>
          <a:lstStyle/>
          <a:p>
            <a:pPr marL="12700">
              <a:lnSpc>
                <a:spcPct val="100000"/>
              </a:lnSpc>
            </a:pPr>
            <a:r>
              <a:rPr lang="en-US" sz="2400" b="1" spc="-5" dirty="0" err="1">
                <a:solidFill>
                  <a:srgbClr val="FF0000"/>
                </a:solidFill>
                <a:latin typeface="Courier New"/>
                <a:cs typeface="Courier New"/>
              </a:rPr>
              <a:t>printf</a:t>
            </a:r>
            <a:r>
              <a:rPr lang="en-US" sz="2400" b="1" spc="-5" dirty="0">
                <a:solidFill>
                  <a:srgbClr val="FF0000"/>
                </a:solidFill>
                <a:latin typeface="Courier New"/>
                <a:cs typeface="Courier New"/>
              </a:rPr>
              <a:t>("%s"</a:t>
            </a:r>
            <a:r>
              <a:rPr lang="en-US" sz="2400" b="1" dirty="0">
                <a:solidFill>
                  <a:srgbClr val="FF0000"/>
                </a:solidFill>
                <a:latin typeface="Courier New"/>
                <a:cs typeface="Courier New"/>
              </a:rPr>
              <a:t>,</a:t>
            </a:r>
            <a:r>
              <a:rPr lang="en-US" sz="2400" b="1" spc="-5" dirty="0">
                <a:solidFill>
                  <a:srgbClr val="FF0000"/>
                </a:solidFill>
                <a:latin typeface="Courier New"/>
                <a:cs typeface="Courier New"/>
              </a:rPr>
              <a:t> name);</a:t>
            </a:r>
            <a:endParaRPr lang="en-US" sz="2400" b="1" dirty="0">
              <a:solidFill>
                <a:srgbClr val="FF0000"/>
              </a:solidFill>
              <a:latin typeface="Courier New"/>
              <a:cs typeface="Courier New"/>
            </a:endParaRPr>
          </a:p>
          <a:p>
            <a:pPr marL="926465" marR="5080" lvl="1" indent="-456565">
              <a:lnSpc>
                <a:spcPct val="104500"/>
              </a:lnSpc>
              <a:spcBef>
                <a:spcPts val="1050"/>
              </a:spcBef>
              <a:buFont typeface="Arial"/>
              <a:buChar char="•"/>
              <a:tabLst>
                <a:tab pos="469900" algn="l"/>
              </a:tabLst>
            </a:pPr>
            <a:r>
              <a:rPr lang="en-US" sz="2300" spc="-5" dirty="0">
                <a:cs typeface="Calibri"/>
              </a:rPr>
              <a:t>wil</a:t>
            </a:r>
            <a:r>
              <a:rPr lang="en-US" sz="2300" dirty="0">
                <a:cs typeface="Calibri"/>
              </a:rPr>
              <a:t>l</a:t>
            </a:r>
            <a:r>
              <a:rPr lang="en-US" sz="2300" spc="-10" dirty="0">
                <a:cs typeface="Calibri"/>
              </a:rPr>
              <a:t> </a:t>
            </a:r>
            <a:r>
              <a:rPr lang="en-US" sz="2300" spc="-5" dirty="0">
                <a:cs typeface="Calibri"/>
              </a:rPr>
              <a:t>outpu</a:t>
            </a:r>
            <a:r>
              <a:rPr lang="en-US" sz="2300" dirty="0">
                <a:cs typeface="Calibri"/>
              </a:rPr>
              <a:t>t </a:t>
            </a:r>
            <a:r>
              <a:rPr lang="en-US" sz="2300" spc="-5" dirty="0">
                <a:cs typeface="Calibri"/>
              </a:rPr>
              <a:t>th</a:t>
            </a:r>
            <a:r>
              <a:rPr lang="en-US" sz="2300" dirty="0">
                <a:cs typeface="Calibri"/>
              </a:rPr>
              <a:t>e</a:t>
            </a:r>
            <a:r>
              <a:rPr lang="en-US" sz="2300" spc="-5" dirty="0">
                <a:cs typeface="Calibri"/>
              </a:rPr>
              <a:t> conten</a:t>
            </a:r>
            <a:r>
              <a:rPr lang="en-US" sz="2300" dirty="0">
                <a:cs typeface="Calibri"/>
              </a:rPr>
              <a:t>t</a:t>
            </a:r>
            <a:r>
              <a:rPr lang="en-US" sz="2300" spc="-5" dirty="0">
                <a:cs typeface="Calibri"/>
              </a:rPr>
              <a:t> on the screen from </a:t>
            </a:r>
            <a:r>
              <a:rPr lang="en-US" sz="2300" spc="-5" dirty="0">
                <a:latin typeface="Courier New"/>
                <a:cs typeface="Courier New"/>
              </a:rPr>
              <a:t>nam</a:t>
            </a:r>
            <a:r>
              <a:rPr lang="en-US" sz="2300" dirty="0">
                <a:latin typeface="Courier New"/>
                <a:cs typeface="Courier New"/>
              </a:rPr>
              <a:t>e</a:t>
            </a:r>
            <a:r>
              <a:rPr lang="en-US" sz="2300" spc="-910" dirty="0">
                <a:latin typeface="Courier New"/>
                <a:cs typeface="Courier New"/>
              </a:rPr>
              <a:t> </a:t>
            </a:r>
            <a:r>
              <a:rPr lang="en-US" sz="2300" spc="-5" dirty="0">
                <a:cs typeface="Calibri"/>
              </a:rPr>
              <a:t>o</a:t>
            </a:r>
            <a:r>
              <a:rPr lang="en-US" sz="2300" dirty="0">
                <a:cs typeface="Calibri"/>
              </a:rPr>
              <a:t>n</a:t>
            </a:r>
            <a:r>
              <a:rPr lang="en-US" sz="2300" spc="-5" dirty="0">
                <a:cs typeface="Calibri"/>
              </a:rPr>
              <a:t> th</a:t>
            </a:r>
            <a:r>
              <a:rPr lang="en-US" sz="2300" dirty="0">
                <a:cs typeface="Calibri"/>
              </a:rPr>
              <a:t>e</a:t>
            </a:r>
            <a:r>
              <a:rPr lang="en-US" sz="2300" spc="-5" dirty="0">
                <a:cs typeface="Calibri"/>
              </a:rPr>
              <a:t> screen</a:t>
            </a:r>
            <a:r>
              <a:rPr lang="en-US" sz="2300" spc="95" dirty="0">
                <a:cs typeface="Calibri"/>
              </a:rPr>
              <a:t> </a:t>
            </a:r>
            <a:r>
              <a:rPr lang="en-US" sz="2300" spc="-5" dirty="0">
                <a:cs typeface="Calibri"/>
              </a:rPr>
              <a:t>until the NULL terminator (</a:t>
            </a:r>
            <a:r>
              <a:rPr lang="en-US" sz="2300" spc="-5" dirty="0">
                <a:latin typeface="Courier New"/>
                <a:cs typeface="Courier New"/>
              </a:rPr>
              <a:t>name</a:t>
            </a:r>
            <a:r>
              <a:rPr lang="en-US" sz="2300" spc="-745" dirty="0">
                <a:latin typeface="Courier New"/>
                <a:cs typeface="Courier New"/>
              </a:rPr>
              <a:t> </a:t>
            </a:r>
            <a:r>
              <a:rPr lang="en-US" sz="2300" spc="-5" dirty="0">
                <a:cs typeface="Calibri"/>
              </a:rPr>
              <a:t>must</a:t>
            </a:r>
            <a:r>
              <a:rPr lang="en-US" sz="2300" dirty="0">
                <a:cs typeface="Calibri"/>
              </a:rPr>
              <a:t> be </a:t>
            </a:r>
            <a:r>
              <a:rPr lang="en-US" sz="2300" spc="-5" dirty="0">
                <a:cs typeface="Calibri"/>
              </a:rPr>
              <a:t>a</a:t>
            </a:r>
            <a:r>
              <a:rPr lang="en-US" sz="2300" dirty="0">
                <a:cs typeface="Calibri"/>
              </a:rPr>
              <a:t> </a:t>
            </a:r>
            <a:r>
              <a:rPr lang="en-US" sz="2300" dirty="0">
                <a:solidFill>
                  <a:srgbClr val="FF0000"/>
                </a:solidFill>
                <a:cs typeface="Calibri"/>
              </a:rPr>
              <a:t>NULL</a:t>
            </a:r>
            <a:r>
              <a:rPr lang="en-US" sz="2300" spc="-5" dirty="0">
                <a:cs typeface="Calibri"/>
              </a:rPr>
              <a:t> term</a:t>
            </a:r>
            <a:r>
              <a:rPr lang="en-US" sz="2300" spc="-10" dirty="0">
                <a:cs typeface="Calibri"/>
              </a:rPr>
              <a:t>i</a:t>
            </a:r>
            <a:r>
              <a:rPr lang="en-US" sz="2300" dirty="0">
                <a:cs typeface="Calibri"/>
              </a:rPr>
              <a:t>n</a:t>
            </a:r>
            <a:r>
              <a:rPr lang="en-US" sz="2300" spc="-5" dirty="0">
                <a:cs typeface="Calibri"/>
              </a:rPr>
              <a:t>ated</a:t>
            </a:r>
            <a:r>
              <a:rPr lang="en-US" sz="2300" spc="5" dirty="0">
                <a:cs typeface="Calibri"/>
              </a:rPr>
              <a:t> </a:t>
            </a:r>
            <a:r>
              <a:rPr lang="en-US" sz="2300" spc="-5" dirty="0">
                <a:cs typeface="Calibri"/>
              </a:rPr>
              <a:t>c</a:t>
            </a:r>
            <a:r>
              <a:rPr lang="en-US" sz="2300" spc="-235" dirty="0">
                <a:cs typeface="Calibri"/>
              </a:rPr>
              <a:t>‐ </a:t>
            </a:r>
            <a:r>
              <a:rPr lang="en-US" sz="2300" spc="-5" dirty="0">
                <a:cs typeface="Calibri"/>
              </a:rPr>
              <a:t>string!)</a:t>
            </a:r>
            <a:endParaRPr lang="en-US" sz="2300" dirty="0">
              <a:cs typeface="Calibri"/>
            </a:endParaRPr>
          </a:p>
        </p:txBody>
      </p:sp>
      <p:sp>
        <p:nvSpPr>
          <p:cNvPr id="8" name="Oval 7">
            <a:extLst>
              <a:ext uri="{FF2B5EF4-FFF2-40B4-BE49-F238E27FC236}">
                <a16:creationId xmlns:a16="http://schemas.microsoft.com/office/drawing/2014/main" id="{EDDE3E0C-FE71-4A86-B454-5013A9ECDCFA}"/>
              </a:ext>
            </a:extLst>
          </p:cNvPr>
          <p:cNvSpPr/>
          <p:nvPr/>
        </p:nvSpPr>
        <p:spPr>
          <a:xfrm>
            <a:off x="1308100" y="1678544"/>
            <a:ext cx="845184" cy="6550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C4AC705-1CE7-4706-A297-EBAA01C40CBE}"/>
              </a:ext>
            </a:extLst>
          </p:cNvPr>
          <p:cNvSpPr/>
          <p:nvPr/>
        </p:nvSpPr>
        <p:spPr>
          <a:xfrm>
            <a:off x="1612900" y="6095668"/>
            <a:ext cx="838200" cy="6550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76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808" y="73638"/>
            <a:ext cx="6629400" cy="615553"/>
          </a:xfrm>
          <a:prstGeom prst="rect">
            <a:avLst/>
          </a:prstGeom>
        </p:spPr>
        <p:txBody>
          <a:bodyPr vert="horz" wrap="square" lIns="0" tIns="0" rIns="0" bIns="0" rtlCol="0">
            <a:spAutoFit/>
          </a:bodyPr>
          <a:lstStyle/>
          <a:p>
            <a:pPr algn="ctr">
              <a:lnSpc>
                <a:spcPct val="100000"/>
              </a:lnSpc>
            </a:pPr>
            <a:r>
              <a:rPr lang="en-AU" sz="4000" dirty="0"/>
              <a:t>Example – String Input / Output</a:t>
            </a:r>
            <a:endParaRPr sz="4000" dirty="0">
              <a:latin typeface="Calibri"/>
              <a:cs typeface="Calibri"/>
            </a:endParaRPr>
          </a:p>
        </p:txBody>
      </p:sp>
      <p:pic>
        <p:nvPicPr>
          <p:cNvPr id="7" name="Picture 6"/>
          <p:cNvPicPr>
            <a:picLocks noChangeAspect="1"/>
          </p:cNvPicPr>
          <p:nvPr/>
        </p:nvPicPr>
        <p:blipFill rotWithShape="1">
          <a:blip r:embed="rId3"/>
          <a:srcRect r="14076" b="19202"/>
          <a:stretch/>
        </p:blipFill>
        <p:spPr>
          <a:xfrm>
            <a:off x="850900" y="2562225"/>
            <a:ext cx="7863740" cy="4648200"/>
          </a:xfrm>
          <a:prstGeom prst="rect">
            <a:avLst/>
          </a:prstGeom>
        </p:spPr>
      </p:pic>
      <p:sp>
        <p:nvSpPr>
          <p:cNvPr id="8" name="TextBox 7"/>
          <p:cNvSpPr txBox="1"/>
          <p:nvPr/>
        </p:nvSpPr>
        <p:spPr>
          <a:xfrm>
            <a:off x="756047" y="789315"/>
            <a:ext cx="9315053" cy="1015663"/>
          </a:xfrm>
          <a:prstGeom prst="rect">
            <a:avLst/>
          </a:prstGeom>
          <a:noFill/>
        </p:spPr>
        <p:txBody>
          <a:bodyPr wrap="square" rtlCol="0">
            <a:spAutoFit/>
          </a:bodyPr>
          <a:lstStyle/>
          <a:p>
            <a:r>
              <a:rPr lang="en-AU" sz="2000" dirty="0"/>
              <a:t>Write a program to ask the user to type in a string representing an academic department, an integer course code, a string abbreviations for the days of the course the  meets, and an integer that gives the meeting time of the class.</a:t>
            </a:r>
          </a:p>
        </p:txBody>
      </p:sp>
      <p:pic>
        <p:nvPicPr>
          <p:cNvPr id="9" name="Picture 8"/>
          <p:cNvPicPr>
            <a:picLocks noChangeAspect="1"/>
          </p:cNvPicPr>
          <p:nvPr/>
        </p:nvPicPr>
        <p:blipFill rotWithShape="1">
          <a:blip r:embed="rId3"/>
          <a:srcRect t="82283" r="14076"/>
          <a:stretch/>
        </p:blipFill>
        <p:spPr>
          <a:xfrm>
            <a:off x="3975100" y="2371928"/>
            <a:ext cx="6514666" cy="844381"/>
          </a:xfrm>
          <a:prstGeom prst="rect">
            <a:avLst/>
          </a:prstGeom>
        </p:spPr>
      </p:pic>
      <p:pic>
        <p:nvPicPr>
          <p:cNvPr id="10" name="Picture 9"/>
          <p:cNvPicPr>
            <a:picLocks noChangeAspect="1"/>
          </p:cNvPicPr>
          <p:nvPr/>
        </p:nvPicPr>
        <p:blipFill>
          <a:blip r:embed="rId4"/>
          <a:stretch>
            <a:fillRect/>
          </a:stretch>
        </p:blipFill>
        <p:spPr>
          <a:xfrm>
            <a:off x="4588073" y="3333054"/>
            <a:ext cx="4028434" cy="1807434"/>
          </a:xfrm>
          <a:prstGeom prst="rect">
            <a:avLst/>
          </a:prstGeom>
        </p:spPr>
      </p:pic>
      <p:sp>
        <p:nvSpPr>
          <p:cNvPr id="3" name="Oval 2"/>
          <p:cNvSpPr/>
          <p:nvPr/>
        </p:nvSpPr>
        <p:spPr>
          <a:xfrm>
            <a:off x="3746500" y="5927699"/>
            <a:ext cx="685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5803900" y="5927699"/>
            <a:ext cx="685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4461132" y="5947926"/>
            <a:ext cx="1342768"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6518532" y="5985277"/>
            <a:ext cx="656968"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7AE0896-3648-45B8-ABF7-DB58C45C1080}"/>
              </a:ext>
            </a:extLst>
          </p:cNvPr>
          <p:cNvSpPr/>
          <p:nvPr/>
        </p:nvSpPr>
        <p:spPr>
          <a:xfrm>
            <a:off x="4782770" y="4423115"/>
            <a:ext cx="1673027" cy="866208"/>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9FA156E8-BBBF-4C46-B2BB-44D6C5422CDE}"/>
              </a:ext>
            </a:extLst>
          </p:cNvPr>
          <p:cNvSpPr txBox="1"/>
          <p:nvPr/>
        </p:nvSpPr>
        <p:spPr>
          <a:xfrm>
            <a:off x="4461132" y="4486887"/>
            <a:ext cx="1390752" cy="369332"/>
          </a:xfrm>
          <a:prstGeom prst="rect">
            <a:avLst/>
          </a:prstGeom>
          <a:noFill/>
        </p:spPr>
        <p:txBody>
          <a:bodyPr wrap="square" rtlCol="0">
            <a:spAutoFit/>
          </a:bodyPr>
          <a:lstStyle/>
          <a:p>
            <a:r>
              <a:rPr lang="en-US" dirty="0"/>
              <a:t>White space</a:t>
            </a:r>
          </a:p>
        </p:txBody>
      </p:sp>
    </p:spTree>
    <p:extLst>
      <p:ext uri="{BB962C8B-B14F-4D97-AF65-F5344CB8AC3E}">
        <p14:creationId xmlns:p14="http://schemas.microsoft.com/office/powerpoint/2010/main" val="40256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101" y="-40245"/>
            <a:ext cx="7086600" cy="626801"/>
          </a:xfrm>
          <a:prstGeom prst="rect">
            <a:avLst/>
          </a:prstGeom>
        </p:spPr>
        <p:txBody>
          <a:bodyPr vert="horz" wrap="square" lIns="0" tIns="11139" rIns="0" bIns="0" rtlCol="0">
            <a:spAutoFit/>
          </a:bodyPr>
          <a:lstStyle/>
          <a:p>
            <a:pPr marL="11139">
              <a:spcBef>
                <a:spcPts val="88"/>
              </a:spcBef>
            </a:pPr>
            <a:r>
              <a:rPr sz="4000" spc="-4" dirty="0"/>
              <a:t>Reading</a:t>
            </a:r>
            <a:r>
              <a:rPr sz="4000" spc="-31" dirty="0"/>
              <a:t> </a:t>
            </a:r>
            <a:r>
              <a:rPr sz="4000" spc="-4" dirty="0"/>
              <a:t>Strings</a:t>
            </a:r>
            <a:r>
              <a:rPr lang="en-US" sz="4000" spc="-4" dirty="0"/>
              <a:t> with white space</a:t>
            </a:r>
            <a:endParaRPr sz="4000" spc="-4" dirty="0"/>
          </a:p>
        </p:txBody>
      </p:sp>
      <p:sp>
        <p:nvSpPr>
          <p:cNvPr id="3" name="object 3"/>
          <p:cNvSpPr txBox="1"/>
          <p:nvPr/>
        </p:nvSpPr>
        <p:spPr>
          <a:xfrm>
            <a:off x="82550" y="2072127"/>
            <a:ext cx="10528300" cy="1627075"/>
          </a:xfrm>
          <a:prstGeom prst="rect">
            <a:avLst/>
          </a:prstGeom>
        </p:spPr>
        <p:txBody>
          <a:bodyPr vert="horz" wrap="square" lIns="0" tIns="11139" rIns="0" bIns="0" rtlCol="0">
            <a:spAutoFit/>
          </a:bodyPr>
          <a:lstStyle/>
          <a:p>
            <a:pPr marL="354039" marR="4456" indent="-342900" algn="just">
              <a:lnSpc>
                <a:spcPct val="150000"/>
              </a:lnSpc>
              <a:spcBef>
                <a:spcPts val="88"/>
              </a:spcBef>
              <a:buFont typeface="Arial" panose="020B0604020202020204" pitchFamily="34" charset="0"/>
              <a:buChar char="•"/>
            </a:pPr>
            <a:r>
              <a:rPr lang="en-US" sz="2400" dirty="0">
                <a:cs typeface="Arial"/>
              </a:rPr>
              <a:t>The function </a:t>
            </a:r>
            <a:r>
              <a:rPr lang="en-US" sz="2400" b="1" spc="-13" dirty="0" err="1">
                <a:solidFill>
                  <a:srgbClr val="0070C0"/>
                </a:solidFill>
                <a:cs typeface="Arial"/>
              </a:rPr>
              <a:t>f</a:t>
            </a:r>
            <a:r>
              <a:rPr sz="2400" b="1" spc="-4" dirty="0" err="1">
                <a:solidFill>
                  <a:srgbClr val="0070C0"/>
                </a:solidFill>
                <a:cs typeface="Arial"/>
              </a:rPr>
              <a:t>gets</a:t>
            </a:r>
            <a:r>
              <a:rPr sz="2400" b="1" spc="-4" dirty="0">
                <a:solidFill>
                  <a:srgbClr val="0070C0"/>
                </a:solidFill>
                <a:cs typeface="Arial"/>
              </a:rPr>
              <a:t>()</a:t>
            </a:r>
            <a:r>
              <a:rPr sz="2400" b="1" dirty="0">
                <a:solidFill>
                  <a:srgbClr val="0070C0"/>
                </a:solidFill>
                <a:cs typeface="Arial"/>
              </a:rPr>
              <a:t> </a:t>
            </a:r>
            <a:r>
              <a:rPr sz="2400" dirty="0">
                <a:cs typeface="Arial"/>
              </a:rPr>
              <a:t>reads</a:t>
            </a:r>
            <a:r>
              <a:rPr sz="2400" spc="-9" dirty="0">
                <a:cs typeface="Arial"/>
              </a:rPr>
              <a:t> </a:t>
            </a:r>
            <a:r>
              <a:rPr sz="2400" dirty="0">
                <a:cs typeface="Arial"/>
              </a:rPr>
              <a:t>a</a:t>
            </a:r>
            <a:r>
              <a:rPr sz="2400" spc="-13" dirty="0">
                <a:cs typeface="Arial"/>
              </a:rPr>
              <a:t> </a:t>
            </a:r>
            <a:r>
              <a:rPr sz="2400" spc="-4" dirty="0">
                <a:cs typeface="Arial"/>
              </a:rPr>
              <a:t>line</a:t>
            </a:r>
            <a:r>
              <a:rPr sz="2400" spc="-9" dirty="0">
                <a:cs typeface="Arial"/>
              </a:rPr>
              <a:t> </a:t>
            </a:r>
            <a:r>
              <a:rPr sz="2400" spc="-4" dirty="0">
                <a:cs typeface="Arial"/>
              </a:rPr>
              <a:t>from</a:t>
            </a:r>
            <a:r>
              <a:rPr sz="2400" spc="-13" dirty="0">
                <a:cs typeface="Arial"/>
              </a:rPr>
              <a:t> </a:t>
            </a:r>
            <a:r>
              <a:rPr sz="2400" b="1" dirty="0">
                <a:solidFill>
                  <a:srgbClr val="0070C0"/>
                </a:solidFill>
                <a:cs typeface="Arial"/>
              </a:rPr>
              <a:t>stdin</a:t>
            </a:r>
            <a:r>
              <a:rPr lang="en-US" sz="2400" b="1" dirty="0">
                <a:solidFill>
                  <a:srgbClr val="0070C0"/>
                </a:solidFill>
                <a:cs typeface="Arial"/>
              </a:rPr>
              <a:t> </a:t>
            </a:r>
            <a:r>
              <a:rPr lang="en-US" sz="2400" dirty="0">
                <a:cs typeface="Arial"/>
              </a:rPr>
              <a:t>(or a file stream)</a:t>
            </a:r>
            <a:r>
              <a:rPr sz="2400" spc="-9" dirty="0">
                <a:cs typeface="Arial"/>
              </a:rPr>
              <a:t> </a:t>
            </a:r>
            <a:r>
              <a:rPr sz="2400" spc="-4" dirty="0">
                <a:cs typeface="Arial"/>
              </a:rPr>
              <a:t>and</a:t>
            </a:r>
            <a:r>
              <a:rPr sz="2400" spc="-9" dirty="0">
                <a:cs typeface="Arial"/>
              </a:rPr>
              <a:t> </a:t>
            </a:r>
            <a:r>
              <a:rPr sz="2400" dirty="0">
                <a:cs typeface="Arial"/>
              </a:rPr>
              <a:t>stores</a:t>
            </a:r>
            <a:r>
              <a:rPr sz="2400" spc="-9" dirty="0">
                <a:cs typeface="Arial"/>
              </a:rPr>
              <a:t> </a:t>
            </a:r>
            <a:r>
              <a:rPr sz="2400" spc="-4" dirty="0">
                <a:cs typeface="Arial"/>
              </a:rPr>
              <a:t>it </a:t>
            </a:r>
            <a:r>
              <a:rPr sz="2400" spc="-623" dirty="0">
                <a:cs typeface="Arial"/>
              </a:rPr>
              <a:t> </a:t>
            </a:r>
            <a:r>
              <a:rPr sz="2400" spc="-4" dirty="0">
                <a:cs typeface="Arial"/>
              </a:rPr>
              <a:t>into the </a:t>
            </a:r>
            <a:r>
              <a:rPr sz="2400" dirty="0">
                <a:cs typeface="Arial"/>
              </a:rPr>
              <a:t>string</a:t>
            </a:r>
            <a:r>
              <a:rPr lang="en-US" sz="2400" dirty="0">
                <a:cs typeface="Arial"/>
              </a:rPr>
              <a:t> (</a:t>
            </a:r>
            <a:r>
              <a:rPr lang="en-US" sz="2400" b="1" dirty="0">
                <a:cs typeface="Arial"/>
              </a:rPr>
              <a:t>str</a:t>
            </a:r>
            <a:r>
              <a:rPr lang="en-US" sz="2400" dirty="0">
                <a:cs typeface="Arial"/>
              </a:rPr>
              <a:t>)</a:t>
            </a:r>
            <a:r>
              <a:rPr sz="2400" dirty="0">
                <a:cs typeface="Arial"/>
              </a:rPr>
              <a:t> </a:t>
            </a:r>
            <a:r>
              <a:rPr sz="2400" spc="-4" dirty="0">
                <a:cs typeface="Arial"/>
              </a:rPr>
              <a:t>pointed to. It </a:t>
            </a:r>
            <a:r>
              <a:rPr sz="2400" dirty="0">
                <a:cs typeface="Arial"/>
              </a:rPr>
              <a:t>stops </a:t>
            </a:r>
            <a:r>
              <a:rPr sz="2400" spc="-4" dirty="0">
                <a:cs typeface="Arial"/>
              </a:rPr>
              <a:t>when either </a:t>
            </a:r>
            <a:r>
              <a:rPr lang="en-US" sz="2400" b="1" u="sng" spc="-4" dirty="0">
                <a:latin typeface="Courier New" panose="02070309020205020404" pitchFamily="49" charset="0"/>
                <a:cs typeface="Courier New" panose="02070309020205020404" pitchFamily="49" charset="0"/>
              </a:rPr>
              <a:t>(n-1) </a:t>
            </a:r>
            <a:r>
              <a:rPr lang="en-US" sz="2400" spc="-4" dirty="0">
                <a:cs typeface="Arial"/>
              </a:rPr>
              <a:t>characters are read, the </a:t>
            </a:r>
            <a:r>
              <a:rPr sz="2300" b="1" spc="-4" dirty="0">
                <a:cs typeface="Courier New" panose="02070309020205020404" pitchFamily="49" charset="0"/>
              </a:rPr>
              <a:t>newline</a:t>
            </a:r>
            <a:r>
              <a:rPr sz="2400" b="1" spc="-4" dirty="0">
                <a:latin typeface="Courier New" panose="02070309020205020404" pitchFamily="49" charset="0"/>
                <a:cs typeface="Courier New" panose="02070309020205020404" pitchFamily="49" charset="0"/>
              </a:rPr>
              <a:t> </a:t>
            </a:r>
            <a:r>
              <a:rPr sz="2400" dirty="0">
                <a:cs typeface="Arial"/>
              </a:rPr>
              <a:t>character </a:t>
            </a:r>
            <a:r>
              <a:rPr sz="2400" spc="-4" dirty="0">
                <a:cs typeface="Arial"/>
              </a:rPr>
              <a:t>is </a:t>
            </a:r>
            <a:r>
              <a:rPr sz="2400" spc="-623" dirty="0">
                <a:cs typeface="Arial"/>
              </a:rPr>
              <a:t> </a:t>
            </a:r>
            <a:r>
              <a:rPr sz="2400" dirty="0">
                <a:cs typeface="Arial"/>
              </a:rPr>
              <a:t>read</a:t>
            </a:r>
            <a:r>
              <a:rPr lang="en-US" sz="2400" dirty="0">
                <a:cs typeface="Arial"/>
              </a:rPr>
              <a:t>,</a:t>
            </a:r>
            <a:r>
              <a:rPr sz="2400" spc="-9" dirty="0">
                <a:cs typeface="Arial"/>
              </a:rPr>
              <a:t> </a:t>
            </a:r>
            <a:r>
              <a:rPr sz="2400" spc="-4" dirty="0">
                <a:cs typeface="Arial"/>
              </a:rPr>
              <a:t>or</a:t>
            </a:r>
            <a:r>
              <a:rPr sz="2400" spc="-9" dirty="0">
                <a:cs typeface="Arial"/>
              </a:rPr>
              <a:t> </a:t>
            </a:r>
            <a:r>
              <a:rPr sz="2400" spc="-4" dirty="0">
                <a:cs typeface="Arial"/>
              </a:rPr>
              <a:t> the</a:t>
            </a:r>
            <a:r>
              <a:rPr sz="2400" spc="-13" dirty="0">
                <a:cs typeface="Arial"/>
              </a:rPr>
              <a:t> </a:t>
            </a:r>
            <a:r>
              <a:rPr sz="2300" b="1" spc="-4" dirty="0">
                <a:cs typeface="Courier New" panose="02070309020205020404" pitchFamily="49" charset="0"/>
              </a:rPr>
              <a:t>end-of-file</a:t>
            </a:r>
            <a:r>
              <a:rPr sz="2400" b="1" spc="-9" dirty="0">
                <a:cs typeface="Arial"/>
              </a:rPr>
              <a:t> </a:t>
            </a:r>
            <a:r>
              <a:rPr sz="2400" spc="-4" dirty="0">
                <a:cs typeface="Arial"/>
              </a:rPr>
              <a:t>is </a:t>
            </a:r>
            <a:r>
              <a:rPr sz="2400" dirty="0">
                <a:cs typeface="Arial"/>
              </a:rPr>
              <a:t>reached,</a:t>
            </a:r>
            <a:r>
              <a:rPr sz="2400" spc="-9" dirty="0">
                <a:cs typeface="Arial"/>
              </a:rPr>
              <a:t> </a:t>
            </a:r>
            <a:r>
              <a:rPr sz="2400" spc="-4" dirty="0">
                <a:cs typeface="Arial"/>
              </a:rPr>
              <a:t>whichever</a:t>
            </a:r>
            <a:r>
              <a:rPr sz="2400" spc="-9" dirty="0">
                <a:cs typeface="Arial"/>
              </a:rPr>
              <a:t> </a:t>
            </a:r>
            <a:r>
              <a:rPr sz="2400" dirty="0">
                <a:cs typeface="Arial"/>
              </a:rPr>
              <a:t>comes</a:t>
            </a:r>
            <a:r>
              <a:rPr sz="2400" spc="-4" dirty="0">
                <a:cs typeface="Arial"/>
              </a:rPr>
              <a:t> first</a:t>
            </a:r>
            <a:endParaRPr sz="2400" dirty="0">
              <a:cs typeface="Arial"/>
            </a:endParaRPr>
          </a:p>
        </p:txBody>
      </p:sp>
      <p:sp>
        <p:nvSpPr>
          <p:cNvPr id="4" name="Rectangle 3">
            <a:extLst>
              <a:ext uri="{FF2B5EF4-FFF2-40B4-BE49-F238E27FC236}">
                <a16:creationId xmlns:a16="http://schemas.microsoft.com/office/drawing/2014/main" id="{F24E0A5C-2B3B-4DED-99C9-7874848E6158}"/>
              </a:ext>
            </a:extLst>
          </p:cNvPr>
          <p:cNvSpPr/>
          <p:nvPr/>
        </p:nvSpPr>
        <p:spPr>
          <a:xfrm>
            <a:off x="2093384" y="3873174"/>
            <a:ext cx="7672916" cy="2862322"/>
          </a:xfrm>
          <a:prstGeom prst="rect">
            <a:avLst/>
          </a:prstGeom>
          <a:ln>
            <a:solidFill>
              <a:schemeClr val="tx1"/>
            </a:solidFill>
            <a:prstDash val="dashDot"/>
          </a:ln>
        </p:spPr>
        <p:txBody>
          <a:bodyPr wrap="square">
            <a:spAutoFit/>
          </a:bodyPr>
          <a:lstStyle/>
          <a:p>
            <a:r>
              <a:rPr lang="en-US" sz="2000" b="1" dirty="0">
                <a:solidFill>
                  <a:srgbClr val="0070C0"/>
                </a:solidFill>
              </a:rPr>
              <a:t># define SIZE 20</a:t>
            </a:r>
          </a:p>
          <a:p>
            <a:r>
              <a:rPr lang="en-US" sz="2000" b="1" dirty="0">
                <a:solidFill>
                  <a:srgbClr val="0070C0"/>
                </a:solidFill>
              </a:rPr>
              <a:t>int </a:t>
            </a:r>
            <a:r>
              <a:rPr lang="en-US" sz="2000" dirty="0"/>
              <a:t>main()</a:t>
            </a:r>
          </a:p>
          <a:p>
            <a:r>
              <a:rPr lang="en-US" sz="2000" dirty="0"/>
              <a:t>{</a:t>
            </a:r>
          </a:p>
          <a:p>
            <a:r>
              <a:rPr lang="en-US" sz="2000" b="1" dirty="0">
                <a:solidFill>
                  <a:srgbClr val="0070C0"/>
                </a:solidFill>
              </a:rPr>
              <a:t>char </a:t>
            </a:r>
            <a:r>
              <a:rPr lang="en-US" sz="2000" dirty="0" err="1"/>
              <a:t>countryName</a:t>
            </a:r>
            <a:r>
              <a:rPr lang="en-US" sz="2000" dirty="0"/>
              <a:t>[</a:t>
            </a:r>
            <a:r>
              <a:rPr lang="en-US" sz="2000" b="1" dirty="0"/>
              <a:t>SIZE</a:t>
            </a:r>
            <a:r>
              <a:rPr lang="en-US" sz="2000" dirty="0"/>
              <a:t>];</a:t>
            </a:r>
          </a:p>
          <a:p>
            <a:r>
              <a:rPr lang="en-US" sz="2000" b="1" dirty="0" err="1">
                <a:solidFill>
                  <a:srgbClr val="0070C0"/>
                </a:solidFill>
              </a:rPr>
              <a:t>printf</a:t>
            </a:r>
            <a:r>
              <a:rPr lang="en-US" sz="2000" dirty="0"/>
              <a:t>("Enter a string\n");  </a:t>
            </a:r>
          </a:p>
          <a:p>
            <a:r>
              <a:rPr lang="en-US" sz="2000" b="1" dirty="0" err="1">
                <a:solidFill>
                  <a:srgbClr val="0070C0"/>
                </a:solidFill>
              </a:rPr>
              <a:t>fgets</a:t>
            </a:r>
            <a:r>
              <a:rPr lang="en-US" sz="2000" b="1" dirty="0">
                <a:solidFill>
                  <a:srgbClr val="0070C0"/>
                </a:solidFill>
              </a:rPr>
              <a:t>(</a:t>
            </a:r>
            <a:r>
              <a:rPr lang="en-US" sz="2000" dirty="0" err="1"/>
              <a:t>countryName</a:t>
            </a:r>
            <a:r>
              <a:rPr lang="en-US" sz="2000" dirty="0"/>
              <a:t>, </a:t>
            </a:r>
            <a:r>
              <a:rPr lang="en-US" sz="2000" b="1" dirty="0"/>
              <a:t>SIZE</a:t>
            </a:r>
            <a:r>
              <a:rPr lang="en-US" sz="2000" dirty="0"/>
              <a:t>, </a:t>
            </a:r>
            <a:r>
              <a:rPr lang="en-US" sz="2000" dirty="0">
                <a:solidFill>
                  <a:srgbClr val="0070C0"/>
                </a:solidFill>
              </a:rPr>
              <a:t>stdin</a:t>
            </a:r>
            <a:r>
              <a:rPr lang="en-US" sz="2000" dirty="0"/>
              <a:t>);  </a:t>
            </a:r>
            <a:r>
              <a:rPr lang="en-US" sz="2000" dirty="0">
                <a:solidFill>
                  <a:srgbClr val="00B050"/>
                </a:solidFill>
              </a:rPr>
              <a:t>// works with multiple words! </a:t>
            </a:r>
          </a:p>
          <a:p>
            <a:r>
              <a:rPr lang="en-US" sz="2000" b="1" dirty="0" err="1">
                <a:solidFill>
                  <a:srgbClr val="0070C0"/>
                </a:solidFill>
              </a:rPr>
              <a:t>printf</a:t>
            </a:r>
            <a:r>
              <a:rPr lang="en-US" sz="2000" dirty="0"/>
              <a:t>("The string: %s\n", </a:t>
            </a:r>
            <a:r>
              <a:rPr lang="en-US" sz="2000" dirty="0" err="1"/>
              <a:t>countryName</a:t>
            </a:r>
            <a:r>
              <a:rPr lang="en-US" sz="2000" dirty="0"/>
              <a:t>);</a:t>
            </a:r>
          </a:p>
          <a:p>
            <a:r>
              <a:rPr lang="en-US" sz="2000" dirty="0">
                <a:solidFill>
                  <a:srgbClr val="0070C0"/>
                </a:solidFill>
              </a:rPr>
              <a:t>return</a:t>
            </a:r>
            <a:r>
              <a:rPr lang="en-US" sz="2000" dirty="0"/>
              <a:t> 0;</a:t>
            </a:r>
          </a:p>
          <a:p>
            <a:r>
              <a:rPr lang="en-US" sz="2000" dirty="0"/>
              <a:t>}</a:t>
            </a:r>
          </a:p>
        </p:txBody>
      </p:sp>
      <p:sp>
        <p:nvSpPr>
          <p:cNvPr id="5" name="Rectangle 4">
            <a:extLst>
              <a:ext uri="{FF2B5EF4-FFF2-40B4-BE49-F238E27FC236}">
                <a16:creationId xmlns:a16="http://schemas.microsoft.com/office/drawing/2014/main" id="{EEA439A4-7728-4029-980B-CDCCF82302DA}"/>
              </a:ext>
            </a:extLst>
          </p:cNvPr>
          <p:cNvSpPr/>
          <p:nvPr/>
        </p:nvSpPr>
        <p:spPr>
          <a:xfrm>
            <a:off x="2667537" y="1107515"/>
            <a:ext cx="5358326" cy="461665"/>
          </a:xfrm>
          <a:prstGeom prst="rect">
            <a:avLst/>
          </a:prstGeom>
          <a:ln>
            <a:solidFill>
              <a:srgbClr val="7030A0"/>
            </a:solidFill>
            <a:prstDash val="dash"/>
          </a:ln>
        </p:spPr>
        <p:txBody>
          <a:bodyPr wrap="none">
            <a:spAutoFit/>
          </a:bodyPr>
          <a:lstStyle/>
          <a:p>
            <a:r>
              <a:rPr lang="en-US" sz="2400" b="1" dirty="0"/>
              <a:t>char</a:t>
            </a:r>
            <a:r>
              <a:rPr lang="en-US" sz="2400" dirty="0"/>
              <a:t> *</a:t>
            </a:r>
            <a:r>
              <a:rPr lang="en-US" sz="2400" b="1" dirty="0" err="1">
                <a:solidFill>
                  <a:srgbClr val="0070C0"/>
                </a:solidFill>
              </a:rPr>
              <a:t>fgets</a:t>
            </a:r>
            <a:r>
              <a:rPr lang="en-US" sz="2400" dirty="0"/>
              <a:t>(</a:t>
            </a:r>
            <a:r>
              <a:rPr lang="en-US" sz="2400" b="1" dirty="0"/>
              <a:t>char</a:t>
            </a:r>
            <a:r>
              <a:rPr lang="en-US" sz="2400" dirty="0"/>
              <a:t> *str, </a:t>
            </a:r>
            <a:r>
              <a:rPr lang="en-US" sz="2400" b="1" dirty="0"/>
              <a:t>int</a:t>
            </a:r>
            <a:r>
              <a:rPr lang="en-US" sz="2400" dirty="0"/>
              <a:t> n,</a:t>
            </a:r>
            <a:r>
              <a:rPr lang="en-US" sz="2400" b="1" dirty="0"/>
              <a:t> FILE </a:t>
            </a:r>
            <a:r>
              <a:rPr lang="en-US" sz="2400" dirty="0"/>
              <a:t>*stream)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463" y="25704"/>
            <a:ext cx="8522474" cy="615553"/>
          </a:xfrm>
        </p:spPr>
        <p:txBody>
          <a:bodyPr/>
          <a:lstStyle/>
          <a:p>
            <a:pPr algn="ctr"/>
            <a:r>
              <a:rPr lang="en-US" sz="4000" dirty="0"/>
              <a:t>III. Array of Strings</a:t>
            </a:r>
          </a:p>
        </p:txBody>
      </p:sp>
      <p:sp>
        <p:nvSpPr>
          <p:cNvPr id="3" name="Content Placeholder 2"/>
          <p:cNvSpPr>
            <a:spLocks noGrp="1"/>
          </p:cNvSpPr>
          <p:nvPr>
            <p:ph idx="1"/>
          </p:nvPr>
        </p:nvSpPr>
        <p:spPr>
          <a:xfrm>
            <a:off x="241300" y="953333"/>
            <a:ext cx="10452100" cy="5940088"/>
          </a:xfrm>
        </p:spPr>
        <p:txBody>
          <a:bodyPr/>
          <a:lstStyle/>
          <a:p>
            <a:pPr marL="457200" indent="-457200">
              <a:buFont typeface="Arial" panose="020B0604020202020204" pitchFamily="34" charset="0"/>
              <a:buChar char="•"/>
            </a:pPr>
            <a:r>
              <a:rPr lang="en-US" sz="2400" dirty="0">
                <a:latin typeface="+mn-lt"/>
              </a:rPr>
              <a:t>An array of strings is a two-dimensional array of characters in which each row is one string.</a:t>
            </a:r>
          </a:p>
          <a:p>
            <a:endParaRPr lang="en-US" sz="2400" dirty="0">
              <a:latin typeface="+mn-lt"/>
            </a:endParaRPr>
          </a:p>
          <a:p>
            <a:pPr marL="514350" indent="-50800"/>
            <a:r>
              <a:rPr lang="en-US" sz="2400" b="1" dirty="0">
                <a:latin typeface="+mn-lt"/>
              </a:rPr>
              <a:t>Example: </a:t>
            </a:r>
            <a:r>
              <a:rPr lang="en-US" sz="2400" dirty="0">
                <a:latin typeface="+mn-lt"/>
              </a:rPr>
              <a:t>Declare an array to store up to 30 names, each of which is less than 25 characters long.</a:t>
            </a:r>
          </a:p>
          <a:p>
            <a:pPr marL="457200" indent="-457200">
              <a:buFont typeface="Arial" panose="020B0604020202020204" pitchFamily="34" charset="0"/>
              <a:buChar char="•"/>
            </a:pPr>
            <a:endParaRPr lang="en-US" sz="3200" dirty="0">
              <a:latin typeface="+mn-lt"/>
            </a:endParaRPr>
          </a:p>
          <a:p>
            <a:pPr lvl="1"/>
            <a:r>
              <a:rPr lang="en-AU" sz="2300" dirty="0">
                <a:solidFill>
                  <a:srgbClr val="002060"/>
                </a:solidFill>
                <a:latin typeface="Courier New" panose="02070309020205020404" pitchFamily="49" charset="0"/>
                <a:cs typeface="Courier New" panose="02070309020205020404" pitchFamily="49" charset="0"/>
              </a:rPr>
              <a:t>#define </a:t>
            </a:r>
            <a:r>
              <a:rPr lang="en-AU" sz="2300" dirty="0">
                <a:latin typeface="Courier New" panose="02070309020205020404" pitchFamily="49" charset="0"/>
                <a:cs typeface="Courier New" panose="02070309020205020404" pitchFamily="49" charset="0"/>
              </a:rPr>
              <a:t>NUM_PEOPLE 30 </a:t>
            </a:r>
            <a:r>
              <a:rPr lang="en-AU" sz="2300" dirty="0">
                <a:solidFill>
                  <a:schemeClr val="accent3">
                    <a:lumMod val="50000"/>
                  </a:schemeClr>
                </a:solidFill>
                <a:latin typeface="Courier New" panose="02070309020205020404" pitchFamily="49" charset="0"/>
                <a:cs typeface="Courier New" panose="02070309020205020404" pitchFamily="49" charset="0"/>
              </a:rPr>
              <a:t>/*number of people*/</a:t>
            </a:r>
          </a:p>
          <a:p>
            <a:pPr lvl="1"/>
            <a:r>
              <a:rPr lang="en-AU" sz="2300" dirty="0">
                <a:solidFill>
                  <a:srgbClr val="002060"/>
                </a:solidFill>
                <a:latin typeface="Courier New" panose="02070309020205020404" pitchFamily="49" charset="0"/>
                <a:cs typeface="Courier New" panose="02070309020205020404" pitchFamily="49" charset="0"/>
              </a:rPr>
              <a:t>#define </a:t>
            </a:r>
            <a:r>
              <a:rPr lang="en-AU" sz="2300" dirty="0">
                <a:latin typeface="Courier New" panose="02070309020205020404" pitchFamily="49" charset="0"/>
                <a:cs typeface="Courier New" panose="02070309020205020404" pitchFamily="49" charset="0"/>
              </a:rPr>
              <a:t>NAME_LEN 25   </a:t>
            </a:r>
            <a:r>
              <a:rPr lang="en-AU" sz="2300" dirty="0">
                <a:solidFill>
                  <a:schemeClr val="accent3">
                    <a:lumMod val="50000"/>
                  </a:schemeClr>
                </a:solidFill>
                <a:latin typeface="Courier New" panose="02070309020205020404" pitchFamily="49" charset="0"/>
                <a:cs typeface="Courier New" panose="02070309020205020404" pitchFamily="49" charset="0"/>
              </a:rPr>
              <a:t>/*name length*/</a:t>
            </a:r>
          </a:p>
          <a:p>
            <a:r>
              <a:rPr lang="en-AU" sz="2400" dirty="0">
                <a:latin typeface="+mn-lt"/>
              </a:rPr>
              <a:t>          ……………….</a:t>
            </a:r>
          </a:p>
          <a:p>
            <a:r>
              <a:rPr lang="en-AU" sz="2300" dirty="0">
                <a:latin typeface="Courier New" panose="02070309020205020404" pitchFamily="49" charset="0"/>
                <a:cs typeface="Courier New" panose="02070309020205020404" pitchFamily="49" charset="0"/>
              </a:rPr>
              <a:t>   char names [NUM_PEOPLE][NAME_LEN] ={‘\0’};</a:t>
            </a:r>
          </a:p>
          <a:p>
            <a:endParaRPr lang="en-AU" sz="2400" dirty="0">
              <a:latin typeface="Courier New" panose="02070309020205020404" pitchFamily="49" charset="0"/>
              <a:cs typeface="Courier New" panose="02070309020205020404" pitchFamily="49" charset="0"/>
            </a:endParaRPr>
          </a:p>
          <a:p>
            <a:r>
              <a:rPr lang="en-AU" sz="2400" dirty="0">
                <a:latin typeface="Courier New" panose="02070309020205020404" pitchFamily="49" charset="0"/>
                <a:cs typeface="Courier New" panose="02070309020205020404" pitchFamily="49" charset="0"/>
              </a:rPr>
              <a:t>OR  </a:t>
            </a:r>
          </a:p>
          <a:p>
            <a:r>
              <a:rPr lang="en-AU" sz="2400" dirty="0">
                <a:latin typeface="+mn-lt"/>
                <a:cs typeface="Courier New" panose="02070309020205020404" pitchFamily="49" charset="0"/>
              </a:rPr>
              <a:t> </a:t>
            </a:r>
          </a:p>
          <a:p>
            <a:pPr lvl="1"/>
            <a:r>
              <a:rPr lang="en-AU" sz="2300" dirty="0">
                <a:latin typeface="Courier New" panose="02070309020205020404" pitchFamily="49" charset="0"/>
                <a:cs typeface="Courier New" panose="02070309020205020404" pitchFamily="49" charset="0"/>
              </a:rPr>
              <a:t>char month[12][10] = {"January", "February", "March", "April", "May", "June", "July", "</a:t>
            </a:r>
            <a:r>
              <a:rPr lang="en-AU" sz="2300" dirty="0" err="1">
                <a:latin typeface="Courier New" panose="02070309020205020404" pitchFamily="49" charset="0"/>
                <a:cs typeface="Courier New" panose="02070309020205020404" pitchFamily="49" charset="0"/>
              </a:rPr>
              <a:t>August","September</a:t>
            </a:r>
            <a:r>
              <a:rPr lang="en-AU" sz="2300" dirty="0">
                <a:latin typeface="Courier New" panose="02070309020205020404" pitchFamily="49" charset="0"/>
                <a:cs typeface="Courier New" panose="02070309020205020404" pitchFamily="49" charset="0"/>
              </a:rPr>
              <a:t>", "October", "November", "December"};</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105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D1E1-CE3C-49B9-9828-22D92F22E03F}"/>
              </a:ext>
            </a:extLst>
          </p:cNvPr>
          <p:cNvSpPr>
            <a:spLocks noGrp="1"/>
          </p:cNvSpPr>
          <p:nvPr>
            <p:ph type="title"/>
          </p:nvPr>
        </p:nvSpPr>
        <p:spPr>
          <a:xfrm>
            <a:off x="4224571" y="0"/>
            <a:ext cx="2244258" cy="615553"/>
          </a:xfrm>
        </p:spPr>
        <p:txBody>
          <a:bodyPr/>
          <a:lstStyle/>
          <a:p>
            <a:r>
              <a:rPr lang="en-US" sz="4000" dirty="0"/>
              <a:t>Example</a:t>
            </a:r>
          </a:p>
        </p:txBody>
      </p:sp>
      <p:sp>
        <p:nvSpPr>
          <p:cNvPr id="3" name="Text Placeholder 2">
            <a:extLst>
              <a:ext uri="{FF2B5EF4-FFF2-40B4-BE49-F238E27FC236}">
                <a16:creationId xmlns:a16="http://schemas.microsoft.com/office/drawing/2014/main" id="{2A68B7D0-F5EF-4035-9A5E-1E89A81F2045}"/>
              </a:ext>
            </a:extLst>
          </p:cNvPr>
          <p:cNvSpPr>
            <a:spLocks noGrp="1"/>
          </p:cNvSpPr>
          <p:nvPr>
            <p:ph type="body" idx="1"/>
          </p:nvPr>
        </p:nvSpPr>
        <p:spPr>
          <a:xfrm>
            <a:off x="165100" y="1343025"/>
            <a:ext cx="10744200" cy="4020331"/>
          </a:xfrm>
        </p:spPr>
        <p:txBody>
          <a:bodyPr/>
          <a:lstStyle/>
          <a:p>
            <a:pPr>
              <a:lnSpc>
                <a:spcPct val="150000"/>
              </a:lnSpc>
            </a:pPr>
            <a:r>
              <a:rPr lang="en-US" sz="2200" dirty="0">
                <a:solidFill>
                  <a:srgbClr val="0070C0"/>
                </a:solidFill>
              </a:rPr>
              <a:t>int main</a:t>
            </a:r>
            <a:r>
              <a:rPr lang="en-US" sz="2200" dirty="0"/>
              <a:t>() </a:t>
            </a:r>
          </a:p>
          <a:p>
            <a:pPr>
              <a:lnSpc>
                <a:spcPct val="150000"/>
              </a:lnSpc>
            </a:pPr>
            <a:r>
              <a:rPr lang="en-US" sz="2200" dirty="0"/>
              <a:t>{</a:t>
            </a:r>
          </a:p>
          <a:p>
            <a:pPr>
              <a:lnSpc>
                <a:spcPct val="150000"/>
              </a:lnSpc>
            </a:pPr>
            <a:r>
              <a:rPr lang="en-US" sz="2200" b="1" dirty="0">
                <a:solidFill>
                  <a:srgbClr val="0070C0"/>
                </a:solidFill>
              </a:rPr>
              <a:t>char</a:t>
            </a:r>
            <a:r>
              <a:rPr lang="en-US" sz="2200" dirty="0"/>
              <a:t> </a:t>
            </a:r>
            <a:r>
              <a:rPr lang="en-US" sz="2200" dirty="0" err="1"/>
              <a:t>colours</a:t>
            </a:r>
            <a:r>
              <a:rPr lang="en-US" sz="2200" dirty="0"/>
              <a:t> [3][10] = {'\0'}; </a:t>
            </a:r>
          </a:p>
          <a:p>
            <a:pPr>
              <a:lnSpc>
                <a:spcPct val="150000"/>
              </a:lnSpc>
            </a:pPr>
            <a:r>
              <a:rPr lang="en-US" sz="2200" b="1" dirty="0" err="1">
                <a:solidFill>
                  <a:srgbClr val="0070C0"/>
                </a:solidFill>
              </a:rPr>
              <a:t>printf</a:t>
            </a:r>
            <a:r>
              <a:rPr lang="en-US" sz="2200" dirty="0"/>
              <a:t>("Enter 3 </a:t>
            </a:r>
            <a:r>
              <a:rPr lang="en-US" sz="2200" dirty="0" err="1"/>
              <a:t>colours</a:t>
            </a:r>
            <a:r>
              <a:rPr lang="en-US" sz="2200" dirty="0"/>
              <a:t> separated by spaces:");  </a:t>
            </a:r>
          </a:p>
          <a:p>
            <a:pPr>
              <a:lnSpc>
                <a:spcPct val="150000"/>
              </a:lnSpc>
            </a:pPr>
            <a:r>
              <a:rPr lang="en-US" sz="2200" b="1" dirty="0" err="1">
                <a:solidFill>
                  <a:srgbClr val="0070C0"/>
                </a:solidFill>
              </a:rPr>
              <a:t>scanf</a:t>
            </a:r>
            <a:r>
              <a:rPr lang="en-US" sz="2200" dirty="0"/>
              <a:t>("%s %s %s", </a:t>
            </a:r>
            <a:r>
              <a:rPr lang="en-US" sz="2200" dirty="0" err="1"/>
              <a:t>colours</a:t>
            </a:r>
            <a:r>
              <a:rPr lang="en-US" sz="2200" dirty="0"/>
              <a:t>[0], </a:t>
            </a:r>
            <a:r>
              <a:rPr lang="en-US" sz="2200" dirty="0" err="1"/>
              <a:t>colours</a:t>
            </a:r>
            <a:r>
              <a:rPr lang="en-US" sz="2200" dirty="0"/>
              <a:t>[1], </a:t>
            </a:r>
            <a:r>
              <a:rPr lang="en-US" sz="2200" dirty="0" err="1"/>
              <a:t>colours</a:t>
            </a:r>
            <a:r>
              <a:rPr lang="en-US" sz="2200" dirty="0"/>
              <a:t>[2]);</a:t>
            </a:r>
          </a:p>
          <a:p>
            <a:pPr>
              <a:lnSpc>
                <a:spcPct val="150000"/>
              </a:lnSpc>
            </a:pPr>
            <a:r>
              <a:rPr lang="en-US" sz="2200" b="1" dirty="0" err="1">
                <a:solidFill>
                  <a:srgbClr val="0070C0"/>
                </a:solidFill>
              </a:rPr>
              <a:t>printf</a:t>
            </a:r>
            <a:r>
              <a:rPr lang="en-US" sz="2200" dirty="0"/>
              <a:t>("you entered..:");</a:t>
            </a:r>
          </a:p>
          <a:p>
            <a:pPr>
              <a:lnSpc>
                <a:spcPct val="150000"/>
              </a:lnSpc>
            </a:pPr>
            <a:r>
              <a:rPr lang="en-US" sz="2200" b="1" dirty="0" err="1">
                <a:solidFill>
                  <a:srgbClr val="0070C0"/>
                </a:solidFill>
              </a:rPr>
              <a:t>printf</a:t>
            </a:r>
            <a:r>
              <a:rPr lang="en-US" sz="2200" dirty="0"/>
              <a:t>("\</a:t>
            </a:r>
            <a:r>
              <a:rPr lang="en-US" sz="2200" dirty="0" err="1"/>
              <a:t>n%s</a:t>
            </a:r>
            <a:r>
              <a:rPr lang="en-US" sz="2200" dirty="0"/>
              <a:t> \</a:t>
            </a:r>
            <a:r>
              <a:rPr lang="en-US" sz="2200" dirty="0" err="1"/>
              <a:t>n%s</a:t>
            </a:r>
            <a:r>
              <a:rPr lang="en-US" sz="2200" dirty="0"/>
              <a:t> \</a:t>
            </a:r>
            <a:r>
              <a:rPr lang="en-US" sz="2200" dirty="0" err="1"/>
              <a:t>n%s</a:t>
            </a:r>
            <a:r>
              <a:rPr lang="en-US" sz="2200" dirty="0"/>
              <a:t>", </a:t>
            </a:r>
            <a:r>
              <a:rPr lang="en-US" sz="2200" dirty="0" err="1"/>
              <a:t>colours</a:t>
            </a:r>
            <a:r>
              <a:rPr lang="en-US" sz="2200" dirty="0"/>
              <a:t>[0], </a:t>
            </a:r>
            <a:r>
              <a:rPr lang="en-US" sz="2200" dirty="0" err="1"/>
              <a:t>colours</a:t>
            </a:r>
            <a:r>
              <a:rPr lang="en-US" sz="2200" dirty="0"/>
              <a:t>[1], </a:t>
            </a:r>
            <a:r>
              <a:rPr lang="en-US" sz="2200" dirty="0" err="1"/>
              <a:t>colours</a:t>
            </a:r>
            <a:r>
              <a:rPr lang="en-US" sz="2200" dirty="0"/>
              <a:t>[2]);</a:t>
            </a:r>
          </a:p>
          <a:p>
            <a:pPr>
              <a:lnSpc>
                <a:spcPct val="150000"/>
              </a:lnSpc>
            </a:pPr>
            <a:r>
              <a:rPr lang="en-US" sz="2200" dirty="0"/>
              <a:t>}</a:t>
            </a:r>
          </a:p>
        </p:txBody>
      </p:sp>
    </p:spTree>
    <p:extLst>
      <p:ext uri="{BB962C8B-B14F-4D97-AF65-F5344CB8AC3E}">
        <p14:creationId xmlns:p14="http://schemas.microsoft.com/office/powerpoint/2010/main" val="184193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0885" y="0"/>
            <a:ext cx="8522474" cy="615553"/>
          </a:xfrm>
          <a:prstGeom prst="rect">
            <a:avLst/>
          </a:prstGeom>
        </p:spPr>
        <p:txBody>
          <a:bodyPr vert="horz" wrap="square" lIns="0" tIns="0" rIns="0" bIns="0" rtlCol="0">
            <a:spAutoFit/>
          </a:bodyPr>
          <a:lstStyle/>
          <a:p>
            <a:pPr marL="2044700">
              <a:lnSpc>
                <a:spcPct val="100000"/>
              </a:lnSpc>
            </a:pPr>
            <a:r>
              <a:rPr lang="en-US" sz="4000" dirty="0"/>
              <a:t>IV. </a:t>
            </a:r>
            <a:r>
              <a:rPr sz="4000" dirty="0"/>
              <a:t>C</a:t>
            </a:r>
            <a:r>
              <a:rPr sz="4000" spc="-480" dirty="0">
                <a:latin typeface="Calibri"/>
                <a:cs typeface="Calibri"/>
              </a:rPr>
              <a:t>‐</a:t>
            </a:r>
            <a:r>
              <a:rPr lang="en-US" sz="4000" spc="-480" dirty="0">
                <a:latin typeface="Calibri"/>
                <a:cs typeface="Calibri"/>
              </a:rPr>
              <a:t> </a:t>
            </a:r>
            <a:r>
              <a:rPr sz="4000" spc="-5" dirty="0"/>
              <a:t>strin</a:t>
            </a:r>
            <a:r>
              <a:rPr sz="4000" dirty="0"/>
              <a:t>g</a:t>
            </a:r>
            <a:r>
              <a:rPr sz="4000" spc="10" dirty="0"/>
              <a:t> </a:t>
            </a:r>
            <a:r>
              <a:rPr lang="en-US" sz="4000" spc="-5" dirty="0"/>
              <a:t>M</a:t>
            </a:r>
            <a:r>
              <a:rPr sz="4000" spc="-5" dirty="0"/>
              <a:t>anipulation</a:t>
            </a:r>
            <a:endParaRPr sz="4000" dirty="0">
              <a:latin typeface="Calibri"/>
              <a:cs typeface="Calibri"/>
            </a:endParaRPr>
          </a:p>
        </p:txBody>
      </p:sp>
      <p:sp>
        <p:nvSpPr>
          <p:cNvPr id="3" name="object 3"/>
          <p:cNvSpPr txBox="1"/>
          <p:nvPr/>
        </p:nvSpPr>
        <p:spPr>
          <a:xfrm>
            <a:off x="927100" y="899686"/>
            <a:ext cx="8202930" cy="369332"/>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dirty="0">
                <a:latin typeface="Calibri"/>
                <a:cs typeface="Calibri"/>
              </a:rPr>
              <a:t>C</a:t>
            </a:r>
            <a:r>
              <a:rPr sz="2400" spc="-5" dirty="0">
                <a:latin typeface="Calibri"/>
                <a:cs typeface="Calibri"/>
              </a:rPr>
              <a:t> </a:t>
            </a:r>
            <a:r>
              <a:rPr sz="2400" dirty="0">
                <a:latin typeface="Calibri"/>
                <a:cs typeface="Calibri"/>
              </a:rPr>
              <a:t>provides</a:t>
            </a:r>
            <a:r>
              <a:rPr sz="2400" spc="-5" dirty="0">
                <a:latin typeface="Calibri"/>
                <a:cs typeface="Calibri"/>
              </a:rPr>
              <a:t> </a:t>
            </a:r>
            <a:r>
              <a:rPr sz="2400" dirty="0">
                <a:latin typeface="Calibri"/>
                <a:cs typeface="Calibri"/>
              </a:rPr>
              <a:t>a </a:t>
            </a:r>
            <a:r>
              <a:rPr sz="2400" spc="-10" dirty="0">
                <a:latin typeface="Calibri"/>
                <a:cs typeface="Calibri"/>
              </a:rPr>
              <a:t>se</a:t>
            </a:r>
            <a:r>
              <a:rPr sz="2400" spc="-5" dirty="0">
                <a:latin typeface="Calibri"/>
                <a:cs typeface="Calibri"/>
              </a:rPr>
              <a:t>t</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standard </a:t>
            </a:r>
            <a:r>
              <a:rPr sz="2400" spc="-5" dirty="0">
                <a:latin typeface="Calibri"/>
                <a:cs typeface="Calibri"/>
              </a:rPr>
              <a:t>function</a:t>
            </a:r>
            <a:r>
              <a:rPr sz="2400" dirty="0">
                <a:latin typeface="Calibri"/>
                <a:cs typeface="Calibri"/>
              </a:rPr>
              <a:t>s</a:t>
            </a:r>
            <a:r>
              <a:rPr sz="2400" spc="-5" dirty="0">
                <a:latin typeface="Calibri"/>
                <a:cs typeface="Calibri"/>
              </a:rPr>
              <a:t> fo</a:t>
            </a:r>
            <a:r>
              <a:rPr sz="2400" dirty="0">
                <a:latin typeface="Calibri"/>
                <a:cs typeface="Calibri"/>
              </a:rPr>
              <a:t>r</a:t>
            </a:r>
            <a:r>
              <a:rPr sz="2400" spc="-5" dirty="0">
                <a:latin typeface="Calibri"/>
                <a:cs typeface="Calibri"/>
              </a:rPr>
              <a:t> C</a:t>
            </a:r>
            <a:r>
              <a:rPr sz="2400" spc="-290" dirty="0">
                <a:latin typeface="Calibri"/>
                <a:cs typeface="Calibri"/>
              </a:rPr>
              <a:t>‐</a:t>
            </a:r>
            <a:r>
              <a:rPr lang="en-US" sz="2400" spc="-290" dirty="0">
                <a:latin typeface="Calibri"/>
                <a:cs typeface="Calibri"/>
              </a:rPr>
              <a:t> </a:t>
            </a:r>
            <a:r>
              <a:rPr sz="2400" spc="-5" dirty="0">
                <a:latin typeface="Calibri"/>
                <a:cs typeface="Calibri"/>
              </a:rPr>
              <a:t>strin</a:t>
            </a:r>
            <a:r>
              <a:rPr sz="2400" dirty="0">
                <a:latin typeface="Calibri"/>
                <a:cs typeface="Calibri"/>
              </a:rPr>
              <a:t>g</a:t>
            </a:r>
            <a:r>
              <a:rPr sz="2400" spc="-10" dirty="0">
                <a:latin typeface="Calibri"/>
                <a:cs typeface="Calibri"/>
              </a:rPr>
              <a:t> </a:t>
            </a:r>
            <a:r>
              <a:rPr sz="2400" spc="-5" dirty="0">
                <a:latin typeface="Calibri"/>
                <a:cs typeface="Calibri"/>
              </a:rPr>
              <a:t>manipulation</a:t>
            </a:r>
            <a:endParaRPr sz="24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769220442"/>
              </p:ext>
            </p:extLst>
          </p:nvPr>
        </p:nvGraphicFramePr>
        <p:xfrm>
          <a:off x="346722" y="4077041"/>
          <a:ext cx="10210799" cy="3010660"/>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20000"/>
                    </a:ext>
                  </a:extLst>
                </a:gridCol>
                <a:gridCol w="7315199">
                  <a:extLst>
                    <a:ext uri="{9D8B030D-6E8A-4147-A177-3AD203B41FA5}">
                      <a16:colId xmlns:a16="http://schemas.microsoft.com/office/drawing/2014/main" val="20001"/>
                    </a:ext>
                  </a:extLst>
                </a:gridCol>
              </a:tblGrid>
              <a:tr h="458724">
                <a:tc>
                  <a:txBody>
                    <a:bodyPr/>
                    <a:lstStyle/>
                    <a:p>
                      <a:pPr marL="346075">
                        <a:lnSpc>
                          <a:spcPct val="100000"/>
                        </a:lnSpc>
                      </a:pPr>
                      <a:r>
                        <a:rPr sz="2400" b="1" spc="-5" dirty="0">
                          <a:latin typeface="Calibri"/>
                          <a:cs typeface="Calibri"/>
                        </a:rPr>
                        <a:t>Functio</a:t>
                      </a:r>
                      <a:r>
                        <a:rPr sz="2400" b="1" dirty="0">
                          <a:latin typeface="Calibri"/>
                          <a:cs typeface="Calibri"/>
                        </a:rPr>
                        <a:t>n </a:t>
                      </a:r>
                      <a:r>
                        <a:rPr sz="2400" b="1" spc="-5" dirty="0">
                          <a:latin typeface="Calibri"/>
                          <a:cs typeface="Calibri"/>
                        </a:rPr>
                        <a:t>name</a:t>
                      </a:r>
                      <a:endParaRPr sz="2400" b="1" dirty="0">
                        <a:latin typeface="Calibri"/>
                        <a:cs typeface="Calibri"/>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bg1">
                        <a:lumMod val="95000"/>
                      </a:schemeClr>
                    </a:solidFill>
                  </a:tcPr>
                </a:tc>
                <a:tc>
                  <a:txBody>
                    <a:bodyPr/>
                    <a:lstStyle/>
                    <a:p>
                      <a:pPr marL="5080" algn="ctr">
                        <a:lnSpc>
                          <a:spcPct val="100000"/>
                        </a:lnSpc>
                      </a:pPr>
                      <a:r>
                        <a:rPr sz="2400" b="1" dirty="0">
                          <a:latin typeface="Calibri"/>
                          <a:cs typeface="Calibri"/>
                        </a:rPr>
                        <a:t>Description</a:t>
                      </a: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chemeClr val="bg1">
                        <a:lumMod val="95000"/>
                      </a:schemeClr>
                    </a:solidFill>
                  </a:tcPr>
                </a:tc>
                <a:extLst>
                  <a:ext uri="{0D108BD9-81ED-4DB2-BD59-A6C34878D82A}">
                    <a16:rowId xmlns:a16="http://schemas.microsoft.com/office/drawing/2014/main" val="10000"/>
                  </a:ext>
                </a:extLst>
              </a:tr>
              <a:tr h="441198">
                <a:tc>
                  <a:txBody>
                    <a:bodyPr/>
                    <a:lstStyle/>
                    <a:p>
                      <a:pPr marL="75565">
                        <a:lnSpc>
                          <a:spcPct val="100000"/>
                        </a:lnSpc>
                      </a:pPr>
                      <a:r>
                        <a:rPr sz="2000" b="1" dirty="0">
                          <a:solidFill>
                            <a:srgbClr val="0070C0"/>
                          </a:solidFill>
                          <a:latin typeface="Courier New"/>
                          <a:cs typeface="Courier New"/>
                        </a:rPr>
                        <a:t>strcat</a:t>
                      </a:r>
                      <a:r>
                        <a:rPr sz="2000" dirty="0">
                          <a:latin typeface="Courier New"/>
                          <a:cs typeface="Courier New"/>
                        </a:rPr>
                        <a:t>(s1, s2)</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pPr>
                      <a:r>
                        <a:rPr sz="2000" dirty="0">
                          <a:latin typeface="Calibri"/>
                          <a:cs typeface="Calibri"/>
                        </a:rPr>
                        <a:t>Appends</a:t>
                      </a:r>
                      <a:r>
                        <a:rPr sz="2000" spc="-10" dirty="0">
                          <a:latin typeface="Calibri"/>
                          <a:cs typeface="Calibri"/>
                        </a:rPr>
                        <a:t> </a:t>
                      </a:r>
                      <a:r>
                        <a:rPr sz="2000" dirty="0">
                          <a:latin typeface="Courier New"/>
                          <a:cs typeface="Courier New"/>
                        </a:rPr>
                        <a:t>s2</a:t>
                      </a:r>
                      <a:r>
                        <a:rPr sz="2000" spc="-745" dirty="0">
                          <a:latin typeface="Courier New"/>
                          <a:cs typeface="Courier New"/>
                        </a:rPr>
                        <a:t> </a:t>
                      </a:r>
                      <a:r>
                        <a:rPr sz="2000" spc="5" dirty="0">
                          <a:latin typeface="Calibri"/>
                          <a:cs typeface="Calibri"/>
                        </a:rPr>
                        <a:t>t</a:t>
                      </a:r>
                      <a:r>
                        <a:rPr sz="2000" dirty="0">
                          <a:latin typeface="Calibri"/>
                          <a:cs typeface="Calibri"/>
                        </a:rPr>
                        <a:t>o </a:t>
                      </a:r>
                      <a:r>
                        <a:rPr sz="2000" dirty="0">
                          <a:latin typeface="Courier New"/>
                          <a:cs typeface="Courier New"/>
                        </a:rPr>
                        <a:t>s1</a:t>
                      </a:r>
                      <a:r>
                        <a:rPr lang="en-AU" sz="2000" dirty="0">
                          <a:latin typeface="Courier New"/>
                          <a:cs typeface="Courier New"/>
                        </a:rPr>
                        <a:t> </a:t>
                      </a:r>
                      <a:r>
                        <a:rPr lang="en-AU" sz="2000" dirty="0">
                          <a:solidFill>
                            <a:schemeClr val="tx1"/>
                          </a:solidFill>
                          <a:latin typeface="Calibri"/>
                          <a:ea typeface="+mn-ea"/>
                          <a:cs typeface="Calibri"/>
                        </a:rPr>
                        <a:t>(also </a:t>
                      </a:r>
                      <a:r>
                        <a:rPr lang="en-AU" sz="2000" dirty="0" err="1">
                          <a:latin typeface="Courier New"/>
                          <a:cs typeface="Courier New"/>
                        </a:rPr>
                        <a:t>strncat</a:t>
                      </a:r>
                      <a:r>
                        <a:rPr lang="en-AU" sz="2000" dirty="0">
                          <a:latin typeface="Courier New"/>
                          <a:cs typeface="Courier New"/>
                        </a:rPr>
                        <a:t>)</a:t>
                      </a:r>
                      <a:endParaRPr sz="2000" dirty="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42900">
                <a:tc>
                  <a:txBody>
                    <a:bodyPr/>
                    <a:lstStyle/>
                    <a:p>
                      <a:pPr marL="75565">
                        <a:lnSpc>
                          <a:spcPct val="100000"/>
                        </a:lnSpc>
                      </a:pPr>
                      <a:r>
                        <a:rPr sz="2000" b="1" dirty="0">
                          <a:solidFill>
                            <a:srgbClr val="0070C0"/>
                          </a:solidFill>
                          <a:latin typeface="Courier New"/>
                          <a:cs typeface="Courier New"/>
                        </a:rPr>
                        <a:t>strcmp</a:t>
                      </a:r>
                      <a:r>
                        <a:rPr sz="2000" dirty="0">
                          <a:latin typeface="Courier New"/>
                          <a:cs typeface="Courier New"/>
                        </a:rPr>
                        <a:t>(s1, s2)</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marR="502920">
                        <a:lnSpc>
                          <a:spcPct val="100000"/>
                        </a:lnSpc>
                      </a:pPr>
                      <a:r>
                        <a:rPr sz="2000" dirty="0">
                          <a:latin typeface="Calibri"/>
                          <a:cs typeface="Calibri"/>
                        </a:rPr>
                        <a:t>Return</a:t>
                      </a:r>
                      <a:r>
                        <a:rPr sz="2000" spc="5" dirty="0">
                          <a:latin typeface="Calibri"/>
                          <a:cs typeface="Calibri"/>
                        </a:rPr>
                        <a:t> </a:t>
                      </a:r>
                      <a:r>
                        <a:rPr sz="2000" dirty="0">
                          <a:latin typeface="Calibri"/>
                          <a:cs typeface="Calibri"/>
                        </a:rPr>
                        <a:t>0</a:t>
                      </a:r>
                      <a:r>
                        <a:rPr sz="2000" spc="-5" dirty="0">
                          <a:latin typeface="Calibri"/>
                          <a:cs typeface="Calibri"/>
                        </a:rPr>
                        <a:t> i</a:t>
                      </a:r>
                      <a:r>
                        <a:rPr sz="2000" dirty="0">
                          <a:latin typeface="Calibri"/>
                          <a:cs typeface="Calibri"/>
                        </a:rPr>
                        <a:t>f</a:t>
                      </a:r>
                      <a:r>
                        <a:rPr sz="2000" spc="5" dirty="0">
                          <a:latin typeface="Calibri"/>
                          <a:cs typeface="Calibri"/>
                        </a:rPr>
                        <a:t> </a:t>
                      </a:r>
                      <a:r>
                        <a:rPr sz="2000" dirty="0">
                          <a:latin typeface="Calibri"/>
                          <a:cs typeface="Calibri"/>
                        </a:rPr>
                        <a:t>(</a:t>
                      </a:r>
                      <a:r>
                        <a:rPr sz="2000" dirty="0">
                          <a:latin typeface="Courier New"/>
                          <a:cs typeface="Courier New"/>
                        </a:rPr>
                        <a:t>s1</a:t>
                      </a:r>
                      <a:r>
                        <a:rPr sz="2000" spc="-745" dirty="0">
                          <a:latin typeface="Courier New"/>
                          <a:cs typeface="Courier New"/>
                        </a:rPr>
                        <a:t> </a:t>
                      </a:r>
                      <a:r>
                        <a:rPr sz="2000" dirty="0">
                          <a:latin typeface="Calibri"/>
                          <a:cs typeface="Calibri"/>
                        </a:rPr>
                        <a:t>is </a:t>
                      </a:r>
                      <a:r>
                        <a:rPr sz="2000" spc="5" dirty="0">
                          <a:latin typeface="Calibri"/>
                          <a:cs typeface="Calibri"/>
                        </a:rPr>
                        <a:t>sam</a:t>
                      </a:r>
                      <a:r>
                        <a:rPr sz="2000" dirty="0">
                          <a:latin typeface="Calibri"/>
                          <a:cs typeface="Calibri"/>
                        </a:rPr>
                        <a:t>e </a:t>
                      </a:r>
                      <a:r>
                        <a:rPr sz="2000" spc="5" dirty="0">
                          <a:latin typeface="Calibri"/>
                          <a:cs typeface="Calibri"/>
                        </a:rPr>
                        <a:t>a</a:t>
                      </a:r>
                      <a:r>
                        <a:rPr sz="2000" dirty="0">
                          <a:latin typeface="Calibri"/>
                          <a:cs typeface="Calibri"/>
                        </a:rPr>
                        <a:t>s</a:t>
                      </a:r>
                      <a:r>
                        <a:rPr sz="2000" spc="-5" dirty="0">
                          <a:latin typeface="Calibri"/>
                          <a:cs typeface="Calibri"/>
                        </a:rPr>
                        <a:t> </a:t>
                      </a:r>
                      <a:r>
                        <a:rPr sz="2000" dirty="0">
                          <a:latin typeface="Courier New"/>
                          <a:cs typeface="Courier New"/>
                        </a:rPr>
                        <a:t>s</a:t>
                      </a:r>
                      <a:r>
                        <a:rPr sz="2000" spc="5" dirty="0">
                          <a:latin typeface="Courier New"/>
                          <a:cs typeface="Courier New"/>
                        </a:rPr>
                        <a:t>2</a:t>
                      </a:r>
                      <a:r>
                        <a:rPr sz="2000" spc="-5" dirty="0">
                          <a:latin typeface="Calibri"/>
                          <a:cs typeface="Calibri"/>
                        </a:rPr>
                        <a:t>)</a:t>
                      </a:r>
                      <a:r>
                        <a:rPr sz="2000" dirty="0">
                          <a:latin typeface="Calibri"/>
                          <a:cs typeface="Calibri"/>
                        </a:rPr>
                        <a:t>, ‐1</a:t>
                      </a:r>
                      <a:r>
                        <a:rPr sz="2000" spc="-5" dirty="0">
                          <a:latin typeface="Calibri"/>
                          <a:cs typeface="Calibri"/>
                        </a:rPr>
                        <a:t> i</a:t>
                      </a:r>
                      <a:r>
                        <a:rPr sz="2000" dirty="0">
                          <a:latin typeface="Calibri"/>
                          <a:cs typeface="Calibri"/>
                        </a:rPr>
                        <a:t>f</a:t>
                      </a:r>
                      <a:r>
                        <a:rPr sz="2000" spc="5" dirty="0">
                          <a:latin typeface="Calibri"/>
                          <a:cs typeface="Calibri"/>
                        </a:rPr>
                        <a:t> </a:t>
                      </a:r>
                      <a:r>
                        <a:rPr sz="2000" spc="10" dirty="0">
                          <a:latin typeface="Calibri"/>
                          <a:cs typeface="Calibri"/>
                        </a:rPr>
                        <a:t>(</a:t>
                      </a:r>
                      <a:r>
                        <a:rPr sz="2000" dirty="0">
                          <a:latin typeface="Courier New"/>
                          <a:cs typeface="Courier New"/>
                        </a:rPr>
                        <a:t>s1 &lt; s2</a:t>
                      </a:r>
                      <a:r>
                        <a:rPr sz="2000" spc="-5" dirty="0">
                          <a:latin typeface="Calibri"/>
                          <a:cs typeface="Calibri"/>
                        </a:rPr>
                        <a:t>), </a:t>
                      </a:r>
                      <a:r>
                        <a:rPr sz="2000" dirty="0">
                          <a:latin typeface="Calibri"/>
                          <a:cs typeface="Calibri"/>
                        </a:rPr>
                        <a:t>1 </a:t>
                      </a:r>
                      <a:r>
                        <a:rPr sz="2000" spc="-5" dirty="0">
                          <a:latin typeface="Calibri"/>
                          <a:cs typeface="Calibri"/>
                        </a:rPr>
                        <a:t> i</a:t>
                      </a:r>
                      <a:r>
                        <a:rPr sz="2000" dirty="0">
                          <a:latin typeface="Calibri"/>
                          <a:cs typeface="Calibri"/>
                        </a:rPr>
                        <a:t>f </a:t>
                      </a:r>
                      <a:r>
                        <a:rPr sz="2000" spc="5" dirty="0">
                          <a:latin typeface="Calibri"/>
                          <a:cs typeface="Calibri"/>
                        </a:rPr>
                        <a:t> </a:t>
                      </a:r>
                      <a:r>
                        <a:rPr sz="2000" dirty="0">
                          <a:latin typeface="Calibri"/>
                          <a:cs typeface="Calibri"/>
                        </a:rPr>
                        <a:t>(</a:t>
                      </a:r>
                      <a:r>
                        <a:rPr sz="2000" dirty="0">
                          <a:latin typeface="Courier New"/>
                          <a:cs typeface="Courier New"/>
                        </a:rPr>
                        <a:t>s1 &gt; s</a:t>
                      </a:r>
                      <a:r>
                        <a:rPr sz="2000" spc="5" dirty="0">
                          <a:latin typeface="Courier New"/>
                          <a:cs typeface="Courier New"/>
                        </a:rPr>
                        <a:t>2</a:t>
                      </a:r>
                      <a:r>
                        <a:rPr sz="2000" dirty="0">
                          <a:latin typeface="Calibri"/>
                          <a:cs typeface="Calibri"/>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41198">
                <a:tc>
                  <a:txBody>
                    <a:bodyPr/>
                    <a:lstStyle/>
                    <a:p>
                      <a:pPr marL="74930">
                        <a:lnSpc>
                          <a:spcPct val="100000"/>
                        </a:lnSpc>
                      </a:pPr>
                      <a:r>
                        <a:rPr sz="2000" b="1" dirty="0">
                          <a:solidFill>
                            <a:srgbClr val="0070C0"/>
                          </a:solidFill>
                          <a:latin typeface="Courier New"/>
                          <a:cs typeface="Courier New"/>
                        </a:rPr>
                        <a:t>strcpy</a:t>
                      </a:r>
                      <a:r>
                        <a:rPr sz="2000" dirty="0">
                          <a:latin typeface="Courier New"/>
                          <a:cs typeface="Courier New"/>
                        </a:rPr>
                        <a:t>(s1, s2)</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pPr>
                      <a:r>
                        <a:rPr sz="2000" dirty="0">
                          <a:latin typeface="Calibri"/>
                          <a:cs typeface="Calibri"/>
                        </a:rPr>
                        <a:t>copy</a:t>
                      </a:r>
                      <a:r>
                        <a:rPr sz="2000" spc="-5" dirty="0">
                          <a:latin typeface="Calibri"/>
                          <a:cs typeface="Calibri"/>
                        </a:rPr>
                        <a:t> </a:t>
                      </a:r>
                      <a:r>
                        <a:rPr sz="2000" spc="-5" dirty="0">
                          <a:latin typeface="Courier New"/>
                          <a:cs typeface="Courier New"/>
                        </a:rPr>
                        <a:t>s</a:t>
                      </a:r>
                      <a:r>
                        <a:rPr sz="2000" dirty="0">
                          <a:latin typeface="Courier New"/>
                          <a:cs typeface="Courier New"/>
                        </a:rPr>
                        <a:t>2</a:t>
                      </a:r>
                      <a:r>
                        <a:rPr sz="2000" spc="-750" dirty="0">
                          <a:latin typeface="Courier New"/>
                          <a:cs typeface="Courier New"/>
                        </a:rPr>
                        <a:t> </a:t>
                      </a:r>
                      <a:r>
                        <a:rPr sz="2000" dirty="0">
                          <a:latin typeface="Calibri"/>
                          <a:cs typeface="Calibri"/>
                        </a:rPr>
                        <a:t>to </a:t>
                      </a:r>
                      <a:r>
                        <a:rPr sz="2000" dirty="0">
                          <a:latin typeface="Courier New"/>
                          <a:cs typeface="Courier New"/>
                        </a:rPr>
                        <a:t>s1</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41198">
                <a:tc>
                  <a:txBody>
                    <a:bodyPr/>
                    <a:lstStyle/>
                    <a:p>
                      <a:pPr marL="74930">
                        <a:lnSpc>
                          <a:spcPct val="100000"/>
                        </a:lnSpc>
                      </a:pPr>
                      <a:r>
                        <a:rPr lang="en-AU" sz="2000" b="1" dirty="0" err="1">
                          <a:solidFill>
                            <a:srgbClr val="0070C0"/>
                          </a:solidFill>
                          <a:latin typeface="Courier New"/>
                          <a:cs typeface="Courier New"/>
                        </a:rPr>
                        <a:t>strncpy</a:t>
                      </a:r>
                      <a:r>
                        <a:rPr lang="en-AU" sz="2000" dirty="0">
                          <a:latin typeface="Courier New"/>
                          <a:cs typeface="Courier New"/>
                        </a:rPr>
                        <a:t>(s1, s2, n)</a:t>
                      </a:r>
                      <a:endParaRPr sz="2000" dirty="0">
                        <a:latin typeface="Courier New"/>
                        <a:cs typeface="Courier New"/>
                      </a:endParaRPr>
                    </a:p>
                  </a:txBody>
                  <a:tcPr marL="0" marR="0" marT="0" marB="0">
                    <a:lnL w="28575">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83185">
                        <a:lnSpc>
                          <a:spcPct val="100000"/>
                        </a:lnSpc>
                      </a:pPr>
                      <a:r>
                        <a:rPr lang="en-AU" sz="2000" dirty="0">
                          <a:solidFill>
                            <a:schemeClr val="tx1"/>
                          </a:solidFill>
                          <a:latin typeface="Calibri"/>
                          <a:ea typeface="+mn-ea"/>
                          <a:cs typeface="Calibri"/>
                        </a:rPr>
                        <a:t>copy n characters from s2 to s1 (substrings)</a:t>
                      </a:r>
                      <a:endParaRPr sz="2000" dirty="0">
                        <a:solidFill>
                          <a:schemeClr val="tx1"/>
                        </a:solidFill>
                        <a:latin typeface="Calibri"/>
                        <a:ea typeface="+mn-ea"/>
                        <a:cs typeface="Calibri"/>
                      </a:endParaRPr>
                    </a:p>
                  </a:txBody>
                  <a:tcPr marL="0" marR="0" marT="0" marB="0">
                    <a:lnL w="12700" cap="flat" cmpd="sng" algn="ctr">
                      <a:solidFill>
                        <a:srgbClr val="000000"/>
                      </a:solidFill>
                      <a:prstDash val="solid"/>
                      <a:round/>
                      <a:headEnd type="none" w="med" len="med"/>
                      <a:tailEnd type="none" w="med" len="med"/>
                    </a:lnL>
                    <a:lnR w="28575">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758397270"/>
                  </a:ext>
                </a:extLst>
              </a:tr>
              <a:tr h="442721">
                <a:tc>
                  <a:txBody>
                    <a:bodyPr/>
                    <a:lstStyle/>
                    <a:p>
                      <a:pPr marL="74930">
                        <a:lnSpc>
                          <a:spcPct val="100000"/>
                        </a:lnSpc>
                      </a:pPr>
                      <a:r>
                        <a:rPr sz="2000" b="1" dirty="0">
                          <a:solidFill>
                            <a:srgbClr val="0070C0"/>
                          </a:solidFill>
                          <a:latin typeface="Courier New"/>
                          <a:cs typeface="Courier New"/>
                        </a:rPr>
                        <a:t>strlen</a:t>
                      </a:r>
                      <a:r>
                        <a:rPr sz="2000" dirty="0">
                          <a:latin typeface="Courier New"/>
                          <a:cs typeface="Courier New"/>
                        </a:rPr>
                        <a:t>( s1 )</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83185">
                        <a:lnSpc>
                          <a:spcPct val="100000"/>
                        </a:lnSpc>
                      </a:pPr>
                      <a:r>
                        <a:rPr sz="2000" dirty="0">
                          <a:latin typeface="Calibri"/>
                          <a:cs typeface="Calibri"/>
                        </a:rPr>
                        <a:t>return the</a:t>
                      </a:r>
                      <a:r>
                        <a:rPr sz="2000" spc="5" dirty="0">
                          <a:latin typeface="Calibri"/>
                          <a:cs typeface="Calibri"/>
                        </a:rPr>
                        <a:t> </a:t>
                      </a:r>
                      <a:r>
                        <a:rPr sz="2000" dirty="0">
                          <a:latin typeface="Calibri"/>
                          <a:cs typeface="Calibri"/>
                        </a:rPr>
                        <a:t>length of</a:t>
                      </a:r>
                      <a:r>
                        <a:rPr sz="2000" spc="-10" dirty="0">
                          <a:latin typeface="Calibri"/>
                          <a:cs typeface="Calibri"/>
                        </a:rPr>
                        <a:t> </a:t>
                      </a:r>
                      <a:r>
                        <a:rPr sz="2000" dirty="0">
                          <a:latin typeface="Courier New"/>
                          <a:cs typeface="Courier New"/>
                        </a:rPr>
                        <a:t>s1</a:t>
                      </a:r>
                      <a:r>
                        <a:rPr lang="en-AU" sz="2000" dirty="0">
                          <a:latin typeface="Courier New"/>
                          <a:cs typeface="Courier New"/>
                        </a:rPr>
                        <a:t> </a:t>
                      </a:r>
                      <a:r>
                        <a:rPr lang="en-AU" sz="2000" dirty="0">
                          <a:solidFill>
                            <a:schemeClr val="tx1"/>
                          </a:solidFill>
                          <a:latin typeface="Calibri"/>
                          <a:ea typeface="+mn-ea"/>
                          <a:cs typeface="Calibri"/>
                        </a:rPr>
                        <a:t>up to (but not including) the null character</a:t>
                      </a:r>
                      <a:endParaRPr sz="2000" dirty="0">
                        <a:solidFill>
                          <a:schemeClr val="tx1"/>
                        </a:solidFill>
                        <a:latin typeface="Calibri"/>
                        <a:ea typeface="+mn-ea"/>
                        <a:cs typeface="Calibri"/>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2721">
                <a:tc>
                  <a:txBody>
                    <a:bodyPr/>
                    <a:lstStyle/>
                    <a:p>
                      <a:pPr marL="74930">
                        <a:lnSpc>
                          <a:spcPct val="100000"/>
                        </a:lnSpc>
                      </a:pPr>
                      <a:r>
                        <a:rPr lang="en-US" sz="2000" dirty="0">
                          <a:latin typeface="Courier New"/>
                          <a:cs typeface="Courier New"/>
                        </a:rPr>
                        <a:t>….</a:t>
                      </a:r>
                      <a:endParaRPr sz="2000" dirty="0">
                        <a:latin typeface="Courier New"/>
                        <a:cs typeface="Courier New"/>
                      </a:endParaRPr>
                    </a:p>
                  </a:txBody>
                  <a:tcPr marL="0" marR="0" marT="0" marB="0">
                    <a:lnL w="28575">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28575">
                      <a:solidFill>
                        <a:srgbClr val="000000"/>
                      </a:solidFill>
                      <a:prstDash val="solid"/>
                    </a:lnB>
                  </a:tcPr>
                </a:tc>
                <a:tc>
                  <a:txBody>
                    <a:bodyPr/>
                    <a:lstStyle/>
                    <a:p>
                      <a:pPr marL="83185">
                        <a:lnSpc>
                          <a:spcPct val="100000"/>
                        </a:lnSpc>
                      </a:pPr>
                      <a:r>
                        <a:rPr lang="en-US" sz="2000" dirty="0">
                          <a:solidFill>
                            <a:schemeClr val="tx1"/>
                          </a:solidFill>
                          <a:latin typeface="Calibri"/>
                          <a:ea typeface="+mn-ea"/>
                          <a:cs typeface="Calibri"/>
                        </a:rPr>
                        <a:t>….</a:t>
                      </a:r>
                      <a:endParaRPr sz="2000" dirty="0">
                        <a:solidFill>
                          <a:schemeClr val="tx1"/>
                        </a:solidFill>
                        <a:latin typeface="Calibri"/>
                        <a:ea typeface="+mn-ea"/>
                        <a:cs typeface="Calibri"/>
                      </a:endParaRPr>
                    </a:p>
                  </a:txBody>
                  <a:tcPr marL="0" marR="0" marT="0" marB="0">
                    <a:lnL w="12700" cap="flat" cmpd="sng" algn="ctr">
                      <a:solidFill>
                        <a:srgbClr val="000000"/>
                      </a:solidFill>
                      <a:prstDash val="solid"/>
                      <a:round/>
                      <a:headEnd type="none" w="med" len="med"/>
                      <a:tailEnd type="none" w="med" len="me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934017341"/>
                  </a:ext>
                </a:extLst>
              </a:tr>
            </a:tbl>
          </a:graphicData>
        </a:graphic>
      </p:graphicFrame>
      <p:sp>
        <p:nvSpPr>
          <p:cNvPr id="6" name="Rectangle 5">
            <a:extLst>
              <a:ext uri="{FF2B5EF4-FFF2-40B4-BE49-F238E27FC236}">
                <a16:creationId xmlns:a16="http://schemas.microsoft.com/office/drawing/2014/main" id="{A236ECE9-F598-416E-9507-B2C8EC77202C}"/>
              </a:ext>
            </a:extLst>
          </p:cNvPr>
          <p:cNvSpPr/>
          <p:nvPr/>
        </p:nvSpPr>
        <p:spPr>
          <a:xfrm>
            <a:off x="850900" y="1545746"/>
            <a:ext cx="9296400" cy="434734"/>
          </a:xfrm>
          <a:prstGeom prst="rect">
            <a:avLst/>
          </a:prstGeom>
        </p:spPr>
        <p:txBody>
          <a:bodyPr wrap="square">
            <a:spAutoFit/>
          </a:bodyPr>
          <a:lstStyle/>
          <a:p>
            <a:pPr marL="355600" marR="5080" indent="-342900">
              <a:lnSpc>
                <a:spcPts val="2630"/>
              </a:lnSpc>
              <a:buFont typeface="Arial"/>
              <a:buChar char="•"/>
              <a:tabLst>
                <a:tab pos="355600" algn="l"/>
              </a:tabLst>
            </a:pPr>
            <a:r>
              <a:rPr lang="en-US" sz="2400" spc="-5" dirty="0">
                <a:cs typeface="Calibri"/>
              </a:rPr>
              <a:t>Yo</a:t>
            </a:r>
            <a:r>
              <a:rPr lang="en-US" sz="2400" dirty="0">
                <a:cs typeface="Calibri"/>
              </a:rPr>
              <a:t>u</a:t>
            </a:r>
            <a:r>
              <a:rPr lang="en-US" sz="2400" spc="-5" dirty="0">
                <a:cs typeface="Calibri"/>
              </a:rPr>
              <a:t> </a:t>
            </a:r>
            <a:r>
              <a:rPr lang="en-US" sz="2400" dirty="0">
                <a:cs typeface="Calibri"/>
              </a:rPr>
              <a:t>need to</a:t>
            </a:r>
            <a:r>
              <a:rPr lang="en-US" sz="2400" spc="-5" dirty="0">
                <a:cs typeface="Calibri"/>
              </a:rPr>
              <a:t> includ</a:t>
            </a:r>
            <a:r>
              <a:rPr lang="en-US" sz="2400" dirty="0">
                <a:cs typeface="Calibri"/>
              </a:rPr>
              <a:t>e </a:t>
            </a:r>
            <a:r>
              <a:rPr lang="en-US" sz="2400" spc="-5" dirty="0">
                <a:solidFill>
                  <a:srgbClr val="00009A"/>
                </a:solidFill>
                <a:latin typeface="Courier New"/>
                <a:cs typeface="Courier New"/>
              </a:rPr>
              <a:t>&lt;</a:t>
            </a:r>
            <a:r>
              <a:rPr lang="en-US" sz="2400" spc="-5" dirty="0" err="1">
                <a:solidFill>
                  <a:srgbClr val="00009A"/>
                </a:solidFill>
                <a:latin typeface="Courier New"/>
                <a:cs typeface="Courier New"/>
              </a:rPr>
              <a:t>string.h</a:t>
            </a:r>
            <a:r>
              <a:rPr lang="en-US" sz="2400" dirty="0">
                <a:solidFill>
                  <a:srgbClr val="00009A"/>
                </a:solidFill>
                <a:latin typeface="Courier New"/>
                <a:cs typeface="Courier New"/>
              </a:rPr>
              <a:t>&gt;</a:t>
            </a:r>
            <a:r>
              <a:rPr lang="en-US" sz="2400" spc="-894" dirty="0">
                <a:solidFill>
                  <a:srgbClr val="00009A"/>
                </a:solidFill>
                <a:latin typeface="Courier New"/>
                <a:cs typeface="Courier New"/>
              </a:rPr>
              <a:t> </a:t>
            </a:r>
            <a:r>
              <a:rPr lang="en-US" sz="2400" spc="-5" dirty="0">
                <a:cs typeface="Calibri"/>
              </a:rPr>
              <a:t>header</a:t>
            </a:r>
            <a:r>
              <a:rPr lang="en-US" sz="2400" dirty="0">
                <a:cs typeface="Calibri"/>
              </a:rPr>
              <a:t> file</a:t>
            </a:r>
            <a:r>
              <a:rPr lang="en-US" sz="2400" spc="-5" dirty="0">
                <a:cs typeface="Calibri"/>
              </a:rPr>
              <a:t> </a:t>
            </a:r>
            <a:r>
              <a:rPr lang="en-US" sz="2400" dirty="0">
                <a:cs typeface="Calibri"/>
              </a:rPr>
              <a:t>to</a:t>
            </a:r>
            <a:r>
              <a:rPr lang="en-US" sz="2400" spc="-5" dirty="0">
                <a:cs typeface="Calibri"/>
              </a:rPr>
              <a:t> </a:t>
            </a:r>
            <a:r>
              <a:rPr lang="en-US" sz="2400" spc="-10" dirty="0">
                <a:cs typeface="Calibri"/>
              </a:rPr>
              <a:t>us</a:t>
            </a:r>
            <a:r>
              <a:rPr lang="en-US" sz="2400" dirty="0">
                <a:cs typeface="Calibri"/>
              </a:rPr>
              <a:t>e</a:t>
            </a:r>
            <a:r>
              <a:rPr lang="en-US" sz="2400" spc="-5" dirty="0">
                <a:cs typeface="Calibri"/>
              </a:rPr>
              <a:t> these functions</a:t>
            </a:r>
            <a:endParaRPr lang="en-US" sz="2400" dirty="0">
              <a:cs typeface="Calibri"/>
            </a:endParaRPr>
          </a:p>
        </p:txBody>
      </p:sp>
      <p:sp>
        <p:nvSpPr>
          <p:cNvPr id="7" name="Rectangle 6">
            <a:extLst>
              <a:ext uri="{FF2B5EF4-FFF2-40B4-BE49-F238E27FC236}">
                <a16:creationId xmlns:a16="http://schemas.microsoft.com/office/drawing/2014/main" id="{A54F4408-A458-4C7D-A2B4-80E5480F677A}"/>
              </a:ext>
            </a:extLst>
          </p:cNvPr>
          <p:cNvSpPr/>
          <p:nvPr/>
        </p:nvSpPr>
        <p:spPr>
          <a:xfrm>
            <a:off x="803921" y="2376659"/>
            <a:ext cx="9296400" cy="768159"/>
          </a:xfrm>
          <a:prstGeom prst="rect">
            <a:avLst/>
          </a:prstGeom>
        </p:spPr>
        <p:txBody>
          <a:bodyPr wrap="square">
            <a:spAutoFit/>
          </a:bodyPr>
          <a:lstStyle/>
          <a:p>
            <a:pPr marL="355600" marR="5080" indent="-342900">
              <a:lnSpc>
                <a:spcPts val="2630"/>
              </a:lnSpc>
              <a:buFont typeface="Arial"/>
              <a:buChar char="•"/>
              <a:tabLst>
                <a:tab pos="355600" algn="l"/>
              </a:tabLst>
            </a:pPr>
            <a:r>
              <a:rPr lang="en-US" sz="2400" spc="-5" dirty="0">
                <a:cs typeface="Calibri"/>
              </a:rPr>
              <a:t>These functions </a:t>
            </a:r>
            <a:r>
              <a:rPr lang="en-US" sz="2400" b="1" u="sng" spc="-5" dirty="0">
                <a:cs typeface="Calibri"/>
              </a:rPr>
              <a:t>operate on C-strings</a:t>
            </a:r>
            <a:r>
              <a:rPr lang="en-US" sz="2400" spc="-5" dirty="0">
                <a:cs typeface="Calibri"/>
              </a:rPr>
              <a:t>, a char array which ends with </a:t>
            </a:r>
            <a:r>
              <a:rPr lang="en-US" sz="2400" b="1" spc="-5" dirty="0">
                <a:solidFill>
                  <a:srgbClr val="002060"/>
                </a:solidFill>
                <a:cs typeface="Calibri"/>
              </a:rPr>
              <a:t>NULL</a:t>
            </a:r>
            <a:r>
              <a:rPr lang="en-US" sz="2400" spc="-5" dirty="0">
                <a:cs typeface="Calibri"/>
              </a:rPr>
              <a:t> character</a:t>
            </a:r>
            <a:endParaRPr lang="en-US" sz="2400" dirty="0">
              <a:cs typeface="Calibri"/>
            </a:endParaRPr>
          </a:p>
        </p:txBody>
      </p:sp>
    </p:spTree>
    <p:extLst>
      <p:ext uri="{BB962C8B-B14F-4D97-AF65-F5344CB8AC3E}">
        <p14:creationId xmlns:p14="http://schemas.microsoft.com/office/powerpoint/2010/main" val="1911070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2405</TotalTime>
  <Words>2512</Words>
  <Application>Microsoft Office PowerPoint</Application>
  <PresentationFormat>Custom</PresentationFormat>
  <Paragraphs>269</Paragraphs>
  <Slides>23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Times New Roman</vt:lpstr>
      <vt:lpstr>Wingdings</vt:lpstr>
      <vt:lpstr>Office Theme</vt:lpstr>
      <vt:lpstr>Lecture 5B: C String</vt:lpstr>
      <vt:lpstr>I. Introduction: character array</vt:lpstr>
      <vt:lpstr>II. C Strings</vt:lpstr>
      <vt:lpstr>C‐ string Input/Output</vt:lpstr>
      <vt:lpstr>Example – String Input / Output</vt:lpstr>
      <vt:lpstr>Reading Strings with white space</vt:lpstr>
      <vt:lpstr>III. Array of Strings</vt:lpstr>
      <vt:lpstr>Example</vt:lpstr>
      <vt:lpstr>IV. C‐ string Manipulation</vt:lpstr>
      <vt:lpstr>Strings Concatenation: strcat</vt:lpstr>
      <vt:lpstr>Strings concatenation: strncat</vt:lpstr>
      <vt:lpstr>C-strings Comparison</vt:lpstr>
      <vt:lpstr>C‐ string comparison</vt:lpstr>
      <vt:lpstr>Strings copy: strcpy</vt:lpstr>
      <vt:lpstr>Strings copy: strncpy</vt:lpstr>
      <vt:lpstr>Example</vt:lpstr>
      <vt:lpstr>Strings search: strstr</vt:lpstr>
      <vt:lpstr>String length: strlen()</vt:lpstr>
      <vt:lpstr>Character Analysis and Conversion</vt:lpstr>
      <vt:lpstr>Character case: tolower(), toupper()</vt:lpstr>
      <vt:lpstr>Strings to Numbers Conversion</vt:lpstr>
      <vt:lpstr>Example1: separate components into elemental components</vt:lpstr>
      <vt:lpstr>Example 2: C String Initialisation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String</dc:title>
  <dc:creator>Abdsamad Benkrid</dc:creator>
  <cp:lastModifiedBy>Abdsamad Benkrid</cp:lastModifiedBy>
  <cp:revision>19</cp:revision>
  <dcterms:created xsi:type="dcterms:W3CDTF">2016-09-01T21:28:29Z</dcterms:created>
  <dcterms:modified xsi:type="dcterms:W3CDTF">2023-10-16T12:23:01Z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2016-03-20T00:00:00Z</vt:filetime>
  </property>
  <property fmtid="{D5CDD505-2E9C-101B-9397-08002B2CF9AE}" pid="3" name="Creator">
    <vt:lpwstr>PScript5.dll Version 5.2.2</vt:lpwstr>
  </property>
  <property fmtid="{D5CDD505-2E9C-101B-9397-08002B2CF9AE}" pid="4" name="LastSaved">
    <vt:filetime>2016-09-01T00:00:00Z</vt:filetime>
  </property>
</Properties>
</file>