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34" r:id="rId5"/>
    <p:sldId id="338" r:id="rId6"/>
    <p:sldId id="339" r:id="rId7"/>
    <p:sldId id="342" r:id="rId8"/>
    <p:sldId id="319" r:id="rId9"/>
    <p:sldId id="329" r:id="rId10"/>
    <p:sldId id="282" r:id="rId11"/>
    <p:sldId id="359" r:id="rId12"/>
    <p:sldId id="283" r:id="rId13"/>
    <p:sldId id="345" r:id="rId14"/>
    <p:sldId id="346" r:id="rId15"/>
    <p:sldId id="347" r:id="rId16"/>
    <p:sldId id="311" r:id="rId17"/>
    <p:sldId id="312" r:id="rId18"/>
    <p:sldId id="315" r:id="rId19"/>
    <p:sldId id="318" r:id="rId20"/>
    <p:sldId id="354" r:id="rId2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60257-92F0-46F2-99B4-F0F67CCD72E8}" v="10" dt="2023-09-17T07:09:00.6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20" autoAdjust="0"/>
  </p:normalViewPr>
  <p:slideViewPr>
    <p:cSldViewPr>
      <p:cViewPr varScale="1">
        <p:scale>
          <a:sx n="44" d="100"/>
          <a:sy n="44" d="100"/>
        </p:scale>
        <p:origin x="1636" y="64"/>
      </p:cViewPr>
      <p:guideLst>
        <p:guide orient="horz" pos="2880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3FCB-84A2-4944-88EE-994FB2FA3B10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BF9F1-3832-4977-A697-652535032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23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In the expression  </a:t>
            </a:r>
            <a:r>
              <a:rPr lang="en-US" altLang="en-US" sz="1200" dirty="0">
                <a:solidFill>
                  <a:srgbClr val="FF5050"/>
                </a:solidFill>
              </a:rPr>
              <a:t>8 / 2 * 4</a:t>
            </a:r>
            <a:r>
              <a:rPr lang="en-US" altLang="en-US" sz="1200" dirty="0"/>
              <a:t>, both </a:t>
            </a:r>
            <a:r>
              <a:rPr lang="en-US" altLang="en-US" sz="1200" dirty="0">
                <a:solidFill>
                  <a:srgbClr val="FF5050"/>
                </a:solidFill>
              </a:rPr>
              <a:t>/</a:t>
            </a:r>
            <a:r>
              <a:rPr lang="en-US" altLang="en-US" sz="1200" dirty="0"/>
              <a:t> and </a:t>
            </a:r>
            <a:r>
              <a:rPr lang="en-US" altLang="en-US" sz="1200" dirty="0">
                <a:solidFill>
                  <a:srgbClr val="FF5050"/>
                </a:solidFill>
              </a:rPr>
              <a:t>*</a:t>
            </a:r>
            <a:r>
              <a:rPr lang="en-US" altLang="en-US" sz="1200" dirty="0"/>
              <a:t> have the </a:t>
            </a:r>
            <a:r>
              <a:rPr lang="en-US" altLang="en-US" sz="1200" dirty="0">
                <a:solidFill>
                  <a:srgbClr val="FF5050"/>
                </a:solidFill>
              </a:rPr>
              <a:t>same precedence</a:t>
            </a:r>
            <a:r>
              <a:rPr lang="en-US" altLang="en-US" sz="1200" dirty="0"/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Since they both have </a:t>
            </a:r>
            <a:r>
              <a:rPr lang="en-US" altLang="en-US" sz="1200" dirty="0">
                <a:solidFill>
                  <a:srgbClr val="FF5050"/>
                </a:solidFill>
              </a:rPr>
              <a:t>left to right associativity</a:t>
            </a:r>
            <a:r>
              <a:rPr lang="en-US" altLang="en-US" sz="1200" dirty="0"/>
              <a:t>, the expression has the value </a:t>
            </a:r>
            <a:r>
              <a:rPr lang="en-US" altLang="en-US" sz="1200" dirty="0">
                <a:solidFill>
                  <a:srgbClr val="FF5050"/>
                </a:solidFill>
              </a:rPr>
              <a:t>16</a:t>
            </a:r>
            <a:r>
              <a:rPr lang="en-US" altLang="en-US" sz="1200" dirty="0"/>
              <a:t> rather than </a:t>
            </a:r>
            <a:r>
              <a:rPr lang="en-US" altLang="en-US" sz="1200" dirty="0">
                <a:solidFill>
                  <a:srgbClr val="FF5050"/>
                </a:solidFill>
              </a:rPr>
              <a:t>1</a:t>
            </a:r>
            <a:r>
              <a:rPr lang="en-US" altLang="en-US" sz="1200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55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6C6897C-4940-AE67-272E-DA82B8BB6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674E174-511F-9988-84AF-8E207E02A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variable i has a Global scope - Visible throughout the program</a:t>
            </a:r>
          </a:p>
          <a:p>
            <a:r>
              <a:rPr lang="en-US" altLang="en-US">
                <a:latin typeface="Arial" panose="020B0604020202020204" pitchFamily="34" charset="0"/>
              </a:rPr>
              <a:t>variable j has a function (Block can still be accepted) scope - only visible in main()</a:t>
            </a:r>
          </a:p>
          <a:p>
            <a:r>
              <a:rPr lang="en-US" altLang="en-US">
                <a:latin typeface="Arial" panose="020B0604020202020204" pitchFamily="34" charset="0"/>
              </a:rPr>
              <a:t>variable m has File scope - Visible throughout this source file only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variable k has Global scope, but a second variable k has Block scope within the block it is defined. Think of the variable k in the block </a:t>
            </a:r>
            <a:r>
              <a:rPr lang="en-US" altLang="en-US" u="sng">
                <a:latin typeface="Arial" panose="020B0604020202020204" pitchFamily="34" charset="0"/>
              </a:rPr>
              <a:t>temporarily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b="1" i="1">
                <a:latin typeface="Arial" panose="020B0604020202020204" pitchFamily="34" charset="0"/>
              </a:rPr>
              <a:t>hiding</a:t>
            </a:r>
            <a:r>
              <a:rPr lang="en-US" altLang="en-US">
                <a:latin typeface="Arial" panose="020B0604020202020204" pitchFamily="34" charset="0"/>
              </a:rPr>
              <a:t> the variable k with Program scope (the k defined outside of main() retains its value of 10). </a:t>
            </a:r>
          </a:p>
          <a:p>
            <a:endParaRPr lang="en-US" altLang="en-US" sz="2000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48DA0F2-F681-7D80-EBD4-29516F64C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9455169-7A80-F38B-F500-7FD7467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8415CD0-F049-A370-C67D-D8D3A18D5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229B20-44A3-41D0-B077-48E7FD66A0C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B7EBEA4-3531-49B7-DF2D-B0B12AD460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AE73623-B1B1-2305-EEED-324BF61F3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D3A6363-9037-926A-15A5-B4ED9490E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0891B2E-CE9E-4D73-F07B-DD695044E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3E0A4891-96FA-DC8F-24D9-A3FD86CC7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6745EAEF-D68C-63B8-E371-C3653E46B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9000"/>
              </a:lnSpc>
              <a:spcBef>
                <a:spcPts val="1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 reserves extra memory space to reserve copy of variables. In this  scenario the copy of x is sent to the function as argument - not great use of  memory (especially in embedded systems and when we start using lots of  variables!)</a:t>
            </a:r>
          </a:p>
          <a:p>
            <a:pPr>
              <a:spcBef>
                <a:spcPts val="13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38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When C passes arguments by value, you cannot modify the original  contents of the incoming parameters. Only the copied variable is modified.</a:t>
            </a:r>
          </a:p>
          <a:p>
            <a:pPr>
              <a:spcBef>
                <a:spcPts val="25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38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when you do not want the called function to modify the variables  original contents!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AE8153FB-8E9F-C39C-5991-86DEDC586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DBB71A-5686-4688-8838-E87F8FB41A8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If the condition is false, the body of the loop does not execute and the flow of </a:t>
            </a:r>
            <a:r>
              <a:rPr lang="en-US" sz="1200" dirty="0">
                <a:solidFill>
                  <a:srgbClr val="222222"/>
                </a:solidFill>
                <a:latin typeface="Arial"/>
                <a:cs typeface="Arial"/>
              </a:rPr>
              <a:t>control </a:t>
            </a:r>
            <a:r>
              <a:rPr lang="en-US" sz="1200" spc="-6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jumps</a:t>
            </a:r>
            <a:r>
              <a:rPr lang="en-US" sz="12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lang="en-US" sz="12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12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next</a:t>
            </a:r>
            <a:r>
              <a:rPr lang="en-US" sz="12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/>
                <a:cs typeface="Arial"/>
              </a:rPr>
              <a:t>statement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 just after the</a:t>
            </a:r>
            <a:r>
              <a:rPr lang="en-US" sz="12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'for'</a:t>
            </a:r>
            <a:r>
              <a:rPr lang="en-US" sz="12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loop.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it forces the next iteration of the loop to take place, </a:t>
            </a:r>
            <a:r>
              <a:rPr lang="en-US" sz="1200" dirty="0">
                <a:solidFill>
                  <a:srgbClr val="222222"/>
                </a:solidFill>
                <a:latin typeface="Arial"/>
                <a:cs typeface="Arial"/>
              </a:rPr>
              <a:t> skipping</a:t>
            </a:r>
            <a:r>
              <a:rPr lang="en-US" sz="12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any </a:t>
            </a:r>
            <a:r>
              <a:rPr lang="en-US" sz="120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lang="en-US" sz="1200" spc="-5" dirty="0">
                <a:solidFill>
                  <a:srgbClr val="222222"/>
                </a:solidFill>
                <a:latin typeface="Arial"/>
                <a:cs typeface="Arial"/>
              </a:rPr>
              <a:t> in between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6905625"/>
            <a:ext cx="1847850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98523" y="1719833"/>
            <a:ext cx="4321175" cy="4951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108" y="697293"/>
            <a:ext cx="7991182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205" y="3177240"/>
            <a:ext cx="7828989" cy="1415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7177B-E4D2-4C60-B0B9-1D8BC384CF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74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108" y="697293"/>
            <a:ext cx="799118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2205" y="3177240"/>
            <a:ext cx="7828989" cy="1846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79943" y="7303779"/>
            <a:ext cx="30134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72491"/>
            <a:ext cx="104521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II.8. Operators: </a:t>
            </a:r>
            <a:r>
              <a:rPr sz="4000" spc="-5" dirty="0"/>
              <a:t>Intege</a:t>
            </a:r>
            <a:r>
              <a:rPr sz="4000" dirty="0"/>
              <a:t>r </a:t>
            </a:r>
            <a:r>
              <a:rPr sz="4000" spc="-5" dirty="0"/>
              <a:t>divisio</a:t>
            </a:r>
            <a:r>
              <a:rPr sz="4000" dirty="0"/>
              <a:t>n</a:t>
            </a:r>
            <a:r>
              <a:rPr sz="4000" spc="-5" dirty="0"/>
              <a:t> </a:t>
            </a:r>
            <a:r>
              <a:rPr sz="4000" dirty="0"/>
              <a:t>and</a:t>
            </a:r>
            <a:r>
              <a:rPr sz="4000" spc="-10" dirty="0"/>
              <a:t> </a:t>
            </a:r>
            <a:r>
              <a:rPr sz="4000" spc="-5" dirty="0"/>
              <a:t>remainder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29083" y="1525822"/>
            <a:ext cx="8796141" cy="138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bot</a:t>
            </a:r>
            <a:r>
              <a:rPr sz="2800" u="heavy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operand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integers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endParaRPr sz="2800" dirty="0">
              <a:latin typeface="Calibri"/>
              <a:cs typeface="Calibri"/>
            </a:endParaRPr>
          </a:p>
          <a:p>
            <a:pPr marL="639445" indent="-28575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Char char="•"/>
              <a:tabLst>
                <a:tab pos="640080" algn="l"/>
                <a:tab pos="939165" algn="l"/>
              </a:tabLst>
            </a:pPr>
            <a:r>
              <a:rPr sz="2800" dirty="0">
                <a:solidFill>
                  <a:srgbClr val="33339A"/>
                </a:solidFill>
                <a:latin typeface="Calibri"/>
                <a:cs typeface="Calibri"/>
              </a:rPr>
              <a:t>/	</a:t>
            </a:r>
            <a:r>
              <a:rPr sz="2400" dirty="0">
                <a:latin typeface="Calibri"/>
                <a:cs typeface="Calibri"/>
              </a:rPr>
              <a:t>calculates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division</a:t>
            </a:r>
            <a:endParaRPr sz="2400" dirty="0">
              <a:latin typeface="Calibri"/>
              <a:cs typeface="Calibri"/>
            </a:endParaRPr>
          </a:p>
          <a:p>
            <a:pPr marL="639445" indent="-28575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640080" algn="l"/>
              </a:tabLst>
            </a:pPr>
            <a:r>
              <a:rPr sz="2800" dirty="0">
                <a:solidFill>
                  <a:srgbClr val="33339A"/>
                </a:solidFill>
                <a:latin typeface="Calibri"/>
                <a:cs typeface="Calibri"/>
              </a:rPr>
              <a:t>% </a:t>
            </a:r>
            <a:r>
              <a:rPr sz="2400" dirty="0">
                <a:latin typeface="Calibri"/>
                <a:cs typeface="Calibri"/>
              </a:rPr>
              <a:t>calculates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remainder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7223" y="3359743"/>
            <a:ext cx="28498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800" spc="-5" dirty="0">
                <a:solidFill>
                  <a:srgbClr val="4C4C4C"/>
                </a:solidFill>
                <a:latin typeface="Courier New"/>
                <a:cs typeface="Courier New"/>
              </a:rPr>
              <a:t>7</a:t>
            </a:r>
            <a:r>
              <a:rPr sz="1800" spc="-5" dirty="0">
                <a:solidFill>
                  <a:srgbClr val="4C4C4C"/>
                </a:solidFill>
                <a:latin typeface="Courier New"/>
                <a:cs typeface="Courier New"/>
              </a:rPr>
              <a:t>.0/2.</a:t>
            </a:r>
            <a:r>
              <a:rPr sz="1800" dirty="0">
                <a:solidFill>
                  <a:srgbClr val="4C4C4C"/>
                </a:solidFill>
                <a:latin typeface="Courier New"/>
                <a:cs typeface="Courier New"/>
              </a:rPr>
              <a:t>0</a:t>
            </a:r>
            <a:r>
              <a:rPr sz="1800" spc="-15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C4C4C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4C4C4C"/>
                </a:solidFill>
                <a:latin typeface="Courier New"/>
                <a:cs typeface="Courier New"/>
              </a:rPr>
              <a:t>3.5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8109" y="3013785"/>
            <a:ext cx="1320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5111" y="3382410"/>
            <a:ext cx="2074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Courier New"/>
                <a:cs typeface="Courier New"/>
              </a:rPr>
              <a:t>7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–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(7/2)*</a:t>
            </a:r>
            <a:r>
              <a:rPr sz="1800" i="1" dirty="0">
                <a:latin typeface="Courier New"/>
                <a:cs typeface="Courier New"/>
              </a:rPr>
              <a:t>2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=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509" y="5920425"/>
            <a:ext cx="29762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49550" algn="l"/>
              </a:tabLst>
            </a:pPr>
            <a:r>
              <a:rPr sz="2400" spc="-5" dirty="0">
                <a:solidFill>
                  <a:srgbClr val="33339A"/>
                </a:solidFill>
                <a:latin typeface="Courier New"/>
                <a:cs typeface="Courier New"/>
              </a:rPr>
              <a:t>21.0%4.</a:t>
            </a:r>
            <a:r>
              <a:rPr sz="2400" dirty="0">
                <a:solidFill>
                  <a:srgbClr val="33339A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A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A"/>
                </a:solidFill>
                <a:latin typeface="Courier New"/>
                <a:cs typeface="Courier New"/>
              </a:rPr>
              <a:t>?	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700" y="6534718"/>
            <a:ext cx="410800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latin typeface="Calibri"/>
                <a:cs typeface="Calibri"/>
              </a:rPr>
              <a:t> %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float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double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28027" y="3163823"/>
            <a:ext cx="81280" cy="157480"/>
          </a:xfrm>
          <a:custGeom>
            <a:avLst/>
            <a:gdLst/>
            <a:ahLst/>
            <a:cxnLst/>
            <a:rect l="l" t="t" r="r" b="b"/>
            <a:pathLst>
              <a:path w="81279" h="157479">
                <a:moveTo>
                  <a:pt x="30034" y="86814"/>
                </a:moveTo>
                <a:lnTo>
                  <a:pt x="0" y="71628"/>
                </a:lnTo>
                <a:lnTo>
                  <a:pt x="0" y="156972"/>
                </a:lnTo>
                <a:lnTo>
                  <a:pt x="23622" y="139189"/>
                </a:lnTo>
                <a:lnTo>
                  <a:pt x="23622" y="101346"/>
                </a:lnTo>
                <a:lnTo>
                  <a:pt x="24384" y="98298"/>
                </a:lnTo>
                <a:lnTo>
                  <a:pt x="30034" y="86814"/>
                </a:lnTo>
                <a:close/>
              </a:path>
              <a:path w="81279" h="157479">
                <a:moveTo>
                  <a:pt x="38354" y="91020"/>
                </a:moveTo>
                <a:lnTo>
                  <a:pt x="30034" y="86814"/>
                </a:lnTo>
                <a:lnTo>
                  <a:pt x="24384" y="98298"/>
                </a:lnTo>
                <a:lnTo>
                  <a:pt x="23622" y="101346"/>
                </a:lnTo>
                <a:lnTo>
                  <a:pt x="25908" y="104394"/>
                </a:lnTo>
                <a:lnTo>
                  <a:pt x="29718" y="104394"/>
                </a:lnTo>
                <a:lnTo>
                  <a:pt x="32766" y="102108"/>
                </a:lnTo>
                <a:lnTo>
                  <a:pt x="38354" y="91020"/>
                </a:lnTo>
                <a:close/>
              </a:path>
              <a:path w="81279" h="157479">
                <a:moveTo>
                  <a:pt x="67818" y="105918"/>
                </a:moveTo>
                <a:lnTo>
                  <a:pt x="38354" y="91020"/>
                </a:lnTo>
                <a:lnTo>
                  <a:pt x="32766" y="102108"/>
                </a:lnTo>
                <a:lnTo>
                  <a:pt x="29718" y="104394"/>
                </a:lnTo>
                <a:lnTo>
                  <a:pt x="25908" y="104394"/>
                </a:lnTo>
                <a:lnTo>
                  <a:pt x="23622" y="101346"/>
                </a:lnTo>
                <a:lnTo>
                  <a:pt x="23622" y="139189"/>
                </a:lnTo>
                <a:lnTo>
                  <a:pt x="67818" y="105918"/>
                </a:lnTo>
                <a:close/>
              </a:path>
              <a:path w="81279" h="157479">
                <a:moveTo>
                  <a:pt x="80772" y="6858"/>
                </a:moveTo>
                <a:lnTo>
                  <a:pt x="80772" y="3048"/>
                </a:lnTo>
                <a:lnTo>
                  <a:pt x="78486" y="0"/>
                </a:lnTo>
                <a:lnTo>
                  <a:pt x="74676" y="0"/>
                </a:lnTo>
                <a:lnTo>
                  <a:pt x="71628" y="2286"/>
                </a:lnTo>
                <a:lnTo>
                  <a:pt x="30034" y="86814"/>
                </a:lnTo>
                <a:lnTo>
                  <a:pt x="38354" y="91020"/>
                </a:lnTo>
                <a:lnTo>
                  <a:pt x="80772" y="6858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08899" y="3621024"/>
            <a:ext cx="614807" cy="309880"/>
          </a:xfrm>
          <a:custGeom>
            <a:avLst/>
            <a:gdLst/>
            <a:ahLst/>
            <a:cxnLst/>
            <a:rect l="l" t="t" r="r" b="b"/>
            <a:pathLst>
              <a:path w="1148079" h="327025">
                <a:moveTo>
                  <a:pt x="72216" y="284834"/>
                </a:moveTo>
                <a:lnTo>
                  <a:pt x="64008" y="252984"/>
                </a:lnTo>
                <a:lnTo>
                  <a:pt x="0" y="309372"/>
                </a:lnTo>
                <a:lnTo>
                  <a:pt x="56387" y="321270"/>
                </a:lnTo>
                <a:lnTo>
                  <a:pt x="56387" y="294132"/>
                </a:lnTo>
                <a:lnTo>
                  <a:pt x="57150" y="290322"/>
                </a:lnTo>
                <a:lnTo>
                  <a:pt x="60198" y="288036"/>
                </a:lnTo>
                <a:lnTo>
                  <a:pt x="72216" y="284834"/>
                </a:lnTo>
                <a:close/>
              </a:path>
              <a:path w="1148079" h="327025">
                <a:moveTo>
                  <a:pt x="74751" y="294667"/>
                </a:moveTo>
                <a:lnTo>
                  <a:pt x="72216" y="284834"/>
                </a:lnTo>
                <a:lnTo>
                  <a:pt x="60198" y="288036"/>
                </a:lnTo>
                <a:lnTo>
                  <a:pt x="57150" y="290322"/>
                </a:lnTo>
                <a:lnTo>
                  <a:pt x="56387" y="294132"/>
                </a:lnTo>
                <a:lnTo>
                  <a:pt x="58674" y="297180"/>
                </a:lnTo>
                <a:lnTo>
                  <a:pt x="62484" y="297942"/>
                </a:lnTo>
                <a:lnTo>
                  <a:pt x="74751" y="294667"/>
                </a:lnTo>
                <a:close/>
              </a:path>
              <a:path w="1148079" h="327025">
                <a:moveTo>
                  <a:pt x="83058" y="326898"/>
                </a:moveTo>
                <a:lnTo>
                  <a:pt x="74751" y="294667"/>
                </a:lnTo>
                <a:lnTo>
                  <a:pt x="62484" y="297942"/>
                </a:lnTo>
                <a:lnTo>
                  <a:pt x="58674" y="297180"/>
                </a:lnTo>
                <a:lnTo>
                  <a:pt x="56387" y="294132"/>
                </a:lnTo>
                <a:lnTo>
                  <a:pt x="56387" y="321270"/>
                </a:lnTo>
                <a:lnTo>
                  <a:pt x="83058" y="326898"/>
                </a:lnTo>
                <a:close/>
              </a:path>
              <a:path w="1148079" h="327025">
                <a:moveTo>
                  <a:pt x="1147572" y="3048"/>
                </a:moveTo>
                <a:lnTo>
                  <a:pt x="1145286" y="762"/>
                </a:lnTo>
                <a:lnTo>
                  <a:pt x="1141476" y="0"/>
                </a:lnTo>
                <a:lnTo>
                  <a:pt x="72216" y="284834"/>
                </a:lnTo>
                <a:lnTo>
                  <a:pt x="74751" y="294667"/>
                </a:lnTo>
                <a:lnTo>
                  <a:pt x="1144524" y="9144"/>
                </a:lnTo>
                <a:lnTo>
                  <a:pt x="1146810" y="6858"/>
                </a:lnTo>
                <a:lnTo>
                  <a:pt x="1147572" y="3048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66100" y="4903505"/>
            <a:ext cx="1176189" cy="366086"/>
          </a:xfrm>
          <a:custGeom>
            <a:avLst/>
            <a:gdLst/>
            <a:ahLst/>
            <a:cxnLst/>
            <a:rect l="l" t="t" r="r" b="b"/>
            <a:pathLst>
              <a:path w="1605279" h="405129">
                <a:moveTo>
                  <a:pt x="73325" y="363576"/>
                </a:moveTo>
                <a:lnTo>
                  <a:pt x="65532" y="330708"/>
                </a:lnTo>
                <a:lnTo>
                  <a:pt x="0" y="385572"/>
                </a:lnTo>
                <a:lnTo>
                  <a:pt x="57150" y="398679"/>
                </a:lnTo>
                <a:lnTo>
                  <a:pt x="57150" y="371856"/>
                </a:lnTo>
                <a:lnTo>
                  <a:pt x="57912" y="368046"/>
                </a:lnTo>
                <a:lnTo>
                  <a:pt x="60960" y="366522"/>
                </a:lnTo>
                <a:lnTo>
                  <a:pt x="73325" y="363576"/>
                </a:lnTo>
                <a:close/>
              </a:path>
              <a:path w="1605279" h="405129">
                <a:moveTo>
                  <a:pt x="75499" y="372745"/>
                </a:moveTo>
                <a:lnTo>
                  <a:pt x="73325" y="363576"/>
                </a:lnTo>
                <a:lnTo>
                  <a:pt x="60960" y="366522"/>
                </a:lnTo>
                <a:lnTo>
                  <a:pt x="57912" y="368046"/>
                </a:lnTo>
                <a:lnTo>
                  <a:pt x="57150" y="371856"/>
                </a:lnTo>
                <a:lnTo>
                  <a:pt x="59436" y="374904"/>
                </a:lnTo>
                <a:lnTo>
                  <a:pt x="63246" y="375666"/>
                </a:lnTo>
                <a:lnTo>
                  <a:pt x="75499" y="372745"/>
                </a:lnTo>
                <a:close/>
              </a:path>
              <a:path w="1605279" h="405129">
                <a:moveTo>
                  <a:pt x="83058" y="404622"/>
                </a:moveTo>
                <a:lnTo>
                  <a:pt x="75499" y="372745"/>
                </a:lnTo>
                <a:lnTo>
                  <a:pt x="63246" y="375666"/>
                </a:lnTo>
                <a:lnTo>
                  <a:pt x="59436" y="374904"/>
                </a:lnTo>
                <a:lnTo>
                  <a:pt x="57150" y="371856"/>
                </a:lnTo>
                <a:lnTo>
                  <a:pt x="57150" y="398679"/>
                </a:lnTo>
                <a:lnTo>
                  <a:pt x="83058" y="404622"/>
                </a:lnTo>
                <a:close/>
              </a:path>
              <a:path w="1605279" h="405129">
                <a:moveTo>
                  <a:pt x="1604772" y="3810"/>
                </a:moveTo>
                <a:lnTo>
                  <a:pt x="1602486" y="762"/>
                </a:lnTo>
                <a:lnTo>
                  <a:pt x="1599438" y="0"/>
                </a:lnTo>
                <a:lnTo>
                  <a:pt x="73325" y="363576"/>
                </a:lnTo>
                <a:lnTo>
                  <a:pt x="75499" y="372745"/>
                </a:lnTo>
                <a:lnTo>
                  <a:pt x="1600962" y="9144"/>
                </a:lnTo>
                <a:lnTo>
                  <a:pt x="1604010" y="6858"/>
                </a:lnTo>
                <a:lnTo>
                  <a:pt x="1604772" y="381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76333" y="5983573"/>
            <a:ext cx="2590800" cy="152400"/>
          </a:xfrm>
          <a:custGeom>
            <a:avLst/>
            <a:gdLst/>
            <a:ahLst/>
            <a:cxnLst/>
            <a:rect l="l" t="t" r="r" b="b"/>
            <a:pathLst>
              <a:path w="2590800" h="152400">
                <a:moveTo>
                  <a:pt x="0" y="152400"/>
                </a:moveTo>
                <a:lnTo>
                  <a:pt x="2590800" y="0"/>
                </a:lnTo>
              </a:path>
            </a:pathLst>
          </a:custGeom>
          <a:ln w="9525">
            <a:solidFill>
              <a:srgbClr val="A50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65927"/>
              </p:ext>
            </p:extLst>
          </p:nvPr>
        </p:nvGraphicFramePr>
        <p:xfrm>
          <a:off x="863600" y="3791484"/>
          <a:ext cx="9829800" cy="1770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7/2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838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7%</a:t>
                      </a: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spc="-1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10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23/5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9060" indent="0" algn="r">
                        <a:lnSpc>
                          <a:spcPct val="100000"/>
                        </a:lnSpc>
                        <a:tabLst>
                          <a:tab pos="1084263" algn="l"/>
                        </a:tabLst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23%5=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i="1" spc="-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-21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i="1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i="1" spc="-1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i="1" spc="-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-21/4)*4</a:t>
                      </a:r>
                      <a:r>
                        <a:rPr lang="en-US" sz="1800" i="1" spc="-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 = -1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6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-21/4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-5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-21%4=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301381" y="3313252"/>
            <a:ext cx="683121" cy="341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74003" y="3791484"/>
            <a:ext cx="691497" cy="3469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9537700" y="3128631"/>
            <a:ext cx="0" cy="56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37700" y="332130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23538" y="3058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55900" y="3012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43431" y="331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23538" y="333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02383" y="2519603"/>
            <a:ext cx="2895600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pc="-5" dirty="0">
                <a:cs typeface="Calibri"/>
              </a:rPr>
              <a:t>( </a:t>
            </a:r>
            <a:r>
              <a:rPr lang="en-GB" spc="-5" dirty="0" err="1">
                <a:solidFill>
                  <a:srgbClr val="33339A"/>
                </a:solidFill>
                <a:latin typeface="Courier New"/>
                <a:cs typeface="Courier New"/>
              </a:rPr>
              <a:t>m%n</a:t>
            </a:r>
            <a:r>
              <a:rPr lang="en-GB" spc="-75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cs typeface="Calibri"/>
              </a:rPr>
              <a:t>is </a:t>
            </a:r>
            <a:r>
              <a:rPr lang="en-GB" spc="-5" dirty="0">
                <a:cs typeface="Calibri"/>
              </a:rPr>
              <a:t>always less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than</a:t>
            </a:r>
            <a:r>
              <a:rPr lang="en-GB" dirty="0">
                <a:cs typeface="Calibri"/>
              </a:rPr>
              <a:t> </a:t>
            </a:r>
            <a:r>
              <a:rPr lang="en-GB" spc="-5" dirty="0">
                <a:solidFill>
                  <a:srgbClr val="33339A"/>
                </a:solidFill>
                <a:latin typeface="Courier New"/>
                <a:cs typeface="Courier New"/>
              </a:rPr>
              <a:t>n</a:t>
            </a:r>
            <a:r>
              <a:rPr lang="en-GB" spc="-5" dirty="0">
                <a:cs typeface="Calibri"/>
              </a:rPr>
              <a:t>)</a:t>
            </a:r>
            <a:endParaRPr lang="en-GB" dirty="0">
              <a:cs typeface="Calibri"/>
            </a:endParaRPr>
          </a:p>
          <a:p>
            <a:pPr marL="260350">
              <a:lnSpc>
                <a:spcPct val="100000"/>
              </a:lnSpc>
              <a:spcBef>
                <a:spcPts val="994"/>
              </a:spcBef>
            </a:pP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5492CF-B509-4C8A-8DBC-88E0276D7E0D}"/>
              </a:ext>
            </a:extLst>
          </p:cNvPr>
          <p:cNvCxnSpPr/>
          <p:nvPr/>
        </p:nvCxnSpPr>
        <p:spPr>
          <a:xfrm>
            <a:off x="5727700" y="5762625"/>
            <a:ext cx="1700409" cy="539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5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II.4 </a:t>
            </a:r>
            <a:r>
              <a:rPr lang="en-US" altLang="en-US" dirty="0"/>
              <a:t>Conditional Operator (</a:t>
            </a:r>
            <a:r>
              <a:rPr lang="en-US" altLang="en-US" dirty="0">
                <a:latin typeface="Consolas" panose="020B0609020204030204" pitchFamily="49" charset="0"/>
              </a:rPr>
              <a:t>? </a:t>
            </a:r>
            <a:r>
              <a:rPr lang="en-US" altLang="en-US" dirty="0"/>
              <a:t>:)</a:t>
            </a:r>
            <a:endParaRPr lang="en-US" dirty="0">
              <a:latin typeface="Arial"/>
            </a:endParaRP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>
          <a:xfrm>
            <a:off x="622300" y="1495425"/>
            <a:ext cx="9296400" cy="6023798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C provides the </a:t>
            </a:r>
            <a:r>
              <a:rPr lang="en-US" altLang="en-US" dirty="0">
                <a:solidFill>
                  <a:srgbClr val="0000FF"/>
                </a:solidFill>
              </a:rPr>
              <a:t>conditional operator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>
                <a:solidFill>
                  <a:srgbClr val="000000"/>
                </a:solidFill>
              </a:rPr>
              <a:t>) which is closely related to the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FF0000"/>
                </a:solidFill>
              </a:rPr>
              <a:t>…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conditional operator is C’s only </a:t>
            </a:r>
            <a:r>
              <a:rPr lang="en-US" altLang="en-US" b="1" dirty="0">
                <a:solidFill>
                  <a:srgbClr val="0070C0"/>
                </a:solidFill>
              </a:rPr>
              <a:t>ternary operator</a:t>
            </a:r>
            <a:r>
              <a:rPr lang="en-US" altLang="en-US" dirty="0">
                <a:solidFill>
                  <a:srgbClr val="000000"/>
                </a:solidFill>
              </a:rPr>
              <a:t>; it takes </a:t>
            </a:r>
            <a:r>
              <a:rPr lang="en-US" altLang="en-US" i="1" dirty="0">
                <a:solidFill>
                  <a:srgbClr val="000000"/>
                </a:solidFill>
              </a:rPr>
              <a:t>three</a:t>
            </a:r>
            <a:r>
              <a:rPr lang="en-US" altLang="en-US" dirty="0">
                <a:solidFill>
                  <a:srgbClr val="000000"/>
                </a:solidFill>
              </a:rPr>
              <a:t> operands:    </a:t>
            </a:r>
            <a:r>
              <a:rPr lang="en-US" altLang="en-US" b="1" dirty="0">
                <a:solidFill>
                  <a:srgbClr val="000000"/>
                </a:solidFill>
              </a:rPr>
              <a:t>Cond ? Expr1:Expr2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These three operands with the conditional operator (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>
                <a:solidFill>
                  <a:srgbClr val="000000"/>
                </a:solidFill>
              </a:rPr>
              <a:t>) form a </a:t>
            </a:r>
            <a:r>
              <a:rPr lang="en-US" altLang="en-US" dirty="0">
                <a:solidFill>
                  <a:srgbClr val="0000FF"/>
                </a:solidFill>
              </a:rPr>
              <a:t>conditional expression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first operand </a:t>
            </a:r>
            <a:r>
              <a:rPr lang="en-US" altLang="en-US" dirty="0">
                <a:solidFill>
                  <a:srgbClr val="000000"/>
                </a:solidFill>
              </a:rPr>
              <a:t>is the </a:t>
            </a:r>
            <a:r>
              <a:rPr lang="en-US" altLang="en-US" b="1" dirty="0">
                <a:solidFill>
                  <a:srgbClr val="0070C0"/>
                </a:solidFill>
              </a:rPr>
              <a:t>expression condition.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/>
              <a:t>second operand </a:t>
            </a:r>
            <a:r>
              <a:rPr lang="en-US" altLang="en-US" dirty="0">
                <a:solidFill>
                  <a:srgbClr val="000000"/>
                </a:solidFill>
              </a:rPr>
              <a:t>is the </a:t>
            </a:r>
            <a:r>
              <a:rPr lang="en-US" altLang="en-US" b="1" u="sng" dirty="0">
                <a:solidFill>
                  <a:srgbClr val="000000"/>
                </a:solidFill>
              </a:rPr>
              <a:t>outcome</a:t>
            </a:r>
            <a:r>
              <a:rPr lang="en-US" altLang="en-US" b="1" u="sng" dirty="0"/>
              <a:t> for the entire conditional expression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if the condition is </a:t>
            </a:r>
            <a:r>
              <a:rPr lang="en-US" altLang="en-US" b="1" i="1" dirty="0">
                <a:solidFill>
                  <a:srgbClr val="0070C0"/>
                </a:solidFill>
              </a:rPr>
              <a:t>true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/>
              <a:t>third operand </a:t>
            </a:r>
            <a:r>
              <a:rPr lang="en-US" altLang="en-US" dirty="0">
                <a:solidFill>
                  <a:srgbClr val="000000"/>
                </a:solidFill>
              </a:rPr>
              <a:t>is </a:t>
            </a:r>
            <a:r>
              <a:rPr lang="en-US" altLang="en-US" b="1" u="sng" dirty="0"/>
              <a:t>the outcome for the entire conditional expression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if the condition is </a:t>
            </a:r>
            <a:r>
              <a:rPr lang="en-US" altLang="en-US" b="1" i="1" dirty="0">
                <a:solidFill>
                  <a:srgbClr val="0070C0"/>
                </a:solidFill>
              </a:rPr>
              <a:t>false</a:t>
            </a:r>
            <a:r>
              <a:rPr lang="en-US" alt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95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393700" y="1614889"/>
            <a:ext cx="10299700" cy="52506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757" dirty="0">
                <a:solidFill>
                  <a:srgbClr val="000000"/>
                </a:solidFill>
              </a:rPr>
              <a:t>For example, the </a:t>
            </a:r>
            <a:r>
              <a:rPr lang="en-US" altLang="en-US" sz="2757" dirty="0">
                <a:solidFill>
                  <a:srgbClr val="FF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sz="2757" dirty="0">
                <a:solidFill>
                  <a:srgbClr val="000000"/>
                </a:solidFill>
              </a:rPr>
              <a:t> statement</a:t>
            </a:r>
          </a:p>
          <a:p>
            <a:pPr marL="1008400" lvl="2">
              <a:lnSpc>
                <a:spcPct val="150000"/>
              </a:lnSpc>
            </a:pPr>
            <a:r>
              <a:rPr lang="en-US" altLang="en-US" sz="2206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lang="en-US" altLang="en-US" sz="2206" dirty="0">
                <a:latin typeface="Consolas" panose="020B0609020204030204" pitchFamily="49" charset="0"/>
                <a:cs typeface="Consolas" panose="020B0609020204030204" pitchFamily="49" charset="0"/>
              </a:rPr>
              <a:t>( grade &gt;= </a:t>
            </a:r>
            <a:r>
              <a:rPr lang="en-US" altLang="en-US" sz="2206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en-US" sz="2206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6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altLang="en-US" sz="2206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"Passed"</a:t>
            </a:r>
            <a:r>
              <a:rPr lang="en-US" altLang="en-US" sz="2206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en-US" sz="2206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"Failed"</a:t>
            </a:r>
            <a:r>
              <a:rPr lang="en-US" altLang="en-US" sz="2206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402660" lvl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contains as its argument a </a:t>
            </a:r>
            <a:r>
              <a:rPr lang="en-US" altLang="en-US" b="1" dirty="0">
                <a:solidFill>
                  <a:srgbClr val="0070C0"/>
                </a:solidFill>
              </a:rPr>
              <a:t>conditional expression </a:t>
            </a:r>
            <a:r>
              <a:rPr lang="en-US" altLang="en-US" dirty="0">
                <a:solidFill>
                  <a:srgbClr val="000000"/>
                </a:solidFill>
              </a:rPr>
              <a:t>that evaluates to the string </a:t>
            </a:r>
            <a:r>
              <a:rPr lang="en-US" altLang="en-US" sz="2647" dirty="0">
                <a:solidFill>
                  <a:srgbClr val="000000"/>
                </a:solidFill>
                <a:latin typeface="Consolas" panose="020B0609020204030204" pitchFamily="49" charset="0"/>
              </a:rPr>
              <a:t>"Passed"</a:t>
            </a:r>
            <a:r>
              <a:rPr lang="en-US" altLang="en-US" sz="2647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if the </a:t>
            </a:r>
            <a:r>
              <a:rPr lang="en-US" altLang="en-US" b="1" dirty="0">
                <a:solidFill>
                  <a:srgbClr val="000000"/>
                </a:solidFill>
              </a:rPr>
              <a:t>condition</a:t>
            </a:r>
            <a:r>
              <a:rPr lang="en-US" altLang="en-US" sz="2647" dirty="0">
                <a:solidFill>
                  <a:srgbClr val="000000"/>
                </a:solidFill>
              </a:rPr>
              <a:t> </a:t>
            </a:r>
            <a:r>
              <a:rPr lang="en-US" altLang="en-US" sz="2647" dirty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altLang="en-US" sz="2647" dirty="0">
                <a:solidFill>
                  <a:srgbClr val="000000"/>
                </a:solidFill>
              </a:rPr>
              <a:t> </a:t>
            </a:r>
            <a:r>
              <a:rPr lang="en-US" altLang="en-US" sz="2647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en-US" sz="2647" dirty="0">
                <a:solidFill>
                  <a:srgbClr val="000000"/>
                </a:solidFill>
              </a:rPr>
              <a:t> </a:t>
            </a:r>
            <a:r>
              <a:rPr lang="en-US" altLang="en-US" sz="2647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2647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is </a:t>
            </a:r>
            <a:r>
              <a:rPr lang="en-US" altLang="en-US" b="1" dirty="0">
                <a:solidFill>
                  <a:srgbClr val="000000"/>
                </a:solidFill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and to the string </a:t>
            </a:r>
            <a:r>
              <a:rPr lang="en-US" altLang="en-US" sz="2647" dirty="0">
                <a:solidFill>
                  <a:srgbClr val="000000"/>
                </a:solidFill>
                <a:latin typeface="Consolas" panose="020B0609020204030204" pitchFamily="49" charset="0"/>
              </a:rPr>
              <a:t>"Failed"</a:t>
            </a:r>
            <a:r>
              <a:rPr lang="en-US" altLang="en-US" dirty="0">
                <a:solidFill>
                  <a:srgbClr val="000000"/>
                </a:solidFill>
              </a:rPr>
              <a:t> if the </a:t>
            </a:r>
            <a:r>
              <a:rPr lang="en-US" altLang="en-US" b="1" dirty="0">
                <a:solidFill>
                  <a:srgbClr val="000000"/>
                </a:solidFill>
              </a:rPr>
              <a:t>condition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b="1" dirty="0"/>
              <a:t>false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402660" lvl="1">
              <a:lnSpc>
                <a:spcPct val="150000"/>
              </a:lnSpc>
            </a:pPr>
            <a:endParaRPr lang="en-US" altLang="en-US" sz="2647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757" dirty="0">
                <a:solidFill>
                  <a:srgbClr val="000000"/>
                </a:solidFill>
              </a:rPr>
              <a:t>The </a:t>
            </a:r>
            <a:r>
              <a:rPr lang="en-US" altLang="en-US" sz="2757" dirty="0">
                <a:solidFill>
                  <a:srgbClr val="00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sz="2757" dirty="0">
                <a:solidFill>
                  <a:srgbClr val="000000"/>
                </a:solidFill>
              </a:rPr>
              <a:t> statement performs in essentially the same way as the preceding </a:t>
            </a:r>
            <a:r>
              <a:rPr lang="en-US" altLang="en-US" sz="2757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757" b="1" dirty="0">
                <a:solidFill>
                  <a:srgbClr val="FF0000"/>
                </a:solidFill>
              </a:rPr>
              <a:t>…</a:t>
            </a:r>
            <a:r>
              <a:rPr lang="en-US" altLang="en-US" sz="2757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757" dirty="0">
                <a:solidFill>
                  <a:srgbClr val="000000"/>
                </a:solidFill>
              </a:rPr>
              <a:t>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23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23"/>
            <a:ext cx="7991182" cy="61555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317500" y="1335071"/>
            <a:ext cx="10375900" cy="5968708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The second and third operands </a:t>
            </a:r>
            <a:r>
              <a:rPr lang="en-US" altLang="en-US" dirty="0">
                <a:solidFill>
                  <a:srgbClr val="000000"/>
                </a:solidFill>
              </a:rPr>
              <a:t>in a </a:t>
            </a:r>
            <a:r>
              <a:rPr lang="en-US" altLang="en-US" b="1" dirty="0">
                <a:solidFill>
                  <a:srgbClr val="0070C0"/>
                </a:solidFill>
              </a:rPr>
              <a:t>conditional expression </a:t>
            </a:r>
            <a:r>
              <a:rPr lang="en-US" altLang="en-US" dirty="0">
                <a:solidFill>
                  <a:srgbClr val="000000"/>
                </a:solidFill>
              </a:rPr>
              <a:t>can also </a:t>
            </a:r>
            <a:r>
              <a:rPr lang="en-US" altLang="en-US" b="1" dirty="0">
                <a:solidFill>
                  <a:srgbClr val="000000"/>
                </a:solidFill>
              </a:rPr>
              <a:t>be actions to be executed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For example, the </a:t>
            </a:r>
            <a:r>
              <a:rPr lang="en-US" altLang="en-US" b="1" dirty="0">
                <a:solidFill>
                  <a:srgbClr val="0070C0"/>
                </a:solidFill>
              </a:rPr>
              <a:t>conditional expression</a:t>
            </a:r>
          </a:p>
          <a:p>
            <a:pPr marL="695026" lvl="2">
              <a:lnSpc>
                <a:spcPct val="150000"/>
              </a:lnSpc>
              <a:defRPr/>
            </a:pPr>
            <a:r>
              <a:rPr lang="en-US" altLang="en-US" sz="1985" dirty="0">
                <a:solidFill>
                  <a:srgbClr val="000000"/>
                </a:solidFill>
                <a:latin typeface="Consolas" panose="020B0609020204030204" pitchFamily="49" charset="0"/>
              </a:rPr>
              <a:t>grade &gt;= </a:t>
            </a:r>
            <a:r>
              <a:rPr lang="en-US" altLang="en-US" sz="1985" dirty="0">
                <a:solidFill>
                  <a:srgbClr val="00B0F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1985" dirty="0">
                <a:solidFill>
                  <a:srgbClr val="000000"/>
                </a:solidFill>
                <a:latin typeface="Consolas" panose="020B0609020204030204" pitchFamily="49" charset="0"/>
              </a:rPr>
              <a:t> ? puts( </a:t>
            </a:r>
            <a:r>
              <a:rPr lang="en-US" altLang="en-US" sz="1985" dirty="0">
                <a:solidFill>
                  <a:srgbClr val="00B0F0"/>
                </a:solidFill>
                <a:latin typeface="Consolas" panose="020B0609020204030204" pitchFamily="49" charset="0"/>
              </a:rPr>
              <a:t>"Passed"</a:t>
            </a:r>
            <a:r>
              <a:rPr lang="en-US" altLang="en-US" sz="1985" dirty="0">
                <a:solidFill>
                  <a:srgbClr val="000000"/>
                </a:solidFill>
                <a:latin typeface="Consolas" panose="020B0609020204030204" pitchFamily="49" charset="0"/>
              </a:rPr>
              <a:t> ) : puts( </a:t>
            </a:r>
            <a:r>
              <a:rPr lang="en-US" altLang="en-US" sz="1985" dirty="0">
                <a:solidFill>
                  <a:srgbClr val="00B0F0"/>
                </a:solidFill>
                <a:latin typeface="Consolas" panose="020B0609020204030204" pitchFamily="49" charset="0"/>
              </a:rPr>
              <a:t>"Failed" </a:t>
            </a:r>
            <a:r>
              <a:rPr lang="en-US" altLang="en-US" sz="1985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1985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1175" lvl="1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is read, “If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altLang="en-US" dirty="0">
                <a:solidFill>
                  <a:srgbClr val="000000"/>
                </a:solidFill>
              </a:rPr>
              <a:t> is greater than or equal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dirty="0">
                <a:solidFill>
                  <a:srgbClr val="000000"/>
                </a:solidFill>
              </a:rPr>
              <a:t> then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("Passed")</a:t>
            </a:r>
            <a:r>
              <a:rPr lang="en-US" altLang="en-US" dirty="0">
                <a:solidFill>
                  <a:srgbClr val="000000"/>
                </a:solidFill>
              </a:rPr>
              <a:t>, otherwise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"Failed"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</a:rPr>
              <a:t>.” </a:t>
            </a:r>
          </a:p>
          <a:p>
            <a:pPr lvl="1" indent="-378150">
              <a:lnSpc>
                <a:spcPct val="150000"/>
              </a:lnSpc>
              <a:buSzPct val="75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This, too, is comparable to the preceding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FF0000"/>
                </a:solidFill>
              </a:rPr>
              <a:t>…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statement.</a:t>
            </a:r>
          </a:p>
          <a:p>
            <a:pPr marL="441175" lvl="1">
              <a:lnSpc>
                <a:spcPct val="150000"/>
              </a:lnSpc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7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426" y="510225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3580">
              <a:lnSpc>
                <a:spcPct val="100000"/>
              </a:lnSpc>
            </a:pPr>
            <a:r>
              <a:rPr lang="en-US" sz="4000" b="1" spc="-5" dirty="0">
                <a:solidFill>
                  <a:srgbClr val="7030A0"/>
                </a:solidFill>
              </a:rPr>
              <a:t>I. </a:t>
            </a:r>
            <a:r>
              <a:rPr sz="4000" b="1" spc="-5" dirty="0">
                <a:solidFill>
                  <a:srgbClr val="7030A0"/>
                </a:solidFill>
              </a:rPr>
              <a:t>Repetitio</a:t>
            </a:r>
            <a:r>
              <a:rPr sz="4000" b="1" dirty="0">
                <a:solidFill>
                  <a:srgbClr val="7030A0"/>
                </a:solidFill>
              </a:rPr>
              <a:t>n</a:t>
            </a:r>
            <a:r>
              <a:rPr sz="4000" b="1" spc="-10" dirty="0">
                <a:solidFill>
                  <a:srgbClr val="7030A0"/>
                </a:solidFill>
              </a:rPr>
              <a:t> </a:t>
            </a:r>
            <a:r>
              <a:rPr lang="en-US" sz="4000" b="1" spc="-5" dirty="0"/>
              <a:t>S</a:t>
            </a:r>
            <a:r>
              <a:rPr sz="4000" b="1" spc="-5" dirty="0">
                <a:solidFill>
                  <a:srgbClr val="7030A0"/>
                </a:solidFill>
              </a:rPr>
              <a:t>tatements</a:t>
            </a:r>
            <a:endParaRPr sz="4000" b="1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7087" y="1431797"/>
            <a:ext cx="9156313" cy="2113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2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epetition</a:t>
            </a:r>
            <a:r>
              <a:rPr sz="24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statements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dirty="0">
                <a:latin typeface="Calibri"/>
                <a:cs typeface="Calibri"/>
              </a:rPr>
              <a:t>intended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loop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b="1" dirty="0">
                <a:latin typeface="Calibri"/>
                <a:cs typeface="Calibri"/>
              </a:rPr>
              <a:t>repea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actio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lon</a:t>
            </a:r>
            <a:r>
              <a:rPr sz="2400" dirty="0">
                <a:latin typeface="Calibri"/>
                <a:cs typeface="Calibri"/>
              </a:rPr>
              <a:t>g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conditio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lang="en-US" sz="2400" b="1" dirty="0">
                <a:latin typeface="Calibri"/>
                <a:cs typeface="Calibri"/>
              </a:rPr>
              <a:t>al expression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remains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true</a:t>
            </a:r>
            <a:endParaRPr sz="24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libri"/>
                <a:cs typeface="Calibri"/>
              </a:rPr>
              <a:t>C language has </a:t>
            </a:r>
            <a:r>
              <a:rPr lang="en-US" sz="2400" b="1" spc="-5" dirty="0">
                <a:latin typeface="Calibri"/>
                <a:cs typeface="Calibri"/>
              </a:rPr>
              <a:t>three </a:t>
            </a:r>
            <a:r>
              <a:rPr lang="en-US" sz="2400" spc="-5" dirty="0">
                <a:latin typeface="Calibri"/>
                <a:cs typeface="Calibri"/>
              </a:rPr>
              <a:t>C </a:t>
            </a:r>
            <a:r>
              <a:rPr lang="en-US" sz="2400" b="1" spc="-5" dirty="0">
                <a:latin typeface="Calibri"/>
                <a:cs typeface="Calibri"/>
              </a:rPr>
              <a:t>repetition constructs:</a:t>
            </a:r>
            <a:endParaRPr sz="2400" b="1" dirty="0">
              <a:latin typeface="Calibri"/>
              <a:cs typeface="Calibri"/>
            </a:endParaRPr>
          </a:p>
          <a:p>
            <a:pPr marL="948055" lvl="2" indent="-249554">
              <a:spcBef>
                <a:spcPts val="1180"/>
              </a:spcBef>
              <a:buAutoNum type="arabicPeriod"/>
              <a:tabLst>
                <a:tab pos="491490" algn="l"/>
              </a:tabLst>
            </a:pPr>
            <a:r>
              <a:rPr sz="2000" b="1" spc="-10" dirty="0">
                <a:highlight>
                  <a:srgbClr val="00FFFF"/>
                </a:highlight>
                <a:latin typeface="Calibri"/>
                <a:cs typeface="Calibri"/>
              </a:rPr>
              <a:t>pr</a:t>
            </a:r>
            <a:r>
              <a:rPr sz="2000" b="1" spc="-5" dirty="0">
                <a:highlight>
                  <a:srgbClr val="00FFFF"/>
                </a:highlight>
                <a:latin typeface="Calibri"/>
                <a:cs typeface="Calibri"/>
              </a:rPr>
              <a:t>e</a:t>
            </a:r>
            <a:r>
              <a:rPr sz="2000" b="1" spc="-240" dirty="0">
                <a:highlight>
                  <a:srgbClr val="00FFFF"/>
                </a:highlight>
                <a:latin typeface="Calibri"/>
                <a:cs typeface="Calibri"/>
              </a:rPr>
              <a:t>‐</a:t>
            </a:r>
            <a:r>
              <a:rPr sz="2000" b="1" dirty="0">
                <a:highlight>
                  <a:srgbClr val="00FFFF"/>
                </a:highlight>
                <a:latin typeface="Calibri"/>
                <a:cs typeface="Calibri"/>
              </a:rPr>
              <a:t>tes</a:t>
            </a:r>
            <a:r>
              <a:rPr sz="2000" b="1" spc="-5" dirty="0">
                <a:highlight>
                  <a:srgbClr val="00FFFF"/>
                </a:highlight>
                <a:latin typeface="Calibri"/>
                <a:cs typeface="Calibri"/>
              </a:rPr>
              <a:t>t</a:t>
            </a:r>
            <a:r>
              <a:rPr sz="2000" b="1" spc="5" dirty="0">
                <a:highlight>
                  <a:srgbClr val="00FFFF"/>
                </a:highlight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endParaRPr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948055" lvl="2" indent="-249554">
              <a:spcBef>
                <a:spcPts val="1200"/>
              </a:spcBef>
              <a:buAutoNum type="arabicPeriod"/>
              <a:tabLst>
                <a:tab pos="491490" algn="l"/>
              </a:tabLst>
            </a:pPr>
            <a:r>
              <a:rPr sz="2000" b="1" spc="-10" dirty="0">
                <a:highlight>
                  <a:srgbClr val="00FFFF"/>
                </a:highlight>
                <a:latin typeface="Calibri"/>
                <a:cs typeface="Calibri"/>
              </a:rPr>
              <a:t>pr</a:t>
            </a:r>
            <a:r>
              <a:rPr sz="2000" b="1" spc="-5" dirty="0">
                <a:highlight>
                  <a:srgbClr val="00FFFF"/>
                </a:highlight>
                <a:latin typeface="Calibri"/>
                <a:cs typeface="Calibri"/>
              </a:rPr>
              <a:t>e</a:t>
            </a:r>
            <a:r>
              <a:rPr sz="2000" b="1" spc="-240" dirty="0">
                <a:highlight>
                  <a:srgbClr val="00FFFF"/>
                </a:highlight>
                <a:latin typeface="Calibri"/>
                <a:cs typeface="Calibri"/>
              </a:rPr>
              <a:t>‐</a:t>
            </a:r>
            <a:r>
              <a:rPr sz="2000" b="1" dirty="0">
                <a:highlight>
                  <a:srgbClr val="00FFFF"/>
                </a:highlight>
                <a:latin typeface="Calibri"/>
                <a:cs typeface="Calibri"/>
              </a:rPr>
              <a:t>tes</a:t>
            </a:r>
            <a:r>
              <a:rPr sz="2000" b="1" spc="-5" dirty="0">
                <a:highlight>
                  <a:srgbClr val="00FFFF"/>
                </a:highlight>
                <a:latin typeface="Calibri"/>
                <a:cs typeface="Calibri"/>
              </a:rPr>
              <a:t>t</a:t>
            </a:r>
            <a:r>
              <a:rPr sz="2000" b="1" spc="5" dirty="0">
                <a:highlight>
                  <a:srgbClr val="00FFFF"/>
                </a:highlight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endParaRPr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087" y="3676331"/>
            <a:ext cx="6103620" cy="1778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lvl="1"/>
            <a:r>
              <a:rPr sz="2000" spc="-5" dirty="0">
                <a:latin typeface="Calibri"/>
                <a:cs typeface="Calibri"/>
              </a:rPr>
              <a:t>3</a:t>
            </a:r>
            <a:r>
              <a:rPr sz="2000" spc="-5" dirty="0">
                <a:highlight>
                  <a:srgbClr val="FFFF00"/>
                </a:highlight>
                <a:latin typeface="Calibri"/>
                <a:cs typeface="Calibri"/>
              </a:rPr>
              <a:t>. </a:t>
            </a:r>
            <a:r>
              <a:rPr sz="2000" b="1" spc="-15" dirty="0">
                <a:highlight>
                  <a:srgbClr val="FFFF00"/>
                </a:highlight>
                <a:latin typeface="Calibri"/>
                <a:cs typeface="Calibri"/>
              </a:rPr>
              <a:t>po</a:t>
            </a:r>
            <a:r>
              <a:rPr sz="2000" b="1" spc="-5" dirty="0">
                <a:highlight>
                  <a:srgbClr val="FFFF00"/>
                </a:highlight>
                <a:latin typeface="Calibri"/>
                <a:cs typeface="Calibri"/>
              </a:rPr>
              <a:t>st</a:t>
            </a:r>
            <a:r>
              <a:rPr sz="2000" b="1" spc="-240" dirty="0">
                <a:highlight>
                  <a:srgbClr val="FFFF00"/>
                </a:highlight>
                <a:latin typeface="Calibri"/>
                <a:cs typeface="Calibri"/>
              </a:rPr>
              <a:t>‐</a:t>
            </a:r>
            <a:r>
              <a:rPr sz="2000" b="1" dirty="0">
                <a:highlight>
                  <a:srgbClr val="FFFF00"/>
                </a:highlight>
                <a:latin typeface="Calibri"/>
                <a:cs typeface="Calibri"/>
              </a:rPr>
              <a:t>tes</a:t>
            </a:r>
            <a:r>
              <a:rPr sz="2000" b="1" spc="-5" dirty="0">
                <a:highlight>
                  <a:srgbClr val="FFFF00"/>
                </a:highlight>
                <a:latin typeface="Calibri"/>
                <a:cs typeface="Calibri"/>
              </a:rPr>
              <a:t>t</a:t>
            </a:r>
            <a:r>
              <a:rPr sz="2000" b="1" spc="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do…while</a:t>
            </a:r>
            <a:endParaRPr lang="en-AU" sz="2000" b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355600" marR="5080" indent="-342900">
              <a:lnSpc>
                <a:spcPct val="105100"/>
              </a:lnSpc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 fro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difference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syntax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 </a:t>
            </a:r>
            <a:r>
              <a:rPr sz="2400" spc="-5" dirty="0">
                <a:latin typeface="Calibri"/>
                <a:cs typeface="Calibri"/>
              </a:rPr>
              <a:t>propertie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spc="-90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-9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</a:t>
            </a:r>
            <a:r>
              <a:rPr sz="2400" b="1" spc="-5" dirty="0">
                <a:latin typeface="Calibri"/>
                <a:cs typeface="Calibri"/>
              </a:rPr>
              <a:t>e similar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supported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MATLAB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7087" y="5586415"/>
            <a:ext cx="9156312" cy="152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syntax</a:t>
            </a:r>
            <a:r>
              <a:rPr sz="2400" b="1" dirty="0">
                <a:latin typeface="Calibri"/>
                <a:cs typeface="Calibri"/>
              </a:rPr>
              <a:t>, all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loop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contai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 three common components:</a:t>
            </a:r>
            <a:endParaRPr sz="2400" b="1" dirty="0">
              <a:latin typeface="Calibri"/>
              <a:cs typeface="Calibri"/>
            </a:endParaRPr>
          </a:p>
          <a:p>
            <a:pPr marL="1135380" lvl="1" indent="-457200">
              <a:spcBef>
                <a:spcPts val="155"/>
              </a:spcBef>
              <a:buFont typeface="+mj-lt"/>
              <a:buAutoNum type="arabicPeriod"/>
              <a:tabLst>
                <a:tab pos="343535" algn="l"/>
              </a:tabLst>
            </a:pP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loop</a:t>
            </a:r>
          </a:p>
          <a:p>
            <a:pPr marL="1135380" lvl="1" indent="-457200">
              <a:spcBef>
                <a:spcPts val="110"/>
              </a:spcBef>
              <a:buFont typeface="+mj-lt"/>
              <a:buAutoNum type="arabicPeriod"/>
              <a:tabLst>
                <a:tab pos="343535" algn="l"/>
              </a:tabLst>
            </a:pPr>
            <a:r>
              <a:rPr sz="2300" spc="-10" dirty="0">
                <a:latin typeface="Calibri"/>
                <a:cs typeface="Calibri"/>
              </a:rPr>
              <a:t>tes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loo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condition</a:t>
            </a:r>
            <a:r>
              <a:rPr lang="en-US" sz="2300" dirty="0">
                <a:latin typeface="Calibri"/>
                <a:cs typeface="Calibri"/>
              </a:rPr>
              <a:t>al expression</a:t>
            </a:r>
            <a:endParaRPr sz="2300" dirty="0">
              <a:latin typeface="Calibri"/>
              <a:cs typeface="Calibri"/>
            </a:endParaRPr>
          </a:p>
          <a:p>
            <a:pPr marL="1135381" lvl="1" indent="-457200">
              <a:spcBef>
                <a:spcPts val="110"/>
              </a:spcBef>
              <a:buFont typeface="+mj-lt"/>
              <a:buAutoNum type="arabicPeriod"/>
              <a:tabLst>
                <a:tab pos="344170" algn="l"/>
              </a:tabLst>
            </a:pPr>
            <a:r>
              <a:rPr sz="2300" dirty="0">
                <a:latin typeface="Calibri"/>
                <a:cs typeface="Calibri"/>
              </a:rPr>
              <a:t>update</a:t>
            </a:r>
          </a:p>
        </p:txBody>
      </p:sp>
      <p:sp>
        <p:nvSpPr>
          <p:cNvPr id="6" name="object 6"/>
          <p:cNvSpPr/>
          <p:nvPr/>
        </p:nvSpPr>
        <p:spPr>
          <a:xfrm>
            <a:off x="8010791" y="3562350"/>
            <a:ext cx="1367027" cy="142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90287" y="3629088"/>
            <a:ext cx="6419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TLAB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0287" y="4046658"/>
            <a:ext cx="113982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360" indent="-635">
              <a:lnSpc>
                <a:spcPct val="109300"/>
              </a:lnSpc>
            </a:pP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0; </a:t>
            </a:r>
            <a:r>
              <a:rPr sz="1400" spc="-10" dirty="0">
                <a:solidFill>
                  <a:srgbClr val="00009A"/>
                </a:solidFill>
                <a:latin typeface="Calibri"/>
                <a:cs typeface="Calibri"/>
              </a:rPr>
              <a:t>fo</a:t>
            </a:r>
            <a:r>
              <a:rPr sz="1400" spc="-5" dirty="0">
                <a:solidFill>
                  <a:srgbClr val="00009A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1:10</a:t>
            </a:r>
            <a:endParaRPr sz="1400">
              <a:latin typeface="Calibri"/>
              <a:cs typeface="Calibri"/>
            </a:endParaRPr>
          </a:p>
          <a:p>
            <a:pPr marL="12700" marR="5080" indent="79375">
              <a:lnSpc>
                <a:spcPct val="1093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su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i; </a:t>
            </a:r>
            <a:r>
              <a:rPr sz="1400" dirty="0">
                <a:solidFill>
                  <a:srgbClr val="00009A"/>
                </a:solidFill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865" y="698055"/>
            <a:ext cx="58578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78964" algn="l"/>
              </a:tabLst>
            </a:pPr>
            <a:r>
              <a:rPr sz="4000" spc="-5" dirty="0">
                <a:highlight>
                  <a:srgbClr val="00FFFF"/>
                </a:highlight>
              </a:rPr>
              <a:t>Pr</a:t>
            </a:r>
            <a:r>
              <a:rPr sz="4000" spc="-15" dirty="0">
                <a:highlight>
                  <a:srgbClr val="00FFFF"/>
                </a:highlight>
              </a:rPr>
              <a:t>e</a:t>
            </a:r>
            <a:r>
              <a:rPr sz="4000" spc="-480" dirty="0">
                <a:highlight>
                  <a:srgbClr val="00FFFF"/>
                </a:highlight>
                <a:latin typeface="Calibri"/>
                <a:cs typeface="Calibri"/>
              </a:rPr>
              <a:t>‐</a:t>
            </a:r>
            <a:r>
              <a:rPr sz="4000" spc="-5" dirty="0"/>
              <a:t>tes</a:t>
            </a:r>
            <a:r>
              <a:rPr sz="4000" dirty="0"/>
              <a:t>t</a:t>
            </a:r>
            <a:r>
              <a:rPr lang="en-AU" sz="4000" dirty="0"/>
              <a:t> </a:t>
            </a:r>
            <a:r>
              <a:rPr sz="4000" spc="-5" dirty="0"/>
              <a:t>an</a:t>
            </a:r>
            <a:r>
              <a:rPr sz="4000" dirty="0"/>
              <a:t>d</a:t>
            </a:r>
            <a:r>
              <a:rPr sz="4000" spc="-10" dirty="0"/>
              <a:t> </a:t>
            </a:r>
            <a:r>
              <a:rPr sz="4000" spc="-5" dirty="0">
                <a:highlight>
                  <a:srgbClr val="FFFF00"/>
                </a:highlight>
              </a:rPr>
              <a:t>Post</a:t>
            </a:r>
            <a:r>
              <a:rPr sz="4000" spc="-480" dirty="0">
                <a:highlight>
                  <a:srgbClr val="FFFF00"/>
                </a:highlight>
                <a:latin typeface="Calibri"/>
                <a:cs typeface="Calibri"/>
              </a:rPr>
              <a:t>‐</a:t>
            </a:r>
            <a:r>
              <a:rPr sz="4000" spc="-5" dirty="0"/>
              <a:t>tes</a:t>
            </a:r>
            <a:r>
              <a:rPr sz="4000" dirty="0"/>
              <a:t>t</a:t>
            </a:r>
            <a:r>
              <a:rPr sz="4000" spc="-20" dirty="0"/>
              <a:t> </a:t>
            </a:r>
            <a:r>
              <a:rPr sz="4000" spc="-5" dirty="0"/>
              <a:t>loops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4667" y="3503676"/>
            <a:ext cx="1607820" cy="704850"/>
          </a:xfrm>
          <a:custGeom>
            <a:avLst/>
            <a:gdLst/>
            <a:ahLst/>
            <a:cxnLst/>
            <a:rect l="l" t="t" r="r" b="b"/>
            <a:pathLst>
              <a:path w="1607820" h="704850">
                <a:moveTo>
                  <a:pt x="1607820" y="352043"/>
                </a:moveTo>
                <a:lnTo>
                  <a:pt x="1206246" y="0"/>
                </a:lnTo>
                <a:lnTo>
                  <a:pt x="401574" y="0"/>
                </a:lnTo>
                <a:lnTo>
                  <a:pt x="0" y="352044"/>
                </a:lnTo>
                <a:lnTo>
                  <a:pt x="401574" y="704850"/>
                </a:lnTo>
                <a:lnTo>
                  <a:pt x="1206246" y="704849"/>
                </a:lnTo>
                <a:lnTo>
                  <a:pt x="1607820" y="35204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667" y="3503676"/>
            <a:ext cx="1607820" cy="704850"/>
          </a:xfrm>
          <a:custGeom>
            <a:avLst/>
            <a:gdLst/>
            <a:ahLst/>
            <a:cxnLst/>
            <a:rect l="l" t="t" r="r" b="b"/>
            <a:pathLst>
              <a:path w="1607820" h="704850">
                <a:moveTo>
                  <a:pt x="401574" y="0"/>
                </a:moveTo>
                <a:lnTo>
                  <a:pt x="0" y="352044"/>
                </a:lnTo>
                <a:lnTo>
                  <a:pt x="401574" y="704850"/>
                </a:lnTo>
                <a:lnTo>
                  <a:pt x="1206246" y="704849"/>
                </a:lnTo>
                <a:lnTo>
                  <a:pt x="1607820" y="352043"/>
                </a:lnTo>
                <a:lnTo>
                  <a:pt x="1206246" y="0"/>
                </a:lnTo>
                <a:lnTo>
                  <a:pt x="401574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4761" y="2625851"/>
            <a:ext cx="1621155" cy="555625"/>
          </a:xfrm>
          <a:custGeom>
            <a:avLst/>
            <a:gdLst/>
            <a:ahLst/>
            <a:cxnLst/>
            <a:rect l="l" t="t" r="r" b="b"/>
            <a:pathLst>
              <a:path w="1621154" h="555625">
                <a:moveTo>
                  <a:pt x="0" y="0"/>
                </a:moveTo>
                <a:lnTo>
                  <a:pt x="0" y="555498"/>
                </a:lnTo>
                <a:lnTo>
                  <a:pt x="1620773" y="555497"/>
                </a:lnTo>
                <a:lnTo>
                  <a:pt x="16207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4761" y="2625089"/>
            <a:ext cx="1621155" cy="556260"/>
          </a:xfrm>
          <a:custGeom>
            <a:avLst/>
            <a:gdLst/>
            <a:ahLst/>
            <a:cxnLst/>
            <a:rect l="l" t="t" r="r" b="b"/>
            <a:pathLst>
              <a:path w="1621154" h="556260">
                <a:moveTo>
                  <a:pt x="0" y="0"/>
                </a:moveTo>
                <a:lnTo>
                  <a:pt x="0" y="556260"/>
                </a:lnTo>
                <a:lnTo>
                  <a:pt x="1620773" y="556260"/>
                </a:lnTo>
                <a:lnTo>
                  <a:pt x="1620773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9913" y="3637851"/>
            <a:ext cx="84137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 marR="5080" indent="952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Tes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loop condition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spc="-10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000065"/>
                </a:solidFill>
                <a:latin typeface="Calibri"/>
                <a:cs typeface="Calibri"/>
              </a:rPr>
              <a:t>rue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761" y="2625089"/>
            <a:ext cx="1621155" cy="55626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33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Initialization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4261" y="4535423"/>
            <a:ext cx="2026285" cy="426720"/>
          </a:xfrm>
          <a:custGeom>
            <a:avLst/>
            <a:gdLst/>
            <a:ahLst/>
            <a:cxnLst/>
            <a:rect l="l" t="t" r="r" b="b"/>
            <a:pathLst>
              <a:path w="2026285" h="426720">
                <a:moveTo>
                  <a:pt x="0" y="0"/>
                </a:moveTo>
                <a:lnTo>
                  <a:pt x="0" y="426720"/>
                </a:lnTo>
                <a:lnTo>
                  <a:pt x="2026157" y="426720"/>
                </a:lnTo>
                <a:lnTo>
                  <a:pt x="20261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4261" y="4535423"/>
            <a:ext cx="2026285" cy="426720"/>
          </a:xfrm>
          <a:custGeom>
            <a:avLst/>
            <a:gdLst/>
            <a:ahLst/>
            <a:cxnLst/>
            <a:rect l="l" t="t" r="r" b="b"/>
            <a:pathLst>
              <a:path w="2026285" h="426720">
                <a:moveTo>
                  <a:pt x="0" y="0"/>
                </a:moveTo>
                <a:lnTo>
                  <a:pt x="0" y="426720"/>
                </a:lnTo>
                <a:lnTo>
                  <a:pt x="2026157" y="426720"/>
                </a:lnTo>
                <a:lnTo>
                  <a:pt x="2026157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11813" y="4650549"/>
            <a:ext cx="9702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Statements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8709" y="3817620"/>
            <a:ext cx="1261110" cy="2041525"/>
          </a:xfrm>
          <a:custGeom>
            <a:avLst/>
            <a:gdLst/>
            <a:ahLst/>
            <a:cxnLst/>
            <a:rect l="l" t="t" r="r" b="b"/>
            <a:pathLst>
              <a:path w="1261110" h="2041525">
                <a:moveTo>
                  <a:pt x="352806" y="48005"/>
                </a:moveTo>
                <a:lnTo>
                  <a:pt x="352806" y="28955"/>
                </a:lnTo>
                <a:lnTo>
                  <a:pt x="0" y="28955"/>
                </a:lnTo>
                <a:lnTo>
                  <a:pt x="0" y="2041398"/>
                </a:lnTo>
                <a:lnTo>
                  <a:pt x="9906" y="2041398"/>
                </a:lnTo>
                <a:lnTo>
                  <a:pt x="9906" y="48005"/>
                </a:lnTo>
                <a:lnTo>
                  <a:pt x="19050" y="38100"/>
                </a:lnTo>
                <a:lnTo>
                  <a:pt x="19050" y="48005"/>
                </a:lnTo>
                <a:lnTo>
                  <a:pt x="352806" y="48005"/>
                </a:lnTo>
                <a:close/>
              </a:path>
              <a:path w="1261110" h="2041525">
                <a:moveTo>
                  <a:pt x="19050" y="48005"/>
                </a:moveTo>
                <a:lnTo>
                  <a:pt x="19050" y="38100"/>
                </a:lnTo>
                <a:lnTo>
                  <a:pt x="9906" y="48005"/>
                </a:lnTo>
                <a:lnTo>
                  <a:pt x="19050" y="48005"/>
                </a:lnTo>
                <a:close/>
              </a:path>
              <a:path w="1261110" h="2041525">
                <a:moveTo>
                  <a:pt x="19050" y="2022348"/>
                </a:moveTo>
                <a:lnTo>
                  <a:pt x="19050" y="48005"/>
                </a:lnTo>
                <a:lnTo>
                  <a:pt x="9906" y="48005"/>
                </a:lnTo>
                <a:lnTo>
                  <a:pt x="9906" y="2022348"/>
                </a:lnTo>
                <a:lnTo>
                  <a:pt x="19050" y="2022348"/>
                </a:lnTo>
                <a:close/>
              </a:path>
              <a:path w="1261110" h="2041525">
                <a:moveTo>
                  <a:pt x="1251204" y="2022347"/>
                </a:moveTo>
                <a:lnTo>
                  <a:pt x="9906" y="2022348"/>
                </a:lnTo>
                <a:lnTo>
                  <a:pt x="19050" y="2032253"/>
                </a:lnTo>
                <a:lnTo>
                  <a:pt x="19050" y="2041398"/>
                </a:lnTo>
                <a:lnTo>
                  <a:pt x="1242060" y="2041397"/>
                </a:lnTo>
                <a:lnTo>
                  <a:pt x="1242060" y="2032253"/>
                </a:lnTo>
                <a:lnTo>
                  <a:pt x="1251204" y="2022347"/>
                </a:lnTo>
                <a:close/>
              </a:path>
              <a:path w="1261110" h="2041525">
                <a:moveTo>
                  <a:pt x="19050" y="2041398"/>
                </a:moveTo>
                <a:lnTo>
                  <a:pt x="19050" y="2032253"/>
                </a:lnTo>
                <a:lnTo>
                  <a:pt x="9906" y="2022348"/>
                </a:lnTo>
                <a:lnTo>
                  <a:pt x="9906" y="2041398"/>
                </a:lnTo>
                <a:lnTo>
                  <a:pt x="19050" y="2041398"/>
                </a:lnTo>
                <a:close/>
              </a:path>
              <a:path w="1261110" h="2041525">
                <a:moveTo>
                  <a:pt x="416051" y="38100"/>
                </a:moveTo>
                <a:lnTo>
                  <a:pt x="339851" y="0"/>
                </a:lnTo>
                <a:lnTo>
                  <a:pt x="339851" y="28955"/>
                </a:lnTo>
                <a:lnTo>
                  <a:pt x="352806" y="28955"/>
                </a:lnTo>
                <a:lnTo>
                  <a:pt x="352806" y="69722"/>
                </a:lnTo>
                <a:lnTo>
                  <a:pt x="416051" y="38100"/>
                </a:lnTo>
                <a:close/>
              </a:path>
              <a:path w="1261110" h="2041525">
                <a:moveTo>
                  <a:pt x="352806" y="69722"/>
                </a:moveTo>
                <a:lnTo>
                  <a:pt x="352806" y="48005"/>
                </a:lnTo>
                <a:lnTo>
                  <a:pt x="339851" y="48005"/>
                </a:lnTo>
                <a:lnTo>
                  <a:pt x="339851" y="76200"/>
                </a:lnTo>
                <a:lnTo>
                  <a:pt x="352806" y="69722"/>
                </a:lnTo>
                <a:close/>
              </a:path>
              <a:path w="1261110" h="2041525">
                <a:moveTo>
                  <a:pt x="1261110" y="2041397"/>
                </a:moveTo>
                <a:lnTo>
                  <a:pt x="1261110" y="1805177"/>
                </a:lnTo>
                <a:lnTo>
                  <a:pt x="1242060" y="1805177"/>
                </a:lnTo>
                <a:lnTo>
                  <a:pt x="1242060" y="2022347"/>
                </a:lnTo>
                <a:lnTo>
                  <a:pt x="1251204" y="2022347"/>
                </a:lnTo>
                <a:lnTo>
                  <a:pt x="1251204" y="2041397"/>
                </a:lnTo>
                <a:lnTo>
                  <a:pt x="1261110" y="2041397"/>
                </a:lnTo>
                <a:close/>
              </a:path>
              <a:path w="1261110" h="2041525">
                <a:moveTo>
                  <a:pt x="1251204" y="2041397"/>
                </a:moveTo>
                <a:lnTo>
                  <a:pt x="1251204" y="2022347"/>
                </a:lnTo>
                <a:lnTo>
                  <a:pt x="1242060" y="2032253"/>
                </a:lnTo>
                <a:lnTo>
                  <a:pt x="1242060" y="2041397"/>
                </a:lnTo>
                <a:lnTo>
                  <a:pt x="1251204" y="2041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7335" y="4207764"/>
            <a:ext cx="76200" cy="318135"/>
          </a:xfrm>
          <a:custGeom>
            <a:avLst/>
            <a:gdLst/>
            <a:ahLst/>
            <a:cxnLst/>
            <a:rect l="l" t="t" r="r" b="b"/>
            <a:pathLst>
              <a:path w="76200" h="318135">
                <a:moveTo>
                  <a:pt x="48006" y="300116"/>
                </a:moveTo>
                <a:lnTo>
                  <a:pt x="48006" y="254508"/>
                </a:lnTo>
                <a:lnTo>
                  <a:pt x="28956" y="254508"/>
                </a:lnTo>
                <a:lnTo>
                  <a:pt x="28623" y="242219"/>
                </a:lnTo>
                <a:lnTo>
                  <a:pt x="0" y="243078"/>
                </a:lnTo>
                <a:lnTo>
                  <a:pt x="39624" y="317754"/>
                </a:lnTo>
                <a:lnTo>
                  <a:pt x="48006" y="300116"/>
                </a:lnTo>
                <a:close/>
              </a:path>
              <a:path w="76200" h="318135">
                <a:moveTo>
                  <a:pt x="47659" y="241648"/>
                </a:moveTo>
                <a:lnTo>
                  <a:pt x="41148" y="0"/>
                </a:lnTo>
                <a:lnTo>
                  <a:pt x="22098" y="762"/>
                </a:lnTo>
                <a:lnTo>
                  <a:pt x="28623" y="242219"/>
                </a:lnTo>
                <a:lnTo>
                  <a:pt x="47659" y="241648"/>
                </a:lnTo>
                <a:close/>
              </a:path>
              <a:path w="76200" h="318135">
                <a:moveTo>
                  <a:pt x="48006" y="254508"/>
                </a:moveTo>
                <a:lnTo>
                  <a:pt x="47659" y="241648"/>
                </a:lnTo>
                <a:lnTo>
                  <a:pt x="28623" y="242219"/>
                </a:lnTo>
                <a:lnTo>
                  <a:pt x="28956" y="254508"/>
                </a:lnTo>
                <a:lnTo>
                  <a:pt x="48006" y="254508"/>
                </a:lnTo>
                <a:close/>
              </a:path>
              <a:path w="76200" h="318135">
                <a:moveTo>
                  <a:pt x="76200" y="240792"/>
                </a:moveTo>
                <a:lnTo>
                  <a:pt x="47659" y="241648"/>
                </a:lnTo>
                <a:lnTo>
                  <a:pt x="48006" y="254508"/>
                </a:lnTo>
                <a:lnTo>
                  <a:pt x="48006" y="300116"/>
                </a:lnTo>
                <a:lnTo>
                  <a:pt x="76200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8285" y="3852671"/>
            <a:ext cx="1411605" cy="2601595"/>
          </a:xfrm>
          <a:custGeom>
            <a:avLst/>
            <a:gdLst/>
            <a:ahLst/>
            <a:cxnLst/>
            <a:rect l="l" t="t" r="r" b="b"/>
            <a:pathLst>
              <a:path w="1411604" h="2601595">
                <a:moveTo>
                  <a:pt x="76200" y="2525268"/>
                </a:moveTo>
                <a:lnTo>
                  <a:pt x="0" y="2525268"/>
                </a:lnTo>
                <a:lnTo>
                  <a:pt x="28956" y="2583180"/>
                </a:lnTo>
                <a:lnTo>
                  <a:pt x="28956" y="2538222"/>
                </a:lnTo>
                <a:lnTo>
                  <a:pt x="48006" y="2538222"/>
                </a:lnTo>
                <a:lnTo>
                  <a:pt x="48006" y="2581656"/>
                </a:lnTo>
                <a:lnTo>
                  <a:pt x="76200" y="2525268"/>
                </a:lnTo>
                <a:close/>
              </a:path>
              <a:path w="1411604" h="2601595">
                <a:moveTo>
                  <a:pt x="1402080" y="2212848"/>
                </a:moveTo>
                <a:lnTo>
                  <a:pt x="28956" y="2212848"/>
                </a:lnTo>
                <a:lnTo>
                  <a:pt x="28956" y="2525268"/>
                </a:lnTo>
                <a:lnTo>
                  <a:pt x="38100" y="2525268"/>
                </a:lnTo>
                <a:lnTo>
                  <a:pt x="38100" y="2231898"/>
                </a:lnTo>
                <a:lnTo>
                  <a:pt x="48006" y="2221992"/>
                </a:lnTo>
                <a:lnTo>
                  <a:pt x="48006" y="2231898"/>
                </a:lnTo>
                <a:lnTo>
                  <a:pt x="1392174" y="2231898"/>
                </a:lnTo>
                <a:lnTo>
                  <a:pt x="1392174" y="2221992"/>
                </a:lnTo>
                <a:lnTo>
                  <a:pt x="1402080" y="2212848"/>
                </a:lnTo>
                <a:close/>
              </a:path>
              <a:path w="1411604" h="2601595">
                <a:moveTo>
                  <a:pt x="48006" y="2581656"/>
                </a:moveTo>
                <a:lnTo>
                  <a:pt x="48006" y="2538222"/>
                </a:lnTo>
                <a:lnTo>
                  <a:pt x="28956" y="2538222"/>
                </a:lnTo>
                <a:lnTo>
                  <a:pt x="28956" y="2583180"/>
                </a:lnTo>
                <a:lnTo>
                  <a:pt x="38100" y="2601468"/>
                </a:lnTo>
                <a:lnTo>
                  <a:pt x="48006" y="2581656"/>
                </a:lnTo>
                <a:close/>
              </a:path>
              <a:path w="1411604" h="2601595">
                <a:moveTo>
                  <a:pt x="48006" y="2231898"/>
                </a:moveTo>
                <a:lnTo>
                  <a:pt x="48006" y="2221992"/>
                </a:lnTo>
                <a:lnTo>
                  <a:pt x="38100" y="2231898"/>
                </a:lnTo>
                <a:lnTo>
                  <a:pt x="48006" y="2231898"/>
                </a:lnTo>
                <a:close/>
              </a:path>
              <a:path w="1411604" h="2601595">
                <a:moveTo>
                  <a:pt x="48006" y="2525268"/>
                </a:moveTo>
                <a:lnTo>
                  <a:pt x="48006" y="2231898"/>
                </a:lnTo>
                <a:lnTo>
                  <a:pt x="38100" y="2231898"/>
                </a:lnTo>
                <a:lnTo>
                  <a:pt x="38100" y="2525268"/>
                </a:lnTo>
                <a:lnTo>
                  <a:pt x="48006" y="2525268"/>
                </a:lnTo>
                <a:close/>
              </a:path>
              <a:path w="1411604" h="2601595">
                <a:moveTo>
                  <a:pt x="1411224" y="2231898"/>
                </a:moveTo>
                <a:lnTo>
                  <a:pt x="1411224" y="0"/>
                </a:lnTo>
                <a:lnTo>
                  <a:pt x="838200" y="0"/>
                </a:lnTo>
                <a:lnTo>
                  <a:pt x="838200" y="19050"/>
                </a:lnTo>
                <a:lnTo>
                  <a:pt x="1392173" y="19049"/>
                </a:lnTo>
                <a:lnTo>
                  <a:pt x="1392174" y="9143"/>
                </a:lnTo>
                <a:lnTo>
                  <a:pt x="1402080" y="19049"/>
                </a:lnTo>
                <a:lnTo>
                  <a:pt x="1402080" y="2231898"/>
                </a:lnTo>
                <a:lnTo>
                  <a:pt x="1411224" y="2231898"/>
                </a:lnTo>
                <a:close/>
              </a:path>
              <a:path w="1411604" h="2601595">
                <a:moveTo>
                  <a:pt x="1402080" y="19049"/>
                </a:moveTo>
                <a:lnTo>
                  <a:pt x="1392174" y="9143"/>
                </a:lnTo>
                <a:lnTo>
                  <a:pt x="1392173" y="19049"/>
                </a:lnTo>
                <a:lnTo>
                  <a:pt x="1402080" y="19049"/>
                </a:lnTo>
                <a:close/>
              </a:path>
              <a:path w="1411604" h="2601595">
                <a:moveTo>
                  <a:pt x="1402080" y="2212848"/>
                </a:moveTo>
                <a:lnTo>
                  <a:pt x="1402080" y="19049"/>
                </a:lnTo>
                <a:lnTo>
                  <a:pt x="1392173" y="19049"/>
                </a:lnTo>
                <a:lnTo>
                  <a:pt x="1392174" y="2212848"/>
                </a:lnTo>
                <a:lnTo>
                  <a:pt x="1402080" y="2212848"/>
                </a:lnTo>
                <a:close/>
              </a:path>
              <a:path w="1411604" h="2601595">
                <a:moveTo>
                  <a:pt x="1402080" y="2231898"/>
                </a:moveTo>
                <a:lnTo>
                  <a:pt x="1402080" y="2212848"/>
                </a:lnTo>
                <a:lnTo>
                  <a:pt x="1392174" y="2221992"/>
                </a:lnTo>
                <a:lnTo>
                  <a:pt x="1392174" y="2231898"/>
                </a:lnTo>
                <a:lnTo>
                  <a:pt x="1402080" y="2231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8191" y="2381250"/>
            <a:ext cx="76200" cy="234950"/>
          </a:xfrm>
          <a:custGeom>
            <a:avLst/>
            <a:gdLst/>
            <a:ahLst/>
            <a:cxnLst/>
            <a:rect l="l" t="t" r="r" b="b"/>
            <a:pathLst>
              <a:path w="76200" h="234950">
                <a:moveTo>
                  <a:pt x="76200" y="158495"/>
                </a:moveTo>
                <a:lnTo>
                  <a:pt x="0" y="158495"/>
                </a:lnTo>
                <a:lnTo>
                  <a:pt x="28194" y="214884"/>
                </a:lnTo>
                <a:lnTo>
                  <a:pt x="28194" y="171450"/>
                </a:lnTo>
                <a:lnTo>
                  <a:pt x="47244" y="171450"/>
                </a:lnTo>
                <a:lnTo>
                  <a:pt x="47244" y="216407"/>
                </a:lnTo>
                <a:lnTo>
                  <a:pt x="76200" y="158495"/>
                </a:lnTo>
                <a:close/>
              </a:path>
              <a:path w="76200" h="234950">
                <a:moveTo>
                  <a:pt x="47244" y="158495"/>
                </a:moveTo>
                <a:lnTo>
                  <a:pt x="47244" y="0"/>
                </a:lnTo>
                <a:lnTo>
                  <a:pt x="28194" y="0"/>
                </a:lnTo>
                <a:lnTo>
                  <a:pt x="28194" y="158495"/>
                </a:lnTo>
                <a:lnTo>
                  <a:pt x="47244" y="158495"/>
                </a:lnTo>
                <a:close/>
              </a:path>
              <a:path w="76200" h="234950">
                <a:moveTo>
                  <a:pt x="47244" y="216407"/>
                </a:moveTo>
                <a:lnTo>
                  <a:pt x="47244" y="171450"/>
                </a:lnTo>
                <a:lnTo>
                  <a:pt x="28194" y="171450"/>
                </a:lnTo>
                <a:lnTo>
                  <a:pt x="28194" y="214884"/>
                </a:lnTo>
                <a:lnTo>
                  <a:pt x="38100" y="234695"/>
                </a:lnTo>
                <a:lnTo>
                  <a:pt x="47244" y="216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0477" y="3181350"/>
            <a:ext cx="76200" cy="312420"/>
          </a:xfrm>
          <a:custGeom>
            <a:avLst/>
            <a:gdLst/>
            <a:ahLst/>
            <a:cxnLst/>
            <a:rect l="l" t="t" r="r" b="b"/>
            <a:pathLst>
              <a:path w="76200" h="312420">
                <a:moveTo>
                  <a:pt x="48005" y="293758"/>
                </a:moveTo>
                <a:lnTo>
                  <a:pt x="48005" y="249174"/>
                </a:lnTo>
                <a:lnTo>
                  <a:pt x="28955" y="249174"/>
                </a:lnTo>
                <a:lnTo>
                  <a:pt x="28803" y="236693"/>
                </a:lnTo>
                <a:lnTo>
                  <a:pt x="0" y="236982"/>
                </a:lnTo>
                <a:lnTo>
                  <a:pt x="38861" y="312420"/>
                </a:lnTo>
                <a:lnTo>
                  <a:pt x="48005" y="293758"/>
                </a:lnTo>
                <a:close/>
              </a:path>
              <a:path w="76200" h="312420">
                <a:moveTo>
                  <a:pt x="47851" y="236503"/>
                </a:moveTo>
                <a:lnTo>
                  <a:pt x="44957" y="0"/>
                </a:lnTo>
                <a:lnTo>
                  <a:pt x="25907" y="0"/>
                </a:lnTo>
                <a:lnTo>
                  <a:pt x="28803" y="236693"/>
                </a:lnTo>
                <a:lnTo>
                  <a:pt x="47851" y="236503"/>
                </a:lnTo>
                <a:close/>
              </a:path>
              <a:path w="76200" h="312420">
                <a:moveTo>
                  <a:pt x="48005" y="249174"/>
                </a:moveTo>
                <a:lnTo>
                  <a:pt x="47851" y="236503"/>
                </a:lnTo>
                <a:lnTo>
                  <a:pt x="28803" y="236693"/>
                </a:lnTo>
                <a:lnTo>
                  <a:pt x="28955" y="249174"/>
                </a:lnTo>
                <a:lnTo>
                  <a:pt x="48005" y="249174"/>
                </a:lnTo>
                <a:close/>
              </a:path>
              <a:path w="76200" h="312420">
                <a:moveTo>
                  <a:pt x="76199" y="236220"/>
                </a:moveTo>
                <a:lnTo>
                  <a:pt x="47851" y="236503"/>
                </a:lnTo>
                <a:lnTo>
                  <a:pt x="48005" y="249174"/>
                </a:lnTo>
                <a:lnTo>
                  <a:pt x="48005" y="293758"/>
                </a:lnTo>
                <a:lnTo>
                  <a:pt x="76199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7215" y="5195315"/>
            <a:ext cx="2025650" cy="427990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484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Updating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67241" y="4961382"/>
            <a:ext cx="76200" cy="224790"/>
          </a:xfrm>
          <a:custGeom>
            <a:avLst/>
            <a:gdLst/>
            <a:ahLst/>
            <a:cxnLst/>
            <a:rect l="l" t="t" r="r" b="b"/>
            <a:pathLst>
              <a:path w="76200" h="224789">
                <a:moveTo>
                  <a:pt x="48768" y="210519"/>
                </a:moveTo>
                <a:lnTo>
                  <a:pt x="48768" y="160782"/>
                </a:lnTo>
                <a:lnTo>
                  <a:pt x="29718" y="161544"/>
                </a:lnTo>
                <a:lnTo>
                  <a:pt x="28950" y="149138"/>
                </a:lnTo>
                <a:lnTo>
                  <a:pt x="0" y="150876"/>
                </a:lnTo>
                <a:lnTo>
                  <a:pt x="42672" y="224790"/>
                </a:lnTo>
                <a:lnTo>
                  <a:pt x="48768" y="210519"/>
                </a:lnTo>
                <a:close/>
              </a:path>
              <a:path w="76200" h="224789">
                <a:moveTo>
                  <a:pt x="47980" y="147997"/>
                </a:moveTo>
                <a:lnTo>
                  <a:pt x="38862" y="0"/>
                </a:lnTo>
                <a:lnTo>
                  <a:pt x="19812" y="1524"/>
                </a:lnTo>
                <a:lnTo>
                  <a:pt x="28950" y="149138"/>
                </a:lnTo>
                <a:lnTo>
                  <a:pt x="47980" y="147997"/>
                </a:lnTo>
                <a:close/>
              </a:path>
              <a:path w="76200" h="224789">
                <a:moveTo>
                  <a:pt x="48768" y="160782"/>
                </a:moveTo>
                <a:lnTo>
                  <a:pt x="47980" y="147997"/>
                </a:lnTo>
                <a:lnTo>
                  <a:pt x="28950" y="149138"/>
                </a:lnTo>
                <a:lnTo>
                  <a:pt x="29718" y="161544"/>
                </a:lnTo>
                <a:lnTo>
                  <a:pt x="48768" y="160782"/>
                </a:lnTo>
                <a:close/>
              </a:path>
              <a:path w="76200" h="224789">
                <a:moveTo>
                  <a:pt x="76200" y="146304"/>
                </a:moveTo>
                <a:lnTo>
                  <a:pt x="47980" y="147997"/>
                </a:lnTo>
                <a:lnTo>
                  <a:pt x="48768" y="160782"/>
                </a:lnTo>
                <a:lnTo>
                  <a:pt x="48768" y="210519"/>
                </a:lnTo>
                <a:lnTo>
                  <a:pt x="76200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6967" y="1559052"/>
            <a:ext cx="1727200" cy="396240"/>
          </a:xfrm>
          <a:custGeom>
            <a:avLst/>
            <a:gdLst/>
            <a:ahLst/>
            <a:cxnLst/>
            <a:rect l="l" t="t" r="r" b="b"/>
            <a:pathLst>
              <a:path w="1727200" h="396239">
                <a:moveTo>
                  <a:pt x="0" y="0"/>
                </a:moveTo>
                <a:lnTo>
                  <a:pt x="0" y="396240"/>
                </a:lnTo>
                <a:lnTo>
                  <a:pt x="1726691" y="396240"/>
                </a:lnTo>
                <a:lnTo>
                  <a:pt x="17266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6464" y="1639506"/>
            <a:ext cx="13665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23232"/>
                </a:solidFill>
                <a:highlight>
                  <a:srgbClr val="00FFFF"/>
                </a:highlight>
                <a:latin typeface="Calibri"/>
                <a:cs typeface="Calibri"/>
              </a:rPr>
              <a:t>Pre</a:t>
            </a:r>
            <a:r>
              <a:rPr sz="2000" b="1" spc="-235" dirty="0">
                <a:solidFill>
                  <a:srgbClr val="323232"/>
                </a:solidFill>
                <a:highlight>
                  <a:srgbClr val="00FFFF"/>
                </a:highlight>
                <a:latin typeface="Calibri"/>
                <a:cs typeface="Calibri"/>
              </a:rPr>
              <a:t>‐</a:t>
            </a:r>
            <a:r>
              <a:rPr sz="2000" b="1" dirty="0">
                <a:solidFill>
                  <a:srgbClr val="323232"/>
                </a:solidFill>
                <a:highlight>
                  <a:srgbClr val="00FFFF"/>
                </a:highlight>
                <a:latin typeface="Calibri"/>
                <a:cs typeface="Calibri"/>
              </a:rPr>
              <a:t>tes</a:t>
            </a:r>
            <a:r>
              <a:rPr sz="2000" b="1" spc="-5" dirty="0">
                <a:solidFill>
                  <a:srgbClr val="323232"/>
                </a:solidFill>
                <a:highlight>
                  <a:srgbClr val="00FFFF"/>
                </a:highlight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323232"/>
                </a:solidFill>
                <a:highlight>
                  <a:srgbClr val="00FFFF"/>
                </a:highlight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23232"/>
                </a:solidFill>
                <a:latin typeface="Calibri"/>
                <a:cs typeface="Calibri"/>
              </a:rPr>
              <a:t>loop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4937" y="2061972"/>
            <a:ext cx="1727835" cy="1314450"/>
          </a:xfrm>
          <a:custGeom>
            <a:avLst/>
            <a:gdLst/>
            <a:ahLst/>
            <a:cxnLst/>
            <a:rect l="l" t="t" r="r" b="b"/>
            <a:pathLst>
              <a:path w="1727835" h="1314450">
                <a:moveTo>
                  <a:pt x="0" y="0"/>
                </a:moveTo>
                <a:lnTo>
                  <a:pt x="0" y="1314450"/>
                </a:lnTo>
                <a:lnTo>
                  <a:pt x="1727453" y="1314450"/>
                </a:lnTo>
                <a:lnTo>
                  <a:pt x="17274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24433" y="2132901"/>
            <a:ext cx="15500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e </a:t>
            </a:r>
            <a:r>
              <a:rPr sz="1600" spc="-5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loop conditio</a:t>
            </a:r>
            <a:r>
              <a:rPr sz="1600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test</a:t>
            </a:r>
            <a:r>
              <a:rPr sz="1600" spc="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d </a:t>
            </a:r>
            <a:r>
              <a:rPr sz="1600" spc="-5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bef</a:t>
            </a:r>
            <a:r>
              <a:rPr sz="1600" spc="5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65"/>
                </a:solidFill>
                <a:highlight>
                  <a:srgbClr val="00FFFF"/>
                </a:highlight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statem</a:t>
            </a:r>
            <a:r>
              <a:rPr sz="1600" spc="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nt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are executed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95713" y="3137916"/>
            <a:ext cx="581660" cy="436880"/>
          </a:xfrm>
          <a:custGeom>
            <a:avLst/>
            <a:gdLst/>
            <a:ahLst/>
            <a:cxnLst/>
            <a:rect l="l" t="t" r="r" b="b"/>
            <a:pathLst>
              <a:path w="581660" h="436879">
                <a:moveTo>
                  <a:pt x="581405" y="6096"/>
                </a:moveTo>
                <a:lnTo>
                  <a:pt x="579882" y="2286"/>
                </a:lnTo>
                <a:lnTo>
                  <a:pt x="576833" y="0"/>
                </a:lnTo>
                <a:lnTo>
                  <a:pt x="573785" y="1524"/>
                </a:lnTo>
                <a:lnTo>
                  <a:pt x="550926" y="18288"/>
                </a:lnTo>
                <a:lnTo>
                  <a:pt x="548640" y="21336"/>
                </a:lnTo>
                <a:lnTo>
                  <a:pt x="549401" y="25146"/>
                </a:lnTo>
                <a:lnTo>
                  <a:pt x="552449" y="26670"/>
                </a:lnTo>
                <a:lnTo>
                  <a:pt x="556260" y="25908"/>
                </a:lnTo>
                <a:lnTo>
                  <a:pt x="579119" y="9144"/>
                </a:lnTo>
                <a:lnTo>
                  <a:pt x="581405" y="6096"/>
                </a:lnTo>
                <a:close/>
              </a:path>
              <a:path w="581660" h="436879">
                <a:moveTo>
                  <a:pt x="528066" y="45720"/>
                </a:moveTo>
                <a:lnTo>
                  <a:pt x="526541" y="41910"/>
                </a:lnTo>
                <a:lnTo>
                  <a:pt x="523493" y="40386"/>
                </a:lnTo>
                <a:lnTo>
                  <a:pt x="520445" y="41148"/>
                </a:lnTo>
                <a:lnTo>
                  <a:pt x="497585" y="58674"/>
                </a:lnTo>
                <a:lnTo>
                  <a:pt x="495299" y="61722"/>
                </a:lnTo>
                <a:lnTo>
                  <a:pt x="496061" y="64770"/>
                </a:lnTo>
                <a:lnTo>
                  <a:pt x="499109" y="67056"/>
                </a:lnTo>
                <a:lnTo>
                  <a:pt x="502919" y="66294"/>
                </a:lnTo>
                <a:lnTo>
                  <a:pt x="525779" y="48768"/>
                </a:lnTo>
                <a:lnTo>
                  <a:pt x="528066" y="45720"/>
                </a:lnTo>
                <a:close/>
              </a:path>
              <a:path w="581660" h="436879">
                <a:moveTo>
                  <a:pt x="474725" y="86106"/>
                </a:moveTo>
                <a:lnTo>
                  <a:pt x="473201" y="82296"/>
                </a:lnTo>
                <a:lnTo>
                  <a:pt x="470153" y="80010"/>
                </a:lnTo>
                <a:lnTo>
                  <a:pt x="467105" y="81534"/>
                </a:lnTo>
                <a:lnTo>
                  <a:pt x="444245" y="98298"/>
                </a:lnTo>
                <a:lnTo>
                  <a:pt x="441959" y="101346"/>
                </a:lnTo>
                <a:lnTo>
                  <a:pt x="442721" y="105156"/>
                </a:lnTo>
                <a:lnTo>
                  <a:pt x="445769" y="106680"/>
                </a:lnTo>
                <a:lnTo>
                  <a:pt x="449579" y="105918"/>
                </a:lnTo>
                <a:lnTo>
                  <a:pt x="472439" y="89154"/>
                </a:lnTo>
                <a:lnTo>
                  <a:pt x="474725" y="86106"/>
                </a:lnTo>
                <a:close/>
              </a:path>
              <a:path w="581660" h="436879">
                <a:moveTo>
                  <a:pt x="421385" y="125730"/>
                </a:moveTo>
                <a:lnTo>
                  <a:pt x="419861" y="121920"/>
                </a:lnTo>
                <a:lnTo>
                  <a:pt x="416813" y="120396"/>
                </a:lnTo>
                <a:lnTo>
                  <a:pt x="413766" y="121158"/>
                </a:lnTo>
                <a:lnTo>
                  <a:pt x="390143" y="138684"/>
                </a:lnTo>
                <a:lnTo>
                  <a:pt x="388619" y="141732"/>
                </a:lnTo>
                <a:lnTo>
                  <a:pt x="389381" y="144780"/>
                </a:lnTo>
                <a:lnTo>
                  <a:pt x="392429" y="147066"/>
                </a:lnTo>
                <a:lnTo>
                  <a:pt x="396239" y="146304"/>
                </a:lnTo>
                <a:lnTo>
                  <a:pt x="419099" y="128778"/>
                </a:lnTo>
                <a:lnTo>
                  <a:pt x="421385" y="125730"/>
                </a:lnTo>
                <a:close/>
              </a:path>
              <a:path w="581660" h="436879">
                <a:moveTo>
                  <a:pt x="367283" y="165354"/>
                </a:moveTo>
                <a:lnTo>
                  <a:pt x="366521" y="162306"/>
                </a:lnTo>
                <a:lnTo>
                  <a:pt x="363473" y="160020"/>
                </a:lnTo>
                <a:lnTo>
                  <a:pt x="359663" y="161544"/>
                </a:lnTo>
                <a:lnTo>
                  <a:pt x="336803" y="178308"/>
                </a:lnTo>
                <a:lnTo>
                  <a:pt x="335279" y="181356"/>
                </a:lnTo>
                <a:lnTo>
                  <a:pt x="336041" y="185166"/>
                </a:lnTo>
                <a:lnTo>
                  <a:pt x="339089" y="186690"/>
                </a:lnTo>
                <a:lnTo>
                  <a:pt x="342899" y="185928"/>
                </a:lnTo>
                <a:lnTo>
                  <a:pt x="365759" y="169164"/>
                </a:lnTo>
                <a:lnTo>
                  <a:pt x="367283" y="165354"/>
                </a:lnTo>
                <a:close/>
              </a:path>
              <a:path w="581660" h="436879">
                <a:moveTo>
                  <a:pt x="313943" y="205740"/>
                </a:moveTo>
                <a:lnTo>
                  <a:pt x="313181" y="201930"/>
                </a:lnTo>
                <a:lnTo>
                  <a:pt x="310133" y="200406"/>
                </a:lnTo>
                <a:lnTo>
                  <a:pt x="306323" y="201168"/>
                </a:lnTo>
                <a:lnTo>
                  <a:pt x="283463" y="217932"/>
                </a:lnTo>
                <a:lnTo>
                  <a:pt x="281939" y="221742"/>
                </a:lnTo>
                <a:lnTo>
                  <a:pt x="282701" y="224790"/>
                </a:lnTo>
                <a:lnTo>
                  <a:pt x="285749" y="227076"/>
                </a:lnTo>
                <a:lnTo>
                  <a:pt x="289559" y="225552"/>
                </a:lnTo>
                <a:lnTo>
                  <a:pt x="312419" y="208788"/>
                </a:lnTo>
                <a:lnTo>
                  <a:pt x="313943" y="205740"/>
                </a:lnTo>
                <a:close/>
              </a:path>
              <a:path w="581660" h="436879">
                <a:moveTo>
                  <a:pt x="260603" y="245364"/>
                </a:moveTo>
                <a:lnTo>
                  <a:pt x="259841" y="242316"/>
                </a:lnTo>
                <a:lnTo>
                  <a:pt x="256793" y="240030"/>
                </a:lnTo>
                <a:lnTo>
                  <a:pt x="252983" y="240792"/>
                </a:lnTo>
                <a:lnTo>
                  <a:pt x="230123" y="258318"/>
                </a:lnTo>
                <a:lnTo>
                  <a:pt x="228599" y="261366"/>
                </a:lnTo>
                <a:lnTo>
                  <a:pt x="229361" y="265176"/>
                </a:lnTo>
                <a:lnTo>
                  <a:pt x="232409" y="266700"/>
                </a:lnTo>
                <a:lnTo>
                  <a:pt x="236219" y="265938"/>
                </a:lnTo>
                <a:lnTo>
                  <a:pt x="259079" y="248412"/>
                </a:lnTo>
                <a:lnTo>
                  <a:pt x="260603" y="245364"/>
                </a:lnTo>
                <a:close/>
              </a:path>
              <a:path w="581660" h="436879">
                <a:moveTo>
                  <a:pt x="207263" y="285750"/>
                </a:moveTo>
                <a:lnTo>
                  <a:pt x="206501" y="281940"/>
                </a:lnTo>
                <a:lnTo>
                  <a:pt x="203453" y="280416"/>
                </a:lnTo>
                <a:lnTo>
                  <a:pt x="199643" y="281178"/>
                </a:lnTo>
                <a:lnTo>
                  <a:pt x="176783" y="297942"/>
                </a:lnTo>
                <a:lnTo>
                  <a:pt x="175259" y="300990"/>
                </a:lnTo>
                <a:lnTo>
                  <a:pt x="176021" y="304800"/>
                </a:lnTo>
                <a:lnTo>
                  <a:pt x="179069" y="307086"/>
                </a:lnTo>
                <a:lnTo>
                  <a:pt x="182879" y="305562"/>
                </a:lnTo>
                <a:lnTo>
                  <a:pt x="205739" y="288798"/>
                </a:lnTo>
                <a:lnTo>
                  <a:pt x="207263" y="285750"/>
                </a:lnTo>
                <a:close/>
              </a:path>
              <a:path w="581660" h="436879">
                <a:moveTo>
                  <a:pt x="153923" y="325374"/>
                </a:moveTo>
                <a:lnTo>
                  <a:pt x="153161" y="322326"/>
                </a:lnTo>
                <a:lnTo>
                  <a:pt x="150113" y="320040"/>
                </a:lnTo>
                <a:lnTo>
                  <a:pt x="146303" y="320802"/>
                </a:lnTo>
                <a:lnTo>
                  <a:pt x="123443" y="338328"/>
                </a:lnTo>
                <a:lnTo>
                  <a:pt x="121919" y="341376"/>
                </a:lnTo>
                <a:lnTo>
                  <a:pt x="122681" y="345186"/>
                </a:lnTo>
                <a:lnTo>
                  <a:pt x="125729" y="346710"/>
                </a:lnTo>
                <a:lnTo>
                  <a:pt x="129539" y="345948"/>
                </a:lnTo>
                <a:lnTo>
                  <a:pt x="152399" y="328422"/>
                </a:lnTo>
                <a:lnTo>
                  <a:pt x="153923" y="325374"/>
                </a:lnTo>
                <a:close/>
              </a:path>
              <a:path w="581660" h="436879">
                <a:moveTo>
                  <a:pt x="83819" y="421386"/>
                </a:moveTo>
                <a:lnTo>
                  <a:pt x="38099" y="360426"/>
                </a:lnTo>
                <a:lnTo>
                  <a:pt x="0" y="436626"/>
                </a:lnTo>
                <a:lnTo>
                  <a:pt x="83819" y="421386"/>
                </a:lnTo>
                <a:close/>
              </a:path>
              <a:path w="581660" h="436879">
                <a:moveTo>
                  <a:pt x="100583" y="365760"/>
                </a:moveTo>
                <a:lnTo>
                  <a:pt x="99821" y="361950"/>
                </a:lnTo>
                <a:lnTo>
                  <a:pt x="96773" y="360426"/>
                </a:lnTo>
                <a:lnTo>
                  <a:pt x="92963" y="361188"/>
                </a:lnTo>
                <a:lnTo>
                  <a:pt x="70103" y="377952"/>
                </a:lnTo>
                <a:lnTo>
                  <a:pt x="68579" y="381000"/>
                </a:lnTo>
                <a:lnTo>
                  <a:pt x="69341" y="384810"/>
                </a:lnTo>
                <a:lnTo>
                  <a:pt x="72389" y="387096"/>
                </a:lnTo>
                <a:lnTo>
                  <a:pt x="76199" y="385572"/>
                </a:lnTo>
                <a:lnTo>
                  <a:pt x="99059" y="368808"/>
                </a:lnTo>
                <a:lnTo>
                  <a:pt x="100583" y="36576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20091" y="4966715"/>
            <a:ext cx="1607820" cy="704850"/>
          </a:xfrm>
          <a:custGeom>
            <a:avLst/>
            <a:gdLst/>
            <a:ahLst/>
            <a:cxnLst/>
            <a:rect l="l" t="t" r="r" b="b"/>
            <a:pathLst>
              <a:path w="1607820" h="704850">
                <a:moveTo>
                  <a:pt x="1607820" y="352805"/>
                </a:moveTo>
                <a:lnTo>
                  <a:pt x="1206246" y="0"/>
                </a:lnTo>
                <a:lnTo>
                  <a:pt x="401574" y="0"/>
                </a:lnTo>
                <a:lnTo>
                  <a:pt x="0" y="352806"/>
                </a:lnTo>
                <a:lnTo>
                  <a:pt x="401574" y="704850"/>
                </a:lnTo>
                <a:lnTo>
                  <a:pt x="1206246" y="704849"/>
                </a:lnTo>
                <a:lnTo>
                  <a:pt x="1607820" y="35280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091" y="4966715"/>
            <a:ext cx="1607820" cy="704850"/>
          </a:xfrm>
          <a:custGeom>
            <a:avLst/>
            <a:gdLst/>
            <a:ahLst/>
            <a:cxnLst/>
            <a:rect l="l" t="t" r="r" b="b"/>
            <a:pathLst>
              <a:path w="1607820" h="704850">
                <a:moveTo>
                  <a:pt x="401574" y="0"/>
                </a:moveTo>
                <a:lnTo>
                  <a:pt x="0" y="352806"/>
                </a:lnTo>
                <a:lnTo>
                  <a:pt x="401574" y="704850"/>
                </a:lnTo>
                <a:lnTo>
                  <a:pt x="1206246" y="704849"/>
                </a:lnTo>
                <a:lnTo>
                  <a:pt x="1607820" y="352805"/>
                </a:lnTo>
                <a:lnTo>
                  <a:pt x="1206246" y="0"/>
                </a:lnTo>
                <a:lnTo>
                  <a:pt x="401574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20398" y="5101653"/>
            <a:ext cx="80708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Tes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loop condition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0185" y="2698242"/>
            <a:ext cx="1621155" cy="555625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33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Initialization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09017" y="3553967"/>
            <a:ext cx="2025650" cy="427990"/>
          </a:xfrm>
          <a:custGeom>
            <a:avLst/>
            <a:gdLst/>
            <a:ahLst/>
            <a:cxnLst/>
            <a:rect l="l" t="t" r="r" b="b"/>
            <a:pathLst>
              <a:path w="2025650" h="427989">
                <a:moveTo>
                  <a:pt x="0" y="0"/>
                </a:moveTo>
                <a:lnTo>
                  <a:pt x="0" y="427482"/>
                </a:lnTo>
                <a:lnTo>
                  <a:pt x="2025395" y="427482"/>
                </a:lnTo>
                <a:lnTo>
                  <a:pt x="2025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9017" y="3553967"/>
            <a:ext cx="2025650" cy="427990"/>
          </a:xfrm>
          <a:custGeom>
            <a:avLst/>
            <a:gdLst/>
            <a:ahLst/>
            <a:cxnLst/>
            <a:rect l="l" t="t" r="r" b="b"/>
            <a:pathLst>
              <a:path w="2025650" h="427989">
                <a:moveTo>
                  <a:pt x="0" y="0"/>
                </a:moveTo>
                <a:lnTo>
                  <a:pt x="0" y="427482"/>
                </a:lnTo>
                <a:lnTo>
                  <a:pt x="2025395" y="427482"/>
                </a:lnTo>
                <a:lnTo>
                  <a:pt x="202539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09017" y="3553967"/>
            <a:ext cx="2025650" cy="4279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959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Statements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83615" y="2453639"/>
            <a:ext cx="76200" cy="235585"/>
          </a:xfrm>
          <a:custGeom>
            <a:avLst/>
            <a:gdLst/>
            <a:ahLst/>
            <a:cxnLst/>
            <a:rect l="l" t="t" r="r" b="b"/>
            <a:pathLst>
              <a:path w="76200" h="235585">
                <a:moveTo>
                  <a:pt x="76200" y="159258"/>
                </a:moveTo>
                <a:lnTo>
                  <a:pt x="0" y="159258"/>
                </a:lnTo>
                <a:lnTo>
                  <a:pt x="28181" y="215620"/>
                </a:lnTo>
                <a:lnTo>
                  <a:pt x="28181" y="171450"/>
                </a:lnTo>
                <a:lnTo>
                  <a:pt x="47231" y="171450"/>
                </a:lnTo>
                <a:lnTo>
                  <a:pt x="47231" y="217195"/>
                </a:lnTo>
                <a:lnTo>
                  <a:pt x="76200" y="159258"/>
                </a:lnTo>
                <a:close/>
              </a:path>
              <a:path w="76200" h="235585">
                <a:moveTo>
                  <a:pt x="47231" y="159258"/>
                </a:moveTo>
                <a:lnTo>
                  <a:pt x="47231" y="0"/>
                </a:lnTo>
                <a:lnTo>
                  <a:pt x="28181" y="0"/>
                </a:lnTo>
                <a:lnTo>
                  <a:pt x="28181" y="159258"/>
                </a:lnTo>
                <a:lnTo>
                  <a:pt x="47231" y="159258"/>
                </a:lnTo>
                <a:close/>
              </a:path>
              <a:path w="76200" h="235585">
                <a:moveTo>
                  <a:pt x="47231" y="217195"/>
                </a:moveTo>
                <a:lnTo>
                  <a:pt x="47231" y="171450"/>
                </a:lnTo>
                <a:lnTo>
                  <a:pt x="28181" y="171450"/>
                </a:lnTo>
                <a:lnTo>
                  <a:pt x="28181" y="215620"/>
                </a:lnTo>
                <a:lnTo>
                  <a:pt x="38100" y="235458"/>
                </a:lnTo>
                <a:lnTo>
                  <a:pt x="47231" y="217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09017" y="4273296"/>
            <a:ext cx="2025650" cy="426720"/>
          </a:xfrm>
          <a:custGeom>
            <a:avLst/>
            <a:gdLst/>
            <a:ahLst/>
            <a:cxnLst/>
            <a:rect l="l" t="t" r="r" b="b"/>
            <a:pathLst>
              <a:path w="2025650" h="426720">
                <a:moveTo>
                  <a:pt x="0" y="0"/>
                </a:moveTo>
                <a:lnTo>
                  <a:pt x="0" y="426720"/>
                </a:lnTo>
                <a:lnTo>
                  <a:pt x="2025395" y="426720"/>
                </a:lnTo>
                <a:lnTo>
                  <a:pt x="2025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9017" y="4273296"/>
            <a:ext cx="2025650" cy="426720"/>
          </a:xfrm>
          <a:custGeom>
            <a:avLst/>
            <a:gdLst/>
            <a:ahLst/>
            <a:cxnLst/>
            <a:rect l="l" t="t" r="r" b="b"/>
            <a:pathLst>
              <a:path w="2025650" h="426720">
                <a:moveTo>
                  <a:pt x="0" y="0"/>
                </a:moveTo>
                <a:lnTo>
                  <a:pt x="0" y="426720"/>
                </a:lnTo>
                <a:lnTo>
                  <a:pt x="2025395" y="426720"/>
                </a:lnTo>
                <a:lnTo>
                  <a:pt x="202539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09017" y="4273296"/>
            <a:ext cx="2025650" cy="4267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484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Updating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3615" y="3981450"/>
            <a:ext cx="76200" cy="281940"/>
          </a:xfrm>
          <a:custGeom>
            <a:avLst/>
            <a:gdLst/>
            <a:ahLst/>
            <a:cxnLst/>
            <a:rect l="l" t="t" r="r" b="b"/>
            <a:pathLst>
              <a:path w="76200" h="281939">
                <a:moveTo>
                  <a:pt x="76200" y="205739"/>
                </a:moveTo>
                <a:lnTo>
                  <a:pt x="0" y="205739"/>
                </a:lnTo>
                <a:lnTo>
                  <a:pt x="28181" y="262102"/>
                </a:lnTo>
                <a:lnTo>
                  <a:pt x="28181" y="218694"/>
                </a:lnTo>
                <a:lnTo>
                  <a:pt x="47231" y="218694"/>
                </a:lnTo>
                <a:lnTo>
                  <a:pt x="47231" y="263677"/>
                </a:lnTo>
                <a:lnTo>
                  <a:pt x="76200" y="205739"/>
                </a:lnTo>
                <a:close/>
              </a:path>
              <a:path w="76200" h="281939">
                <a:moveTo>
                  <a:pt x="47231" y="205739"/>
                </a:moveTo>
                <a:lnTo>
                  <a:pt x="47231" y="0"/>
                </a:lnTo>
                <a:lnTo>
                  <a:pt x="28181" y="0"/>
                </a:lnTo>
                <a:lnTo>
                  <a:pt x="28181" y="205739"/>
                </a:lnTo>
                <a:lnTo>
                  <a:pt x="47231" y="205739"/>
                </a:lnTo>
                <a:close/>
              </a:path>
              <a:path w="76200" h="281939">
                <a:moveTo>
                  <a:pt x="47231" y="263677"/>
                </a:moveTo>
                <a:lnTo>
                  <a:pt x="47231" y="218694"/>
                </a:lnTo>
                <a:lnTo>
                  <a:pt x="28181" y="218694"/>
                </a:lnTo>
                <a:lnTo>
                  <a:pt x="28181" y="262102"/>
                </a:lnTo>
                <a:lnTo>
                  <a:pt x="38100" y="281939"/>
                </a:lnTo>
                <a:lnTo>
                  <a:pt x="47231" y="263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4885" y="3301746"/>
            <a:ext cx="1306830" cy="2026920"/>
          </a:xfrm>
          <a:custGeom>
            <a:avLst/>
            <a:gdLst/>
            <a:ahLst/>
            <a:cxnLst/>
            <a:rect l="l" t="t" r="r" b="b"/>
            <a:pathLst>
              <a:path w="1306829" h="2026920">
                <a:moveTo>
                  <a:pt x="1230996" y="47251"/>
                </a:moveTo>
                <a:lnTo>
                  <a:pt x="1230234" y="28202"/>
                </a:lnTo>
                <a:lnTo>
                  <a:pt x="0" y="28956"/>
                </a:lnTo>
                <a:lnTo>
                  <a:pt x="0" y="2026920"/>
                </a:lnTo>
                <a:lnTo>
                  <a:pt x="9906" y="2026920"/>
                </a:lnTo>
                <a:lnTo>
                  <a:pt x="9906" y="48006"/>
                </a:lnTo>
                <a:lnTo>
                  <a:pt x="19050" y="38100"/>
                </a:lnTo>
                <a:lnTo>
                  <a:pt x="19050" y="48000"/>
                </a:lnTo>
                <a:lnTo>
                  <a:pt x="1230996" y="47251"/>
                </a:lnTo>
                <a:close/>
              </a:path>
              <a:path w="1306829" h="2026920">
                <a:moveTo>
                  <a:pt x="19050" y="48000"/>
                </a:moveTo>
                <a:lnTo>
                  <a:pt x="19050" y="38100"/>
                </a:lnTo>
                <a:lnTo>
                  <a:pt x="9906" y="48006"/>
                </a:lnTo>
                <a:lnTo>
                  <a:pt x="19050" y="48000"/>
                </a:lnTo>
                <a:close/>
              </a:path>
              <a:path w="1306829" h="2026920">
                <a:moveTo>
                  <a:pt x="19050" y="2007870"/>
                </a:moveTo>
                <a:lnTo>
                  <a:pt x="19050" y="48000"/>
                </a:lnTo>
                <a:lnTo>
                  <a:pt x="9906" y="48006"/>
                </a:lnTo>
                <a:lnTo>
                  <a:pt x="9906" y="2007870"/>
                </a:lnTo>
                <a:lnTo>
                  <a:pt x="19050" y="2007870"/>
                </a:lnTo>
                <a:close/>
              </a:path>
              <a:path w="1306829" h="2026920">
                <a:moveTo>
                  <a:pt x="505206" y="2026920"/>
                </a:moveTo>
                <a:lnTo>
                  <a:pt x="505206" y="2007870"/>
                </a:lnTo>
                <a:lnTo>
                  <a:pt x="9906" y="2007870"/>
                </a:lnTo>
                <a:lnTo>
                  <a:pt x="19050" y="2017776"/>
                </a:lnTo>
                <a:lnTo>
                  <a:pt x="19050" y="2026920"/>
                </a:lnTo>
                <a:lnTo>
                  <a:pt x="505206" y="2026920"/>
                </a:lnTo>
                <a:close/>
              </a:path>
              <a:path w="1306829" h="2026920">
                <a:moveTo>
                  <a:pt x="19050" y="2026920"/>
                </a:moveTo>
                <a:lnTo>
                  <a:pt x="19050" y="2017776"/>
                </a:lnTo>
                <a:lnTo>
                  <a:pt x="9906" y="2007870"/>
                </a:lnTo>
                <a:lnTo>
                  <a:pt x="9906" y="2026920"/>
                </a:lnTo>
                <a:lnTo>
                  <a:pt x="19050" y="2026920"/>
                </a:lnTo>
                <a:close/>
              </a:path>
              <a:path w="1306829" h="2026920">
                <a:moveTo>
                  <a:pt x="1306830" y="35052"/>
                </a:moveTo>
                <a:lnTo>
                  <a:pt x="1229106" y="0"/>
                </a:lnTo>
                <a:lnTo>
                  <a:pt x="1230234" y="28202"/>
                </a:lnTo>
                <a:lnTo>
                  <a:pt x="1243584" y="28194"/>
                </a:lnTo>
                <a:lnTo>
                  <a:pt x="1243584" y="69901"/>
                </a:lnTo>
                <a:lnTo>
                  <a:pt x="1306830" y="35052"/>
                </a:lnTo>
                <a:close/>
              </a:path>
              <a:path w="1306829" h="2026920">
                <a:moveTo>
                  <a:pt x="1243584" y="47244"/>
                </a:moveTo>
                <a:lnTo>
                  <a:pt x="1243584" y="28194"/>
                </a:lnTo>
                <a:lnTo>
                  <a:pt x="1230234" y="28202"/>
                </a:lnTo>
                <a:lnTo>
                  <a:pt x="1230996" y="47251"/>
                </a:lnTo>
                <a:lnTo>
                  <a:pt x="1243584" y="47244"/>
                </a:lnTo>
                <a:close/>
              </a:path>
              <a:path w="1306829" h="2026920">
                <a:moveTo>
                  <a:pt x="1243584" y="69901"/>
                </a:moveTo>
                <a:lnTo>
                  <a:pt x="1243584" y="47244"/>
                </a:lnTo>
                <a:lnTo>
                  <a:pt x="1230996" y="47251"/>
                </a:lnTo>
                <a:lnTo>
                  <a:pt x="1232154" y="76200"/>
                </a:lnTo>
                <a:lnTo>
                  <a:pt x="1243584" y="69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83615" y="3253740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76200" y="214884"/>
                </a:moveTo>
                <a:lnTo>
                  <a:pt x="0" y="214884"/>
                </a:lnTo>
                <a:lnTo>
                  <a:pt x="28181" y="271246"/>
                </a:lnTo>
                <a:lnTo>
                  <a:pt x="28181" y="227075"/>
                </a:lnTo>
                <a:lnTo>
                  <a:pt x="47231" y="227075"/>
                </a:lnTo>
                <a:lnTo>
                  <a:pt x="47231" y="272821"/>
                </a:lnTo>
                <a:lnTo>
                  <a:pt x="76200" y="214884"/>
                </a:lnTo>
                <a:close/>
              </a:path>
              <a:path w="76200" h="291464">
                <a:moveTo>
                  <a:pt x="47231" y="214884"/>
                </a:moveTo>
                <a:lnTo>
                  <a:pt x="47231" y="0"/>
                </a:lnTo>
                <a:lnTo>
                  <a:pt x="28181" y="0"/>
                </a:lnTo>
                <a:lnTo>
                  <a:pt x="28181" y="214884"/>
                </a:lnTo>
                <a:lnTo>
                  <a:pt x="47231" y="214884"/>
                </a:lnTo>
                <a:close/>
              </a:path>
              <a:path w="76200" h="291464">
                <a:moveTo>
                  <a:pt x="47231" y="272821"/>
                </a:moveTo>
                <a:lnTo>
                  <a:pt x="47231" y="227075"/>
                </a:lnTo>
                <a:lnTo>
                  <a:pt x="28181" y="227075"/>
                </a:lnTo>
                <a:lnTo>
                  <a:pt x="28181" y="271246"/>
                </a:lnTo>
                <a:lnTo>
                  <a:pt x="38100" y="291084"/>
                </a:lnTo>
                <a:lnTo>
                  <a:pt x="47231" y="27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85889" y="4700015"/>
            <a:ext cx="76200" cy="257810"/>
          </a:xfrm>
          <a:custGeom>
            <a:avLst/>
            <a:gdLst/>
            <a:ahLst/>
            <a:cxnLst/>
            <a:rect l="l" t="t" r="r" b="b"/>
            <a:pathLst>
              <a:path w="76200" h="257810">
                <a:moveTo>
                  <a:pt x="47243" y="240278"/>
                </a:moveTo>
                <a:lnTo>
                  <a:pt x="47243" y="193548"/>
                </a:lnTo>
                <a:lnTo>
                  <a:pt x="28193" y="194310"/>
                </a:lnTo>
                <a:lnTo>
                  <a:pt x="28043" y="181557"/>
                </a:lnTo>
                <a:lnTo>
                  <a:pt x="0" y="182118"/>
                </a:lnTo>
                <a:lnTo>
                  <a:pt x="38861" y="257556"/>
                </a:lnTo>
                <a:lnTo>
                  <a:pt x="47243" y="240278"/>
                </a:lnTo>
                <a:close/>
              </a:path>
              <a:path w="76200" h="257810">
                <a:moveTo>
                  <a:pt x="47097" y="181176"/>
                </a:moveTo>
                <a:lnTo>
                  <a:pt x="44957" y="0"/>
                </a:lnTo>
                <a:lnTo>
                  <a:pt x="25907" y="762"/>
                </a:lnTo>
                <a:lnTo>
                  <a:pt x="28043" y="181557"/>
                </a:lnTo>
                <a:lnTo>
                  <a:pt x="47097" y="181176"/>
                </a:lnTo>
                <a:close/>
              </a:path>
              <a:path w="76200" h="257810">
                <a:moveTo>
                  <a:pt x="47243" y="193548"/>
                </a:moveTo>
                <a:lnTo>
                  <a:pt x="47097" y="181176"/>
                </a:lnTo>
                <a:lnTo>
                  <a:pt x="28043" y="181557"/>
                </a:lnTo>
                <a:lnTo>
                  <a:pt x="28193" y="194310"/>
                </a:lnTo>
                <a:lnTo>
                  <a:pt x="47243" y="193548"/>
                </a:lnTo>
                <a:close/>
              </a:path>
              <a:path w="76200" h="257810">
                <a:moveTo>
                  <a:pt x="76199" y="180594"/>
                </a:moveTo>
                <a:lnTo>
                  <a:pt x="47097" y="181176"/>
                </a:lnTo>
                <a:lnTo>
                  <a:pt x="47243" y="193548"/>
                </a:lnTo>
                <a:lnTo>
                  <a:pt x="47243" y="240278"/>
                </a:lnTo>
                <a:lnTo>
                  <a:pt x="76199" y="180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0474" y="5671565"/>
            <a:ext cx="76200" cy="532130"/>
          </a:xfrm>
          <a:custGeom>
            <a:avLst/>
            <a:gdLst/>
            <a:ahLst/>
            <a:cxnLst/>
            <a:rect l="l" t="t" r="r" b="b"/>
            <a:pathLst>
              <a:path w="76200" h="532129">
                <a:moveTo>
                  <a:pt x="48005" y="513214"/>
                </a:moveTo>
                <a:lnTo>
                  <a:pt x="48005" y="468630"/>
                </a:lnTo>
                <a:lnTo>
                  <a:pt x="28955" y="468630"/>
                </a:lnTo>
                <a:lnTo>
                  <a:pt x="28834" y="456149"/>
                </a:lnTo>
                <a:lnTo>
                  <a:pt x="0" y="456438"/>
                </a:lnTo>
                <a:lnTo>
                  <a:pt x="38861" y="531876"/>
                </a:lnTo>
                <a:lnTo>
                  <a:pt x="48005" y="513214"/>
                </a:lnTo>
                <a:close/>
              </a:path>
              <a:path w="76200" h="532129">
                <a:moveTo>
                  <a:pt x="47882" y="455959"/>
                </a:moveTo>
                <a:lnTo>
                  <a:pt x="43433" y="0"/>
                </a:lnTo>
                <a:lnTo>
                  <a:pt x="24383" y="0"/>
                </a:lnTo>
                <a:lnTo>
                  <a:pt x="28834" y="456149"/>
                </a:lnTo>
                <a:lnTo>
                  <a:pt x="47882" y="455959"/>
                </a:lnTo>
                <a:close/>
              </a:path>
              <a:path w="76200" h="532129">
                <a:moveTo>
                  <a:pt x="48005" y="468630"/>
                </a:moveTo>
                <a:lnTo>
                  <a:pt x="47882" y="455959"/>
                </a:lnTo>
                <a:lnTo>
                  <a:pt x="28834" y="456149"/>
                </a:lnTo>
                <a:lnTo>
                  <a:pt x="28955" y="468630"/>
                </a:lnTo>
                <a:lnTo>
                  <a:pt x="48005" y="468630"/>
                </a:lnTo>
                <a:close/>
              </a:path>
              <a:path w="76200" h="532129">
                <a:moveTo>
                  <a:pt x="76199" y="455676"/>
                </a:moveTo>
                <a:lnTo>
                  <a:pt x="47882" y="455959"/>
                </a:lnTo>
                <a:lnTo>
                  <a:pt x="48005" y="513214"/>
                </a:lnTo>
                <a:lnTo>
                  <a:pt x="76199" y="455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17703" y="3922267"/>
            <a:ext cx="3155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65"/>
                </a:solidFill>
                <a:latin typeface="Calibri"/>
                <a:cs typeface="Calibri"/>
              </a:rPr>
              <a:t>false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70581" y="5486653"/>
            <a:ext cx="2844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000065"/>
                </a:solidFill>
                <a:latin typeface="Calibri"/>
                <a:cs typeface="Calibri"/>
              </a:rPr>
              <a:t>rue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65981" y="5846317"/>
            <a:ext cx="3155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65"/>
                </a:solidFill>
                <a:latin typeface="Calibri"/>
                <a:cs typeface="Calibri"/>
              </a:rPr>
              <a:t>false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91372" y="5290565"/>
            <a:ext cx="1727835" cy="1314450"/>
          </a:xfrm>
          <a:custGeom>
            <a:avLst/>
            <a:gdLst/>
            <a:ahLst/>
            <a:cxnLst/>
            <a:rect l="l" t="t" r="r" b="b"/>
            <a:pathLst>
              <a:path w="1727834" h="1314450">
                <a:moveTo>
                  <a:pt x="0" y="0"/>
                </a:moveTo>
                <a:lnTo>
                  <a:pt x="0" y="1314450"/>
                </a:lnTo>
                <a:lnTo>
                  <a:pt x="1727453" y="1314450"/>
                </a:lnTo>
                <a:lnTo>
                  <a:pt x="17274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270881" y="5362257"/>
            <a:ext cx="15500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0065"/>
                </a:solidFill>
                <a:highlight>
                  <a:srgbClr val="FFFF00"/>
                </a:highlight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000065"/>
                </a:solidFill>
                <a:highlight>
                  <a:srgbClr val="FFFF00"/>
                </a:highlight>
                <a:latin typeface="Calibri"/>
                <a:cs typeface="Calibri"/>
              </a:rPr>
              <a:t>e </a:t>
            </a:r>
            <a:r>
              <a:rPr sz="1600" spc="-5" dirty="0">
                <a:solidFill>
                  <a:srgbClr val="000065"/>
                </a:solidFill>
                <a:highlight>
                  <a:srgbClr val="FFFF00"/>
                </a:highlight>
                <a:latin typeface="Calibri"/>
                <a:cs typeface="Calibri"/>
              </a:rPr>
              <a:t>loop conditio</a:t>
            </a:r>
            <a:r>
              <a:rPr sz="1600" dirty="0">
                <a:solidFill>
                  <a:srgbClr val="000065"/>
                </a:solidFill>
                <a:highlight>
                  <a:srgbClr val="FFFF00"/>
                </a:highlight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00006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test</a:t>
            </a:r>
            <a:r>
              <a:rPr sz="1600" spc="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d </a:t>
            </a:r>
            <a:r>
              <a:rPr sz="1600" spc="-5" dirty="0">
                <a:solidFill>
                  <a:srgbClr val="000065"/>
                </a:solidFill>
                <a:highlight>
                  <a:srgbClr val="FFFF00"/>
                </a:highlight>
                <a:latin typeface="Calibri"/>
                <a:cs typeface="Calibri"/>
              </a:rPr>
              <a:t>afte</a:t>
            </a:r>
            <a:r>
              <a:rPr sz="1600" dirty="0">
                <a:solidFill>
                  <a:srgbClr val="000065"/>
                </a:solidFill>
                <a:highlight>
                  <a:srgbClr val="FFFF00"/>
                </a:highlight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the statem</a:t>
            </a:r>
            <a:r>
              <a:rPr sz="1600" spc="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nt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are executed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23517" y="5577840"/>
            <a:ext cx="436880" cy="292735"/>
          </a:xfrm>
          <a:custGeom>
            <a:avLst/>
            <a:gdLst/>
            <a:ahLst/>
            <a:cxnLst/>
            <a:rect l="l" t="t" r="r" b="b"/>
            <a:pathLst>
              <a:path w="436879" h="292735">
                <a:moveTo>
                  <a:pt x="436625" y="286512"/>
                </a:moveTo>
                <a:lnTo>
                  <a:pt x="434339" y="283464"/>
                </a:lnTo>
                <a:lnTo>
                  <a:pt x="410717" y="268224"/>
                </a:lnTo>
                <a:lnTo>
                  <a:pt x="406907" y="267462"/>
                </a:lnTo>
                <a:lnTo>
                  <a:pt x="403859" y="268986"/>
                </a:lnTo>
                <a:lnTo>
                  <a:pt x="403097" y="272796"/>
                </a:lnTo>
                <a:lnTo>
                  <a:pt x="405383" y="275844"/>
                </a:lnTo>
                <a:lnTo>
                  <a:pt x="429005" y="291846"/>
                </a:lnTo>
                <a:lnTo>
                  <a:pt x="432815" y="292608"/>
                </a:lnTo>
                <a:lnTo>
                  <a:pt x="435863" y="290322"/>
                </a:lnTo>
                <a:lnTo>
                  <a:pt x="436625" y="286512"/>
                </a:lnTo>
                <a:close/>
              </a:path>
              <a:path w="436879" h="292735">
                <a:moveTo>
                  <a:pt x="380999" y="249936"/>
                </a:moveTo>
                <a:lnTo>
                  <a:pt x="378713" y="246888"/>
                </a:lnTo>
                <a:lnTo>
                  <a:pt x="355091" y="230886"/>
                </a:lnTo>
                <a:lnTo>
                  <a:pt x="351281" y="230124"/>
                </a:lnTo>
                <a:lnTo>
                  <a:pt x="348233" y="232410"/>
                </a:lnTo>
                <a:lnTo>
                  <a:pt x="347471" y="236220"/>
                </a:lnTo>
                <a:lnTo>
                  <a:pt x="349757" y="239268"/>
                </a:lnTo>
                <a:lnTo>
                  <a:pt x="373379" y="254508"/>
                </a:lnTo>
                <a:lnTo>
                  <a:pt x="377189" y="255270"/>
                </a:lnTo>
                <a:lnTo>
                  <a:pt x="380237" y="253746"/>
                </a:lnTo>
                <a:lnTo>
                  <a:pt x="380999" y="249936"/>
                </a:lnTo>
                <a:close/>
              </a:path>
              <a:path w="436879" h="292735">
                <a:moveTo>
                  <a:pt x="325373" y="212598"/>
                </a:moveTo>
                <a:lnTo>
                  <a:pt x="323087" y="209550"/>
                </a:lnTo>
                <a:lnTo>
                  <a:pt x="299465" y="194310"/>
                </a:lnTo>
                <a:lnTo>
                  <a:pt x="295655" y="193548"/>
                </a:lnTo>
                <a:lnTo>
                  <a:pt x="292607" y="195072"/>
                </a:lnTo>
                <a:lnTo>
                  <a:pt x="291845" y="198882"/>
                </a:lnTo>
                <a:lnTo>
                  <a:pt x="294131" y="201930"/>
                </a:lnTo>
                <a:lnTo>
                  <a:pt x="317753" y="217932"/>
                </a:lnTo>
                <a:lnTo>
                  <a:pt x="321563" y="218694"/>
                </a:lnTo>
                <a:lnTo>
                  <a:pt x="324611" y="216408"/>
                </a:lnTo>
                <a:lnTo>
                  <a:pt x="325373" y="212598"/>
                </a:lnTo>
                <a:close/>
              </a:path>
              <a:path w="436879" h="292735">
                <a:moveTo>
                  <a:pt x="269747" y="176022"/>
                </a:moveTo>
                <a:lnTo>
                  <a:pt x="267461" y="172974"/>
                </a:lnTo>
                <a:lnTo>
                  <a:pt x="243839" y="156972"/>
                </a:lnTo>
                <a:lnTo>
                  <a:pt x="240029" y="156210"/>
                </a:lnTo>
                <a:lnTo>
                  <a:pt x="236981" y="158496"/>
                </a:lnTo>
                <a:lnTo>
                  <a:pt x="236981" y="162306"/>
                </a:lnTo>
                <a:lnTo>
                  <a:pt x="238505" y="165354"/>
                </a:lnTo>
                <a:lnTo>
                  <a:pt x="262127" y="180594"/>
                </a:lnTo>
                <a:lnTo>
                  <a:pt x="265937" y="181356"/>
                </a:lnTo>
                <a:lnTo>
                  <a:pt x="268985" y="179832"/>
                </a:lnTo>
                <a:lnTo>
                  <a:pt x="269747" y="176022"/>
                </a:lnTo>
                <a:close/>
              </a:path>
              <a:path w="436879" h="292735">
                <a:moveTo>
                  <a:pt x="214121" y="138684"/>
                </a:moveTo>
                <a:lnTo>
                  <a:pt x="211835" y="135636"/>
                </a:lnTo>
                <a:lnTo>
                  <a:pt x="188213" y="120396"/>
                </a:lnTo>
                <a:lnTo>
                  <a:pt x="185165" y="119634"/>
                </a:lnTo>
                <a:lnTo>
                  <a:pt x="182117" y="121158"/>
                </a:lnTo>
                <a:lnTo>
                  <a:pt x="181355" y="124968"/>
                </a:lnTo>
                <a:lnTo>
                  <a:pt x="182879" y="128016"/>
                </a:lnTo>
                <a:lnTo>
                  <a:pt x="207263" y="144018"/>
                </a:lnTo>
                <a:lnTo>
                  <a:pt x="210311" y="144780"/>
                </a:lnTo>
                <a:lnTo>
                  <a:pt x="213359" y="142494"/>
                </a:lnTo>
                <a:lnTo>
                  <a:pt x="214121" y="138684"/>
                </a:lnTo>
                <a:close/>
              </a:path>
              <a:path w="436879" h="292735">
                <a:moveTo>
                  <a:pt x="158495" y="102108"/>
                </a:moveTo>
                <a:lnTo>
                  <a:pt x="156971" y="99060"/>
                </a:lnTo>
                <a:lnTo>
                  <a:pt x="132587" y="83058"/>
                </a:lnTo>
                <a:lnTo>
                  <a:pt x="129539" y="82296"/>
                </a:lnTo>
                <a:lnTo>
                  <a:pt x="126491" y="84582"/>
                </a:lnTo>
                <a:lnTo>
                  <a:pt x="125729" y="88392"/>
                </a:lnTo>
                <a:lnTo>
                  <a:pt x="127253" y="91440"/>
                </a:lnTo>
                <a:lnTo>
                  <a:pt x="151637" y="106680"/>
                </a:lnTo>
                <a:lnTo>
                  <a:pt x="154685" y="107442"/>
                </a:lnTo>
                <a:lnTo>
                  <a:pt x="157733" y="105918"/>
                </a:lnTo>
                <a:lnTo>
                  <a:pt x="158495" y="102108"/>
                </a:lnTo>
                <a:close/>
              </a:path>
              <a:path w="436879" h="292735">
                <a:moveTo>
                  <a:pt x="84581" y="10668"/>
                </a:moveTo>
                <a:lnTo>
                  <a:pt x="0" y="0"/>
                </a:lnTo>
                <a:lnTo>
                  <a:pt x="41909" y="74676"/>
                </a:lnTo>
                <a:lnTo>
                  <a:pt x="84581" y="10668"/>
                </a:lnTo>
                <a:close/>
              </a:path>
              <a:path w="436879" h="292735">
                <a:moveTo>
                  <a:pt x="102869" y="68580"/>
                </a:moveTo>
                <a:lnTo>
                  <a:pt x="102869" y="65532"/>
                </a:lnTo>
                <a:lnTo>
                  <a:pt x="101345" y="62484"/>
                </a:lnTo>
                <a:lnTo>
                  <a:pt x="77723" y="46482"/>
                </a:lnTo>
                <a:lnTo>
                  <a:pt x="73913" y="45720"/>
                </a:lnTo>
                <a:lnTo>
                  <a:pt x="70865" y="47244"/>
                </a:lnTo>
                <a:lnTo>
                  <a:pt x="70103" y="51054"/>
                </a:lnTo>
                <a:lnTo>
                  <a:pt x="72389" y="54102"/>
                </a:lnTo>
                <a:lnTo>
                  <a:pt x="96011" y="70104"/>
                </a:lnTo>
                <a:lnTo>
                  <a:pt x="99821" y="70866"/>
                </a:lnTo>
                <a:lnTo>
                  <a:pt x="102869" y="6858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34719" y="1690116"/>
            <a:ext cx="1727200" cy="397510"/>
          </a:xfrm>
          <a:custGeom>
            <a:avLst/>
            <a:gdLst/>
            <a:ahLst/>
            <a:cxnLst/>
            <a:rect l="l" t="t" r="r" b="b"/>
            <a:pathLst>
              <a:path w="1727200" h="397510">
                <a:moveTo>
                  <a:pt x="0" y="0"/>
                </a:moveTo>
                <a:lnTo>
                  <a:pt x="0" y="397002"/>
                </a:lnTo>
                <a:lnTo>
                  <a:pt x="1726692" y="397002"/>
                </a:lnTo>
                <a:lnTo>
                  <a:pt x="1726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13453" y="1771332"/>
            <a:ext cx="14693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23232"/>
                </a:solidFill>
                <a:highlight>
                  <a:srgbClr val="FFFF00"/>
                </a:highlight>
                <a:latin typeface="Calibri"/>
                <a:cs typeface="Calibri"/>
              </a:rPr>
              <a:t>Pos</a:t>
            </a:r>
            <a:r>
              <a:rPr sz="2000" b="1" spc="-10" dirty="0">
                <a:solidFill>
                  <a:srgbClr val="323232"/>
                </a:solidFill>
                <a:highlight>
                  <a:srgbClr val="FFFF00"/>
                </a:highlight>
                <a:latin typeface="Calibri"/>
                <a:cs typeface="Calibri"/>
              </a:rPr>
              <a:t>t</a:t>
            </a:r>
            <a:r>
              <a:rPr sz="2000" b="1" spc="-240" dirty="0">
                <a:solidFill>
                  <a:srgbClr val="323232"/>
                </a:solidFill>
                <a:highlight>
                  <a:srgbClr val="FFFF00"/>
                </a:highlight>
                <a:latin typeface="Calibri"/>
                <a:cs typeface="Calibri"/>
              </a:rPr>
              <a:t>‐</a:t>
            </a:r>
            <a:r>
              <a:rPr sz="2000" b="1" dirty="0">
                <a:solidFill>
                  <a:srgbClr val="323232"/>
                </a:solidFill>
                <a:highlight>
                  <a:srgbClr val="FFFF00"/>
                </a:highlight>
                <a:latin typeface="Calibri"/>
                <a:cs typeface="Calibri"/>
              </a:rPr>
              <a:t>tes</a:t>
            </a:r>
            <a:r>
              <a:rPr sz="2000" b="1" spc="-5" dirty="0">
                <a:solidFill>
                  <a:srgbClr val="323232"/>
                </a:solidFill>
                <a:highlight>
                  <a:srgbClr val="FFFF00"/>
                </a:highlight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323232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23232"/>
                </a:solidFill>
                <a:latin typeface="Calibri"/>
                <a:cs typeface="Calibri"/>
              </a:rPr>
              <a:t>loop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6539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5" dirty="0"/>
              <a:t>III. </a:t>
            </a:r>
            <a:r>
              <a:rPr sz="4000" spc="-5" dirty="0"/>
              <a:t>Th</a:t>
            </a:r>
            <a:r>
              <a:rPr sz="4000" dirty="0"/>
              <a:t>e</a:t>
            </a:r>
            <a:r>
              <a:rPr sz="4000" spc="-5" dirty="0"/>
              <a:t>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40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5" dirty="0"/>
              <a:t>loop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372" y="1312440"/>
            <a:ext cx="9396655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233679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9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loo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 version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spc="-290" dirty="0">
                <a:latin typeface="Arial" panose="020B0604020202020204" pitchFamily="34" charset="0"/>
                <a:cs typeface="Arial" panose="020B0604020202020204" pitchFamily="34" charset="0"/>
              </a:rPr>
              <a:t>‐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loo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u="sng" spc="-5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u="sng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1" u="sng" spc="-1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convenient</a:t>
            </a:r>
            <a:r>
              <a:rPr b="1" u="sng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u="sng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implemen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b="1" u="sng" spc="-5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b="1" u="sng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b="1" u="sng" spc="-5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b="1" u="sng" dirty="0">
                <a:latin typeface="Arial" panose="020B0604020202020204" pitchFamily="34" charset="0"/>
                <a:cs typeface="Arial" panose="020B0604020202020204" pitchFamily="34" charset="0"/>
              </a:rPr>
              <a:t>repetitions</a:t>
            </a:r>
            <a:r>
              <a:rPr lang="en-AU" b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E350604E-43A3-4CA9-B021-EB61B0EFE416}"/>
              </a:ext>
            </a:extLst>
          </p:cNvPr>
          <p:cNvSpPr txBox="1"/>
          <p:nvPr/>
        </p:nvSpPr>
        <p:spPr>
          <a:xfrm>
            <a:off x="674445" y="2790825"/>
            <a:ext cx="9272744" cy="384464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000" b="1" i="1" spc="-5" dirty="0">
                <a:latin typeface="Calibri"/>
                <a:cs typeface="Calibri"/>
              </a:rPr>
              <a:t>Syntax:</a:t>
            </a:r>
            <a:endParaRPr sz="2000" b="1" dirty="0">
              <a:latin typeface="Calibri"/>
              <a:cs typeface="Calibri"/>
            </a:endParaRPr>
          </a:p>
          <a:p>
            <a:pPr marL="363855">
              <a:lnSpc>
                <a:spcPts val="2105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initialization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repetitio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condition</a:t>
            </a:r>
            <a:r>
              <a:rPr lang="en-US" sz="1800" spc="-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 marL="363855">
              <a:lnSpc>
                <a:spcPts val="2105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821055">
              <a:lnSpc>
                <a:spcPct val="100000"/>
              </a:lnSpc>
              <a:spcBef>
                <a:spcPts val="5"/>
              </a:spcBef>
              <a:tabLst>
                <a:tab pos="2833370" algn="l"/>
              </a:tabLst>
            </a:pPr>
            <a:r>
              <a:rPr sz="1800" spc="-5" dirty="0">
                <a:latin typeface="Courier New"/>
                <a:cs typeface="Courier New"/>
              </a:rPr>
              <a:t>statements</a:t>
            </a:r>
            <a:r>
              <a:rPr sz="1800" dirty="0">
                <a:latin typeface="Courier New"/>
                <a:cs typeface="Courier New"/>
              </a:rPr>
              <a:t>;	</a:t>
            </a:r>
            <a:r>
              <a:rPr sz="1800" spc="-5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ourier New"/>
                <a:cs typeface="Courier New"/>
              </a:rPr>
              <a:t>loo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p</a:t>
            </a:r>
            <a:r>
              <a:rPr sz="18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ourier New"/>
                <a:cs typeface="Courier New"/>
              </a:rPr>
              <a:t>bod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36385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  <a:p>
            <a:pPr marL="363855">
              <a:lnSpc>
                <a:spcPct val="100000"/>
              </a:lnSpc>
            </a:pPr>
            <a:endParaRPr lang="en-US" sz="1800" dirty="0">
              <a:latin typeface="Courier New"/>
              <a:cs typeface="Courier New"/>
            </a:endParaRPr>
          </a:p>
          <a:p>
            <a:pPr marL="90170">
              <a:lnSpc>
                <a:spcPct val="150000"/>
              </a:lnSpc>
              <a:spcBef>
                <a:spcPts val="1055"/>
              </a:spcBef>
            </a:pP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170">
              <a:lnSpc>
                <a:spcPct val="150000"/>
              </a:lnSpc>
              <a:spcBef>
                <a:spcPts val="10"/>
              </a:spcBef>
            </a:pP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initializatio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i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executed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AU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005" marR="164465" indent="-457834"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The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loo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  <a:r>
              <a:rPr b="1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spc="-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spc="-5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executed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loop is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exited</a:t>
            </a:r>
            <a:r>
              <a:rPr lang="en-AU" b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170">
              <a:lnSpc>
                <a:spcPct val="150000"/>
              </a:lnSpc>
            </a:pP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updat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expressio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 is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spc="5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executed,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back to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FB29A7-9F6A-85B7-4EC8-A443C34DF1C7}"/>
              </a:ext>
            </a:extLst>
          </p:cNvPr>
          <p:cNvSpPr/>
          <p:nvPr/>
        </p:nvSpPr>
        <p:spPr>
          <a:xfrm>
            <a:off x="3640137" y="3095625"/>
            <a:ext cx="304800" cy="304800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699A0C-D6AD-E88E-261A-8B0FAF1FAB77}"/>
              </a:ext>
            </a:extLst>
          </p:cNvPr>
          <p:cNvSpPr/>
          <p:nvPr/>
        </p:nvSpPr>
        <p:spPr>
          <a:xfrm>
            <a:off x="6910629" y="3067050"/>
            <a:ext cx="304800" cy="304800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7520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7525">
              <a:lnSpc>
                <a:spcPct val="100000"/>
              </a:lnSpc>
            </a:pPr>
            <a:r>
              <a:rPr lang="en-US" sz="4000" b="1" spc="-5" dirty="0">
                <a:latin typeface="Courier New"/>
                <a:cs typeface="Courier New"/>
              </a:rPr>
              <a:t>IV. </a:t>
            </a:r>
            <a:r>
              <a:rPr sz="4000" b="1" spc="-5" dirty="0">
                <a:solidFill>
                  <a:srgbClr val="FF0000"/>
                </a:solidFill>
                <a:latin typeface="Courier New"/>
                <a:cs typeface="Courier New"/>
              </a:rPr>
              <a:t>brea</a:t>
            </a:r>
            <a:r>
              <a:rPr sz="4000" b="1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5" dirty="0"/>
              <a:t>an</a:t>
            </a:r>
            <a:r>
              <a:rPr sz="4000" dirty="0"/>
              <a:t>d</a:t>
            </a:r>
            <a:r>
              <a:rPr sz="4000" spc="-10" dirty="0"/>
              <a:t> </a:t>
            </a:r>
            <a:r>
              <a:rPr sz="4000" b="1" spc="-5" dirty="0">
                <a:solidFill>
                  <a:srgbClr val="FF0000"/>
                </a:solidFill>
                <a:latin typeface="Courier New"/>
                <a:cs typeface="Courier New"/>
              </a:rPr>
              <a:t>continue</a:t>
            </a:r>
            <a:endParaRPr sz="4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5100" y="659096"/>
            <a:ext cx="10528300" cy="6321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2900">
              <a:lnSpc>
                <a:spcPct val="150000"/>
              </a:lnSpc>
              <a:buFont typeface="Arial"/>
              <a:buChar char="•"/>
              <a:tabLst>
                <a:tab pos="357505" algn="l"/>
              </a:tabLst>
            </a:pPr>
            <a:r>
              <a:rPr b="1" spc="-5" dirty="0">
                <a:solidFill>
                  <a:srgbClr val="FF0000"/>
                </a:solidFill>
              </a:rPr>
              <a:t>break;</a:t>
            </a:r>
          </a:p>
          <a:p>
            <a:pPr marL="756920" marR="616585" lvl="1" indent="-285750">
              <a:lnSpc>
                <a:spcPct val="150000"/>
              </a:lnSpc>
              <a:spcBef>
                <a:spcPts val="600"/>
              </a:spcBef>
              <a:buFont typeface="Arial"/>
              <a:buChar char="–"/>
              <a:tabLst>
                <a:tab pos="757555" algn="l"/>
              </a:tabLst>
            </a:pPr>
            <a:r>
              <a:rPr sz="2000" spc="-5" dirty="0">
                <a:latin typeface="Calibri"/>
                <a:cs typeface="Calibri"/>
              </a:rPr>
              <a:t>when a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break</a:t>
            </a:r>
            <a:r>
              <a:rPr sz="2000" b="1" spc="-7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statement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encountered 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</a:t>
            </a:r>
            <a:r>
              <a:rPr sz="2000" spc="-10" dirty="0">
                <a:latin typeface="Calibri"/>
                <a:cs typeface="Calibri"/>
              </a:rPr>
              <a:t> body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execution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r>
              <a:rPr sz="2000" b="1" spc="-10" dirty="0">
                <a:latin typeface="Calibri"/>
                <a:cs typeface="Calibri"/>
              </a:rPr>
              <a:t> bod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exited</a:t>
            </a:r>
            <a:r>
              <a:rPr sz="2000" b="1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endParaRPr lang="en-US" sz="2000" b="1" spc="15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14120" marR="616585" lvl="2" indent="-285750">
              <a:lnSpc>
                <a:spcPct val="150000"/>
              </a:lnSpc>
              <a:spcBef>
                <a:spcPts val="600"/>
              </a:spcBef>
              <a:buFont typeface="Arial"/>
              <a:buChar char="–"/>
              <a:tabLst>
                <a:tab pos="757555" algn="l"/>
              </a:tabLst>
            </a:pPr>
            <a:r>
              <a:rPr lang="en-US" sz="2000" spc="-5" dirty="0">
                <a:solidFill>
                  <a:srgbClr val="222222"/>
                </a:solidFill>
                <a:cs typeface="Arial"/>
              </a:rPr>
              <a:t>It useful</a:t>
            </a:r>
            <a:r>
              <a:rPr lang="en-US" sz="2000" spc="-1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222222"/>
                </a:solidFill>
                <a:cs typeface="Arial"/>
              </a:rPr>
              <a:t>if</a:t>
            </a:r>
            <a:r>
              <a:rPr lang="en-US" sz="2000" spc="-1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222222"/>
                </a:solidFill>
                <a:cs typeface="Arial"/>
              </a:rPr>
              <a:t>we want</a:t>
            </a:r>
            <a:r>
              <a:rPr lang="en-US" sz="2000" spc="-1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222222"/>
                </a:solidFill>
                <a:cs typeface="Arial"/>
              </a:rPr>
              <a:t>to</a:t>
            </a:r>
            <a:r>
              <a:rPr lang="en-US" sz="2000" spc="-15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222222"/>
                </a:solidFill>
                <a:cs typeface="Arial"/>
              </a:rPr>
              <a:t>exit</a:t>
            </a:r>
            <a:r>
              <a:rPr lang="en-US" sz="2000" spc="-1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222222"/>
                </a:solidFill>
                <a:cs typeface="Arial"/>
              </a:rPr>
              <a:t>a</a:t>
            </a:r>
            <a:r>
              <a:rPr lang="en-US" sz="2000" spc="-5" dirty="0">
                <a:solidFill>
                  <a:srgbClr val="222222"/>
                </a:solidFill>
                <a:cs typeface="Arial"/>
              </a:rPr>
              <a:t> loop</a:t>
            </a:r>
            <a:r>
              <a:rPr lang="en-US" sz="2000" spc="-1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222222"/>
                </a:solidFill>
                <a:cs typeface="Arial"/>
              </a:rPr>
              <a:t>under</a:t>
            </a:r>
            <a:r>
              <a:rPr lang="en-US" sz="2000" spc="-1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222222"/>
                </a:solidFill>
                <a:cs typeface="Arial"/>
              </a:rPr>
              <a:t>special</a:t>
            </a:r>
            <a:r>
              <a:rPr lang="en-US" sz="2000" spc="-1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222222"/>
                </a:solidFill>
                <a:cs typeface="Arial"/>
              </a:rPr>
              <a:t>circumstances.</a:t>
            </a:r>
          </a:p>
          <a:p>
            <a:pPr marL="1214120" marR="616585" lvl="2" indent="-285750">
              <a:lnSpc>
                <a:spcPct val="150000"/>
              </a:lnSpc>
              <a:spcBef>
                <a:spcPts val="600"/>
              </a:spcBef>
              <a:buFont typeface="Arial"/>
              <a:buChar char="–"/>
              <a:tabLst>
                <a:tab pos="757555" algn="l"/>
              </a:tabLst>
            </a:pPr>
            <a:endParaRPr sz="2000" dirty="0">
              <a:cs typeface="Calibri"/>
            </a:endParaRPr>
          </a:p>
          <a:p>
            <a:pPr marL="356870" indent="-342900">
              <a:lnSpc>
                <a:spcPct val="150000"/>
              </a:lnSpc>
              <a:buFont typeface="Arial"/>
              <a:buChar char="•"/>
              <a:tabLst>
                <a:tab pos="357505" algn="l"/>
              </a:tabLst>
            </a:pPr>
            <a:r>
              <a:rPr b="1" spc="-10" dirty="0">
                <a:solidFill>
                  <a:srgbClr val="FF0000"/>
                </a:solidFill>
              </a:rPr>
              <a:t>continue;</a:t>
            </a:r>
          </a:p>
          <a:p>
            <a:pPr marL="756920" marR="300355" lvl="1" indent="-285750">
              <a:lnSpc>
                <a:spcPct val="150000"/>
              </a:lnSpc>
              <a:spcBef>
                <a:spcPts val="610"/>
              </a:spcBef>
              <a:buFont typeface="Arial"/>
              <a:buChar char="–"/>
              <a:tabLst>
                <a:tab pos="757555" algn="l"/>
              </a:tabLst>
            </a:pPr>
            <a:r>
              <a:rPr sz="2000" spc="-5" dirty="0">
                <a:latin typeface="Calibri"/>
                <a:cs typeface="Calibri"/>
              </a:rPr>
              <a:t>when a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continue</a:t>
            </a:r>
            <a:r>
              <a:rPr sz="2000" b="1" spc="-7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statement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encountered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 </a:t>
            </a:r>
            <a:r>
              <a:rPr sz="2000" spc="-10" dirty="0">
                <a:latin typeface="Calibri"/>
                <a:cs typeface="Calibri"/>
              </a:rPr>
              <a:t>bod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dirty="0">
                <a:latin typeface="Calibri"/>
                <a:cs typeface="Calibri"/>
              </a:rPr>
              <a:t>all </a:t>
            </a:r>
            <a:r>
              <a:rPr sz="2000" b="1" spc="-5" dirty="0">
                <a:latin typeface="Calibri"/>
                <a:cs typeface="Calibri"/>
              </a:rPr>
              <a:t>remaining </a:t>
            </a:r>
            <a:r>
              <a:rPr sz="2000" b="1" dirty="0">
                <a:latin typeface="Calibri"/>
                <a:cs typeface="Calibri"/>
              </a:rPr>
              <a:t>statement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 </a:t>
            </a:r>
            <a:r>
              <a:rPr sz="2000" b="1" spc="-10" dirty="0">
                <a:latin typeface="Calibri"/>
                <a:cs typeface="Calibri"/>
              </a:rPr>
              <a:t>bod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0" dirty="0">
                <a:latin typeface="Calibri"/>
                <a:cs typeface="Calibri"/>
              </a:rPr>
              <a:t>followin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continue </a:t>
            </a:r>
            <a:r>
              <a:rPr sz="2000" b="1" spc="-5" dirty="0">
                <a:latin typeface="Calibri"/>
                <a:cs typeface="Calibri"/>
              </a:rPr>
              <a:t>statement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skipped </a:t>
            </a:r>
            <a:r>
              <a:rPr lang="en-US" sz="2000" b="1" spc="-5" dirty="0">
                <a:latin typeface="Calibri"/>
                <a:cs typeface="Calibri"/>
              </a:rPr>
              <a:t>for the current loop iteration, moving then to the next iteration of the loop to take place.</a:t>
            </a:r>
          </a:p>
          <a:p>
            <a:pPr marL="1214120" marR="300355" lvl="2" indent="-285750">
              <a:lnSpc>
                <a:spcPct val="150000"/>
              </a:lnSpc>
              <a:spcBef>
                <a:spcPts val="610"/>
              </a:spcBef>
              <a:buFont typeface="Arial"/>
              <a:buChar char="–"/>
              <a:tabLst>
                <a:tab pos="757555" algn="l"/>
              </a:tabLst>
            </a:pPr>
            <a:r>
              <a:rPr lang="en-US" sz="2000" spc="-5" dirty="0">
                <a:cs typeface="Calibri"/>
              </a:rPr>
              <a:t>For the </a:t>
            </a:r>
            <a:r>
              <a:rPr lang="en-US" sz="2000" b="1" spc="-5" dirty="0">
                <a:solidFill>
                  <a:srgbClr val="FF0000"/>
                </a:solidFill>
                <a:cs typeface="Calibri"/>
              </a:rPr>
              <a:t>For loop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spc="-5" dirty="0">
                <a:cs typeface="Calibri"/>
              </a:rPr>
              <a:t>it causes the</a:t>
            </a:r>
            <a:r>
              <a:rPr lang="en-US" sz="2000" i="1" spc="-5" dirty="0">
                <a:cs typeface="Calibri"/>
              </a:rPr>
              <a:t> </a:t>
            </a:r>
            <a:r>
              <a:rPr lang="en-US" sz="2000" b="1" i="1" spc="-5" dirty="0">
                <a:cs typeface="Calibri"/>
              </a:rPr>
              <a:t>update</a:t>
            </a:r>
            <a:r>
              <a:rPr lang="en-US" sz="2000" i="1" spc="-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and </a:t>
            </a:r>
            <a:r>
              <a:rPr lang="en-US" sz="2000" b="1" i="1" spc="-5" dirty="0">
                <a:cs typeface="Calibri"/>
              </a:rPr>
              <a:t>conditional test </a:t>
            </a:r>
            <a:r>
              <a:rPr lang="en-US" sz="2000" b="1" spc="-5" dirty="0">
                <a:cs typeface="Calibri"/>
              </a:rPr>
              <a:t>portions of the loop to execute.</a:t>
            </a:r>
          </a:p>
          <a:p>
            <a:pPr marL="1214120" marR="300355" lvl="2" indent="-285750">
              <a:lnSpc>
                <a:spcPct val="150000"/>
              </a:lnSpc>
              <a:spcBef>
                <a:spcPts val="610"/>
              </a:spcBef>
              <a:buFont typeface="Arial"/>
              <a:buChar char="–"/>
              <a:tabLst>
                <a:tab pos="757555" algn="l"/>
              </a:tabLst>
            </a:pPr>
            <a:r>
              <a:rPr lang="en-US" sz="2000" spc="-5" dirty="0">
                <a:cs typeface="Calibri"/>
              </a:rPr>
              <a:t>For the </a:t>
            </a:r>
            <a:r>
              <a:rPr lang="en-US" sz="2000" b="1" spc="-5" dirty="0">
                <a:cs typeface="Calibri"/>
              </a:rPr>
              <a:t>While loops</a:t>
            </a:r>
            <a:r>
              <a:rPr lang="en-US" sz="2000" spc="-5" dirty="0">
                <a:cs typeface="Calibri"/>
              </a:rPr>
              <a:t>, it causes the </a:t>
            </a:r>
            <a:r>
              <a:rPr lang="en-US" sz="2000" b="1" spc="-5" dirty="0">
                <a:cs typeface="Calibri"/>
              </a:rPr>
              <a:t>conditional tests to be checked again.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9DEA-1AFF-480A-8EF7-1400B37A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62" y="0"/>
            <a:ext cx="8522474" cy="677108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885CA89-7472-44B6-ACE1-C3495A78D056}"/>
              </a:ext>
            </a:extLst>
          </p:cNvPr>
          <p:cNvSpPr txBox="1"/>
          <p:nvPr/>
        </p:nvSpPr>
        <p:spPr>
          <a:xfrm>
            <a:off x="469900" y="1245436"/>
            <a:ext cx="6172200" cy="44730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65430" marR="3462654" indent="-253365">
              <a:lnSpc>
                <a:spcPct val="101400"/>
              </a:lnSpc>
              <a:spcBef>
                <a:spcPts val="70"/>
              </a:spcBef>
            </a:pPr>
            <a:r>
              <a:rPr lang="en-US" sz="1800" b="1" spc="-5" dirty="0">
                <a:solidFill>
                  <a:srgbClr val="0070C0"/>
                </a:solidFill>
                <a:latin typeface="Arial"/>
                <a:cs typeface="Arial"/>
              </a:rPr>
              <a:t>int main</a:t>
            </a:r>
            <a:r>
              <a:rPr lang="en-US" sz="1800" spc="-5" dirty="0">
                <a:solidFill>
                  <a:srgbClr val="222222"/>
                </a:solidFill>
                <a:latin typeface="Arial"/>
                <a:cs typeface="Arial"/>
              </a:rPr>
              <a:t>(){</a:t>
            </a:r>
          </a:p>
          <a:p>
            <a:pPr marL="265430" marR="3462654" indent="-253365">
              <a:lnSpc>
                <a:spcPct val="101400"/>
              </a:lnSpc>
              <a:spcBef>
                <a:spcPts val="70"/>
              </a:spcBef>
            </a:pP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int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i,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number,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0; </a:t>
            </a:r>
            <a:r>
              <a:rPr sz="1800" spc="-48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(i=1;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&lt;=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10;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++i)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18795" marR="2115820">
              <a:lnSpc>
                <a:spcPct val="100699"/>
              </a:lnSpc>
            </a:pPr>
            <a:r>
              <a:rPr sz="1800" b="1" spc="-5" dirty="0" err="1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("</a:t>
            </a:r>
            <a:r>
              <a:rPr lang="en-US" sz="1800" spc="-5" dirty="0">
                <a:solidFill>
                  <a:srgbClr val="222222"/>
                </a:solidFill>
                <a:latin typeface="Arial"/>
                <a:cs typeface="Arial"/>
              </a:rPr>
              <a:t>\</a:t>
            </a:r>
            <a:r>
              <a:rPr lang="en-US" sz="1800" spc="-5" dirty="0" err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sz="1800" spc="-5" dirty="0" err="1">
                <a:solidFill>
                  <a:srgbClr val="222222"/>
                </a:solidFill>
                <a:latin typeface="Arial"/>
                <a:cs typeface="Arial"/>
              </a:rPr>
              <a:t>Enter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number %d: ",i); </a:t>
            </a:r>
            <a:r>
              <a:rPr sz="1800" spc="-4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scanf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("%d",&amp;number);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spc="5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sz="1800" i="1" spc="5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sz="1800" i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2222"/>
                </a:solidFill>
                <a:latin typeface="Arial"/>
                <a:cs typeface="Arial"/>
              </a:rPr>
              <a:t>loop</a:t>
            </a:r>
            <a:r>
              <a:rPr sz="1800" i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2222"/>
                </a:solidFill>
                <a:latin typeface="Arial"/>
                <a:cs typeface="Arial"/>
              </a:rPr>
              <a:t>terminate</a:t>
            </a:r>
            <a:r>
              <a:rPr lang="en-US" sz="1800" i="1" spc="-5" dirty="0">
                <a:solidFill>
                  <a:srgbClr val="222222"/>
                </a:solidFill>
                <a:latin typeface="Arial"/>
                <a:cs typeface="Arial"/>
              </a:rPr>
              <a:t>s for a negative input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if(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number</a:t>
            </a:r>
            <a:r>
              <a:rPr sz="18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&lt;</a:t>
            </a:r>
            <a:r>
              <a:rPr sz="18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0)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77216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break;</a:t>
            </a:r>
            <a:endParaRPr sz="1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+=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number;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//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+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number;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65430" marR="3021965">
              <a:lnSpc>
                <a:spcPct val="100699"/>
              </a:lnSpc>
            </a:pPr>
            <a:r>
              <a:rPr sz="1800" b="1" spc="-5" dirty="0" err="1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("</a:t>
            </a:r>
            <a:r>
              <a:rPr lang="en-US" sz="1800" spc="-5" dirty="0">
                <a:solidFill>
                  <a:srgbClr val="222222"/>
                </a:solidFill>
                <a:latin typeface="Arial"/>
                <a:cs typeface="Arial"/>
              </a:rPr>
              <a:t>\</a:t>
            </a:r>
            <a:r>
              <a:rPr lang="en-US" sz="1800" spc="-5" dirty="0" err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sz="1800" spc="-5" dirty="0" err="1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=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%d",sum); </a:t>
            </a:r>
            <a:r>
              <a:rPr sz="1800" spc="-48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0;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800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3C5A244-CB32-463D-BCD7-2DE186BF2106}"/>
              </a:ext>
            </a:extLst>
          </p:cNvPr>
          <p:cNvSpPr txBox="1"/>
          <p:nvPr/>
        </p:nvSpPr>
        <p:spPr>
          <a:xfrm>
            <a:off x="5651500" y="3019425"/>
            <a:ext cx="6172200" cy="4752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65430" marR="3462654" indent="-253365">
              <a:lnSpc>
                <a:spcPct val="101400"/>
              </a:lnSpc>
              <a:spcBef>
                <a:spcPts val="70"/>
              </a:spcBef>
            </a:pPr>
            <a:r>
              <a:rPr lang="en-US" sz="1800" b="1" spc="-5" dirty="0">
                <a:solidFill>
                  <a:srgbClr val="0070C0"/>
                </a:solidFill>
                <a:latin typeface="Arial"/>
                <a:cs typeface="Arial"/>
              </a:rPr>
              <a:t>int </a:t>
            </a:r>
            <a:r>
              <a:rPr lang="en-US" sz="1800" spc="-5" dirty="0">
                <a:solidFill>
                  <a:srgbClr val="222222"/>
                </a:solidFill>
                <a:latin typeface="Arial"/>
                <a:cs typeface="Arial"/>
              </a:rPr>
              <a:t>main(){</a:t>
            </a:r>
          </a:p>
          <a:p>
            <a:pPr marL="265430" marR="3462654" indent="-253365">
              <a:lnSpc>
                <a:spcPct val="101400"/>
              </a:lnSpc>
              <a:spcBef>
                <a:spcPts val="70"/>
              </a:spcBef>
            </a:pP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int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i,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number,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0; </a:t>
            </a:r>
            <a:r>
              <a:rPr sz="1800" spc="-48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(i=1;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&lt;=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10;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++i)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18795" marR="2826385">
              <a:lnSpc>
                <a:spcPct val="100699"/>
              </a:lnSpc>
            </a:pPr>
            <a:r>
              <a:rPr sz="1800" b="1" spc="-5" dirty="0" err="1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("</a:t>
            </a:r>
            <a:r>
              <a:rPr lang="en-US" sz="1800" spc="-5" dirty="0">
                <a:solidFill>
                  <a:srgbClr val="222222"/>
                </a:solidFill>
                <a:latin typeface="Arial"/>
                <a:cs typeface="Arial"/>
              </a:rPr>
              <a:t>\n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Enter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n%d: ",i); </a:t>
            </a:r>
            <a:r>
              <a:rPr sz="1800" spc="-4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scanf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("%d",&amp;number);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spc="5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sz="1800" i="1" spc="5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sz="1800" i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800" i="1" spc="-15" dirty="0">
                <a:solidFill>
                  <a:srgbClr val="222222"/>
                </a:solidFill>
                <a:latin typeface="Arial"/>
                <a:cs typeface="Arial"/>
              </a:rPr>
              <a:t> loop to the next iteration if input is negative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if(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number</a:t>
            </a:r>
            <a:r>
              <a:rPr sz="18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&lt;</a:t>
            </a:r>
            <a:r>
              <a:rPr sz="18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0)</a:t>
            </a:r>
            <a:r>
              <a:rPr lang="en-US" sz="1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continue;</a:t>
            </a:r>
            <a:endParaRPr sz="1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+=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number;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//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+</a:t>
            </a:r>
            <a:r>
              <a:rPr sz="18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number;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65430" marR="3021965">
              <a:lnSpc>
                <a:spcPct val="100699"/>
              </a:lnSpc>
            </a:pPr>
            <a:r>
              <a:rPr sz="1800" b="1" spc="-5" dirty="0" err="1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("</a:t>
            </a:r>
            <a:r>
              <a:rPr lang="en-US" sz="1800" spc="-5" dirty="0">
                <a:solidFill>
                  <a:srgbClr val="222222"/>
                </a:solidFill>
                <a:latin typeface="Arial"/>
                <a:cs typeface="Arial"/>
              </a:rPr>
              <a:t>\</a:t>
            </a:r>
            <a:r>
              <a:rPr lang="en-US" sz="1800" spc="-5" dirty="0" err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sz="1800" spc="-5" dirty="0" err="1">
                <a:solidFill>
                  <a:srgbClr val="222222"/>
                </a:solidFill>
                <a:latin typeface="Arial"/>
                <a:cs typeface="Arial"/>
              </a:rPr>
              <a:t>Sum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=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%d",sum); </a:t>
            </a:r>
            <a:r>
              <a:rPr sz="1800" spc="-48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0;</a:t>
            </a:r>
            <a:endParaRPr lang="en-US" sz="1800" spc="-5" dirty="0">
              <a:solidFill>
                <a:srgbClr val="222222"/>
              </a:solidFill>
              <a:latin typeface="Arial"/>
              <a:cs typeface="Arial"/>
            </a:endParaRPr>
          </a:p>
          <a:p>
            <a:pPr marL="265430" marR="3021965">
              <a:lnSpc>
                <a:spcPct val="100699"/>
              </a:lnSpc>
            </a:pPr>
            <a:r>
              <a:rPr lang="en-US" spc="-5" dirty="0">
                <a:solidFill>
                  <a:srgbClr val="22222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84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592" y="496732"/>
            <a:ext cx="88723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>
              <a:lnSpc>
                <a:spcPct val="100000"/>
              </a:lnSpc>
            </a:pPr>
            <a:r>
              <a:rPr lang="en-US" sz="4000" spc="-5" dirty="0"/>
              <a:t>II.8 </a:t>
            </a:r>
            <a:r>
              <a:rPr sz="4000" spc="-5" dirty="0"/>
              <a:t>Operators</a:t>
            </a:r>
            <a:r>
              <a:rPr sz="4000" dirty="0"/>
              <a:t>: </a:t>
            </a:r>
            <a:r>
              <a:rPr sz="4000" spc="-5" dirty="0"/>
              <a:t>incremen</a:t>
            </a:r>
            <a:r>
              <a:rPr sz="4000" dirty="0"/>
              <a:t>t </a:t>
            </a:r>
            <a:r>
              <a:rPr sz="4000" spc="-5" dirty="0"/>
              <a:t>an</a:t>
            </a:r>
            <a:r>
              <a:rPr sz="4000" dirty="0"/>
              <a:t>d</a:t>
            </a:r>
            <a:r>
              <a:rPr sz="4000" spc="-5" dirty="0"/>
              <a:t> decrement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79500" y="1528381"/>
            <a:ext cx="8180577" cy="589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649730" indent="-457200">
              <a:lnSpc>
                <a:spcPct val="117600"/>
              </a:lnSpc>
              <a:buSzPct val="85714"/>
              <a:buFont typeface="Arial" panose="020B0604020202020204" pitchFamily="34" charset="0"/>
              <a:buChar char="•"/>
              <a:tabLst>
                <a:tab pos="233045" algn="l"/>
                <a:tab pos="2696845" algn="l"/>
                <a:tab pos="4035425" algn="l"/>
              </a:tabLst>
            </a:pPr>
            <a:r>
              <a:rPr sz="2800" spc="-5" dirty="0">
                <a:latin typeface="Calibri"/>
                <a:cs typeface="Calibri"/>
              </a:rPr>
              <a:t>Incremen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operato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(increas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lang="en-US" sz="2800" dirty="0">
                <a:latin typeface="Calibri"/>
                <a:cs typeface="Calibri"/>
              </a:rPr>
              <a:t> 1)</a:t>
            </a:r>
            <a:endParaRPr lang="en-AU" sz="2800" dirty="0">
              <a:latin typeface="Calibri"/>
              <a:cs typeface="Calibri"/>
            </a:endParaRPr>
          </a:p>
          <a:p>
            <a:pPr marL="812800" marR="1649730" lvl="1" indent="-342900">
              <a:lnSpc>
                <a:spcPct val="117600"/>
              </a:lnSpc>
              <a:buSzPct val="85714"/>
              <a:buFont typeface="Wingdings" panose="05000000000000000000" pitchFamily="2" charset="2"/>
              <a:buChar char="Ø"/>
              <a:tabLst>
                <a:tab pos="233045" algn="l"/>
                <a:tab pos="2696845" algn="l"/>
                <a:tab pos="403542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10" dirty="0">
                <a:latin typeface="Calibri"/>
                <a:cs typeface="Calibri"/>
              </a:rPr>
              <a:t>incremen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:	</a:t>
            </a:r>
            <a:r>
              <a:rPr sz="2400" dirty="0">
                <a:latin typeface="Calibri"/>
                <a:cs typeface="Calibri"/>
              </a:rPr>
              <a:t>++count</a:t>
            </a:r>
          </a:p>
          <a:p>
            <a:pPr marL="353695" indent="4572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incr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ent happens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value to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used</a:t>
            </a:r>
            <a:endParaRPr lang="en-AU" sz="2000" b="1" dirty="0">
              <a:latin typeface="Calibri"/>
              <a:cs typeface="Calibri"/>
            </a:endParaRPr>
          </a:p>
          <a:p>
            <a:pPr marL="817200" lvl="1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increment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:</a:t>
            </a:r>
            <a:r>
              <a:rPr lang="en-US" sz="2400" i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count++</a:t>
            </a:r>
          </a:p>
          <a:p>
            <a:pPr marL="81089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incr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ent happens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after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v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lu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used</a:t>
            </a:r>
            <a:endParaRPr sz="20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  <a:tabLst>
                <a:tab pos="271145" algn="l"/>
              </a:tabLst>
            </a:pPr>
            <a:r>
              <a:rPr sz="2800" spc="-5" dirty="0">
                <a:latin typeface="Calibri"/>
                <a:cs typeface="Calibri"/>
              </a:rPr>
              <a:t>Decremen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cr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e b</a:t>
            </a:r>
            <a:r>
              <a:rPr sz="2800" dirty="0">
                <a:latin typeface="Calibri"/>
                <a:cs typeface="Calibri"/>
              </a:rPr>
              <a:t>y 1)</a:t>
            </a:r>
            <a:endParaRPr lang="en-AU" sz="2800" dirty="0">
              <a:latin typeface="Calibri"/>
              <a:cs typeface="Calibri"/>
            </a:endParaRPr>
          </a:p>
          <a:p>
            <a:pPr marL="927100" lvl="1" indent="-457200">
              <a:spcBef>
                <a:spcPts val="625"/>
              </a:spcBef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decrement</a:t>
            </a:r>
            <a:r>
              <a:rPr sz="2400" i="1" dirty="0">
                <a:latin typeface="Calibri"/>
                <a:cs typeface="Calibri"/>
              </a:rPr>
              <a:t>: </a:t>
            </a:r>
            <a:r>
              <a:rPr lang="en-US" sz="2400" i="1" spc="-285" dirty="0">
                <a:latin typeface="Calibri"/>
                <a:cs typeface="Calibri"/>
              </a:rPr>
              <a:t>- -</a:t>
            </a:r>
            <a:r>
              <a:rPr sz="2400" spc="-5" dirty="0">
                <a:latin typeface="Calibri"/>
                <a:cs typeface="Calibri"/>
              </a:rPr>
              <a:t>count</a:t>
            </a:r>
            <a:endParaRPr sz="2400" dirty="0">
              <a:latin typeface="Calibri"/>
              <a:cs typeface="Calibri"/>
            </a:endParaRPr>
          </a:p>
          <a:p>
            <a:pPr marL="353695" indent="4572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decrement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happens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value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lang="en-AU" sz="2000" dirty="0">
              <a:latin typeface="Calibri"/>
              <a:cs typeface="Calibri"/>
            </a:endParaRPr>
          </a:p>
          <a:p>
            <a:pPr marL="853200" lvl="2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5" dirty="0" err="1">
                <a:latin typeface="Calibri"/>
                <a:cs typeface="Calibri"/>
              </a:rPr>
              <a:t>decrement</a:t>
            </a:r>
            <a:r>
              <a:rPr sz="2400" i="1" spc="-5" dirty="0" err="1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coun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lang="en-US" sz="2400" spc="-10" dirty="0">
                <a:latin typeface="Calibri"/>
                <a:cs typeface="Calibri"/>
              </a:rPr>
              <a:t>-</a:t>
            </a:r>
            <a:r>
              <a:rPr sz="2400" spc="-285" dirty="0">
                <a:latin typeface="Calibri"/>
                <a:cs typeface="Calibri"/>
              </a:rPr>
              <a:t>‐</a:t>
            </a:r>
            <a:endParaRPr sz="2400" dirty="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decrement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happens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lu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0000"/>
              </a:lnSpc>
            </a:pPr>
            <a:endParaRPr lang="en-US" sz="2800" spc="-5" dirty="0">
              <a:solidFill>
                <a:srgbClr val="000065"/>
              </a:solidFill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</a:pP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use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properly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th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e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incremen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and the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decrement operator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ca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increas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e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efficienc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f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expressions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4100" y="3219986"/>
            <a:ext cx="32766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Example:</a:t>
            </a:r>
          </a:p>
          <a:p>
            <a:r>
              <a:rPr lang="en-US" sz="2000" dirty="0"/>
              <a:t>x=1;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(“%d and %d”,++</a:t>
            </a:r>
            <a:r>
              <a:rPr lang="en-US" sz="2000" dirty="0" err="1"/>
              <a:t>x,x</a:t>
            </a:r>
            <a:r>
              <a:rPr lang="en-US" sz="2000" dirty="0"/>
              <a:t>++);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(“and %</a:t>
            </a:r>
            <a:r>
              <a:rPr lang="en-US" sz="2000" dirty="0" err="1"/>
              <a:t>d”,x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output: 2 and 2 and 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31900" y="5742679"/>
            <a:ext cx="894308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++;     //  </a:t>
            </a:r>
            <a:r>
              <a:rPr lang="en-US" altLang="en-US" sz="2000" dirty="0"/>
              <a:t>the value of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first assigned to j, then 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incremented.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j = ++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  // the value of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first incremented, then the new value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assigned to j 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5342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372" y="1810004"/>
            <a:ext cx="3378200" cy="259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97409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expressions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counter++;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++counter;</a:t>
            </a:r>
            <a:endParaRPr sz="2000" dirty="0">
              <a:latin typeface="Courier New"/>
              <a:cs typeface="Courier New"/>
            </a:endParaRPr>
          </a:p>
          <a:p>
            <a:pPr marL="12700" marR="5080">
              <a:lnSpc>
                <a:spcPct val="161000"/>
              </a:lnSpc>
              <a:spcBef>
                <a:spcPts val="810"/>
              </a:spcBef>
            </a:pPr>
            <a:r>
              <a:rPr sz="2000" spc="-5" dirty="0">
                <a:latin typeface="Courier New"/>
                <a:cs typeface="Courier New"/>
              </a:rPr>
              <a:t>sum = sum + counter++; sum = ++counter + sum;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231" y="1810004"/>
            <a:ext cx="3853179" cy="266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351155" indent="-339090">
              <a:lnSpc>
                <a:spcPct val="100000"/>
              </a:lnSpc>
              <a:spcBef>
                <a:spcPts val="450"/>
              </a:spcBef>
            </a:pPr>
            <a:r>
              <a:rPr sz="2000" b="1" spc="-5" dirty="0">
                <a:latin typeface="Calibri"/>
                <a:cs typeface="Calibri"/>
              </a:rPr>
              <a:t>(assume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sum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spc="-5" dirty="0">
                <a:latin typeface="Courier New"/>
                <a:cs typeface="Courier New"/>
              </a:rPr>
              <a:t>10</a:t>
            </a:r>
            <a:r>
              <a:rPr sz="2000" b="1" spc="-5" dirty="0">
                <a:latin typeface="Calibri"/>
                <a:cs typeface="Calibri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counter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spc="-5" dirty="0">
                <a:latin typeface="Courier New"/>
                <a:cs typeface="Courier New"/>
              </a:rPr>
              <a:t>5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1155" marR="2080260">
              <a:lnSpc>
                <a:spcPct val="119800"/>
              </a:lnSpc>
              <a:spcBef>
                <a:spcPts val="630"/>
              </a:spcBef>
            </a:pP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 </a:t>
            </a: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</a:t>
            </a:r>
            <a:endParaRPr sz="2400">
              <a:latin typeface="Calibri"/>
              <a:cs typeface="Calibri"/>
            </a:endParaRPr>
          </a:p>
          <a:p>
            <a:pPr marL="1880235" marR="551815">
              <a:lnSpc>
                <a:spcPct val="134200"/>
              </a:lnSpc>
              <a:spcBef>
                <a:spcPts val="229"/>
              </a:spcBef>
            </a:pP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 </a:t>
            </a: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5321" y="3649471"/>
            <a:ext cx="114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m =</a:t>
            </a:r>
            <a:r>
              <a:rPr sz="2400" spc="-10" dirty="0">
                <a:latin typeface="Calibri"/>
                <a:cs typeface="Calibri"/>
              </a:rPr>
              <a:t> 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5321" y="4140200"/>
            <a:ext cx="114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m =</a:t>
            </a:r>
            <a:r>
              <a:rPr sz="2400" spc="-10" dirty="0">
                <a:latin typeface="Calibri"/>
                <a:cs typeface="Calibri"/>
              </a:rPr>
              <a:t> 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2415" y="1720595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4439" y="2601467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4439" y="3560826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4439" y="4050791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4439" y="1720595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2986" y="1720595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4439" y="1720595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4439" y="4539996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8239" y="4452365"/>
            <a:ext cx="2971800" cy="2068830"/>
          </a:xfrm>
          <a:custGeom>
            <a:avLst/>
            <a:gdLst/>
            <a:ahLst/>
            <a:cxnLst/>
            <a:rect l="l" t="t" r="r" b="b"/>
            <a:pathLst>
              <a:path w="2971800" h="2068829">
                <a:moveTo>
                  <a:pt x="2971800" y="1853183"/>
                </a:moveTo>
                <a:lnTo>
                  <a:pt x="2971800" y="989075"/>
                </a:lnTo>
                <a:lnTo>
                  <a:pt x="2970158" y="971420"/>
                </a:lnTo>
                <a:lnTo>
                  <a:pt x="2946550" y="921001"/>
                </a:lnTo>
                <a:lnTo>
                  <a:pt x="2916517" y="890073"/>
                </a:lnTo>
                <a:lnTo>
                  <a:pt x="2876239" y="861815"/>
                </a:lnTo>
                <a:lnTo>
                  <a:pt x="2826734" y="836675"/>
                </a:lnTo>
                <a:lnTo>
                  <a:pt x="2769022" y="815102"/>
                </a:lnTo>
                <a:lnTo>
                  <a:pt x="2704123" y="797542"/>
                </a:lnTo>
                <a:lnTo>
                  <a:pt x="2633057" y="784445"/>
                </a:lnTo>
                <a:lnTo>
                  <a:pt x="2556842" y="776258"/>
                </a:lnTo>
                <a:lnTo>
                  <a:pt x="2517123" y="774146"/>
                </a:lnTo>
                <a:lnTo>
                  <a:pt x="2476500" y="773429"/>
                </a:lnTo>
                <a:lnTo>
                  <a:pt x="1238250" y="773429"/>
                </a:lnTo>
                <a:lnTo>
                  <a:pt x="982218" y="0"/>
                </a:lnTo>
                <a:lnTo>
                  <a:pt x="495300" y="773429"/>
                </a:lnTo>
                <a:lnTo>
                  <a:pt x="454676" y="774146"/>
                </a:lnTo>
                <a:lnTo>
                  <a:pt x="414957" y="776258"/>
                </a:lnTo>
                <a:lnTo>
                  <a:pt x="376269" y="779710"/>
                </a:lnTo>
                <a:lnTo>
                  <a:pt x="302502" y="790408"/>
                </a:lnTo>
                <a:lnTo>
                  <a:pt x="234392" y="805792"/>
                </a:lnTo>
                <a:lnTo>
                  <a:pt x="172959" y="825415"/>
                </a:lnTo>
                <a:lnTo>
                  <a:pt x="119223" y="848828"/>
                </a:lnTo>
                <a:lnTo>
                  <a:pt x="74204" y="875583"/>
                </a:lnTo>
                <a:lnTo>
                  <a:pt x="38921" y="905232"/>
                </a:lnTo>
                <a:lnTo>
                  <a:pt x="14394" y="937327"/>
                </a:lnTo>
                <a:lnTo>
                  <a:pt x="0" y="989075"/>
                </a:lnTo>
                <a:lnTo>
                  <a:pt x="0" y="1853183"/>
                </a:lnTo>
                <a:lnTo>
                  <a:pt x="14394" y="1904932"/>
                </a:lnTo>
                <a:lnTo>
                  <a:pt x="38921" y="1937027"/>
                </a:lnTo>
                <a:lnTo>
                  <a:pt x="74204" y="1966676"/>
                </a:lnTo>
                <a:lnTo>
                  <a:pt x="119223" y="1993431"/>
                </a:lnTo>
                <a:lnTo>
                  <a:pt x="172959" y="2016844"/>
                </a:lnTo>
                <a:lnTo>
                  <a:pt x="234392" y="2036467"/>
                </a:lnTo>
                <a:lnTo>
                  <a:pt x="302502" y="2051851"/>
                </a:lnTo>
                <a:lnTo>
                  <a:pt x="376269" y="2062549"/>
                </a:lnTo>
                <a:lnTo>
                  <a:pt x="414957" y="2066001"/>
                </a:lnTo>
                <a:lnTo>
                  <a:pt x="454676" y="2068113"/>
                </a:lnTo>
                <a:lnTo>
                  <a:pt x="495300" y="2068829"/>
                </a:lnTo>
                <a:lnTo>
                  <a:pt x="2476500" y="2068829"/>
                </a:lnTo>
                <a:lnTo>
                  <a:pt x="2517123" y="2068113"/>
                </a:lnTo>
                <a:lnTo>
                  <a:pt x="2556842" y="2066001"/>
                </a:lnTo>
                <a:lnTo>
                  <a:pt x="2595530" y="2062549"/>
                </a:lnTo>
                <a:lnTo>
                  <a:pt x="2669297" y="2051851"/>
                </a:lnTo>
                <a:lnTo>
                  <a:pt x="2737407" y="2036467"/>
                </a:lnTo>
                <a:lnTo>
                  <a:pt x="2798840" y="2016844"/>
                </a:lnTo>
                <a:lnTo>
                  <a:pt x="2852576" y="1993431"/>
                </a:lnTo>
                <a:lnTo>
                  <a:pt x="2897595" y="1966676"/>
                </a:lnTo>
                <a:lnTo>
                  <a:pt x="2932878" y="1937027"/>
                </a:lnTo>
                <a:lnTo>
                  <a:pt x="2957405" y="1904932"/>
                </a:lnTo>
                <a:lnTo>
                  <a:pt x="2970158" y="1870839"/>
                </a:lnTo>
                <a:lnTo>
                  <a:pt x="2971800" y="1853183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8239" y="4452365"/>
            <a:ext cx="2971800" cy="2068830"/>
          </a:xfrm>
          <a:custGeom>
            <a:avLst/>
            <a:gdLst/>
            <a:ahLst/>
            <a:cxnLst/>
            <a:rect l="l" t="t" r="r" b="b"/>
            <a:pathLst>
              <a:path w="2971800" h="2068829">
                <a:moveTo>
                  <a:pt x="495300" y="773429"/>
                </a:moveTo>
                <a:lnTo>
                  <a:pt x="454676" y="774146"/>
                </a:lnTo>
                <a:lnTo>
                  <a:pt x="414957" y="776258"/>
                </a:lnTo>
                <a:lnTo>
                  <a:pt x="376269" y="779710"/>
                </a:lnTo>
                <a:lnTo>
                  <a:pt x="302502" y="790408"/>
                </a:lnTo>
                <a:lnTo>
                  <a:pt x="234392" y="805792"/>
                </a:lnTo>
                <a:lnTo>
                  <a:pt x="172959" y="825415"/>
                </a:lnTo>
                <a:lnTo>
                  <a:pt x="119223" y="848828"/>
                </a:lnTo>
                <a:lnTo>
                  <a:pt x="74204" y="875583"/>
                </a:lnTo>
                <a:lnTo>
                  <a:pt x="38921" y="905232"/>
                </a:lnTo>
                <a:lnTo>
                  <a:pt x="14394" y="937327"/>
                </a:lnTo>
                <a:lnTo>
                  <a:pt x="0" y="989075"/>
                </a:lnTo>
                <a:lnTo>
                  <a:pt x="0" y="1853183"/>
                </a:lnTo>
                <a:lnTo>
                  <a:pt x="14394" y="1904932"/>
                </a:lnTo>
                <a:lnTo>
                  <a:pt x="38921" y="1937027"/>
                </a:lnTo>
                <a:lnTo>
                  <a:pt x="74204" y="1966676"/>
                </a:lnTo>
                <a:lnTo>
                  <a:pt x="119223" y="1993431"/>
                </a:lnTo>
                <a:lnTo>
                  <a:pt x="172959" y="2016844"/>
                </a:lnTo>
                <a:lnTo>
                  <a:pt x="234392" y="2036467"/>
                </a:lnTo>
                <a:lnTo>
                  <a:pt x="302502" y="2051851"/>
                </a:lnTo>
                <a:lnTo>
                  <a:pt x="376269" y="2062549"/>
                </a:lnTo>
                <a:lnTo>
                  <a:pt x="414957" y="2066001"/>
                </a:lnTo>
                <a:lnTo>
                  <a:pt x="454676" y="2068113"/>
                </a:lnTo>
                <a:lnTo>
                  <a:pt x="495300" y="2068829"/>
                </a:lnTo>
                <a:lnTo>
                  <a:pt x="2476500" y="2068829"/>
                </a:lnTo>
                <a:lnTo>
                  <a:pt x="2517123" y="2068113"/>
                </a:lnTo>
                <a:lnTo>
                  <a:pt x="2556842" y="2066001"/>
                </a:lnTo>
                <a:lnTo>
                  <a:pt x="2595530" y="2062549"/>
                </a:lnTo>
                <a:lnTo>
                  <a:pt x="2669297" y="2051851"/>
                </a:lnTo>
                <a:lnTo>
                  <a:pt x="2737407" y="2036467"/>
                </a:lnTo>
                <a:lnTo>
                  <a:pt x="2798840" y="2016844"/>
                </a:lnTo>
                <a:lnTo>
                  <a:pt x="2852576" y="1993431"/>
                </a:lnTo>
                <a:lnTo>
                  <a:pt x="2897595" y="1966676"/>
                </a:lnTo>
                <a:lnTo>
                  <a:pt x="2932878" y="1937027"/>
                </a:lnTo>
                <a:lnTo>
                  <a:pt x="2957405" y="1904932"/>
                </a:lnTo>
                <a:lnTo>
                  <a:pt x="2971800" y="1853183"/>
                </a:lnTo>
                <a:lnTo>
                  <a:pt x="2971800" y="989075"/>
                </a:lnTo>
                <a:lnTo>
                  <a:pt x="2957405" y="937327"/>
                </a:lnTo>
                <a:lnTo>
                  <a:pt x="2932878" y="905232"/>
                </a:lnTo>
                <a:lnTo>
                  <a:pt x="2897595" y="875583"/>
                </a:lnTo>
                <a:lnTo>
                  <a:pt x="2852576" y="848828"/>
                </a:lnTo>
                <a:lnTo>
                  <a:pt x="2798840" y="825415"/>
                </a:lnTo>
                <a:lnTo>
                  <a:pt x="2737407" y="805792"/>
                </a:lnTo>
                <a:lnTo>
                  <a:pt x="2669297" y="790408"/>
                </a:lnTo>
                <a:lnTo>
                  <a:pt x="2595530" y="779710"/>
                </a:lnTo>
                <a:lnTo>
                  <a:pt x="2556842" y="776258"/>
                </a:lnTo>
                <a:lnTo>
                  <a:pt x="2517123" y="774146"/>
                </a:lnTo>
                <a:lnTo>
                  <a:pt x="2476500" y="773429"/>
                </a:lnTo>
                <a:lnTo>
                  <a:pt x="1238250" y="773429"/>
                </a:lnTo>
                <a:lnTo>
                  <a:pt x="982218" y="0"/>
                </a:lnTo>
                <a:lnTo>
                  <a:pt x="495300" y="773429"/>
                </a:lnTo>
                <a:close/>
              </a:path>
            </a:pathLst>
          </a:custGeom>
          <a:ln w="190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7464" y="5356352"/>
            <a:ext cx="259334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Equivalent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890"/>
              </a:lnSpc>
              <a:spcBef>
                <a:spcPts val="190"/>
              </a:spcBef>
            </a:pPr>
            <a:r>
              <a:rPr sz="1600" dirty="0">
                <a:latin typeface="Courier New"/>
                <a:cs typeface="Courier New"/>
              </a:rPr>
              <a:t>counter = counter +1; sum = sum + counter;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265" y="3946397"/>
            <a:ext cx="3907154" cy="2574925"/>
          </a:xfrm>
          <a:custGeom>
            <a:avLst/>
            <a:gdLst/>
            <a:ahLst/>
            <a:cxnLst/>
            <a:rect l="l" t="t" r="r" b="b"/>
            <a:pathLst>
              <a:path w="3907154" h="2574925">
                <a:moveTo>
                  <a:pt x="3906774" y="2359152"/>
                </a:moveTo>
                <a:lnTo>
                  <a:pt x="3906774" y="1495044"/>
                </a:lnTo>
                <a:lnTo>
                  <a:pt x="3905132" y="1477388"/>
                </a:lnTo>
                <a:lnTo>
                  <a:pt x="3881524" y="1426969"/>
                </a:lnTo>
                <a:lnTo>
                  <a:pt x="3851491" y="1396041"/>
                </a:lnTo>
                <a:lnTo>
                  <a:pt x="3811213" y="1367783"/>
                </a:lnTo>
                <a:lnTo>
                  <a:pt x="3761708" y="1342644"/>
                </a:lnTo>
                <a:lnTo>
                  <a:pt x="3703996" y="1321070"/>
                </a:lnTo>
                <a:lnTo>
                  <a:pt x="3639097" y="1303510"/>
                </a:lnTo>
                <a:lnTo>
                  <a:pt x="3568031" y="1290413"/>
                </a:lnTo>
                <a:lnTo>
                  <a:pt x="3491816" y="1282226"/>
                </a:lnTo>
                <a:lnTo>
                  <a:pt x="3452097" y="1280114"/>
                </a:lnTo>
                <a:lnTo>
                  <a:pt x="3411474" y="1279398"/>
                </a:lnTo>
                <a:lnTo>
                  <a:pt x="2173224" y="1279398"/>
                </a:lnTo>
                <a:lnTo>
                  <a:pt x="0" y="0"/>
                </a:lnTo>
                <a:lnTo>
                  <a:pt x="1430274" y="1279398"/>
                </a:lnTo>
                <a:lnTo>
                  <a:pt x="1430274" y="2574798"/>
                </a:lnTo>
                <a:lnTo>
                  <a:pt x="3411474" y="2574798"/>
                </a:lnTo>
                <a:lnTo>
                  <a:pt x="3452097" y="2574081"/>
                </a:lnTo>
                <a:lnTo>
                  <a:pt x="3491816" y="2571969"/>
                </a:lnTo>
                <a:lnTo>
                  <a:pt x="3530504" y="2568517"/>
                </a:lnTo>
                <a:lnTo>
                  <a:pt x="3604271" y="2557819"/>
                </a:lnTo>
                <a:lnTo>
                  <a:pt x="3672381" y="2542435"/>
                </a:lnTo>
                <a:lnTo>
                  <a:pt x="3733814" y="2522812"/>
                </a:lnTo>
                <a:lnTo>
                  <a:pt x="3787550" y="2499399"/>
                </a:lnTo>
                <a:lnTo>
                  <a:pt x="3832569" y="2472644"/>
                </a:lnTo>
                <a:lnTo>
                  <a:pt x="3867852" y="2442995"/>
                </a:lnTo>
                <a:lnTo>
                  <a:pt x="3892379" y="2410900"/>
                </a:lnTo>
                <a:lnTo>
                  <a:pt x="3905132" y="2376807"/>
                </a:lnTo>
                <a:lnTo>
                  <a:pt x="3906774" y="2359152"/>
                </a:lnTo>
                <a:close/>
              </a:path>
              <a:path w="3907154" h="2574925">
                <a:moveTo>
                  <a:pt x="1430274" y="2574798"/>
                </a:moveTo>
                <a:lnTo>
                  <a:pt x="1430274" y="1279398"/>
                </a:lnTo>
                <a:lnTo>
                  <a:pt x="1389650" y="1280114"/>
                </a:lnTo>
                <a:lnTo>
                  <a:pt x="1349931" y="1282226"/>
                </a:lnTo>
                <a:lnTo>
                  <a:pt x="1311243" y="1285678"/>
                </a:lnTo>
                <a:lnTo>
                  <a:pt x="1237476" y="1296376"/>
                </a:lnTo>
                <a:lnTo>
                  <a:pt x="1169366" y="1311760"/>
                </a:lnTo>
                <a:lnTo>
                  <a:pt x="1107933" y="1331383"/>
                </a:lnTo>
                <a:lnTo>
                  <a:pt x="1054197" y="1354796"/>
                </a:lnTo>
                <a:lnTo>
                  <a:pt x="1009178" y="1381551"/>
                </a:lnTo>
                <a:lnTo>
                  <a:pt x="973895" y="1411200"/>
                </a:lnTo>
                <a:lnTo>
                  <a:pt x="949368" y="1443295"/>
                </a:lnTo>
                <a:lnTo>
                  <a:pt x="934974" y="1495044"/>
                </a:lnTo>
                <a:lnTo>
                  <a:pt x="934974" y="2359152"/>
                </a:lnTo>
                <a:lnTo>
                  <a:pt x="949368" y="2410900"/>
                </a:lnTo>
                <a:lnTo>
                  <a:pt x="973895" y="2442995"/>
                </a:lnTo>
                <a:lnTo>
                  <a:pt x="1009178" y="2472644"/>
                </a:lnTo>
                <a:lnTo>
                  <a:pt x="1054197" y="2499399"/>
                </a:lnTo>
                <a:lnTo>
                  <a:pt x="1107933" y="2522812"/>
                </a:lnTo>
                <a:lnTo>
                  <a:pt x="1169366" y="2542435"/>
                </a:lnTo>
                <a:lnTo>
                  <a:pt x="1237476" y="2557819"/>
                </a:lnTo>
                <a:lnTo>
                  <a:pt x="1311243" y="2568517"/>
                </a:lnTo>
                <a:lnTo>
                  <a:pt x="1349931" y="2571969"/>
                </a:lnTo>
                <a:lnTo>
                  <a:pt x="1389650" y="2574081"/>
                </a:lnTo>
                <a:lnTo>
                  <a:pt x="1430274" y="257479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4265" y="3946397"/>
            <a:ext cx="3907154" cy="2574925"/>
          </a:xfrm>
          <a:custGeom>
            <a:avLst/>
            <a:gdLst/>
            <a:ahLst/>
            <a:cxnLst/>
            <a:rect l="l" t="t" r="r" b="b"/>
            <a:pathLst>
              <a:path w="3907154" h="2574925">
                <a:moveTo>
                  <a:pt x="1430274" y="1279398"/>
                </a:moveTo>
                <a:lnTo>
                  <a:pt x="1389650" y="1280114"/>
                </a:lnTo>
                <a:lnTo>
                  <a:pt x="1349931" y="1282226"/>
                </a:lnTo>
                <a:lnTo>
                  <a:pt x="1311243" y="1285678"/>
                </a:lnTo>
                <a:lnTo>
                  <a:pt x="1237476" y="1296376"/>
                </a:lnTo>
                <a:lnTo>
                  <a:pt x="1169366" y="1311760"/>
                </a:lnTo>
                <a:lnTo>
                  <a:pt x="1107933" y="1331383"/>
                </a:lnTo>
                <a:lnTo>
                  <a:pt x="1054197" y="1354796"/>
                </a:lnTo>
                <a:lnTo>
                  <a:pt x="1009178" y="1381551"/>
                </a:lnTo>
                <a:lnTo>
                  <a:pt x="973895" y="1411200"/>
                </a:lnTo>
                <a:lnTo>
                  <a:pt x="949368" y="1443295"/>
                </a:lnTo>
                <a:lnTo>
                  <a:pt x="934974" y="1495044"/>
                </a:lnTo>
                <a:lnTo>
                  <a:pt x="934974" y="2359152"/>
                </a:lnTo>
                <a:lnTo>
                  <a:pt x="949368" y="2410900"/>
                </a:lnTo>
                <a:lnTo>
                  <a:pt x="973895" y="2442995"/>
                </a:lnTo>
                <a:lnTo>
                  <a:pt x="1009178" y="2472644"/>
                </a:lnTo>
                <a:lnTo>
                  <a:pt x="1054197" y="2499399"/>
                </a:lnTo>
                <a:lnTo>
                  <a:pt x="1107933" y="2522812"/>
                </a:lnTo>
                <a:lnTo>
                  <a:pt x="1169366" y="2542435"/>
                </a:lnTo>
                <a:lnTo>
                  <a:pt x="1237476" y="2557819"/>
                </a:lnTo>
                <a:lnTo>
                  <a:pt x="1311243" y="2568517"/>
                </a:lnTo>
                <a:lnTo>
                  <a:pt x="1349931" y="2571969"/>
                </a:lnTo>
                <a:lnTo>
                  <a:pt x="1389650" y="2574081"/>
                </a:lnTo>
                <a:lnTo>
                  <a:pt x="1430274" y="2574798"/>
                </a:lnTo>
                <a:lnTo>
                  <a:pt x="3411474" y="2574798"/>
                </a:lnTo>
                <a:lnTo>
                  <a:pt x="3452097" y="2574081"/>
                </a:lnTo>
                <a:lnTo>
                  <a:pt x="3491816" y="2571969"/>
                </a:lnTo>
                <a:lnTo>
                  <a:pt x="3530504" y="2568517"/>
                </a:lnTo>
                <a:lnTo>
                  <a:pt x="3604271" y="2557819"/>
                </a:lnTo>
                <a:lnTo>
                  <a:pt x="3672381" y="2542435"/>
                </a:lnTo>
                <a:lnTo>
                  <a:pt x="3733814" y="2522812"/>
                </a:lnTo>
                <a:lnTo>
                  <a:pt x="3787550" y="2499399"/>
                </a:lnTo>
                <a:lnTo>
                  <a:pt x="3832569" y="2472644"/>
                </a:lnTo>
                <a:lnTo>
                  <a:pt x="3867852" y="2442995"/>
                </a:lnTo>
                <a:lnTo>
                  <a:pt x="3892379" y="2410900"/>
                </a:lnTo>
                <a:lnTo>
                  <a:pt x="3906774" y="2359152"/>
                </a:lnTo>
                <a:lnTo>
                  <a:pt x="3906774" y="1495044"/>
                </a:lnTo>
                <a:lnTo>
                  <a:pt x="3892379" y="1443295"/>
                </a:lnTo>
                <a:lnTo>
                  <a:pt x="3867852" y="1411200"/>
                </a:lnTo>
                <a:lnTo>
                  <a:pt x="3832569" y="1381551"/>
                </a:lnTo>
                <a:lnTo>
                  <a:pt x="3787550" y="1354796"/>
                </a:lnTo>
                <a:lnTo>
                  <a:pt x="3733814" y="1331383"/>
                </a:lnTo>
                <a:lnTo>
                  <a:pt x="3672381" y="1311760"/>
                </a:lnTo>
                <a:lnTo>
                  <a:pt x="3604271" y="1296376"/>
                </a:lnTo>
                <a:lnTo>
                  <a:pt x="3530504" y="1285678"/>
                </a:lnTo>
                <a:lnTo>
                  <a:pt x="3491816" y="1282226"/>
                </a:lnTo>
                <a:lnTo>
                  <a:pt x="3452097" y="1280114"/>
                </a:lnTo>
                <a:lnTo>
                  <a:pt x="3411474" y="1279398"/>
                </a:lnTo>
                <a:lnTo>
                  <a:pt x="2173224" y="1279398"/>
                </a:lnTo>
                <a:lnTo>
                  <a:pt x="0" y="0"/>
                </a:lnTo>
                <a:lnTo>
                  <a:pt x="1430274" y="1279398"/>
                </a:lnTo>
                <a:close/>
              </a:path>
            </a:pathLst>
          </a:custGeom>
          <a:ln w="190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88463" y="5356352"/>
            <a:ext cx="259334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Equivalent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890"/>
              </a:lnSpc>
              <a:spcBef>
                <a:spcPts val="190"/>
              </a:spcBef>
            </a:pPr>
            <a:r>
              <a:rPr sz="1600" dirty="0">
                <a:latin typeface="Courier New"/>
                <a:cs typeface="Courier New"/>
              </a:rPr>
              <a:t>sum = sum + counter; counter = counter +1;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4439" y="3015995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8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634459" y="179593"/>
            <a:ext cx="332104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5" dirty="0"/>
              <a:t>…Continued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0" y="6905625"/>
            <a:ext cx="18478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084" y="4205"/>
            <a:ext cx="71631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25065" algn="l"/>
              </a:tabLst>
            </a:pPr>
            <a:r>
              <a:rPr sz="4000" dirty="0"/>
              <a:t>Arithmetic	</a:t>
            </a:r>
            <a:r>
              <a:rPr sz="4000" spc="-5" dirty="0"/>
              <a:t>operato</a:t>
            </a:r>
            <a:r>
              <a:rPr sz="4000" dirty="0"/>
              <a:t>r</a:t>
            </a:r>
            <a:r>
              <a:rPr lang="en-GB" sz="4000" dirty="0"/>
              <a:t>s</a:t>
            </a:r>
            <a:r>
              <a:rPr sz="4000" spc="5" dirty="0"/>
              <a:t> </a:t>
            </a:r>
            <a:r>
              <a:rPr sz="4000" spc="-5" dirty="0"/>
              <a:t>precedence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1148028" y="969706"/>
            <a:ext cx="171450" cy="2209800"/>
          </a:xfrm>
          <a:custGeom>
            <a:avLst/>
            <a:gdLst/>
            <a:ahLst/>
            <a:cxnLst/>
            <a:rect l="l" t="t" r="r" b="b"/>
            <a:pathLst>
              <a:path w="171450" h="2209800">
                <a:moveTo>
                  <a:pt x="171450" y="2038350"/>
                </a:moveTo>
                <a:lnTo>
                  <a:pt x="0" y="2038350"/>
                </a:lnTo>
                <a:lnTo>
                  <a:pt x="57150" y="2153160"/>
                </a:lnTo>
                <a:lnTo>
                  <a:pt x="57150" y="2066543"/>
                </a:lnTo>
                <a:lnTo>
                  <a:pt x="114300" y="2066543"/>
                </a:lnTo>
                <a:lnTo>
                  <a:pt x="114300" y="2152144"/>
                </a:lnTo>
                <a:lnTo>
                  <a:pt x="171450" y="2038350"/>
                </a:lnTo>
                <a:close/>
              </a:path>
              <a:path w="171450" h="2209800">
                <a:moveTo>
                  <a:pt x="114300" y="2038350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038350"/>
                </a:lnTo>
                <a:lnTo>
                  <a:pt x="114300" y="2038350"/>
                </a:lnTo>
                <a:close/>
              </a:path>
              <a:path w="171450" h="2209800">
                <a:moveTo>
                  <a:pt x="114300" y="2152144"/>
                </a:moveTo>
                <a:lnTo>
                  <a:pt x="114300" y="2066543"/>
                </a:lnTo>
                <a:lnTo>
                  <a:pt x="57150" y="2066543"/>
                </a:lnTo>
                <a:lnTo>
                  <a:pt x="57150" y="2153160"/>
                </a:lnTo>
                <a:lnTo>
                  <a:pt x="85343" y="2209800"/>
                </a:lnTo>
                <a:lnTo>
                  <a:pt x="114300" y="2152144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4439" y="803019"/>
          <a:ext cx="8458061" cy="2843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44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Operators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Associativity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function calls ,  (…)</a:t>
                      </a:r>
                      <a:r>
                        <a:rPr lang="en-GB" sz="2000" dirty="0">
                          <a:latin typeface="Calibri"/>
                          <a:cs typeface="Calibri"/>
                        </a:rPr>
                        <a:t>,postfix</a:t>
                      </a:r>
                      <a:r>
                        <a:rPr lang="en-GB" sz="2000" baseline="0" dirty="0">
                          <a:latin typeface="Calibri"/>
                          <a:cs typeface="Calibri"/>
                        </a:rPr>
                        <a:t> ++, --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sz="2000" spc="1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to right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5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lang="en-GB" sz="2000" dirty="0">
                          <a:latin typeface="+mn-lt"/>
                          <a:cs typeface="Calibri"/>
                        </a:rPr>
                        <a:t>(prefix)</a:t>
                      </a:r>
                      <a:r>
                        <a:rPr lang="en-GB" sz="20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latin typeface="Courier New"/>
                          <a:cs typeface="Courier New"/>
                        </a:rPr>
                        <a:t>++ --, unary(+ -),</a:t>
                      </a:r>
                      <a:r>
                        <a:rPr lang="en-GB" sz="2000" spc="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GB" sz="2000" dirty="0">
                          <a:latin typeface="+mn-lt"/>
                          <a:cs typeface="Calibri"/>
                        </a:rPr>
                        <a:t>(type cast),</a:t>
                      </a:r>
                      <a:r>
                        <a:rPr lang="en-GB" sz="2000" dirty="0" err="1">
                          <a:latin typeface="+mn-lt"/>
                          <a:cs typeface="Calibri"/>
                        </a:rPr>
                        <a:t>sizeof</a:t>
                      </a:r>
                      <a:r>
                        <a:rPr lang="en-GB" sz="2000" dirty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GB" sz="20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latin typeface="+mn-lt"/>
                          <a:cs typeface="Calibri"/>
                        </a:rPr>
                        <a:t>)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lang="en-AU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right</a:t>
                      </a:r>
                      <a:r>
                        <a:rPr lang="en-AU" sz="2000" spc="-5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AU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to left</a:t>
                      </a:r>
                      <a:endParaRPr lang="en-AU" sz="20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011039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tabLst>
                          <a:tab pos="4584700" algn="l"/>
                        </a:tabLst>
                      </a:pPr>
                      <a:r>
                        <a:rPr lang="en-GB" sz="2000" dirty="0">
                          <a:latin typeface="+mn-lt"/>
                          <a:cs typeface="Calibri"/>
                        </a:rPr>
                        <a:t>binary: </a:t>
                      </a:r>
                      <a:r>
                        <a:rPr lang="en-GB" sz="20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latin typeface="Courier New"/>
                          <a:cs typeface="Courier New"/>
                        </a:rPr>
                        <a:t>*, /, % 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left</a:t>
                      </a:r>
                      <a:r>
                        <a:rPr lang="en-GB" sz="2000" spc="1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to right</a:t>
                      </a:r>
                      <a:endParaRPr lang="en-GB" sz="20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binary: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AU" sz="2000" dirty="0">
                          <a:latin typeface="Courier New"/>
                          <a:cs typeface="Courier New"/>
                        </a:rPr>
                        <a:t>+, -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15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left</a:t>
                      </a:r>
                      <a:r>
                        <a:rPr lang="en-GB" sz="2000" spc="1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to right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, += , -= , *= , /= , %=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2000" spc="-5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to left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99302" y="3654649"/>
            <a:ext cx="48946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Expressions inside parentheses are evaluated first.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0" y="4391025"/>
            <a:ext cx="10598749" cy="2769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Example: In the expression “</a:t>
            </a:r>
            <a:r>
              <a:rPr lang="en-US" altLang="en-US" sz="2400" dirty="0">
                <a:solidFill>
                  <a:schemeClr val="accent1"/>
                </a:solidFill>
              </a:rPr>
              <a:t>-</a:t>
            </a:r>
            <a:r>
              <a:rPr lang="en-US" altLang="en-US" sz="2400" dirty="0">
                <a:solidFill>
                  <a:srgbClr val="FF5050"/>
                </a:solidFill>
              </a:rPr>
              <a:t> a * b </a:t>
            </a:r>
            <a:r>
              <a:rPr lang="en-US" altLang="en-US" sz="2400" dirty="0">
                <a:solidFill>
                  <a:schemeClr val="accent1"/>
                </a:solidFill>
              </a:rPr>
              <a:t>–</a:t>
            </a:r>
            <a:r>
              <a:rPr lang="en-US" altLang="en-US" sz="2400" dirty="0">
                <a:solidFill>
                  <a:srgbClr val="FF5050"/>
                </a:solidFill>
              </a:rPr>
              <a:t> c”</a:t>
            </a:r>
            <a:r>
              <a:rPr lang="en-US" altLang="en-US" sz="2400" dirty="0"/>
              <a:t> the first minus is </a:t>
            </a:r>
            <a:r>
              <a:rPr lang="en-US" altLang="en-US" sz="2400" dirty="0">
                <a:solidFill>
                  <a:schemeClr val="accent1"/>
                </a:solidFill>
              </a:rPr>
              <a:t>unary</a:t>
            </a:r>
            <a:r>
              <a:rPr lang="en-US" altLang="en-US" sz="2400" dirty="0"/>
              <a:t> and the second is </a:t>
            </a:r>
            <a:r>
              <a:rPr lang="en-US" altLang="en-US" sz="2400" dirty="0">
                <a:solidFill>
                  <a:schemeClr val="accent1"/>
                </a:solidFill>
              </a:rPr>
              <a:t>binary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We can </a:t>
            </a:r>
            <a:r>
              <a:rPr lang="en-US" altLang="en-US" sz="2400" b="1" dirty="0">
                <a:solidFill>
                  <a:srgbClr val="0070C0"/>
                </a:solidFill>
              </a:rPr>
              <a:t>use parentheses </a:t>
            </a:r>
            <a:r>
              <a:rPr lang="en-US" altLang="en-US" sz="2400" dirty="0"/>
              <a:t>to write an equivalent expression that is </a:t>
            </a:r>
            <a:r>
              <a:rPr lang="en-US" altLang="en-US" sz="2400" dirty="0">
                <a:solidFill>
                  <a:srgbClr val="0070C0"/>
                </a:solidFill>
              </a:rPr>
              <a:t>less likely to be misinterpreted</a:t>
            </a:r>
            <a:r>
              <a:rPr lang="en-US" altLang="en-US" sz="2400" dirty="0"/>
              <a:t>: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400" dirty="0"/>
              <a:t>  			 </a:t>
            </a:r>
            <a:r>
              <a:rPr lang="en-US" altLang="en-US" sz="2400" dirty="0">
                <a:solidFill>
                  <a:srgbClr val="0070C0"/>
                </a:solidFill>
              </a:rPr>
              <a:t>((- a) * b) - c</a:t>
            </a:r>
          </a:p>
        </p:txBody>
      </p:sp>
    </p:spTree>
    <p:extLst>
      <p:ext uri="{BB962C8B-B14F-4D97-AF65-F5344CB8AC3E}">
        <p14:creationId xmlns:p14="http://schemas.microsoft.com/office/powerpoint/2010/main" val="124310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7ADBF84-5C28-BF2C-33AE-7E5C201EA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83800" cy="615553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4ACD02E-C5B0-1ACE-F23D-AFEA04240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03818"/>
            <a:ext cx="4753042" cy="1723549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scope do the variables have?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endParaRPr lang="en-US" altLang="en-US"/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C442429A-858F-E273-9FAF-9722B7626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346" y="1500317"/>
            <a:ext cx="5162695" cy="49790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solidFill>
                  <a:srgbClr val="0033CC"/>
                </a:solidFill>
                <a:latin typeface="Courier New" pitchFamily="49" charset="0"/>
              </a:rPr>
              <a:t>#include </a:t>
            </a:r>
            <a:r>
              <a:rPr lang="en-US" sz="1764" b="1" dirty="0">
                <a:latin typeface="Courier New" pitchFamily="49" charset="0"/>
              </a:rPr>
              <a:t>&lt;</a:t>
            </a:r>
            <a:r>
              <a:rPr lang="en-US" sz="1764" b="1" dirty="0" err="1">
                <a:latin typeface="Courier New" pitchFamily="49" charset="0"/>
              </a:rPr>
              <a:t>stdio.h</a:t>
            </a:r>
            <a:r>
              <a:rPr lang="en-US" sz="1764" b="1" dirty="0">
                <a:latin typeface="Courier New" pitchFamily="49" charset="0"/>
              </a:rPr>
              <a:t>&gt;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</a:t>
            </a:r>
            <a:r>
              <a:rPr lang="en-US" sz="1764" b="1" dirty="0" err="1">
                <a:latin typeface="Courier New" pitchFamily="49" charset="0"/>
              </a:rPr>
              <a:t>i</a:t>
            </a:r>
            <a:r>
              <a:rPr lang="en-US" sz="1764" b="1" dirty="0">
                <a:latin typeface="Courier New" pitchFamily="49" charset="0"/>
              </a:rPr>
              <a:t>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solidFill>
                  <a:srgbClr val="0033CC"/>
                </a:solidFill>
                <a:latin typeface="Courier New" pitchFamily="49" charset="0"/>
              </a:rPr>
              <a:t>static float</a:t>
            </a:r>
            <a:r>
              <a:rPr lang="en-US" sz="1764" b="1" dirty="0">
                <a:latin typeface="Courier New" pitchFamily="49" charset="0"/>
              </a:rPr>
              <a:t> m;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k=10;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main()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{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solidFill>
                  <a:srgbClr val="0033CC"/>
                </a:solidFill>
                <a:latin typeface="Courier New" pitchFamily="49" charset="0"/>
              </a:rPr>
              <a:t> 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j;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solidFill>
                  <a:srgbClr val="0033CC"/>
                </a:solidFill>
                <a:latin typeface="Courier New" pitchFamily="49" charset="0"/>
              </a:rPr>
              <a:t>  for</a:t>
            </a:r>
            <a:r>
              <a:rPr lang="en-US" sz="1764" b="1" dirty="0">
                <a:latin typeface="Courier New" pitchFamily="49" charset="0"/>
              </a:rPr>
              <a:t>(j=0; j&lt;5; ++j)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{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	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printf</a:t>
            </a:r>
            <a:r>
              <a:rPr lang="en-US" sz="1764" b="1" dirty="0">
                <a:latin typeface="Courier New" pitchFamily="49" charset="0"/>
              </a:rPr>
              <a:t>(“\n j= %d", j);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}</a:t>
            </a:r>
          </a:p>
          <a:p>
            <a:pPr>
              <a:tabLst>
                <a:tab pos="509453" algn="l"/>
              </a:tabLst>
              <a:defRPr/>
            </a:pPr>
            <a:endParaRPr lang="en-US" sz="1764" b="1" dirty="0">
              <a:latin typeface="Courier New" pitchFamily="49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{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 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k=7;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	</a:t>
            </a:r>
            <a:r>
              <a:rPr lang="en-US" sz="1764" b="1" dirty="0" err="1">
                <a:latin typeface="Courier New" pitchFamily="49" charset="0"/>
              </a:rPr>
              <a:t>printf</a:t>
            </a:r>
            <a:r>
              <a:rPr lang="en-US" sz="1764" b="1" dirty="0">
                <a:latin typeface="Courier New" pitchFamily="49" charset="0"/>
              </a:rPr>
              <a:t>(“\n k= %d", k);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}</a:t>
            </a:r>
          </a:p>
          <a:p>
            <a:pPr>
              <a:tabLst>
                <a:tab pos="509453" algn="l"/>
              </a:tabLst>
              <a:defRPr/>
            </a:pPr>
            <a:endParaRPr lang="en-US" sz="1764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}</a:t>
            </a:r>
          </a:p>
        </p:txBody>
      </p:sp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07AABFDF-D19C-1EDB-65F9-830CC025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04250" y="6524625"/>
            <a:ext cx="5397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CF41C-23C4-4537-A84B-2F14E90C9378}" type="slidenum">
              <a:rPr lang="en-GB" altLang="en-US" smtClean="0"/>
              <a:pPr>
                <a:defRPr/>
              </a:pPr>
              <a:t>5</a:t>
            </a:fld>
            <a:endParaRPr lang="en-GB" altLang="en-US" sz="1764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0729D2-2168-C978-56EE-7795D312E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10083800" cy="615553"/>
          </a:xfrm>
        </p:spPr>
        <p:txBody>
          <a:bodyPr/>
          <a:lstStyle/>
          <a:p>
            <a:r>
              <a:rPr lang="en-US" altLang="en-US"/>
              <a:t>V. Passing Arguments into Functions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9A52297-7E86-C0FA-0E18-3D3F1E265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7797" y="2202330"/>
            <a:ext cx="5139937" cy="941220"/>
          </a:xfrm>
        </p:spPr>
        <p:txBody>
          <a:bodyPr/>
          <a:lstStyle/>
          <a:p>
            <a:pPr lvl="1" algn="just">
              <a:lnSpc>
                <a:spcPct val="150000"/>
              </a:lnSpc>
              <a:spcBef>
                <a:spcPct val="0"/>
              </a:spcBef>
            </a:pPr>
            <a:endParaRPr lang="en-US" altLang="en-US" sz="1875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95"/>
          </a:p>
          <a:p>
            <a:pPr lvl="1">
              <a:lnSpc>
                <a:spcPct val="80000"/>
              </a:lnSpc>
            </a:pPr>
            <a:endParaRPr lang="en-US" altLang="en-US" sz="1985"/>
          </a:p>
        </p:txBody>
      </p:sp>
      <p:sp>
        <p:nvSpPr>
          <p:cNvPr id="45064" name="Rectangle 11">
            <a:extLst>
              <a:ext uri="{FF2B5EF4-FFF2-40B4-BE49-F238E27FC236}">
                <a16:creationId xmlns:a16="http://schemas.microsoft.com/office/drawing/2014/main" id="{2A39C575-A5B5-DAF1-3275-5E8B24D4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540954"/>
            <a:ext cx="10185338" cy="70293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8150" indent="-378150">
              <a:lnSpc>
                <a:spcPct val="130000"/>
              </a:lnSpc>
              <a:spcBef>
                <a:spcPct val="0"/>
              </a:spcBef>
              <a:buClrTx/>
              <a:buSzTx/>
              <a:defRPr/>
            </a:pPr>
            <a:r>
              <a:rPr lang="en-US" altLang="en-US" sz="26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Programming, caller arguments are passed to the called functions by</a:t>
            </a:r>
            <a:r>
              <a:rPr lang="en-US" altLang="en-US" sz="26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4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en-US" sz="264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64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defRPr/>
            </a:pPr>
            <a:r>
              <a:rPr lang="en-US" altLang="en-US" sz="2536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by value</a:t>
            </a:r>
            <a:r>
              <a:rPr lang="en-US" altLang="en-US" sz="2536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536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</a:t>
            </a:r>
            <a:r>
              <a:rPr lang="en-US" altLang="en-US" sz="2536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36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arguments are passed to the function</a:t>
            </a:r>
          </a:p>
          <a:p>
            <a:pPr lvl="2">
              <a:lnSpc>
                <a:spcPct val="130000"/>
              </a:lnSpc>
              <a:spcBef>
                <a:spcPct val="0"/>
              </a:spcBef>
              <a:buClrTx/>
              <a:buSzTx/>
              <a:defRPr/>
            </a:pPr>
            <a:r>
              <a:rPr lang="en-US" sz="2426" dirty="0">
                <a:latin typeface="Times New Roman" pitchFamily="18" charset="0"/>
                <a:cs typeface="Times New Roman" pitchFamily="18" charset="0"/>
              </a:rPr>
              <a:t>Function arguments can be </a:t>
            </a:r>
            <a:r>
              <a:rPr lang="en-US" sz="2426" i="1" dirty="0">
                <a:latin typeface="Times New Roman" pitchFamily="18" charset="0"/>
                <a:cs typeface="Times New Roman" pitchFamily="18" charset="0"/>
              </a:rPr>
              <a:t>expressions </a:t>
            </a:r>
            <a:r>
              <a:rPr lang="en-US" sz="2426" dirty="0">
                <a:latin typeface="Times New Roman" pitchFamily="18" charset="0"/>
                <a:cs typeface="Times New Roman" pitchFamily="18" charset="0"/>
              </a:rPr>
              <a:t>which get evaluated</a:t>
            </a:r>
            <a:r>
              <a:rPr lang="en-US" sz="2426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26" dirty="0">
                <a:latin typeface="Times New Roman" pitchFamily="18" charset="0"/>
                <a:cs typeface="Times New Roman" pitchFamily="18" charset="0"/>
              </a:rPr>
              <a:t>Their  resulting values are then passed to the called function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defRPr/>
            </a:pPr>
            <a:r>
              <a:rPr lang="en-US" altLang="en-US" sz="253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by reference: </a:t>
            </a:r>
            <a:r>
              <a:rPr lang="en-US" altLang="en-US" sz="2536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addresses </a:t>
            </a:r>
            <a:r>
              <a:rPr lang="en-US" altLang="en-US" sz="253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arguments, </a:t>
            </a:r>
            <a:r>
              <a:rPr lang="en-US" altLang="en-US" sz="25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references to the caller’s variables are passed to the function’s parameters so </a:t>
            </a:r>
            <a:r>
              <a:rPr lang="en-US" altLang="en-US" sz="253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change </a:t>
            </a:r>
            <a:r>
              <a:rPr lang="en-US" altLang="en-US" sz="25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memory content. </a:t>
            </a:r>
          </a:p>
          <a:p>
            <a:pPr marL="378150" indent="-37815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F"/>
              <a:tabLst>
                <a:tab pos="441175" algn="l"/>
              </a:tabLst>
              <a:defRPr/>
            </a:pPr>
            <a:r>
              <a:rPr lang="en-US" altLang="en-US" sz="2647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by Value: </a:t>
            </a:r>
            <a:r>
              <a:rPr lang="en-US" altLang="en-US" sz="26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altLang="en-US" sz="2647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lang="en-US" altLang="en-US" sz="26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the values of the     passed-in arguments</a:t>
            </a:r>
          </a:p>
          <a:p>
            <a:pPr marL="63025" indent="-441175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"/>
              <a:defRPr/>
            </a:pPr>
            <a:r>
              <a:rPr lang="en-US" altLang="en-US" sz="2647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by Reference: the function can</a:t>
            </a:r>
            <a:r>
              <a:rPr lang="en-US" altLang="en-US" sz="26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the values of the 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altLang="en-US" sz="26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passed-in arguments</a:t>
            </a:r>
            <a:endParaRPr lang="en-US" altLang="en-US" sz="2647" dirty="0"/>
          </a:p>
        </p:txBody>
      </p:sp>
      <p:sp>
        <p:nvSpPr>
          <p:cNvPr id="45061" name="Slide Number Placeholder 9">
            <a:extLst>
              <a:ext uri="{FF2B5EF4-FFF2-40B4-BE49-F238E27FC236}">
                <a16:creationId xmlns:a16="http://schemas.microsoft.com/office/drawing/2014/main" id="{C6B7B0D7-3730-2E08-C861-E6389B7464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04250" y="6524625"/>
            <a:ext cx="5397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CF41C-23C4-4537-A84B-2F14E90C9378}" type="slidenum">
              <a:rPr lang="en-GB" altLang="en-US" smtClean="0"/>
              <a:pPr>
                <a:defRPr/>
              </a:pPr>
              <a:t>6</a:t>
            </a:fld>
            <a:endParaRPr lang="en-GB" altLang="en-US" sz="1764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EB7671E-10FB-3450-51F6-8BC51F6AB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10083800" cy="615553"/>
          </a:xfrm>
        </p:spPr>
        <p:txBody>
          <a:bodyPr/>
          <a:lstStyle/>
          <a:p>
            <a:pPr eaLnBrk="1" hangingPunct="1"/>
            <a:r>
              <a:rPr lang="en-US" altLang="en-US" dirty="0"/>
              <a:t>…Continued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19B1519-8EEE-AF7E-F329-0F20A725A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605729"/>
            <a:ext cx="10083800" cy="2299156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 always uses “Pass by value”.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simulate/implement “Pass by reference”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use of Pointers.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FFECB3EB-295F-8E67-D9C2-318F5723F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04250" y="6524625"/>
            <a:ext cx="5397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CF41C-23C4-4537-A84B-2F14E90C9378}" type="slidenum">
              <a:rPr lang="en-GB" altLang="en-US" smtClean="0"/>
              <a:pPr>
                <a:defRPr/>
              </a:pPr>
              <a:t>7</a:t>
            </a:fld>
            <a:endParaRPr lang="en-GB" altLang="en-US" sz="1764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B554E8F-1FD9-6C24-A0AD-D0E586199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797" y="1"/>
            <a:ext cx="10083800" cy="615553"/>
          </a:xfrm>
        </p:spPr>
        <p:txBody>
          <a:bodyPr/>
          <a:lstStyle/>
          <a:p>
            <a:r>
              <a:rPr lang="en-US" altLang="en-US"/>
              <a:t>Example 1: C Pass By Value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0BBFC03-8B25-ABD5-42CE-0F8F3190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7797" y="2202330"/>
            <a:ext cx="5139937" cy="4454489"/>
          </a:xfrm>
        </p:spPr>
        <p:txBody>
          <a:bodyPr/>
          <a:lstStyle/>
          <a:p>
            <a:pPr marL="294117" indent="-294117">
              <a:lnSpc>
                <a:spcPct val="150000"/>
              </a:lnSpc>
              <a:spcBef>
                <a:spcPct val="0"/>
              </a:spcBef>
              <a:tabLst>
                <a:tab pos="294117" algn="l"/>
              </a:tabLst>
              <a:defRPr/>
            </a:pPr>
            <a:r>
              <a:rPr lang="en-US" sz="2206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985" dirty="0">
                <a:latin typeface="Times New Roman" pitchFamily="18" charset="0"/>
                <a:cs typeface="Times New Roman" pitchFamily="18" charset="0"/>
              </a:rPr>
              <a:t>in the function call: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75" b="1" dirty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1875" b="1" dirty="0">
                <a:latin typeface="Times New Roman" pitchFamily="18" charset="0"/>
                <a:cs typeface="Times New Roman" pitchFamily="18" charset="0"/>
              </a:rPr>
              <a:t>caller’s </a:t>
            </a: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arguments are passed to the corresponding parameters of the </a:t>
            </a:r>
            <a:r>
              <a:rPr lang="en-US" sz="1875" b="1" dirty="0">
                <a:latin typeface="Times New Roman" pitchFamily="18" charset="0"/>
                <a:cs typeface="Times New Roman" pitchFamily="18" charset="0"/>
              </a:rPr>
              <a:t>calle</a:t>
            </a: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d function</a:t>
            </a:r>
            <a:endParaRPr lang="en-US" sz="2095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The values of </a:t>
            </a:r>
            <a:r>
              <a:rPr lang="en-US" sz="1875" i="1" dirty="0">
                <a:latin typeface="Times New Roman" pitchFamily="18" charset="0"/>
                <a:cs typeface="Times New Roman" pitchFamily="18" charset="0"/>
              </a:rPr>
              <a:t>var1</a:t>
            </a: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75" i="1" dirty="0">
                <a:latin typeface="Times New Roman" pitchFamily="18" charset="0"/>
                <a:cs typeface="Times New Roman" pitchFamily="18" charset="0"/>
              </a:rPr>
              <a:t>var2</a:t>
            </a:r>
            <a:r>
              <a:rPr lang="en-US" sz="1875" dirty="0">
                <a:latin typeface="Times New Roman" pitchFamily="18" charset="0"/>
                <a:cs typeface="Times New Roman" pitchFamily="18" charset="0"/>
              </a:rPr>
              <a:t> are passed/copied to the function parameters: A and B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764" dirty="0">
                <a:latin typeface="Times New Roman" pitchFamily="18" charset="0"/>
                <a:cs typeface="Times New Roman" pitchFamily="18" charset="0"/>
              </a:rPr>
              <a:t>var1 and var2 </a:t>
            </a:r>
            <a:r>
              <a:rPr lang="en-US" sz="17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NOT changed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sz="1875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defRPr/>
            </a:pPr>
            <a:endParaRPr lang="en-US" sz="1875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2095" dirty="0"/>
          </a:p>
          <a:p>
            <a:pPr lvl="1">
              <a:lnSpc>
                <a:spcPct val="80000"/>
              </a:lnSpc>
              <a:defRPr/>
            </a:pPr>
            <a:endParaRPr lang="en-US" sz="1985" dirty="0"/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469EFC6E-BE68-E8E8-8443-AFB5FC49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2" y="1878459"/>
            <a:ext cx="4854579" cy="5674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solidFill>
                  <a:srgbClr val="0033CC"/>
                </a:solidFill>
                <a:latin typeface="Courier New" pitchFamily="49" charset="0"/>
              </a:rPr>
              <a:t>#include </a:t>
            </a:r>
            <a:r>
              <a:rPr lang="en-US" sz="1764" b="1" dirty="0">
                <a:latin typeface="Courier New" pitchFamily="49" charset="0"/>
              </a:rPr>
              <a:t>&lt;</a:t>
            </a:r>
            <a:r>
              <a:rPr lang="en-US" sz="1764" b="1" dirty="0" err="1">
                <a:latin typeface="Courier New" pitchFamily="49" charset="0"/>
              </a:rPr>
              <a:t>stdio.h</a:t>
            </a:r>
            <a:r>
              <a:rPr lang="en-US" sz="1764" b="1" dirty="0">
                <a:latin typeface="Courier New" pitchFamily="49" charset="0"/>
              </a:rPr>
              <a:t>&gt;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product(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x,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y);</a:t>
            </a:r>
          </a:p>
          <a:p>
            <a:pPr>
              <a:lnSpc>
                <a:spcPct val="50000"/>
              </a:lnSpc>
              <a:tabLst>
                <a:tab pos="509453" algn="l"/>
              </a:tabLst>
              <a:defRPr/>
            </a:pPr>
            <a:endParaRPr lang="en-US" sz="1985" b="1" dirty="0">
              <a:latin typeface="Arial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main()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{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solidFill>
                  <a:srgbClr val="0033CC"/>
                </a:solidFill>
                <a:latin typeface="Courier New" pitchFamily="49" charset="0"/>
              </a:rPr>
              <a:t> 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a = 10;</a:t>
            </a:r>
            <a:endParaRPr lang="en-US" sz="1764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var1 = 3, var2 = 5;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</a:t>
            </a:r>
            <a:r>
              <a:rPr lang="en-US" sz="1764" b="1" dirty="0" err="1">
                <a:latin typeface="Courier New" pitchFamily="49" charset="0"/>
              </a:rPr>
              <a:t>ans</a:t>
            </a:r>
            <a:r>
              <a:rPr lang="en-US" sz="1764" b="1" dirty="0">
                <a:latin typeface="Courier New" pitchFamily="49" charset="0"/>
              </a:rPr>
              <a:t>;</a:t>
            </a:r>
          </a:p>
          <a:p>
            <a:pPr>
              <a:lnSpc>
                <a:spcPct val="20000"/>
              </a:lnSpc>
              <a:tabLst>
                <a:tab pos="509453" algn="l"/>
              </a:tabLst>
              <a:defRPr/>
            </a:pPr>
            <a:endParaRPr lang="en-US" sz="2206" b="1" dirty="0">
              <a:latin typeface="Arial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</a:t>
            </a:r>
            <a:r>
              <a:rPr lang="en-US" sz="1764" b="1" dirty="0" err="1">
                <a:latin typeface="Courier New" pitchFamily="49" charset="0"/>
              </a:rPr>
              <a:t>ans</a:t>
            </a:r>
            <a:r>
              <a:rPr lang="en-US" sz="1764" b="1" dirty="0">
                <a:latin typeface="Courier New" pitchFamily="49" charset="0"/>
              </a:rPr>
              <a:t> = product(var1, var2);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985" dirty="0">
                <a:latin typeface="Arial" charset="0"/>
              </a:rPr>
              <a:t>    </a:t>
            </a:r>
            <a:r>
              <a:rPr lang="en-US" sz="1764" b="1" dirty="0" err="1">
                <a:solidFill>
                  <a:srgbClr val="FF3300"/>
                </a:solidFill>
                <a:latin typeface="Courier New" pitchFamily="49" charset="0"/>
              </a:rPr>
              <a:t>printf</a:t>
            </a:r>
            <a:r>
              <a:rPr lang="en-US" sz="1764" b="1" dirty="0">
                <a:latin typeface="Courier New" pitchFamily="49" charset="0"/>
              </a:rPr>
              <a:t>("var1 = %d\n"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       "var2 = %d\n",var1,var2);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</a:t>
            </a:r>
            <a:r>
              <a:rPr lang="en-US" sz="1764" b="1" dirty="0" err="1">
                <a:solidFill>
                  <a:srgbClr val="FF3300"/>
                </a:solidFill>
                <a:latin typeface="Courier New" pitchFamily="49" charset="0"/>
              </a:rPr>
              <a:t>printf</a:t>
            </a:r>
            <a:r>
              <a:rPr lang="en-US" sz="1764" b="1" dirty="0">
                <a:latin typeface="Courier New" pitchFamily="49" charset="0"/>
              </a:rPr>
              <a:t>("var1*var2 = %d\n", </a:t>
            </a:r>
            <a:r>
              <a:rPr lang="en-US" sz="1764" b="1" dirty="0" err="1">
                <a:latin typeface="Courier New" pitchFamily="49" charset="0"/>
              </a:rPr>
              <a:t>ans</a:t>
            </a:r>
            <a:r>
              <a:rPr lang="en-US" sz="1764" b="1" dirty="0">
                <a:latin typeface="Courier New" pitchFamily="49" charset="0"/>
              </a:rPr>
              <a:t>);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}</a:t>
            </a:r>
          </a:p>
          <a:p>
            <a:pPr>
              <a:lnSpc>
                <a:spcPct val="20000"/>
              </a:lnSpc>
              <a:tabLst>
                <a:tab pos="509453" algn="l"/>
              </a:tabLst>
              <a:defRPr/>
            </a:pPr>
            <a:endParaRPr lang="en-US" sz="1764" b="1" dirty="0">
              <a:latin typeface="Courier New" pitchFamily="49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solidFill>
                  <a:srgbClr val="00CC00"/>
                </a:solidFill>
                <a:latin typeface="Courier New" pitchFamily="49" charset="0"/>
              </a:rPr>
              <a:t>/* function definition */ 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product(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A,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B)</a:t>
            </a:r>
          </a:p>
          <a:p>
            <a:pPr>
              <a:lnSpc>
                <a:spcPct val="20000"/>
              </a:lnSpc>
              <a:tabLst>
                <a:tab pos="509453" algn="l"/>
              </a:tabLst>
              <a:defRPr/>
            </a:pPr>
            <a:endParaRPr lang="en-US" sz="1764" b="1" dirty="0">
              <a:latin typeface="Courier New" pitchFamily="49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{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 </a:t>
            </a:r>
            <a:r>
              <a:rPr lang="en-US" sz="1764" b="1" dirty="0" err="1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1764" b="1" dirty="0">
                <a:latin typeface="Courier New" pitchFamily="49" charset="0"/>
              </a:rPr>
              <a:t> result;</a:t>
            </a:r>
          </a:p>
          <a:p>
            <a:pPr>
              <a:lnSpc>
                <a:spcPct val="20000"/>
              </a:lnSpc>
              <a:tabLst>
                <a:tab pos="509453" algn="l"/>
              </a:tabLst>
              <a:defRPr/>
            </a:pPr>
            <a:endParaRPr lang="en-US" sz="1985" b="1" dirty="0">
              <a:latin typeface="Arial" charset="0"/>
            </a:endParaRP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 result = A * B;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  </a:t>
            </a:r>
            <a:r>
              <a:rPr lang="en-US" sz="1764" b="1" dirty="0">
                <a:solidFill>
                  <a:srgbClr val="0033CC"/>
                </a:solidFill>
                <a:latin typeface="Courier New" pitchFamily="49" charset="0"/>
              </a:rPr>
              <a:t>return</a:t>
            </a:r>
            <a:r>
              <a:rPr lang="en-US" sz="1764" b="1" dirty="0">
                <a:latin typeface="Courier New" pitchFamily="49" charset="0"/>
              </a:rPr>
              <a:t> result;</a:t>
            </a:r>
          </a:p>
          <a:p>
            <a:pPr>
              <a:tabLst>
                <a:tab pos="509453" algn="l"/>
              </a:tabLst>
              <a:defRPr/>
            </a:pPr>
            <a:r>
              <a:rPr lang="en-US" sz="1764" b="1" dirty="0">
                <a:latin typeface="Courier New" pitchFamily="49" charset="0"/>
              </a:rPr>
              <a:t> }</a:t>
            </a:r>
          </a:p>
        </p:txBody>
      </p:sp>
      <p:sp>
        <p:nvSpPr>
          <p:cNvPr id="49157" name="AutoShape 27">
            <a:extLst>
              <a:ext uri="{FF2B5EF4-FFF2-40B4-BE49-F238E27FC236}">
                <a16:creationId xmlns:a16="http://schemas.microsoft.com/office/drawing/2014/main" id="{0F61B656-9AA7-330B-6B76-F6B8F914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631" y="4028269"/>
            <a:ext cx="3835695" cy="243341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/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98FF0833-D916-C432-788D-27D99DB20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106" y="3534582"/>
            <a:ext cx="1393525" cy="600476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5"/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22722ED5-2BD1-6280-D175-F0715F866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496" y="5096172"/>
            <a:ext cx="1393525" cy="695011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5"/>
          </a:p>
        </p:txBody>
      </p:sp>
      <p:sp>
        <p:nvSpPr>
          <p:cNvPr id="49160" name="Slide Number Placeholder 9">
            <a:extLst>
              <a:ext uri="{FF2B5EF4-FFF2-40B4-BE49-F238E27FC236}">
                <a16:creationId xmlns:a16="http://schemas.microsoft.com/office/drawing/2014/main" id="{715A1D35-2152-A7A8-2542-A04908F74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04250" y="6524625"/>
            <a:ext cx="5397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CF41C-23C4-4537-A84B-2F14E90C9378}" type="slidenum">
              <a:rPr lang="en-GB" altLang="en-US" smtClean="0"/>
              <a:pPr>
                <a:defRPr/>
              </a:pPr>
              <a:t>8</a:t>
            </a:fld>
            <a:endParaRPr lang="en-GB" altLang="en-US" sz="1764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CFA26CEA-EFB5-74D6-6674-4C03E282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30" y="990874"/>
            <a:ext cx="8602742" cy="599414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1985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&lt;stdio.h&gt;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PassByValue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(int); // prototype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0;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value for x");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&amp;x);   // enter, assume to be 50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PassByValue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 // call function and pass x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x value after the function call is %d", x);  </a:t>
            </a:r>
            <a:r>
              <a:rPr lang="en-US" altLang="en-US" sz="198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print 50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PassByValue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+= 5;             // add 5 to passed in x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b="1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the value of x from the called function is %d", x);  </a:t>
            </a:r>
            <a:r>
              <a:rPr lang="en-US" altLang="en-US" sz="198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print 55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1203" name="Title 1">
            <a:extLst>
              <a:ext uri="{FF2B5EF4-FFF2-40B4-BE49-F238E27FC236}">
                <a16:creationId xmlns:a16="http://schemas.microsoft.com/office/drawing/2014/main" id="{459A7F00-9F4E-8B2A-8703-B0FE6FF86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10083800" cy="615553"/>
          </a:xfrm>
        </p:spPr>
        <p:txBody>
          <a:bodyPr/>
          <a:lstStyle/>
          <a:p>
            <a:r>
              <a:rPr lang="en-US" altLang="en-US"/>
              <a:t>Example 2: C Pass By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BAFE0D469A34B8FA78411C40C7EEE" ma:contentTypeVersion="6" ma:contentTypeDescription="Create a new document." ma:contentTypeScope="" ma:versionID="f0756e016b18bac6f40a6649677bc8c7">
  <xsd:schema xmlns:xsd="http://www.w3.org/2001/XMLSchema" xmlns:xs="http://www.w3.org/2001/XMLSchema" xmlns:p="http://schemas.microsoft.com/office/2006/metadata/properties" xmlns:ns3="2e936831-d805-4911-b39f-331553f7c011" xmlns:ns4="96caa70a-58a0-407f-8894-29d796e77ea1" targetNamespace="http://schemas.microsoft.com/office/2006/metadata/properties" ma:root="true" ma:fieldsID="0382a366573884dd5e75676b69ad22d0" ns3:_="" ns4:_="">
    <xsd:import namespace="2e936831-d805-4911-b39f-331553f7c011"/>
    <xsd:import namespace="96caa70a-58a0-407f-8894-29d796e77e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36831-d805-4911-b39f-331553f7c0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aa70a-58a0-407f-8894-29d796e77e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1843B1-1AD8-4FDC-88E6-991BB38EC001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96caa70a-58a0-407f-8894-29d796e77ea1"/>
    <ds:schemaRef ds:uri="http://schemas.openxmlformats.org/package/2006/metadata/core-properties"/>
    <ds:schemaRef ds:uri="2e936831-d805-4911-b39f-331553f7c011"/>
  </ds:schemaRefs>
</ds:datastoreItem>
</file>

<file path=customXml/itemProps2.xml><?xml version="1.0" encoding="utf-8"?>
<ds:datastoreItem xmlns:ds="http://schemas.openxmlformats.org/officeDocument/2006/customXml" ds:itemID="{024C039E-AF1C-4A4F-A0BC-FBCBDADC1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31307-00D6-419D-8376-7A62088961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936831-d805-4911-b39f-331553f7c011"/>
    <ds:schemaRef ds:uri="96caa70a-58a0-407f-8894-29d796e77e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4742</TotalTime>
  <Words>2119</Words>
  <Application>Microsoft Office PowerPoint</Application>
  <PresentationFormat>Custom</PresentationFormat>
  <Paragraphs>292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Monotype Sorts</vt:lpstr>
      <vt:lpstr>Times New Roman</vt:lpstr>
      <vt:lpstr>Wingdings</vt:lpstr>
      <vt:lpstr>Office Theme</vt:lpstr>
      <vt:lpstr>II.8. Operators: Integer division and remainder</vt:lpstr>
      <vt:lpstr>II.8 Operators: increment and decrement</vt:lpstr>
      <vt:lpstr>…Continued</vt:lpstr>
      <vt:lpstr>Arithmetic operators precedence</vt:lpstr>
      <vt:lpstr>Example</vt:lpstr>
      <vt:lpstr>V. Passing Arguments into Functions</vt:lpstr>
      <vt:lpstr>…Continued</vt:lpstr>
      <vt:lpstr>Example 1: C Pass By Value</vt:lpstr>
      <vt:lpstr>Example 2: C Pass By Value</vt:lpstr>
      <vt:lpstr>II.4 Conditional Operator (? :)</vt:lpstr>
      <vt:lpstr>…Continued</vt:lpstr>
      <vt:lpstr>…Continued</vt:lpstr>
      <vt:lpstr>I. Repetition Statements</vt:lpstr>
      <vt:lpstr>Pre‐test and Post‐test loops</vt:lpstr>
      <vt:lpstr>III. The for loop</vt:lpstr>
      <vt:lpstr>IV. break and continue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Abdsamad Benkrid</dc:creator>
  <cp:lastModifiedBy>Abdsamad Benkrid</cp:lastModifiedBy>
  <cp:revision>55</cp:revision>
  <dcterms:created xsi:type="dcterms:W3CDTF">2016-09-01T21:29:21Z</dcterms:created>
  <dcterms:modified xsi:type="dcterms:W3CDTF">2024-10-25T07:07:00Z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2016-09-01T00:00:00Z</vt:filetime>
  </property>
  <property fmtid="{D5CDD505-2E9C-101B-9397-08002B2CF9AE}" pid="5" name="ContentTypeId">
    <vt:lpwstr>0x0101004D1BAFE0D469A34B8FA78411C40C7EEE</vt:lpwstr>
  </property>
</Properties>
</file>