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5" r:id="rId24"/>
    <p:sldId id="336" r:id="rId25"/>
    <p:sldId id="337" r:id="rId26"/>
    <p:sldId id="339" r:id="rId27"/>
    <p:sldId id="340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3" r:id="rId38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04" autoAdjust="0"/>
  </p:normalViewPr>
  <p:slideViewPr>
    <p:cSldViewPr>
      <p:cViewPr varScale="1">
        <p:scale>
          <a:sx n="48" d="100"/>
          <a:sy n="48" d="100"/>
        </p:scale>
        <p:origin x="149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85E6D-CF13-4A15-AC84-831D6A77FCA8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D3011-5D5B-4764-942A-83C65DCF14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9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cess_(computing)" TargetMode="External"/><Relationship Id="rId3" Type="http://schemas.openxmlformats.org/officeDocument/2006/relationships/hyperlink" Target="https://en.wikipedia.org/wiki/Memory_management" TargetMode="External"/><Relationship Id="rId7" Type="http://schemas.openxmlformats.org/officeDocument/2006/relationships/hyperlink" Target="https://en.wikipedia.org/wiki/Data_segmen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Unix-like" TargetMode="External"/><Relationship Id="rId5" Type="http://schemas.openxmlformats.org/officeDocument/2006/relationships/hyperlink" Target="https://en.wikipedia.org/wiki/Unix" TargetMode="External"/><Relationship Id="rId4" Type="http://schemas.openxmlformats.org/officeDocument/2006/relationships/hyperlink" Target="https://en.wikipedia.org/wiki/System_call" TargetMode="External"/><Relationship Id="rId9" Type="http://schemas.openxmlformats.org/officeDocument/2006/relationships/hyperlink" Target="https://en.wikipedia.org/wiki/Sbrk#cite_note-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err="1"/>
              <a:t>brk</a:t>
            </a:r>
            <a:r>
              <a:rPr lang="en-AU" dirty="0"/>
              <a:t> and </a:t>
            </a:r>
            <a:r>
              <a:rPr lang="en-AU" b="1" dirty="0" err="1"/>
              <a:t>sbrk</a:t>
            </a:r>
            <a:r>
              <a:rPr lang="en-AU" dirty="0"/>
              <a:t> are basic </a:t>
            </a:r>
            <a:r>
              <a:rPr lang="en-AU" dirty="0">
                <a:hlinkClick r:id="rId3" tooltip="Memory management"/>
              </a:rPr>
              <a:t>memory management</a:t>
            </a:r>
            <a:r>
              <a:rPr lang="en-AU" dirty="0"/>
              <a:t> </a:t>
            </a:r>
            <a:r>
              <a:rPr lang="en-AU" dirty="0">
                <a:hlinkClick r:id="rId4" tooltip="System call"/>
              </a:rPr>
              <a:t>system calls</a:t>
            </a:r>
            <a:r>
              <a:rPr lang="en-AU" dirty="0"/>
              <a:t> used in </a:t>
            </a:r>
            <a:r>
              <a:rPr lang="en-AU" dirty="0">
                <a:hlinkClick r:id="rId5" tooltip="Unix"/>
              </a:rPr>
              <a:t>Unix</a:t>
            </a:r>
            <a:r>
              <a:rPr lang="en-AU" dirty="0"/>
              <a:t> and </a:t>
            </a:r>
            <a:r>
              <a:rPr lang="en-AU" dirty="0">
                <a:hlinkClick r:id="rId6" tooltip="Unix-like"/>
              </a:rPr>
              <a:t>Unix-like</a:t>
            </a:r>
            <a:r>
              <a:rPr lang="en-AU" dirty="0"/>
              <a:t> operating systems to control the amount of memory allocated to the </a:t>
            </a:r>
            <a:r>
              <a:rPr lang="en-AU" dirty="0">
                <a:hlinkClick r:id="rId7" tooltip="Data segment"/>
              </a:rPr>
              <a:t>data segment</a:t>
            </a:r>
            <a:r>
              <a:rPr lang="en-AU" dirty="0"/>
              <a:t> of the </a:t>
            </a:r>
            <a:r>
              <a:rPr lang="en-AU" dirty="0">
                <a:hlinkClick r:id="rId8" tooltip="Process (computing)"/>
              </a:rPr>
              <a:t>process</a:t>
            </a:r>
            <a:r>
              <a:rPr lang="en-AU" dirty="0"/>
              <a:t>.</a:t>
            </a:r>
            <a:r>
              <a:rPr lang="en-AU" baseline="30000" dirty="0">
                <a:hlinkClick r:id="rId9"/>
              </a:rPr>
              <a:t>[1]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9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Name of array is a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22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Matrix</a:t>
            </a:r>
            <a:r>
              <a:rPr lang="en-AU" baseline="0" dirty="0"/>
              <a:t> is the address of the first element in the array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38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Resistor is a </a:t>
            </a:r>
            <a:r>
              <a:rPr lang="en-AU" dirty="0" err="1"/>
              <a:t>struct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951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4 elements of date </a:t>
            </a:r>
            <a:r>
              <a:rPr lang="en-AU" dirty="0" err="1"/>
              <a:t>struct</a:t>
            </a:r>
            <a:r>
              <a:rPr lang="en-AU" dirty="0"/>
              <a:t>, in total</a:t>
            </a:r>
            <a:r>
              <a:rPr lang="en-AU" baseline="0" dirty="0"/>
              <a:t> 8 elements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57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69" y="6889719"/>
            <a:ext cx="2459482" cy="378142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50" y="6905625"/>
            <a:ext cx="1847850" cy="638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41431" y="2216340"/>
            <a:ext cx="4740275" cy="3851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348995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2780" y="484060"/>
            <a:ext cx="6227838" cy="1228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228" y="1675320"/>
            <a:ext cx="7948942" cy="3790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33396" y="608265"/>
            <a:ext cx="416090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CSCI29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 Programmin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fo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 Engineers</a:t>
            </a:r>
            <a:endParaRPr lang="en-AU" sz="1800" spc="-5" dirty="0">
              <a:latin typeface="Arial"/>
              <a:cs typeface="Arial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1889340" y="2638425"/>
            <a:ext cx="720922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/>
            <a:r>
              <a:rPr lang="en-AU" kern="0" spc="-5" dirty="0"/>
              <a:t>Dynamic</a:t>
            </a:r>
            <a:r>
              <a:rPr lang="en-AU" kern="0" spc="15" dirty="0"/>
              <a:t> Memory Allocation</a:t>
            </a:r>
            <a:endParaRPr lang="en-AU" kern="0" spc="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5105F-4534-4015-8B82-7E72A4923F34}"/>
              </a:ext>
            </a:extLst>
          </p:cNvPr>
          <p:cNvSpPr txBox="1"/>
          <p:nvPr/>
        </p:nvSpPr>
        <p:spPr>
          <a:xfrm>
            <a:off x="601297" y="6143625"/>
            <a:ext cx="9785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Note: </a:t>
            </a:r>
            <a:r>
              <a:rPr lang="en-US" sz="2000" dirty="0"/>
              <a:t>In the assessment, you expected to know the function malloc, </a:t>
            </a:r>
            <a:r>
              <a:rPr lang="en-US" sz="2000" dirty="0" err="1"/>
              <a:t>calloc</a:t>
            </a:r>
            <a:r>
              <a:rPr lang="en-US" sz="2000" dirty="0"/>
              <a:t> and </a:t>
            </a:r>
            <a:r>
              <a:rPr lang="en-US" sz="2000" dirty="0" err="1"/>
              <a:t>memset</a:t>
            </a:r>
            <a:r>
              <a:rPr lang="en-US" sz="2000" dirty="0"/>
              <a:t> only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2780" y="352425"/>
            <a:ext cx="6227838" cy="1228725"/>
          </a:xfrm>
          <a:prstGeom prst="rect">
            <a:avLst/>
          </a:prstGeom>
        </p:spPr>
        <p:txBody>
          <a:bodyPr vert="horz" wrap="square" lIns="0" tIns="320664" rIns="0" bIns="0" rtlCol="0">
            <a:spAutoFit/>
          </a:bodyPr>
          <a:lstStyle/>
          <a:p>
            <a:pPr marL="1299210">
              <a:lnSpc>
                <a:spcPct val="100000"/>
              </a:lnSpc>
            </a:pPr>
            <a:r>
              <a:rPr sz="4800" b="1" spc="-10" dirty="0">
                <a:latin typeface="Courier New"/>
                <a:cs typeface="Courier New"/>
              </a:rPr>
              <a:t>realloc</a:t>
            </a:r>
            <a:r>
              <a:rPr sz="4800" b="1" dirty="0">
                <a:latin typeface="Courier New"/>
                <a:cs typeface="Courier New"/>
              </a:rPr>
              <a:t>(</a:t>
            </a:r>
            <a:r>
              <a:rPr sz="4800" b="1" spc="-15" dirty="0">
                <a:latin typeface="Courier New"/>
                <a:cs typeface="Courier New"/>
              </a:rPr>
              <a:t> </a:t>
            </a:r>
            <a:r>
              <a:rPr sz="4800" b="1" dirty="0">
                <a:latin typeface="Courier New"/>
                <a:cs typeface="Courier New"/>
              </a:rPr>
              <a:t>)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099" y="1606740"/>
            <a:ext cx="7082790" cy="85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Change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siz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previousl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5" dirty="0">
                <a:latin typeface="Calibri"/>
                <a:cs typeface="Calibri"/>
              </a:rPr>
              <a:t>allocate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5" dirty="0">
                <a:latin typeface="Calibri"/>
                <a:cs typeface="Calibri"/>
              </a:rPr>
              <a:t>area</a:t>
            </a:r>
            <a:endParaRPr sz="2800" dirty="0">
              <a:latin typeface="Calibri"/>
              <a:cs typeface="Calibri"/>
            </a:endParaRPr>
          </a:p>
          <a:p>
            <a:pPr marL="12700" indent="403860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void* </a:t>
            </a:r>
            <a:r>
              <a:rPr sz="2000" spc="-5" dirty="0">
                <a:latin typeface="Courier New"/>
                <a:cs typeface="Courier New"/>
              </a:rPr>
              <a:t>realloc( 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void *</a:t>
            </a:r>
            <a:r>
              <a:rPr sz="2000" spc="-5" dirty="0">
                <a:latin typeface="Courier New"/>
                <a:cs typeface="Courier New"/>
              </a:rPr>
              <a:t>ptr,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spc="-5" dirty="0" err="1">
                <a:latin typeface="Courier New"/>
                <a:cs typeface="Courier New"/>
              </a:rPr>
              <a:t>newSize</a:t>
            </a:r>
            <a:r>
              <a:rPr sz="2000" spc="-5" dirty="0">
                <a:latin typeface="Courier New"/>
                <a:cs typeface="Courier New"/>
              </a:rPr>
              <a:t> 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9100" y="2602423"/>
            <a:ext cx="7854200" cy="374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lang="en-AU" sz="2000" i="1" spc="-5" dirty="0">
                <a:cs typeface="Calibri"/>
              </a:rPr>
              <a:t>Example</a:t>
            </a:r>
            <a:r>
              <a:rPr lang="en-AU" sz="2000" spc="-5" dirty="0">
                <a:cs typeface="Calibri"/>
              </a:rPr>
              <a:t>: Increase</a:t>
            </a:r>
            <a:r>
              <a:rPr lang="en-AU" sz="2000" spc="5" dirty="0">
                <a:cs typeface="Calibri"/>
              </a:rPr>
              <a:t> </a:t>
            </a:r>
            <a:r>
              <a:rPr lang="en-AU" sz="2000" spc="-5" dirty="0">
                <a:cs typeface="Calibri"/>
              </a:rPr>
              <a:t>a</a:t>
            </a:r>
            <a:r>
              <a:rPr lang="en-AU" sz="2000" dirty="0">
                <a:cs typeface="Calibri"/>
              </a:rPr>
              <a:t> </a:t>
            </a:r>
            <a:r>
              <a:rPr lang="en-AU" sz="2000" spc="-5" dirty="0">
                <a:cs typeface="Calibri"/>
              </a:rPr>
              <a:t>dynamic</a:t>
            </a:r>
            <a:r>
              <a:rPr lang="en-AU" sz="2000" spc="5" dirty="0">
                <a:cs typeface="Calibri"/>
              </a:rPr>
              <a:t> </a:t>
            </a:r>
            <a:r>
              <a:rPr lang="en-AU" sz="2000" spc="-5" dirty="0">
                <a:cs typeface="Calibri"/>
              </a:rPr>
              <a:t>array size from 100 to</a:t>
            </a:r>
            <a:r>
              <a:rPr lang="en-AU" sz="2000" dirty="0">
                <a:cs typeface="Calibri"/>
              </a:rPr>
              <a:t> </a:t>
            </a:r>
            <a:r>
              <a:rPr lang="en-AU" sz="2000" spc="-10" dirty="0">
                <a:cs typeface="Calibri"/>
              </a:rPr>
              <a:t>200</a:t>
            </a:r>
            <a:r>
              <a:rPr lang="en-AU" sz="2000" spc="-5" dirty="0">
                <a:cs typeface="Calibri"/>
              </a:rPr>
              <a:t>0 bytes</a:t>
            </a:r>
            <a:endParaRPr lang="en-AU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AU" sz="2000" spc="-5" dirty="0">
                <a:solidFill>
                  <a:srgbClr val="0000CC"/>
                </a:solidFill>
                <a:latin typeface="Courier New"/>
                <a:cs typeface="Courier New"/>
              </a:rPr>
              <a:t>char </a:t>
            </a:r>
            <a:r>
              <a:rPr lang="en-AU" sz="2000" spc="-5" dirty="0">
                <a:latin typeface="Courier New"/>
                <a:cs typeface="Courier New"/>
              </a:rPr>
              <a:t>*</a:t>
            </a:r>
            <a:r>
              <a:rPr lang="en-AU" sz="2000" spc="-5" dirty="0" err="1">
                <a:latin typeface="Courier New"/>
                <a:cs typeface="Courier New"/>
              </a:rPr>
              <a:t>ptr</a:t>
            </a:r>
            <a:r>
              <a:rPr lang="en-AU" sz="2000" spc="-5" dirty="0">
                <a:latin typeface="Courier New"/>
                <a:cs typeface="Courier New"/>
              </a:rPr>
              <a:t>;</a:t>
            </a:r>
            <a:endParaRPr lang="en-AU"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AU" sz="2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AU" sz="2000" spc="-5" dirty="0">
                <a:latin typeface="Courier New"/>
                <a:cs typeface="Courier New"/>
              </a:rPr>
              <a:t>( (</a:t>
            </a:r>
            <a:r>
              <a:rPr lang="en-AU" sz="2000" spc="-5" dirty="0" err="1">
                <a:latin typeface="Courier New"/>
                <a:cs typeface="Courier New"/>
              </a:rPr>
              <a:t>ptr</a:t>
            </a:r>
            <a:r>
              <a:rPr lang="en-AU" sz="2000" spc="-5" dirty="0">
                <a:latin typeface="Courier New"/>
                <a:cs typeface="Courier New"/>
              </a:rPr>
              <a:t> = </a:t>
            </a:r>
            <a:r>
              <a:rPr lang="en-AU" sz="2000" spc="-5" dirty="0" err="1">
                <a:latin typeface="Courier New"/>
                <a:cs typeface="Courier New"/>
              </a:rPr>
              <a:t>malloc</a:t>
            </a:r>
            <a:r>
              <a:rPr lang="en-AU" sz="2000" spc="-5" dirty="0">
                <a:latin typeface="Courier New"/>
                <a:cs typeface="Courier New"/>
              </a:rPr>
              <a:t>(100)) == NULL )</a:t>
            </a:r>
            <a:endParaRPr lang="en-AU" sz="2000" dirty="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</a:pPr>
            <a:endParaRPr lang="en-AU" sz="2000" spc="-5" dirty="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{ </a:t>
            </a:r>
            <a:r>
              <a:rPr sz="2000" i="1" spc="-5" dirty="0">
                <a:latin typeface="Courier New"/>
                <a:cs typeface="Courier New"/>
              </a:rPr>
              <a:t>error recovery </a:t>
            </a:r>
            <a:r>
              <a:rPr sz="2000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tabLst>
                <a:tab pos="621665" algn="l"/>
                <a:tab pos="1078865" algn="l"/>
                <a:tab pos="1536065" algn="l"/>
              </a:tabLst>
            </a:pPr>
            <a:r>
              <a:rPr sz="2000" spc="-5" dirty="0">
                <a:latin typeface="Courier New"/>
                <a:cs typeface="Courier New"/>
              </a:rPr>
              <a:t>.	.	.	.</a:t>
            </a:r>
            <a:endParaRPr sz="2000" dirty="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tabLst>
                <a:tab pos="621665" algn="l"/>
                <a:tab pos="1078865" algn="l"/>
                <a:tab pos="1536065" algn="l"/>
              </a:tabLst>
            </a:pPr>
            <a:r>
              <a:rPr sz="2000" spc="-5" dirty="0">
                <a:latin typeface="Courier New"/>
                <a:cs typeface="Courier New"/>
              </a:rPr>
              <a:t>.	.	.	.</a:t>
            </a:r>
            <a:endParaRPr lang="en-AU" sz="2000" spc="-5" dirty="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lang="en-AU" sz="2000" spc="-5" dirty="0">
                <a:latin typeface="Courier New"/>
                <a:cs typeface="Courier New"/>
              </a:rPr>
              <a:t>If (</a:t>
            </a:r>
            <a:r>
              <a:rPr lang="en-AU" sz="2000" spc="-5" dirty="0" err="1">
                <a:latin typeface="Courier New"/>
                <a:cs typeface="Courier New"/>
              </a:rPr>
              <a:t>ptr</a:t>
            </a:r>
            <a:r>
              <a:rPr lang="en-AU" sz="2000" spc="-5" dirty="0">
                <a:latin typeface="Courier New"/>
                <a:cs typeface="Courier New"/>
              </a:rPr>
              <a:t> = </a:t>
            </a:r>
            <a:r>
              <a:rPr lang="en-AU" sz="2000" b="1" spc="-5" dirty="0" err="1">
                <a:latin typeface="Courier New"/>
                <a:cs typeface="Courier New"/>
              </a:rPr>
              <a:t>realloc</a:t>
            </a:r>
            <a:r>
              <a:rPr lang="en-AU" sz="2000" b="1" spc="-5" dirty="0">
                <a:latin typeface="Courier New"/>
                <a:cs typeface="Courier New"/>
              </a:rPr>
              <a:t>(</a:t>
            </a:r>
            <a:r>
              <a:rPr lang="en-AU" sz="2000" b="1" spc="-5" dirty="0" err="1">
                <a:latin typeface="Courier New"/>
                <a:cs typeface="Courier New"/>
              </a:rPr>
              <a:t>ptr</a:t>
            </a:r>
            <a:r>
              <a:rPr lang="en-AU" sz="2000" b="1" spc="-5" dirty="0">
                <a:latin typeface="Courier New"/>
                <a:cs typeface="Courier New"/>
              </a:rPr>
              <a:t>, 2000)</a:t>
            </a:r>
            <a:r>
              <a:rPr lang="en-AU" sz="2000" spc="-5" dirty="0">
                <a:latin typeface="Courier New"/>
                <a:cs typeface="Courier New"/>
              </a:rPr>
              <a:t>) == NULL )</a:t>
            </a:r>
            <a:endParaRPr lang="en-AU"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lang="en-AU" sz="2000" i="1" spc="-5" dirty="0">
                <a:latin typeface="Courier New"/>
                <a:cs typeface="Courier New"/>
              </a:rPr>
              <a:t>{error recovery </a:t>
            </a:r>
            <a:r>
              <a:rPr lang="en-AU" sz="2000" spc="-5" dirty="0">
                <a:latin typeface="Courier New"/>
                <a:cs typeface="Courier New"/>
              </a:rPr>
              <a:t>}</a:t>
            </a:r>
            <a:endParaRPr lang="en-AU" sz="2000" dirty="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tabLst>
                <a:tab pos="621665" algn="l"/>
                <a:tab pos="1078865" algn="l"/>
                <a:tab pos="1536065" algn="l"/>
              </a:tabLst>
            </a:pPr>
            <a:endParaRPr sz="2000" dirty="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370"/>
              </a:spcBef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2099" y="5928487"/>
            <a:ext cx="8461951" cy="1120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798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siz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originall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5" dirty="0">
                <a:latin typeface="Calibri"/>
                <a:cs typeface="Calibri"/>
              </a:rPr>
              <a:t>allocate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ca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increase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decreased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Existin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arra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5" dirty="0">
                <a:latin typeface="Calibri"/>
                <a:cs typeface="Calibri"/>
              </a:rPr>
              <a:t>ar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preserved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4995" rIns="0" bIns="0" rtlCol="0">
            <a:spAutoFit/>
          </a:bodyPr>
          <a:lstStyle/>
          <a:p>
            <a:pPr marL="2017395">
              <a:lnSpc>
                <a:spcPct val="100000"/>
              </a:lnSpc>
            </a:pPr>
            <a:r>
              <a:rPr sz="4800" dirty="0"/>
              <a:t>Caution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896050" y="1647804"/>
            <a:ext cx="8901297" cy="878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2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b="1" spc="-10" dirty="0" err="1">
                <a:latin typeface="Courier New"/>
                <a:cs typeface="Courier New"/>
              </a:rPr>
              <a:t>reallo</a:t>
            </a:r>
            <a:r>
              <a:rPr sz="2800" b="1" dirty="0" err="1">
                <a:latin typeface="Courier New"/>
                <a:cs typeface="Courier New"/>
              </a:rPr>
              <a:t>c</a:t>
            </a:r>
            <a:r>
              <a:rPr sz="2800" b="1" spc="-1045" dirty="0">
                <a:latin typeface="Courier New"/>
                <a:cs typeface="Courier New"/>
              </a:rPr>
              <a:t> </a:t>
            </a:r>
            <a:r>
              <a:rPr lang="en-AU" sz="2800" b="1" spc="-10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wil</a:t>
            </a:r>
            <a:r>
              <a:rPr sz="2800" dirty="0">
                <a:latin typeface="Calibri"/>
                <a:cs typeface="Calibri"/>
              </a:rPr>
              <a:t>l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operat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correctl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i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5" dirty="0">
                <a:latin typeface="Calibri"/>
                <a:cs typeface="Calibri"/>
              </a:rPr>
              <a:t>yo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 have previousl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modifie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origina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pointer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2322" y="2623787"/>
            <a:ext cx="7799178" cy="381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lang="en-AU" sz="2400" i="1" dirty="0">
                <a:cs typeface="Calibri"/>
              </a:rPr>
              <a:t>Example:</a:t>
            </a:r>
            <a:endParaRPr lang="en-AU" sz="24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AU" sz="2000" spc="-5" dirty="0">
                <a:solidFill>
                  <a:srgbClr val="0000CC"/>
                </a:solidFill>
                <a:latin typeface="Courier New"/>
                <a:cs typeface="Courier New"/>
              </a:rPr>
              <a:t>char </a:t>
            </a:r>
            <a:r>
              <a:rPr lang="en-AU" sz="2000" spc="-5" dirty="0">
                <a:latin typeface="Courier New"/>
                <a:cs typeface="Courier New"/>
              </a:rPr>
              <a:t>*</a:t>
            </a:r>
            <a:r>
              <a:rPr lang="en-AU" sz="2000" spc="-5" dirty="0" err="1">
                <a:latin typeface="Courier New"/>
                <a:cs typeface="Courier New"/>
              </a:rPr>
              <a:t>ptr</a:t>
            </a:r>
            <a:r>
              <a:rPr lang="en-AU" sz="2000" spc="-5" dirty="0">
                <a:latin typeface="Courier New"/>
                <a:cs typeface="Courier New"/>
              </a:rPr>
              <a:t>;</a:t>
            </a:r>
            <a:endParaRPr lang="en-AU"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AU" sz="2000" spc="-5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12700"/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spc="-5" dirty="0">
                <a:latin typeface="Courier New"/>
                <a:cs typeface="Courier New"/>
              </a:rPr>
              <a:t>( (ptr = (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char</a:t>
            </a:r>
            <a:r>
              <a:rPr sz="2000" spc="-5" dirty="0">
                <a:latin typeface="Courier New"/>
                <a:cs typeface="Courier New"/>
              </a:rPr>
              <a:t>*)</a:t>
            </a:r>
            <a:r>
              <a:rPr sz="2000" spc="-5" dirty="0" err="1">
                <a:latin typeface="Courier New"/>
                <a:cs typeface="Courier New"/>
              </a:rPr>
              <a:t>malloc</a:t>
            </a:r>
            <a:r>
              <a:rPr sz="2000" spc="-5" dirty="0">
                <a:latin typeface="Courier New"/>
                <a:cs typeface="Courier New"/>
              </a:rPr>
              <a:t>(50)</a:t>
            </a:r>
            <a:r>
              <a:rPr lang="en-AU" sz="2000" spc="-5" dirty="0">
                <a:latin typeface="Courier New"/>
                <a:cs typeface="Courier New"/>
              </a:rPr>
              <a:t> ) == NULL 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480"/>
              </a:spcBef>
              <a:tabLst>
                <a:tab pos="621665" algn="l"/>
                <a:tab pos="1078865" algn="l"/>
                <a:tab pos="1536065" algn="l"/>
                <a:tab pos="1993264" algn="l"/>
                <a:tab pos="2450465" algn="l"/>
              </a:tabLst>
            </a:pPr>
            <a:r>
              <a:rPr sz="2000" spc="-5" dirty="0">
                <a:latin typeface="Courier New"/>
                <a:cs typeface="Courier New"/>
              </a:rPr>
              <a:t>.	.	.	.	.	.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Courier New"/>
                <a:cs typeface="Courier New"/>
              </a:rPr>
              <a:t>ptr += 4;</a:t>
            </a:r>
            <a:endParaRPr sz="2000" dirty="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470"/>
              </a:spcBef>
              <a:tabLst>
                <a:tab pos="621665" algn="l"/>
                <a:tab pos="1078865" algn="l"/>
                <a:tab pos="1536065" algn="l"/>
                <a:tab pos="1993264" algn="l"/>
              </a:tabLst>
            </a:pPr>
            <a:r>
              <a:rPr sz="2000" spc="-5" dirty="0">
                <a:latin typeface="Courier New"/>
                <a:cs typeface="Courier New"/>
              </a:rPr>
              <a:t>.	.	.	.	.</a:t>
            </a:r>
            <a:endParaRPr lang="en-AU" sz="2000" spc="-5" dirty="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470"/>
              </a:spcBef>
              <a:tabLst>
                <a:tab pos="621665" algn="l"/>
                <a:tab pos="1078865" algn="l"/>
                <a:tab pos="1536065" algn="l"/>
                <a:tab pos="1993264" algn="l"/>
              </a:tabLst>
            </a:pPr>
            <a:endParaRPr lang="en-AU" sz="2000" spc="-5" dirty="0">
              <a:latin typeface="Courier New"/>
              <a:cs typeface="Courier New"/>
            </a:endParaRPr>
          </a:p>
          <a:p>
            <a:pPr marL="12700"/>
            <a:r>
              <a:rPr lang="en-AU" sz="2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AU" sz="2000" spc="-5" dirty="0">
                <a:latin typeface="Courier New"/>
                <a:cs typeface="Courier New"/>
              </a:rPr>
              <a:t>((</a:t>
            </a:r>
            <a:r>
              <a:rPr lang="en-AU" sz="2000" spc="-5" dirty="0" err="1">
                <a:latin typeface="Courier New"/>
                <a:cs typeface="Courier New"/>
              </a:rPr>
              <a:t>ptr</a:t>
            </a:r>
            <a:r>
              <a:rPr lang="en-AU" sz="2000" spc="-5" dirty="0">
                <a:latin typeface="Courier New"/>
                <a:cs typeface="Courier New"/>
              </a:rPr>
              <a:t> = (</a:t>
            </a:r>
            <a:r>
              <a:rPr lang="en-AU" sz="2000" spc="-5" dirty="0">
                <a:solidFill>
                  <a:srgbClr val="00009A"/>
                </a:solidFill>
                <a:latin typeface="Courier New"/>
                <a:cs typeface="Courier New"/>
              </a:rPr>
              <a:t>char</a:t>
            </a:r>
            <a:r>
              <a:rPr lang="en-AU" sz="2000" spc="-5" dirty="0">
                <a:latin typeface="Courier New"/>
                <a:cs typeface="Courier New"/>
              </a:rPr>
              <a:t>*)</a:t>
            </a:r>
            <a:r>
              <a:rPr lang="en-AU" sz="2000" spc="-5" dirty="0" err="1">
                <a:latin typeface="Courier New"/>
                <a:cs typeface="Courier New"/>
              </a:rPr>
              <a:t>realloc</a:t>
            </a:r>
            <a:r>
              <a:rPr lang="en-AU" sz="2000" spc="-5" dirty="0">
                <a:latin typeface="Courier New"/>
                <a:cs typeface="Courier New"/>
              </a:rPr>
              <a:t>(</a:t>
            </a:r>
            <a:r>
              <a:rPr lang="en-AU" sz="2000" spc="-5" dirty="0" err="1">
                <a:latin typeface="Courier New"/>
                <a:cs typeface="Courier New"/>
              </a:rPr>
              <a:t>ptr</a:t>
            </a:r>
            <a:r>
              <a:rPr lang="en-AU" sz="2000" spc="-5" dirty="0">
                <a:latin typeface="Courier New"/>
                <a:cs typeface="Courier New"/>
              </a:rPr>
              <a:t>, 200)) == NULL )</a:t>
            </a:r>
            <a:endParaRPr lang="en-AU" sz="2000" dirty="0">
              <a:latin typeface="Courier New"/>
              <a:cs typeface="Courier New"/>
            </a:endParaRPr>
          </a:p>
          <a:p>
            <a:pPr marL="12700"/>
            <a:endParaRPr lang="en-AU" sz="2000" dirty="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470"/>
              </a:spcBef>
              <a:tabLst>
                <a:tab pos="621665" algn="l"/>
                <a:tab pos="1078865" algn="l"/>
                <a:tab pos="1536065" algn="l"/>
                <a:tab pos="1993264" algn="l"/>
              </a:tabLst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500" y="5964099"/>
            <a:ext cx="86106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Debuggin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difficul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error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 ar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usuall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 reported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9681" y="4286503"/>
            <a:ext cx="296608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does </a:t>
            </a:r>
            <a:r>
              <a:rPr sz="1800" spc="5" dirty="0">
                <a:solidFill>
                  <a:srgbClr val="800000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point to 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800000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beg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inning 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f 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800000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allocated</a:t>
            </a:r>
            <a:r>
              <a:rPr sz="1800" spc="1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memory 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space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42673" y="4433315"/>
            <a:ext cx="600075" cy="738505"/>
          </a:xfrm>
          <a:custGeom>
            <a:avLst/>
            <a:gdLst/>
            <a:ahLst/>
            <a:cxnLst/>
            <a:rect l="l" t="t" r="r" b="b"/>
            <a:pathLst>
              <a:path w="600075" h="738504">
                <a:moveTo>
                  <a:pt x="599694" y="12191"/>
                </a:moveTo>
                <a:lnTo>
                  <a:pt x="599694" y="8381"/>
                </a:lnTo>
                <a:lnTo>
                  <a:pt x="597408" y="5333"/>
                </a:lnTo>
                <a:lnTo>
                  <a:pt x="593598" y="5333"/>
                </a:lnTo>
                <a:lnTo>
                  <a:pt x="590550" y="4571"/>
                </a:lnTo>
                <a:lnTo>
                  <a:pt x="586740" y="7619"/>
                </a:lnTo>
                <a:lnTo>
                  <a:pt x="586740" y="14477"/>
                </a:lnTo>
                <a:lnTo>
                  <a:pt x="589026" y="17525"/>
                </a:lnTo>
                <a:lnTo>
                  <a:pt x="592836" y="17525"/>
                </a:lnTo>
                <a:lnTo>
                  <a:pt x="595884" y="18287"/>
                </a:lnTo>
                <a:lnTo>
                  <a:pt x="598932" y="15239"/>
                </a:lnTo>
                <a:lnTo>
                  <a:pt x="599694" y="12191"/>
                </a:lnTo>
                <a:close/>
              </a:path>
              <a:path w="600075" h="738504">
                <a:moveTo>
                  <a:pt x="574548" y="6857"/>
                </a:moveTo>
                <a:lnTo>
                  <a:pt x="571500" y="3809"/>
                </a:lnTo>
                <a:lnTo>
                  <a:pt x="568452" y="3047"/>
                </a:lnTo>
                <a:lnTo>
                  <a:pt x="564642" y="3047"/>
                </a:lnTo>
                <a:lnTo>
                  <a:pt x="561594" y="5333"/>
                </a:lnTo>
                <a:lnTo>
                  <a:pt x="561594" y="9143"/>
                </a:lnTo>
                <a:lnTo>
                  <a:pt x="560832" y="12953"/>
                </a:lnTo>
                <a:lnTo>
                  <a:pt x="563880" y="16001"/>
                </a:lnTo>
                <a:lnTo>
                  <a:pt x="570738" y="16001"/>
                </a:lnTo>
                <a:lnTo>
                  <a:pt x="573786" y="13715"/>
                </a:lnTo>
                <a:lnTo>
                  <a:pt x="573786" y="9905"/>
                </a:lnTo>
                <a:lnTo>
                  <a:pt x="574548" y="6857"/>
                </a:lnTo>
                <a:close/>
              </a:path>
              <a:path w="600075" h="738504">
                <a:moveTo>
                  <a:pt x="548640" y="12191"/>
                </a:moveTo>
                <a:lnTo>
                  <a:pt x="548640" y="4571"/>
                </a:lnTo>
                <a:lnTo>
                  <a:pt x="546354" y="1523"/>
                </a:lnTo>
                <a:lnTo>
                  <a:pt x="539496" y="1523"/>
                </a:lnTo>
                <a:lnTo>
                  <a:pt x="536448" y="3809"/>
                </a:lnTo>
                <a:lnTo>
                  <a:pt x="536448" y="7619"/>
                </a:lnTo>
                <a:lnTo>
                  <a:pt x="535686" y="11429"/>
                </a:lnTo>
                <a:lnTo>
                  <a:pt x="538734" y="14477"/>
                </a:lnTo>
                <a:lnTo>
                  <a:pt x="545592" y="14477"/>
                </a:lnTo>
                <a:lnTo>
                  <a:pt x="548640" y="12191"/>
                </a:lnTo>
                <a:close/>
              </a:path>
              <a:path w="600075" h="738504">
                <a:moveTo>
                  <a:pt x="523494" y="10667"/>
                </a:moveTo>
                <a:lnTo>
                  <a:pt x="523494" y="3809"/>
                </a:lnTo>
                <a:lnTo>
                  <a:pt x="520446" y="761"/>
                </a:lnTo>
                <a:lnTo>
                  <a:pt x="513588" y="761"/>
                </a:lnTo>
                <a:lnTo>
                  <a:pt x="510540" y="3047"/>
                </a:lnTo>
                <a:lnTo>
                  <a:pt x="510540" y="9905"/>
                </a:lnTo>
                <a:lnTo>
                  <a:pt x="513588" y="12953"/>
                </a:lnTo>
                <a:lnTo>
                  <a:pt x="516636" y="12953"/>
                </a:lnTo>
                <a:lnTo>
                  <a:pt x="520446" y="13715"/>
                </a:lnTo>
                <a:lnTo>
                  <a:pt x="523494" y="10667"/>
                </a:lnTo>
                <a:close/>
              </a:path>
              <a:path w="600075" h="738504">
                <a:moveTo>
                  <a:pt x="498348" y="9905"/>
                </a:moveTo>
                <a:lnTo>
                  <a:pt x="498348" y="3047"/>
                </a:lnTo>
                <a:lnTo>
                  <a:pt x="495300" y="0"/>
                </a:lnTo>
                <a:lnTo>
                  <a:pt x="488442" y="0"/>
                </a:lnTo>
                <a:lnTo>
                  <a:pt x="485394" y="3047"/>
                </a:lnTo>
                <a:lnTo>
                  <a:pt x="485394" y="9905"/>
                </a:lnTo>
                <a:lnTo>
                  <a:pt x="488442" y="12953"/>
                </a:lnTo>
                <a:lnTo>
                  <a:pt x="495300" y="12953"/>
                </a:lnTo>
                <a:lnTo>
                  <a:pt x="498348" y="9905"/>
                </a:lnTo>
                <a:close/>
              </a:path>
              <a:path w="600075" h="738504">
                <a:moveTo>
                  <a:pt x="472440" y="9905"/>
                </a:moveTo>
                <a:lnTo>
                  <a:pt x="472440" y="3047"/>
                </a:lnTo>
                <a:lnTo>
                  <a:pt x="469392" y="0"/>
                </a:lnTo>
                <a:lnTo>
                  <a:pt x="462534" y="0"/>
                </a:lnTo>
                <a:lnTo>
                  <a:pt x="459486" y="3047"/>
                </a:lnTo>
                <a:lnTo>
                  <a:pt x="460248" y="6857"/>
                </a:lnTo>
                <a:lnTo>
                  <a:pt x="460248" y="9905"/>
                </a:lnTo>
                <a:lnTo>
                  <a:pt x="462534" y="12953"/>
                </a:lnTo>
                <a:lnTo>
                  <a:pt x="470154" y="12953"/>
                </a:lnTo>
                <a:lnTo>
                  <a:pt x="472440" y="9905"/>
                </a:lnTo>
                <a:close/>
              </a:path>
              <a:path w="600075" h="738504">
                <a:moveTo>
                  <a:pt x="447294" y="10667"/>
                </a:moveTo>
                <a:lnTo>
                  <a:pt x="447294" y="3809"/>
                </a:lnTo>
                <a:lnTo>
                  <a:pt x="444246" y="1523"/>
                </a:lnTo>
                <a:lnTo>
                  <a:pt x="436626" y="1523"/>
                </a:lnTo>
                <a:lnTo>
                  <a:pt x="434340" y="4571"/>
                </a:lnTo>
                <a:lnTo>
                  <a:pt x="434340" y="11429"/>
                </a:lnTo>
                <a:lnTo>
                  <a:pt x="437388" y="14477"/>
                </a:lnTo>
                <a:lnTo>
                  <a:pt x="441198" y="14477"/>
                </a:lnTo>
                <a:lnTo>
                  <a:pt x="445008" y="13715"/>
                </a:lnTo>
                <a:lnTo>
                  <a:pt x="447294" y="10667"/>
                </a:lnTo>
                <a:close/>
              </a:path>
              <a:path w="600075" h="738504">
                <a:moveTo>
                  <a:pt x="422148" y="12953"/>
                </a:moveTo>
                <a:lnTo>
                  <a:pt x="422148" y="9905"/>
                </a:lnTo>
                <a:lnTo>
                  <a:pt x="421386" y="6095"/>
                </a:lnTo>
                <a:lnTo>
                  <a:pt x="418338" y="3809"/>
                </a:lnTo>
                <a:lnTo>
                  <a:pt x="414528" y="4571"/>
                </a:lnTo>
                <a:lnTo>
                  <a:pt x="411480" y="4571"/>
                </a:lnTo>
                <a:lnTo>
                  <a:pt x="409194" y="7619"/>
                </a:lnTo>
                <a:lnTo>
                  <a:pt x="409194" y="11429"/>
                </a:lnTo>
                <a:lnTo>
                  <a:pt x="409956" y="14477"/>
                </a:lnTo>
                <a:lnTo>
                  <a:pt x="413004" y="17525"/>
                </a:lnTo>
                <a:lnTo>
                  <a:pt x="416052" y="16763"/>
                </a:lnTo>
                <a:lnTo>
                  <a:pt x="419862" y="16763"/>
                </a:lnTo>
                <a:lnTo>
                  <a:pt x="422148" y="12953"/>
                </a:lnTo>
                <a:close/>
              </a:path>
              <a:path w="600075" h="738504">
                <a:moveTo>
                  <a:pt x="397764" y="16763"/>
                </a:moveTo>
                <a:lnTo>
                  <a:pt x="397002" y="13715"/>
                </a:lnTo>
                <a:lnTo>
                  <a:pt x="396240" y="9905"/>
                </a:lnTo>
                <a:lnTo>
                  <a:pt x="393192" y="7619"/>
                </a:lnTo>
                <a:lnTo>
                  <a:pt x="389382" y="8381"/>
                </a:lnTo>
                <a:lnTo>
                  <a:pt x="386334" y="9143"/>
                </a:lnTo>
                <a:lnTo>
                  <a:pt x="383286" y="12191"/>
                </a:lnTo>
                <a:lnTo>
                  <a:pt x="384048" y="16001"/>
                </a:lnTo>
                <a:lnTo>
                  <a:pt x="384810" y="19049"/>
                </a:lnTo>
                <a:lnTo>
                  <a:pt x="387858" y="21335"/>
                </a:lnTo>
                <a:lnTo>
                  <a:pt x="391668" y="21335"/>
                </a:lnTo>
                <a:lnTo>
                  <a:pt x="394716" y="20573"/>
                </a:lnTo>
                <a:lnTo>
                  <a:pt x="397764" y="16763"/>
                </a:lnTo>
                <a:close/>
              </a:path>
              <a:path w="600075" h="738504">
                <a:moveTo>
                  <a:pt x="372618" y="22859"/>
                </a:moveTo>
                <a:lnTo>
                  <a:pt x="371856" y="19049"/>
                </a:lnTo>
                <a:lnTo>
                  <a:pt x="371094" y="16001"/>
                </a:lnTo>
                <a:lnTo>
                  <a:pt x="367284" y="13715"/>
                </a:lnTo>
                <a:lnTo>
                  <a:pt x="364236" y="14477"/>
                </a:lnTo>
                <a:lnTo>
                  <a:pt x="360426" y="16001"/>
                </a:lnTo>
                <a:lnTo>
                  <a:pt x="358902" y="19049"/>
                </a:lnTo>
                <a:lnTo>
                  <a:pt x="359664" y="22859"/>
                </a:lnTo>
                <a:lnTo>
                  <a:pt x="360426" y="25907"/>
                </a:lnTo>
                <a:lnTo>
                  <a:pt x="364236" y="28193"/>
                </a:lnTo>
                <a:lnTo>
                  <a:pt x="367284" y="26669"/>
                </a:lnTo>
                <a:lnTo>
                  <a:pt x="371094" y="25907"/>
                </a:lnTo>
                <a:lnTo>
                  <a:pt x="372618" y="22859"/>
                </a:lnTo>
                <a:close/>
              </a:path>
              <a:path w="600075" h="738504">
                <a:moveTo>
                  <a:pt x="348996" y="30479"/>
                </a:moveTo>
                <a:lnTo>
                  <a:pt x="347472" y="26669"/>
                </a:lnTo>
                <a:lnTo>
                  <a:pt x="346710" y="23621"/>
                </a:lnTo>
                <a:lnTo>
                  <a:pt x="342900" y="22097"/>
                </a:lnTo>
                <a:lnTo>
                  <a:pt x="339852" y="22859"/>
                </a:lnTo>
                <a:lnTo>
                  <a:pt x="336042" y="24383"/>
                </a:lnTo>
                <a:lnTo>
                  <a:pt x="334518" y="27431"/>
                </a:lnTo>
                <a:lnTo>
                  <a:pt x="336042" y="31241"/>
                </a:lnTo>
                <a:lnTo>
                  <a:pt x="336804" y="34289"/>
                </a:lnTo>
                <a:lnTo>
                  <a:pt x="340614" y="35813"/>
                </a:lnTo>
                <a:lnTo>
                  <a:pt x="343662" y="35051"/>
                </a:lnTo>
                <a:lnTo>
                  <a:pt x="347472" y="33527"/>
                </a:lnTo>
                <a:lnTo>
                  <a:pt x="348996" y="30479"/>
                </a:lnTo>
                <a:close/>
              </a:path>
              <a:path w="600075" h="738504">
                <a:moveTo>
                  <a:pt x="326136" y="39623"/>
                </a:moveTo>
                <a:lnTo>
                  <a:pt x="324612" y="36575"/>
                </a:lnTo>
                <a:lnTo>
                  <a:pt x="322326" y="33527"/>
                </a:lnTo>
                <a:lnTo>
                  <a:pt x="318516" y="32003"/>
                </a:lnTo>
                <a:lnTo>
                  <a:pt x="312420" y="35051"/>
                </a:lnTo>
                <a:lnTo>
                  <a:pt x="311658" y="38861"/>
                </a:lnTo>
                <a:lnTo>
                  <a:pt x="313182" y="41909"/>
                </a:lnTo>
                <a:lnTo>
                  <a:pt x="314706" y="45719"/>
                </a:lnTo>
                <a:lnTo>
                  <a:pt x="318516" y="46481"/>
                </a:lnTo>
                <a:lnTo>
                  <a:pt x="324612" y="43433"/>
                </a:lnTo>
                <a:lnTo>
                  <a:pt x="326136" y="39623"/>
                </a:lnTo>
                <a:close/>
              </a:path>
              <a:path w="600075" h="738504">
                <a:moveTo>
                  <a:pt x="304038" y="51815"/>
                </a:moveTo>
                <a:lnTo>
                  <a:pt x="301752" y="48767"/>
                </a:lnTo>
                <a:lnTo>
                  <a:pt x="300228" y="45719"/>
                </a:lnTo>
                <a:lnTo>
                  <a:pt x="296418" y="44957"/>
                </a:lnTo>
                <a:lnTo>
                  <a:pt x="293370" y="46481"/>
                </a:lnTo>
                <a:lnTo>
                  <a:pt x="290322" y="48767"/>
                </a:lnTo>
                <a:lnTo>
                  <a:pt x="289560" y="52577"/>
                </a:lnTo>
                <a:lnTo>
                  <a:pt x="291084" y="55625"/>
                </a:lnTo>
                <a:lnTo>
                  <a:pt x="293370" y="58673"/>
                </a:lnTo>
                <a:lnTo>
                  <a:pt x="297180" y="59435"/>
                </a:lnTo>
                <a:lnTo>
                  <a:pt x="300228" y="57149"/>
                </a:lnTo>
                <a:lnTo>
                  <a:pt x="303276" y="55625"/>
                </a:lnTo>
                <a:lnTo>
                  <a:pt x="304038" y="51815"/>
                </a:lnTo>
                <a:close/>
              </a:path>
              <a:path w="600075" h="738504">
                <a:moveTo>
                  <a:pt x="282702" y="69341"/>
                </a:moveTo>
                <a:lnTo>
                  <a:pt x="282702" y="65531"/>
                </a:lnTo>
                <a:lnTo>
                  <a:pt x="281178" y="62483"/>
                </a:lnTo>
                <a:lnTo>
                  <a:pt x="278892" y="60197"/>
                </a:lnTo>
                <a:lnTo>
                  <a:pt x="275082" y="59435"/>
                </a:lnTo>
                <a:lnTo>
                  <a:pt x="268986" y="64007"/>
                </a:lnTo>
                <a:lnTo>
                  <a:pt x="268986" y="67817"/>
                </a:lnTo>
                <a:lnTo>
                  <a:pt x="271272" y="70865"/>
                </a:lnTo>
                <a:lnTo>
                  <a:pt x="272796" y="73151"/>
                </a:lnTo>
                <a:lnTo>
                  <a:pt x="277368" y="73913"/>
                </a:lnTo>
                <a:lnTo>
                  <a:pt x="279654" y="71627"/>
                </a:lnTo>
                <a:lnTo>
                  <a:pt x="282702" y="69341"/>
                </a:lnTo>
                <a:close/>
              </a:path>
              <a:path w="600075" h="738504">
                <a:moveTo>
                  <a:pt x="263652" y="85343"/>
                </a:moveTo>
                <a:lnTo>
                  <a:pt x="263652" y="81533"/>
                </a:lnTo>
                <a:lnTo>
                  <a:pt x="261366" y="79247"/>
                </a:lnTo>
                <a:lnTo>
                  <a:pt x="259080" y="76199"/>
                </a:lnTo>
                <a:lnTo>
                  <a:pt x="255270" y="76199"/>
                </a:lnTo>
                <a:lnTo>
                  <a:pt x="249936" y="81533"/>
                </a:lnTo>
                <a:lnTo>
                  <a:pt x="249936" y="85343"/>
                </a:lnTo>
                <a:lnTo>
                  <a:pt x="252222" y="87629"/>
                </a:lnTo>
                <a:lnTo>
                  <a:pt x="254508" y="90677"/>
                </a:lnTo>
                <a:lnTo>
                  <a:pt x="258318" y="90677"/>
                </a:lnTo>
                <a:lnTo>
                  <a:pt x="261366" y="88391"/>
                </a:lnTo>
                <a:lnTo>
                  <a:pt x="263652" y="85343"/>
                </a:lnTo>
                <a:close/>
              </a:path>
              <a:path w="600075" h="738504">
                <a:moveTo>
                  <a:pt x="246126" y="103631"/>
                </a:moveTo>
                <a:lnTo>
                  <a:pt x="246126" y="99821"/>
                </a:lnTo>
                <a:lnTo>
                  <a:pt x="240792" y="94487"/>
                </a:lnTo>
                <a:lnTo>
                  <a:pt x="236982" y="95249"/>
                </a:lnTo>
                <a:lnTo>
                  <a:pt x="232410" y="99821"/>
                </a:lnTo>
                <a:lnTo>
                  <a:pt x="232410" y="104393"/>
                </a:lnTo>
                <a:lnTo>
                  <a:pt x="234696" y="106679"/>
                </a:lnTo>
                <a:lnTo>
                  <a:pt x="237744" y="108965"/>
                </a:lnTo>
                <a:lnTo>
                  <a:pt x="241554" y="108965"/>
                </a:lnTo>
                <a:lnTo>
                  <a:pt x="243840" y="105917"/>
                </a:lnTo>
                <a:lnTo>
                  <a:pt x="246126" y="103631"/>
                </a:lnTo>
                <a:close/>
              </a:path>
              <a:path w="600075" h="738504">
                <a:moveTo>
                  <a:pt x="230886" y="122681"/>
                </a:moveTo>
                <a:lnTo>
                  <a:pt x="230124" y="118871"/>
                </a:lnTo>
                <a:lnTo>
                  <a:pt x="227076" y="116585"/>
                </a:lnTo>
                <a:lnTo>
                  <a:pt x="224790" y="114299"/>
                </a:lnTo>
                <a:lnTo>
                  <a:pt x="220218" y="115061"/>
                </a:lnTo>
                <a:lnTo>
                  <a:pt x="218694" y="118109"/>
                </a:lnTo>
                <a:lnTo>
                  <a:pt x="216408" y="120395"/>
                </a:lnTo>
                <a:lnTo>
                  <a:pt x="216408" y="124205"/>
                </a:lnTo>
                <a:lnTo>
                  <a:pt x="222504" y="128777"/>
                </a:lnTo>
                <a:lnTo>
                  <a:pt x="226314" y="128015"/>
                </a:lnTo>
                <a:lnTo>
                  <a:pt x="228600" y="125729"/>
                </a:lnTo>
                <a:lnTo>
                  <a:pt x="230886" y="122681"/>
                </a:lnTo>
                <a:close/>
              </a:path>
              <a:path w="600075" h="738504">
                <a:moveTo>
                  <a:pt x="216408" y="143255"/>
                </a:moveTo>
                <a:lnTo>
                  <a:pt x="215646" y="139445"/>
                </a:lnTo>
                <a:lnTo>
                  <a:pt x="212598" y="137159"/>
                </a:lnTo>
                <a:lnTo>
                  <a:pt x="209550" y="135635"/>
                </a:lnTo>
                <a:lnTo>
                  <a:pt x="205740" y="136397"/>
                </a:lnTo>
                <a:lnTo>
                  <a:pt x="203454" y="138683"/>
                </a:lnTo>
                <a:lnTo>
                  <a:pt x="201930" y="141731"/>
                </a:lnTo>
                <a:lnTo>
                  <a:pt x="202692" y="145541"/>
                </a:lnTo>
                <a:lnTo>
                  <a:pt x="205740" y="147827"/>
                </a:lnTo>
                <a:lnTo>
                  <a:pt x="208026" y="150113"/>
                </a:lnTo>
                <a:lnTo>
                  <a:pt x="212598" y="149351"/>
                </a:lnTo>
                <a:lnTo>
                  <a:pt x="214122" y="146303"/>
                </a:lnTo>
                <a:lnTo>
                  <a:pt x="216408" y="143255"/>
                </a:lnTo>
                <a:close/>
              </a:path>
              <a:path w="600075" h="738504">
                <a:moveTo>
                  <a:pt x="202692" y="164591"/>
                </a:moveTo>
                <a:lnTo>
                  <a:pt x="201930" y="160781"/>
                </a:lnTo>
                <a:lnTo>
                  <a:pt x="198882" y="158495"/>
                </a:lnTo>
                <a:lnTo>
                  <a:pt x="195834" y="156971"/>
                </a:lnTo>
                <a:lnTo>
                  <a:pt x="192024" y="157733"/>
                </a:lnTo>
                <a:lnTo>
                  <a:pt x="190500" y="160781"/>
                </a:lnTo>
                <a:lnTo>
                  <a:pt x="188214" y="163829"/>
                </a:lnTo>
                <a:lnTo>
                  <a:pt x="189738" y="168401"/>
                </a:lnTo>
                <a:lnTo>
                  <a:pt x="195834" y="171449"/>
                </a:lnTo>
                <a:lnTo>
                  <a:pt x="199644" y="170687"/>
                </a:lnTo>
                <a:lnTo>
                  <a:pt x="202692" y="164591"/>
                </a:lnTo>
                <a:close/>
              </a:path>
              <a:path w="600075" h="738504">
                <a:moveTo>
                  <a:pt x="191262" y="186689"/>
                </a:moveTo>
                <a:lnTo>
                  <a:pt x="189738" y="182879"/>
                </a:lnTo>
                <a:lnTo>
                  <a:pt x="186690" y="181355"/>
                </a:lnTo>
                <a:lnTo>
                  <a:pt x="183642" y="179069"/>
                </a:lnTo>
                <a:lnTo>
                  <a:pt x="179832" y="180593"/>
                </a:lnTo>
                <a:lnTo>
                  <a:pt x="176784" y="186689"/>
                </a:lnTo>
                <a:lnTo>
                  <a:pt x="177546" y="190499"/>
                </a:lnTo>
                <a:lnTo>
                  <a:pt x="180594" y="192023"/>
                </a:lnTo>
                <a:lnTo>
                  <a:pt x="183642" y="194309"/>
                </a:lnTo>
                <a:lnTo>
                  <a:pt x="187452" y="192785"/>
                </a:lnTo>
                <a:lnTo>
                  <a:pt x="188976" y="189737"/>
                </a:lnTo>
                <a:lnTo>
                  <a:pt x="191262" y="186689"/>
                </a:lnTo>
                <a:close/>
              </a:path>
              <a:path w="600075" h="738504">
                <a:moveTo>
                  <a:pt x="179832" y="208787"/>
                </a:moveTo>
                <a:lnTo>
                  <a:pt x="178308" y="204977"/>
                </a:lnTo>
                <a:lnTo>
                  <a:pt x="172212" y="201929"/>
                </a:lnTo>
                <a:lnTo>
                  <a:pt x="168402" y="203453"/>
                </a:lnTo>
                <a:lnTo>
                  <a:pt x="165354" y="209549"/>
                </a:lnTo>
                <a:lnTo>
                  <a:pt x="166116" y="213359"/>
                </a:lnTo>
                <a:lnTo>
                  <a:pt x="169926" y="214883"/>
                </a:lnTo>
                <a:lnTo>
                  <a:pt x="172974" y="216408"/>
                </a:lnTo>
                <a:lnTo>
                  <a:pt x="176784" y="215645"/>
                </a:lnTo>
                <a:lnTo>
                  <a:pt x="178308" y="212597"/>
                </a:lnTo>
                <a:lnTo>
                  <a:pt x="179832" y="208787"/>
                </a:lnTo>
                <a:close/>
              </a:path>
              <a:path w="600075" h="738504">
                <a:moveTo>
                  <a:pt x="169164" y="232410"/>
                </a:moveTo>
                <a:lnTo>
                  <a:pt x="167640" y="228600"/>
                </a:lnTo>
                <a:lnTo>
                  <a:pt x="161544" y="225551"/>
                </a:lnTo>
                <a:lnTo>
                  <a:pt x="157734" y="227076"/>
                </a:lnTo>
                <a:lnTo>
                  <a:pt x="154686" y="233172"/>
                </a:lnTo>
                <a:lnTo>
                  <a:pt x="156210" y="236982"/>
                </a:lnTo>
                <a:lnTo>
                  <a:pt x="162306" y="240029"/>
                </a:lnTo>
                <a:lnTo>
                  <a:pt x="166116" y="238505"/>
                </a:lnTo>
                <a:lnTo>
                  <a:pt x="169164" y="232410"/>
                </a:lnTo>
                <a:close/>
              </a:path>
              <a:path w="600075" h="738504">
                <a:moveTo>
                  <a:pt x="159258" y="255269"/>
                </a:moveTo>
                <a:lnTo>
                  <a:pt x="157734" y="251460"/>
                </a:lnTo>
                <a:lnTo>
                  <a:pt x="154686" y="249936"/>
                </a:lnTo>
                <a:lnTo>
                  <a:pt x="151638" y="249173"/>
                </a:lnTo>
                <a:lnTo>
                  <a:pt x="147828" y="250697"/>
                </a:lnTo>
                <a:lnTo>
                  <a:pt x="144780" y="256794"/>
                </a:lnTo>
                <a:lnTo>
                  <a:pt x="146304" y="260604"/>
                </a:lnTo>
                <a:lnTo>
                  <a:pt x="150114" y="262128"/>
                </a:lnTo>
                <a:lnTo>
                  <a:pt x="153162" y="263652"/>
                </a:lnTo>
                <a:lnTo>
                  <a:pt x="156972" y="262128"/>
                </a:lnTo>
                <a:lnTo>
                  <a:pt x="157734" y="258318"/>
                </a:lnTo>
                <a:lnTo>
                  <a:pt x="159258" y="255269"/>
                </a:lnTo>
                <a:close/>
              </a:path>
              <a:path w="600075" h="738504">
                <a:moveTo>
                  <a:pt x="150114" y="278891"/>
                </a:moveTo>
                <a:lnTo>
                  <a:pt x="148590" y="275082"/>
                </a:lnTo>
                <a:lnTo>
                  <a:pt x="145542" y="273558"/>
                </a:lnTo>
                <a:lnTo>
                  <a:pt x="141732" y="272796"/>
                </a:lnTo>
                <a:lnTo>
                  <a:pt x="138684" y="274320"/>
                </a:lnTo>
                <a:lnTo>
                  <a:pt x="137160" y="277368"/>
                </a:lnTo>
                <a:lnTo>
                  <a:pt x="135636" y="281178"/>
                </a:lnTo>
                <a:lnTo>
                  <a:pt x="137160" y="284226"/>
                </a:lnTo>
                <a:lnTo>
                  <a:pt x="140970" y="285750"/>
                </a:lnTo>
                <a:lnTo>
                  <a:pt x="144018" y="287273"/>
                </a:lnTo>
                <a:lnTo>
                  <a:pt x="147828" y="284988"/>
                </a:lnTo>
                <a:lnTo>
                  <a:pt x="148590" y="281940"/>
                </a:lnTo>
                <a:lnTo>
                  <a:pt x="150114" y="278891"/>
                </a:lnTo>
                <a:close/>
              </a:path>
              <a:path w="600075" h="738504">
                <a:moveTo>
                  <a:pt x="141732" y="302514"/>
                </a:moveTo>
                <a:lnTo>
                  <a:pt x="140208" y="298704"/>
                </a:lnTo>
                <a:lnTo>
                  <a:pt x="136398" y="297941"/>
                </a:lnTo>
                <a:lnTo>
                  <a:pt x="133350" y="296418"/>
                </a:lnTo>
                <a:lnTo>
                  <a:pt x="129540" y="297941"/>
                </a:lnTo>
                <a:lnTo>
                  <a:pt x="128016" y="301752"/>
                </a:lnTo>
                <a:lnTo>
                  <a:pt x="127254" y="304800"/>
                </a:lnTo>
                <a:lnTo>
                  <a:pt x="128778" y="308610"/>
                </a:lnTo>
                <a:lnTo>
                  <a:pt x="131826" y="309372"/>
                </a:lnTo>
                <a:lnTo>
                  <a:pt x="135636" y="310896"/>
                </a:lnTo>
                <a:lnTo>
                  <a:pt x="138684" y="309372"/>
                </a:lnTo>
                <a:lnTo>
                  <a:pt x="140208" y="305562"/>
                </a:lnTo>
                <a:lnTo>
                  <a:pt x="141732" y="302514"/>
                </a:lnTo>
                <a:close/>
              </a:path>
              <a:path w="600075" h="738504">
                <a:moveTo>
                  <a:pt x="133350" y="326136"/>
                </a:moveTo>
                <a:lnTo>
                  <a:pt x="131826" y="323088"/>
                </a:lnTo>
                <a:lnTo>
                  <a:pt x="128016" y="321564"/>
                </a:lnTo>
                <a:lnTo>
                  <a:pt x="124968" y="320802"/>
                </a:lnTo>
                <a:lnTo>
                  <a:pt x="121158" y="322326"/>
                </a:lnTo>
                <a:lnTo>
                  <a:pt x="120396" y="325373"/>
                </a:lnTo>
                <a:lnTo>
                  <a:pt x="118872" y="329184"/>
                </a:lnTo>
                <a:lnTo>
                  <a:pt x="120396" y="332232"/>
                </a:lnTo>
                <a:lnTo>
                  <a:pt x="124206" y="333755"/>
                </a:lnTo>
                <a:lnTo>
                  <a:pt x="127254" y="334518"/>
                </a:lnTo>
                <a:lnTo>
                  <a:pt x="131064" y="332994"/>
                </a:lnTo>
                <a:lnTo>
                  <a:pt x="131826" y="329946"/>
                </a:lnTo>
                <a:lnTo>
                  <a:pt x="133350" y="326136"/>
                </a:lnTo>
                <a:close/>
              </a:path>
              <a:path w="600075" h="738504">
                <a:moveTo>
                  <a:pt x="124968" y="350520"/>
                </a:moveTo>
                <a:lnTo>
                  <a:pt x="123444" y="346710"/>
                </a:lnTo>
                <a:lnTo>
                  <a:pt x="120396" y="345948"/>
                </a:lnTo>
                <a:lnTo>
                  <a:pt x="116586" y="344423"/>
                </a:lnTo>
                <a:lnTo>
                  <a:pt x="113538" y="346710"/>
                </a:lnTo>
                <a:lnTo>
                  <a:pt x="112014" y="349758"/>
                </a:lnTo>
                <a:lnTo>
                  <a:pt x="111252" y="352805"/>
                </a:lnTo>
                <a:lnTo>
                  <a:pt x="112776" y="356616"/>
                </a:lnTo>
                <a:lnTo>
                  <a:pt x="115824" y="358140"/>
                </a:lnTo>
                <a:lnTo>
                  <a:pt x="119634" y="358902"/>
                </a:lnTo>
                <a:lnTo>
                  <a:pt x="122682" y="357378"/>
                </a:lnTo>
                <a:lnTo>
                  <a:pt x="124206" y="353568"/>
                </a:lnTo>
                <a:lnTo>
                  <a:pt x="124968" y="350520"/>
                </a:lnTo>
                <a:close/>
              </a:path>
              <a:path w="600075" h="738504">
                <a:moveTo>
                  <a:pt x="118110" y="374904"/>
                </a:moveTo>
                <a:lnTo>
                  <a:pt x="115824" y="371094"/>
                </a:lnTo>
                <a:lnTo>
                  <a:pt x="112776" y="370332"/>
                </a:lnTo>
                <a:lnTo>
                  <a:pt x="108966" y="368808"/>
                </a:lnTo>
                <a:lnTo>
                  <a:pt x="105918" y="371094"/>
                </a:lnTo>
                <a:lnTo>
                  <a:pt x="104394" y="374141"/>
                </a:lnTo>
                <a:lnTo>
                  <a:pt x="103632" y="377190"/>
                </a:lnTo>
                <a:lnTo>
                  <a:pt x="105156" y="381000"/>
                </a:lnTo>
                <a:lnTo>
                  <a:pt x="108204" y="381762"/>
                </a:lnTo>
                <a:lnTo>
                  <a:pt x="112014" y="383286"/>
                </a:lnTo>
                <a:lnTo>
                  <a:pt x="115824" y="381762"/>
                </a:lnTo>
                <a:lnTo>
                  <a:pt x="116586" y="377952"/>
                </a:lnTo>
                <a:lnTo>
                  <a:pt x="118110" y="374904"/>
                </a:lnTo>
                <a:close/>
              </a:path>
              <a:path w="600075" h="738504">
                <a:moveTo>
                  <a:pt x="110490" y="399288"/>
                </a:moveTo>
                <a:lnTo>
                  <a:pt x="108966" y="395478"/>
                </a:lnTo>
                <a:lnTo>
                  <a:pt x="105156" y="394716"/>
                </a:lnTo>
                <a:lnTo>
                  <a:pt x="102108" y="393191"/>
                </a:lnTo>
                <a:lnTo>
                  <a:pt x="98298" y="395478"/>
                </a:lnTo>
                <a:lnTo>
                  <a:pt x="97536" y="398526"/>
                </a:lnTo>
                <a:lnTo>
                  <a:pt x="96012" y="401573"/>
                </a:lnTo>
                <a:lnTo>
                  <a:pt x="98298" y="405384"/>
                </a:lnTo>
                <a:lnTo>
                  <a:pt x="101346" y="406908"/>
                </a:lnTo>
                <a:lnTo>
                  <a:pt x="105156" y="407669"/>
                </a:lnTo>
                <a:lnTo>
                  <a:pt x="108204" y="405384"/>
                </a:lnTo>
                <a:lnTo>
                  <a:pt x="109728" y="402336"/>
                </a:lnTo>
                <a:lnTo>
                  <a:pt x="110490" y="399288"/>
                </a:lnTo>
                <a:close/>
              </a:path>
              <a:path w="600075" h="738504">
                <a:moveTo>
                  <a:pt x="103632" y="423672"/>
                </a:moveTo>
                <a:lnTo>
                  <a:pt x="101346" y="419862"/>
                </a:lnTo>
                <a:lnTo>
                  <a:pt x="98298" y="419100"/>
                </a:lnTo>
                <a:lnTo>
                  <a:pt x="95250" y="417575"/>
                </a:lnTo>
                <a:lnTo>
                  <a:pt x="91440" y="419862"/>
                </a:lnTo>
                <a:lnTo>
                  <a:pt x="90678" y="422909"/>
                </a:lnTo>
                <a:lnTo>
                  <a:pt x="89154" y="426719"/>
                </a:lnTo>
                <a:lnTo>
                  <a:pt x="91440" y="429767"/>
                </a:lnTo>
                <a:lnTo>
                  <a:pt x="94488" y="431291"/>
                </a:lnTo>
                <a:lnTo>
                  <a:pt x="97536" y="432053"/>
                </a:lnTo>
                <a:lnTo>
                  <a:pt x="101346" y="429767"/>
                </a:lnTo>
                <a:lnTo>
                  <a:pt x="102108" y="426719"/>
                </a:lnTo>
                <a:lnTo>
                  <a:pt x="103632" y="423672"/>
                </a:lnTo>
                <a:close/>
              </a:path>
              <a:path w="600075" h="738504">
                <a:moveTo>
                  <a:pt x="96774" y="448055"/>
                </a:moveTo>
                <a:lnTo>
                  <a:pt x="94488" y="444245"/>
                </a:lnTo>
                <a:lnTo>
                  <a:pt x="91440" y="443483"/>
                </a:lnTo>
                <a:lnTo>
                  <a:pt x="87630" y="441959"/>
                </a:lnTo>
                <a:lnTo>
                  <a:pt x="84582" y="444245"/>
                </a:lnTo>
                <a:lnTo>
                  <a:pt x="83820" y="447294"/>
                </a:lnTo>
                <a:lnTo>
                  <a:pt x="83820" y="448055"/>
                </a:lnTo>
                <a:lnTo>
                  <a:pt x="82296" y="451103"/>
                </a:lnTo>
                <a:lnTo>
                  <a:pt x="84582" y="454913"/>
                </a:lnTo>
                <a:lnTo>
                  <a:pt x="87630" y="455675"/>
                </a:lnTo>
                <a:lnTo>
                  <a:pt x="91440" y="456438"/>
                </a:lnTo>
                <a:lnTo>
                  <a:pt x="94488" y="454152"/>
                </a:lnTo>
                <a:lnTo>
                  <a:pt x="96012" y="451103"/>
                </a:lnTo>
                <a:lnTo>
                  <a:pt x="96774" y="448055"/>
                </a:lnTo>
                <a:close/>
              </a:path>
              <a:path w="600075" h="738504">
                <a:moveTo>
                  <a:pt x="89916" y="472439"/>
                </a:moveTo>
                <a:lnTo>
                  <a:pt x="88392" y="468630"/>
                </a:lnTo>
                <a:lnTo>
                  <a:pt x="84582" y="467867"/>
                </a:lnTo>
                <a:lnTo>
                  <a:pt x="81534" y="467105"/>
                </a:lnTo>
                <a:lnTo>
                  <a:pt x="77724" y="468630"/>
                </a:lnTo>
                <a:lnTo>
                  <a:pt x="76962" y="472439"/>
                </a:lnTo>
                <a:lnTo>
                  <a:pt x="76200" y="475488"/>
                </a:lnTo>
                <a:lnTo>
                  <a:pt x="77724" y="479297"/>
                </a:lnTo>
                <a:lnTo>
                  <a:pt x="81534" y="480059"/>
                </a:lnTo>
                <a:lnTo>
                  <a:pt x="84582" y="480821"/>
                </a:lnTo>
                <a:lnTo>
                  <a:pt x="88392" y="479297"/>
                </a:lnTo>
                <a:lnTo>
                  <a:pt x="89154" y="475488"/>
                </a:lnTo>
                <a:lnTo>
                  <a:pt x="89916" y="472439"/>
                </a:lnTo>
                <a:close/>
              </a:path>
              <a:path w="600075" h="738504">
                <a:moveTo>
                  <a:pt x="83820" y="496823"/>
                </a:moveTo>
                <a:lnTo>
                  <a:pt x="81534" y="493013"/>
                </a:lnTo>
                <a:lnTo>
                  <a:pt x="78486" y="492252"/>
                </a:lnTo>
                <a:lnTo>
                  <a:pt x="74676" y="491489"/>
                </a:lnTo>
                <a:lnTo>
                  <a:pt x="71628" y="493775"/>
                </a:lnTo>
                <a:lnTo>
                  <a:pt x="70866" y="496823"/>
                </a:lnTo>
                <a:lnTo>
                  <a:pt x="69342" y="500633"/>
                </a:lnTo>
                <a:lnTo>
                  <a:pt x="71628" y="503681"/>
                </a:lnTo>
                <a:lnTo>
                  <a:pt x="74676" y="504444"/>
                </a:lnTo>
                <a:lnTo>
                  <a:pt x="78486" y="505967"/>
                </a:lnTo>
                <a:lnTo>
                  <a:pt x="81534" y="503681"/>
                </a:lnTo>
                <a:lnTo>
                  <a:pt x="83058" y="499871"/>
                </a:lnTo>
                <a:lnTo>
                  <a:pt x="83820" y="496823"/>
                </a:lnTo>
                <a:close/>
              </a:path>
              <a:path w="600075" h="738504">
                <a:moveTo>
                  <a:pt x="77724" y="521207"/>
                </a:moveTo>
                <a:lnTo>
                  <a:pt x="75438" y="518159"/>
                </a:lnTo>
                <a:lnTo>
                  <a:pt x="72390" y="517397"/>
                </a:lnTo>
                <a:lnTo>
                  <a:pt x="68580" y="515873"/>
                </a:lnTo>
                <a:lnTo>
                  <a:pt x="65532" y="518159"/>
                </a:lnTo>
                <a:lnTo>
                  <a:pt x="64008" y="521207"/>
                </a:lnTo>
                <a:lnTo>
                  <a:pt x="63246" y="525018"/>
                </a:lnTo>
                <a:lnTo>
                  <a:pt x="65532" y="528066"/>
                </a:lnTo>
                <a:lnTo>
                  <a:pt x="68580" y="529590"/>
                </a:lnTo>
                <a:lnTo>
                  <a:pt x="72390" y="530352"/>
                </a:lnTo>
                <a:lnTo>
                  <a:pt x="75438" y="528066"/>
                </a:lnTo>
                <a:lnTo>
                  <a:pt x="76200" y="525018"/>
                </a:lnTo>
                <a:lnTo>
                  <a:pt x="77724" y="521207"/>
                </a:lnTo>
                <a:close/>
              </a:path>
              <a:path w="600075" h="738504">
                <a:moveTo>
                  <a:pt x="71628" y="546354"/>
                </a:moveTo>
                <a:lnTo>
                  <a:pt x="69342" y="542544"/>
                </a:lnTo>
                <a:lnTo>
                  <a:pt x="66294" y="541782"/>
                </a:lnTo>
                <a:lnTo>
                  <a:pt x="62484" y="541019"/>
                </a:lnTo>
                <a:lnTo>
                  <a:pt x="59436" y="542544"/>
                </a:lnTo>
                <a:lnTo>
                  <a:pt x="57912" y="546354"/>
                </a:lnTo>
                <a:lnTo>
                  <a:pt x="57150" y="549402"/>
                </a:lnTo>
                <a:lnTo>
                  <a:pt x="59436" y="553211"/>
                </a:lnTo>
                <a:lnTo>
                  <a:pt x="62484" y="553974"/>
                </a:lnTo>
                <a:lnTo>
                  <a:pt x="66294" y="554735"/>
                </a:lnTo>
                <a:lnTo>
                  <a:pt x="69342" y="553211"/>
                </a:lnTo>
                <a:lnTo>
                  <a:pt x="70104" y="549402"/>
                </a:lnTo>
                <a:lnTo>
                  <a:pt x="71628" y="546354"/>
                </a:lnTo>
                <a:close/>
              </a:path>
              <a:path w="600075" h="738504">
                <a:moveTo>
                  <a:pt x="65532" y="570738"/>
                </a:moveTo>
                <a:lnTo>
                  <a:pt x="63246" y="566927"/>
                </a:lnTo>
                <a:lnTo>
                  <a:pt x="60198" y="566166"/>
                </a:lnTo>
                <a:lnTo>
                  <a:pt x="56388" y="565404"/>
                </a:lnTo>
                <a:lnTo>
                  <a:pt x="53340" y="567690"/>
                </a:lnTo>
                <a:lnTo>
                  <a:pt x="51816" y="570738"/>
                </a:lnTo>
                <a:lnTo>
                  <a:pt x="51054" y="574547"/>
                </a:lnTo>
                <a:lnTo>
                  <a:pt x="53340" y="577596"/>
                </a:lnTo>
                <a:lnTo>
                  <a:pt x="57150" y="578357"/>
                </a:lnTo>
                <a:lnTo>
                  <a:pt x="60198" y="579882"/>
                </a:lnTo>
                <a:lnTo>
                  <a:pt x="64008" y="577596"/>
                </a:lnTo>
                <a:lnTo>
                  <a:pt x="64770" y="573785"/>
                </a:lnTo>
                <a:lnTo>
                  <a:pt x="65532" y="570738"/>
                </a:lnTo>
                <a:close/>
              </a:path>
              <a:path w="600075" h="738504">
                <a:moveTo>
                  <a:pt x="59436" y="595121"/>
                </a:moveTo>
                <a:lnTo>
                  <a:pt x="57150" y="592074"/>
                </a:lnTo>
                <a:lnTo>
                  <a:pt x="54102" y="591311"/>
                </a:lnTo>
                <a:lnTo>
                  <a:pt x="50292" y="590549"/>
                </a:lnTo>
                <a:lnTo>
                  <a:pt x="47244" y="592074"/>
                </a:lnTo>
                <a:lnTo>
                  <a:pt x="46482" y="595883"/>
                </a:lnTo>
                <a:lnTo>
                  <a:pt x="45720" y="598932"/>
                </a:lnTo>
                <a:lnTo>
                  <a:pt x="47244" y="602741"/>
                </a:lnTo>
                <a:lnTo>
                  <a:pt x="51054" y="603504"/>
                </a:lnTo>
                <a:lnTo>
                  <a:pt x="54102" y="604266"/>
                </a:lnTo>
                <a:lnTo>
                  <a:pt x="57912" y="601980"/>
                </a:lnTo>
                <a:lnTo>
                  <a:pt x="58674" y="598932"/>
                </a:lnTo>
                <a:lnTo>
                  <a:pt x="59436" y="595121"/>
                </a:lnTo>
                <a:close/>
              </a:path>
              <a:path w="600075" h="738504">
                <a:moveTo>
                  <a:pt x="53340" y="620268"/>
                </a:moveTo>
                <a:lnTo>
                  <a:pt x="51816" y="616457"/>
                </a:lnTo>
                <a:lnTo>
                  <a:pt x="48006" y="615696"/>
                </a:lnTo>
                <a:lnTo>
                  <a:pt x="44958" y="614933"/>
                </a:lnTo>
                <a:lnTo>
                  <a:pt x="41148" y="617219"/>
                </a:lnTo>
                <a:lnTo>
                  <a:pt x="40386" y="620268"/>
                </a:lnTo>
                <a:lnTo>
                  <a:pt x="39624" y="624077"/>
                </a:lnTo>
                <a:lnTo>
                  <a:pt x="41910" y="627126"/>
                </a:lnTo>
                <a:lnTo>
                  <a:pt x="44958" y="627888"/>
                </a:lnTo>
                <a:lnTo>
                  <a:pt x="48768" y="628649"/>
                </a:lnTo>
                <a:lnTo>
                  <a:pt x="51816" y="627126"/>
                </a:lnTo>
                <a:lnTo>
                  <a:pt x="52578" y="623316"/>
                </a:lnTo>
                <a:lnTo>
                  <a:pt x="53340" y="620268"/>
                </a:lnTo>
                <a:close/>
              </a:path>
              <a:path w="600075" h="738504">
                <a:moveTo>
                  <a:pt x="48006" y="644652"/>
                </a:moveTo>
                <a:lnTo>
                  <a:pt x="45720" y="641604"/>
                </a:lnTo>
                <a:lnTo>
                  <a:pt x="42672" y="640841"/>
                </a:lnTo>
                <a:lnTo>
                  <a:pt x="38862" y="640080"/>
                </a:lnTo>
                <a:lnTo>
                  <a:pt x="35814" y="641604"/>
                </a:lnTo>
                <a:lnTo>
                  <a:pt x="35052" y="645413"/>
                </a:lnTo>
                <a:lnTo>
                  <a:pt x="34290" y="648461"/>
                </a:lnTo>
                <a:lnTo>
                  <a:pt x="35814" y="652271"/>
                </a:lnTo>
                <a:lnTo>
                  <a:pt x="39624" y="653033"/>
                </a:lnTo>
                <a:lnTo>
                  <a:pt x="42672" y="653796"/>
                </a:lnTo>
                <a:lnTo>
                  <a:pt x="46482" y="651510"/>
                </a:lnTo>
                <a:lnTo>
                  <a:pt x="47244" y="648461"/>
                </a:lnTo>
                <a:lnTo>
                  <a:pt x="48006" y="644652"/>
                </a:lnTo>
                <a:close/>
              </a:path>
              <a:path w="600075" h="738504">
                <a:moveTo>
                  <a:pt x="73914" y="672846"/>
                </a:moveTo>
                <a:lnTo>
                  <a:pt x="0" y="656082"/>
                </a:lnTo>
                <a:lnTo>
                  <a:pt x="19812" y="738377"/>
                </a:lnTo>
                <a:lnTo>
                  <a:pt x="28194" y="728225"/>
                </a:lnTo>
                <a:lnTo>
                  <a:pt x="28194" y="673607"/>
                </a:lnTo>
                <a:lnTo>
                  <a:pt x="28956" y="669797"/>
                </a:lnTo>
                <a:lnTo>
                  <a:pt x="29718" y="666749"/>
                </a:lnTo>
                <a:lnTo>
                  <a:pt x="33528" y="664463"/>
                </a:lnTo>
                <a:lnTo>
                  <a:pt x="36576" y="665226"/>
                </a:lnTo>
                <a:lnTo>
                  <a:pt x="40386" y="665988"/>
                </a:lnTo>
                <a:lnTo>
                  <a:pt x="42672" y="669797"/>
                </a:lnTo>
                <a:lnTo>
                  <a:pt x="42672" y="710688"/>
                </a:lnTo>
                <a:lnTo>
                  <a:pt x="73914" y="672846"/>
                </a:lnTo>
                <a:close/>
              </a:path>
              <a:path w="600075" h="738504">
                <a:moveTo>
                  <a:pt x="42672" y="669797"/>
                </a:moveTo>
                <a:lnTo>
                  <a:pt x="40386" y="665988"/>
                </a:lnTo>
                <a:lnTo>
                  <a:pt x="36576" y="665226"/>
                </a:lnTo>
                <a:lnTo>
                  <a:pt x="33528" y="664463"/>
                </a:lnTo>
                <a:lnTo>
                  <a:pt x="29718" y="666749"/>
                </a:lnTo>
                <a:lnTo>
                  <a:pt x="28956" y="669797"/>
                </a:lnTo>
                <a:lnTo>
                  <a:pt x="28194" y="673607"/>
                </a:lnTo>
                <a:lnTo>
                  <a:pt x="30480" y="676655"/>
                </a:lnTo>
                <a:lnTo>
                  <a:pt x="33528" y="677418"/>
                </a:lnTo>
                <a:lnTo>
                  <a:pt x="37338" y="678180"/>
                </a:lnTo>
                <a:lnTo>
                  <a:pt x="40386" y="676655"/>
                </a:lnTo>
                <a:lnTo>
                  <a:pt x="41148" y="672846"/>
                </a:lnTo>
                <a:lnTo>
                  <a:pt x="42672" y="669797"/>
                </a:lnTo>
                <a:close/>
              </a:path>
              <a:path w="600075" h="738504">
                <a:moveTo>
                  <a:pt x="42672" y="710688"/>
                </a:moveTo>
                <a:lnTo>
                  <a:pt x="42672" y="669797"/>
                </a:lnTo>
                <a:lnTo>
                  <a:pt x="41148" y="672846"/>
                </a:lnTo>
                <a:lnTo>
                  <a:pt x="40386" y="676655"/>
                </a:lnTo>
                <a:lnTo>
                  <a:pt x="37338" y="678180"/>
                </a:lnTo>
                <a:lnTo>
                  <a:pt x="33528" y="677418"/>
                </a:lnTo>
                <a:lnTo>
                  <a:pt x="30480" y="676655"/>
                </a:lnTo>
                <a:lnTo>
                  <a:pt x="28194" y="673607"/>
                </a:lnTo>
                <a:lnTo>
                  <a:pt x="28194" y="728225"/>
                </a:lnTo>
                <a:lnTo>
                  <a:pt x="42672" y="710688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4995" rIns="0" bIns="0" rtlCol="0">
            <a:spAutoFit/>
          </a:bodyPr>
          <a:lstStyle/>
          <a:p>
            <a:pPr marL="2161540">
              <a:lnSpc>
                <a:spcPct val="100000"/>
              </a:lnSpc>
            </a:pPr>
            <a:r>
              <a:rPr sz="4800" dirty="0"/>
              <a:t>Caution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322203" y="1622202"/>
            <a:ext cx="7487284" cy="162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1899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latin typeface="Courier New"/>
                <a:cs typeface="Courier New"/>
              </a:rPr>
              <a:t>reallo</a:t>
            </a:r>
            <a:r>
              <a:rPr sz="2400" b="1" dirty="0">
                <a:latin typeface="Courier New"/>
                <a:cs typeface="Courier New"/>
              </a:rPr>
              <a:t>c</a:t>
            </a:r>
            <a:r>
              <a:rPr sz="2400" b="1" spc="-9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wil</a:t>
            </a:r>
            <a:r>
              <a:rPr sz="2400" dirty="0">
                <a:latin typeface="Calibri"/>
                <a:cs typeface="Calibri"/>
              </a:rPr>
              <a:t>l fail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new</a:t>
            </a:r>
            <a:r>
              <a:rPr sz="2400" spc="-10" dirty="0">
                <a:latin typeface="Calibri"/>
                <a:cs typeface="Calibri"/>
              </a:rPr>
              <a:t> memor</a:t>
            </a:r>
            <a:r>
              <a:rPr sz="2400" spc="-5" dirty="0">
                <a:latin typeface="Calibri"/>
                <a:cs typeface="Calibri"/>
              </a:rPr>
              <a:t>y </a:t>
            </a:r>
            <a:r>
              <a:rPr sz="2400" dirty="0">
                <a:latin typeface="Calibri"/>
                <a:cs typeface="Calibri"/>
              </a:rPr>
              <a:t>requirements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5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currently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lang="en-AU" sz="240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i="1" spc="-5" dirty="0">
                <a:latin typeface="Calibri"/>
                <a:cs typeface="Calibri"/>
              </a:rPr>
              <a:t>Example: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00" spc="-5" dirty="0">
                <a:solidFill>
                  <a:srgbClr val="0000CC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*ptr;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2203" y="3429469"/>
            <a:ext cx="4596765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spc="-5" dirty="0">
                <a:latin typeface="Courier New"/>
                <a:cs typeface="Courier New"/>
              </a:rPr>
              <a:t>( (ptr = (char*)malloc(500))</a:t>
            </a:r>
            <a:endParaRPr sz="2000" dirty="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480"/>
              </a:spcBef>
              <a:tabLst>
                <a:tab pos="621665" algn="l"/>
                <a:tab pos="1078865" algn="l"/>
                <a:tab pos="1536065" algn="l"/>
                <a:tab pos="1993264" algn="l"/>
                <a:tab pos="2450465" algn="l"/>
              </a:tabLst>
            </a:pPr>
            <a:r>
              <a:rPr sz="2000" spc="-5" dirty="0">
                <a:latin typeface="Courier New"/>
                <a:cs typeface="Courier New"/>
              </a:rPr>
              <a:t>.	.	.	.	.	.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spc="-5" dirty="0">
                <a:latin typeface="Courier New"/>
                <a:cs typeface="Courier New"/>
              </a:rPr>
              <a:t>( (ptr = (char*)realloc(ptr,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5888" y="3429469"/>
            <a:ext cx="1397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== NULL 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5888" y="4160207"/>
            <a:ext cx="2921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2000000)) == NULL 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203" y="4923218"/>
            <a:ext cx="810196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2131060" algn="l"/>
                <a:tab pos="2175510" algn="l"/>
              </a:tabLst>
            </a:pPr>
            <a:r>
              <a:rPr sz="2800" b="1" dirty="0">
                <a:latin typeface="Calibri"/>
                <a:cs typeface="Calibri"/>
              </a:rPr>
              <a:t>Side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effec</a:t>
            </a:r>
            <a:r>
              <a:rPr sz="2800" b="1" spc="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dirty="0">
                <a:latin typeface="Calibri"/>
                <a:cs typeface="Calibri"/>
              </a:rPr>
              <a:t>		The </a:t>
            </a:r>
            <a:r>
              <a:rPr sz="2800" spc="-5" dirty="0">
                <a:latin typeface="Calibri"/>
                <a:cs typeface="Calibri"/>
              </a:rPr>
              <a:t>origina</a:t>
            </a:r>
            <a:r>
              <a:rPr sz="2800" dirty="0">
                <a:latin typeface="Calibri"/>
                <a:cs typeface="Calibri"/>
              </a:rPr>
              <a:t>l </a:t>
            </a:r>
            <a:r>
              <a:rPr sz="2800" spc="-5" dirty="0">
                <a:latin typeface="Calibri"/>
                <a:cs typeface="Calibri"/>
              </a:rPr>
              <a:t>pointe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 b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assigne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NULL </a:t>
            </a:r>
            <a:r>
              <a:rPr sz="2800" spc="-5" dirty="0">
                <a:latin typeface="Calibri"/>
                <a:cs typeface="Calibri"/>
              </a:rPr>
              <a:t>valu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d the </a:t>
            </a:r>
            <a:r>
              <a:rPr sz="2800" spc="-5" dirty="0">
                <a:latin typeface="Calibri"/>
                <a:cs typeface="Calibri"/>
              </a:rPr>
              <a:t>locatio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origina</a:t>
            </a:r>
            <a:r>
              <a:rPr sz="2800" dirty="0">
                <a:latin typeface="Calibri"/>
                <a:cs typeface="Calibri"/>
              </a:rPr>
              <a:t>l </a:t>
            </a:r>
            <a:r>
              <a:rPr sz="2800" spc="-5" dirty="0">
                <a:latin typeface="Calibri"/>
                <a:cs typeface="Calibri"/>
              </a:rPr>
              <a:t>dynamic arra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wit</a:t>
            </a:r>
            <a:r>
              <a:rPr sz="2800" dirty="0">
                <a:latin typeface="Calibri"/>
                <a:cs typeface="Calibri"/>
              </a:rPr>
              <a:t>h 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dirty="0">
                <a:latin typeface="Calibri"/>
                <a:cs typeface="Calibri"/>
              </a:rPr>
              <a:t>l </a:t>
            </a:r>
            <a:r>
              <a:rPr sz="2800" spc="-10" dirty="0">
                <a:latin typeface="Calibri"/>
                <a:cs typeface="Calibri"/>
              </a:rPr>
              <a:t>dat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</a:t>
            </a:r>
            <a:r>
              <a:rPr sz="2800" dirty="0">
                <a:latin typeface="Calibri"/>
                <a:cs typeface="Calibri"/>
              </a:rPr>
              <a:t>l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lost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338" rIns="0" bIns="0" rtlCol="0">
            <a:spAutoFit/>
          </a:bodyPr>
          <a:lstStyle/>
          <a:p>
            <a:pPr marL="1299210">
              <a:lnSpc>
                <a:spcPct val="100000"/>
              </a:lnSpc>
            </a:pPr>
            <a:r>
              <a:rPr sz="4800" b="1" spc="-10" dirty="0">
                <a:latin typeface="Courier New"/>
                <a:cs typeface="Courier New"/>
              </a:rPr>
              <a:t>realloc</a:t>
            </a:r>
            <a:r>
              <a:rPr sz="4800" b="1" dirty="0">
                <a:latin typeface="Courier New"/>
                <a:cs typeface="Courier New"/>
              </a:rPr>
              <a:t>(</a:t>
            </a:r>
            <a:r>
              <a:rPr sz="4800" b="1" spc="-15" dirty="0">
                <a:latin typeface="Courier New"/>
                <a:cs typeface="Courier New"/>
              </a:rPr>
              <a:t> </a:t>
            </a:r>
            <a:r>
              <a:rPr sz="4800" b="1" dirty="0">
                <a:latin typeface="Courier New"/>
                <a:cs typeface="Courier New"/>
              </a:rPr>
              <a:t>)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203" y="1845468"/>
            <a:ext cx="4761230" cy="185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76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there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enough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roo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beyon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originall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5" dirty="0">
                <a:latin typeface="Calibri"/>
                <a:cs typeface="Calibri"/>
              </a:rPr>
              <a:t>allocate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area, </a:t>
            </a:r>
            <a:r>
              <a:rPr sz="2400" b="1" spc="-5" dirty="0">
                <a:latin typeface="Courier New"/>
                <a:cs typeface="Courier New"/>
              </a:rPr>
              <a:t>realloc:</a:t>
            </a:r>
            <a:endParaRPr sz="2400">
              <a:latin typeface="Courier New"/>
              <a:cs typeface="Courier New"/>
            </a:endParaRPr>
          </a:p>
          <a:p>
            <a:pPr marL="603885" lvl="1" indent="-249554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604520" algn="l"/>
              </a:tabLst>
            </a:pPr>
            <a:r>
              <a:rPr sz="2000" spc="-5" dirty="0">
                <a:latin typeface="Calibri"/>
                <a:cs typeface="Calibri"/>
              </a:rPr>
              <a:t>extends the original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area</a:t>
            </a:r>
            <a:endParaRPr sz="2000">
              <a:latin typeface="Calibri"/>
              <a:cs typeface="Calibri"/>
            </a:endParaRPr>
          </a:p>
          <a:p>
            <a:pPr marL="548005" lvl="1" indent="-25019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548640" algn="l"/>
              </a:tabLst>
            </a:pPr>
            <a:r>
              <a:rPr sz="2000" spc="-5" dirty="0">
                <a:latin typeface="Calibri"/>
                <a:cs typeface="Calibri"/>
              </a:rPr>
              <a:t>returns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 pointer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2203" y="4169060"/>
            <a:ext cx="5254625" cy="188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83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there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enough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roo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origina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area,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reallo</a:t>
            </a:r>
            <a:r>
              <a:rPr sz="2400" b="1" spc="-10" dirty="0">
                <a:latin typeface="Courier New"/>
                <a:cs typeface="Courier New"/>
              </a:rPr>
              <a:t>c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03885" lvl="1" indent="-249554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604520" algn="l"/>
              </a:tabLst>
            </a:pPr>
            <a:r>
              <a:rPr sz="2000" spc="-5" dirty="0">
                <a:latin typeface="Calibri"/>
                <a:cs typeface="Calibri"/>
              </a:rPr>
              <a:t>allocates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size</a:t>
            </a:r>
            <a:endParaRPr sz="2000">
              <a:latin typeface="Calibri"/>
              <a:cs typeface="Calibri"/>
            </a:endParaRPr>
          </a:p>
          <a:p>
            <a:pPr marL="548005" lvl="1" indent="-25019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548640" algn="l"/>
              </a:tabLst>
            </a:pPr>
            <a:r>
              <a:rPr sz="2000" spc="-5" dirty="0">
                <a:latin typeface="Calibri"/>
                <a:cs typeface="Calibri"/>
              </a:rPr>
              <a:t>copies existing 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new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area</a:t>
            </a:r>
            <a:endParaRPr sz="2000">
              <a:latin typeface="Calibri"/>
              <a:cs typeface="Calibri"/>
            </a:endParaRPr>
          </a:p>
          <a:p>
            <a:pPr marL="548005" lvl="1" indent="-25019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548640" algn="l"/>
              </a:tabLst>
            </a:pPr>
            <a:r>
              <a:rPr sz="2000" spc="-5" dirty="0">
                <a:latin typeface="Calibri"/>
                <a:cs typeface="Calibri"/>
              </a:rPr>
              <a:t>returns the pointer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new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17243" y="2920745"/>
            <a:ext cx="1713230" cy="3379470"/>
          </a:xfrm>
          <a:custGeom>
            <a:avLst/>
            <a:gdLst/>
            <a:ahLst/>
            <a:cxnLst/>
            <a:rect l="l" t="t" r="r" b="b"/>
            <a:pathLst>
              <a:path w="1713229" h="3379470">
                <a:moveTo>
                  <a:pt x="0" y="0"/>
                </a:moveTo>
                <a:lnTo>
                  <a:pt x="0" y="3379470"/>
                </a:lnTo>
                <a:lnTo>
                  <a:pt x="1712976" y="3379470"/>
                </a:lnTo>
                <a:lnTo>
                  <a:pt x="1712976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9422" y="4908041"/>
            <a:ext cx="1678305" cy="379730"/>
          </a:xfrm>
          <a:custGeom>
            <a:avLst/>
            <a:gdLst/>
            <a:ahLst/>
            <a:cxnLst/>
            <a:rect l="l" t="t" r="r" b="b"/>
            <a:pathLst>
              <a:path w="1678304" h="379729">
                <a:moveTo>
                  <a:pt x="0" y="0"/>
                </a:moveTo>
                <a:lnTo>
                  <a:pt x="0" y="379475"/>
                </a:lnTo>
                <a:lnTo>
                  <a:pt x="1677924" y="379475"/>
                </a:lnTo>
                <a:lnTo>
                  <a:pt x="1677924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26375" y="4507991"/>
            <a:ext cx="1687830" cy="79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ori</a:t>
            </a:r>
            <a:r>
              <a:rPr sz="1800" spc="-10" dirty="0">
                <a:latin typeface="Comic Sans MS"/>
                <a:cs typeface="Comic Sans MS"/>
              </a:rPr>
              <a:t>gi</a:t>
            </a:r>
            <a:r>
              <a:rPr sz="1800" spc="-5" dirty="0">
                <a:latin typeface="Comic Sans MS"/>
                <a:cs typeface="Comic Sans MS"/>
              </a:rPr>
              <a:t>nal area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34305" y="2642679"/>
            <a:ext cx="73342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Memory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26375" y="4507991"/>
            <a:ext cx="1687830" cy="792480"/>
          </a:xfrm>
          <a:custGeom>
            <a:avLst/>
            <a:gdLst/>
            <a:ahLst/>
            <a:cxnLst/>
            <a:rect l="l" t="t" r="r" b="b"/>
            <a:pathLst>
              <a:path w="1687829" h="792479">
                <a:moveTo>
                  <a:pt x="0" y="0"/>
                </a:moveTo>
                <a:lnTo>
                  <a:pt x="0" y="792479"/>
                </a:lnTo>
                <a:lnTo>
                  <a:pt x="1687829" y="792479"/>
                </a:lnTo>
                <a:lnTo>
                  <a:pt x="168782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07325" y="2922270"/>
            <a:ext cx="1713230" cy="338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7380" marR="608330" indent="-635" algn="ctr">
              <a:lnSpc>
                <a:spcPct val="150300"/>
              </a:lnSpc>
            </a:pPr>
            <a:r>
              <a:rPr sz="1800" spc="-5" dirty="0">
                <a:latin typeface="Comic Sans MS"/>
                <a:cs typeface="Comic Sans MS"/>
              </a:rPr>
              <a:t>new area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91451" y="5211317"/>
            <a:ext cx="508634" cy="159385"/>
          </a:xfrm>
          <a:custGeom>
            <a:avLst/>
            <a:gdLst/>
            <a:ahLst/>
            <a:cxnLst/>
            <a:rect l="l" t="t" r="r" b="b"/>
            <a:pathLst>
              <a:path w="508634" h="159385">
                <a:moveTo>
                  <a:pt x="381000" y="118872"/>
                </a:moveTo>
                <a:lnTo>
                  <a:pt x="381000" y="39624"/>
                </a:lnTo>
                <a:lnTo>
                  <a:pt x="0" y="39624"/>
                </a:lnTo>
                <a:lnTo>
                  <a:pt x="0" y="118872"/>
                </a:lnTo>
                <a:lnTo>
                  <a:pt x="381000" y="118872"/>
                </a:lnTo>
                <a:close/>
              </a:path>
              <a:path w="508634" h="159385">
                <a:moveTo>
                  <a:pt x="508253" y="79247"/>
                </a:moveTo>
                <a:lnTo>
                  <a:pt x="381000" y="0"/>
                </a:lnTo>
                <a:lnTo>
                  <a:pt x="381000" y="159258"/>
                </a:lnTo>
                <a:lnTo>
                  <a:pt x="508253" y="79247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07325" y="2922270"/>
            <a:ext cx="1713230" cy="382905"/>
          </a:xfrm>
          <a:custGeom>
            <a:avLst/>
            <a:gdLst/>
            <a:ahLst/>
            <a:cxnLst/>
            <a:rect l="l" t="t" r="r" b="b"/>
            <a:pathLst>
              <a:path w="1713229" h="382904">
                <a:moveTo>
                  <a:pt x="0" y="0"/>
                </a:moveTo>
                <a:lnTo>
                  <a:pt x="0" y="382524"/>
                </a:lnTo>
                <a:lnTo>
                  <a:pt x="1712976" y="382524"/>
                </a:lnTo>
                <a:lnTo>
                  <a:pt x="1712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07325" y="4509515"/>
            <a:ext cx="1713230" cy="387985"/>
          </a:xfrm>
          <a:custGeom>
            <a:avLst/>
            <a:gdLst/>
            <a:ahLst/>
            <a:cxnLst/>
            <a:rect l="l" t="t" r="r" b="b"/>
            <a:pathLst>
              <a:path w="1713229" h="387985">
                <a:moveTo>
                  <a:pt x="0" y="0"/>
                </a:moveTo>
                <a:lnTo>
                  <a:pt x="0" y="387857"/>
                </a:lnTo>
                <a:lnTo>
                  <a:pt x="1712976" y="387857"/>
                </a:lnTo>
                <a:lnTo>
                  <a:pt x="1712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07325" y="5350002"/>
            <a:ext cx="1713230" cy="952500"/>
          </a:xfrm>
          <a:custGeom>
            <a:avLst/>
            <a:gdLst/>
            <a:ahLst/>
            <a:cxnLst/>
            <a:rect l="l" t="t" r="r" b="b"/>
            <a:pathLst>
              <a:path w="1713229" h="952500">
                <a:moveTo>
                  <a:pt x="0" y="0"/>
                </a:moveTo>
                <a:lnTo>
                  <a:pt x="0" y="952500"/>
                </a:lnTo>
                <a:lnTo>
                  <a:pt x="1712976" y="952500"/>
                </a:lnTo>
                <a:lnTo>
                  <a:pt x="1712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07325" y="2922270"/>
            <a:ext cx="1713230" cy="3379470"/>
          </a:xfrm>
          <a:custGeom>
            <a:avLst/>
            <a:gdLst/>
            <a:ahLst/>
            <a:cxnLst/>
            <a:rect l="l" t="t" r="r" b="b"/>
            <a:pathLst>
              <a:path w="1713229" h="3379470">
                <a:moveTo>
                  <a:pt x="0" y="0"/>
                </a:moveTo>
                <a:lnTo>
                  <a:pt x="0" y="3379470"/>
                </a:lnTo>
                <a:lnTo>
                  <a:pt x="1712976" y="3379470"/>
                </a:lnTo>
                <a:lnTo>
                  <a:pt x="1712976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21815" y="4933950"/>
            <a:ext cx="1905" cy="379730"/>
          </a:xfrm>
          <a:custGeom>
            <a:avLst/>
            <a:gdLst/>
            <a:ahLst/>
            <a:cxnLst/>
            <a:rect l="l" t="t" r="r" b="b"/>
            <a:pathLst>
              <a:path w="1904" h="379729">
                <a:moveTo>
                  <a:pt x="0" y="0"/>
                </a:moveTo>
                <a:lnTo>
                  <a:pt x="0" y="379475"/>
                </a:lnTo>
                <a:lnTo>
                  <a:pt x="1511" y="379475"/>
                </a:lnTo>
                <a:lnTo>
                  <a:pt x="1511" y="0"/>
                </a:lnTo>
                <a:lnTo>
                  <a:pt x="0" y="0"/>
                </a:lnTo>
                <a:close/>
              </a:path>
            </a:pathLst>
          </a:custGeom>
          <a:solidFill>
            <a:srgbClr val="D6D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21815" y="4933950"/>
            <a:ext cx="1701800" cy="379730"/>
          </a:xfrm>
          <a:custGeom>
            <a:avLst/>
            <a:gdLst/>
            <a:ahLst/>
            <a:cxnLst/>
            <a:rect l="l" t="t" r="r" b="b"/>
            <a:pathLst>
              <a:path w="1701800" h="379729">
                <a:moveTo>
                  <a:pt x="0" y="0"/>
                </a:moveTo>
                <a:lnTo>
                  <a:pt x="0" y="379475"/>
                </a:lnTo>
                <a:lnTo>
                  <a:pt x="1701546" y="379475"/>
                </a:lnTo>
                <a:lnTo>
                  <a:pt x="17015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23327" y="4897373"/>
            <a:ext cx="170180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ori</a:t>
            </a:r>
            <a:r>
              <a:rPr sz="1800" spc="-10" dirty="0">
                <a:latin typeface="Comic Sans MS"/>
                <a:cs typeface="Comic Sans MS"/>
              </a:rPr>
              <a:t>gi</a:t>
            </a:r>
            <a:r>
              <a:rPr sz="1800" spc="-5" dirty="0">
                <a:latin typeface="Comic Sans MS"/>
                <a:cs typeface="Comic Sans MS"/>
              </a:rPr>
              <a:t>nal area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23327" y="4541520"/>
            <a:ext cx="1701546" cy="241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23327" y="4541520"/>
            <a:ext cx="1701800" cy="241935"/>
          </a:xfrm>
          <a:custGeom>
            <a:avLst/>
            <a:gdLst/>
            <a:ahLst/>
            <a:cxnLst/>
            <a:rect l="l" t="t" r="r" b="b"/>
            <a:pathLst>
              <a:path w="1701800" h="241935">
                <a:moveTo>
                  <a:pt x="0" y="0"/>
                </a:moveTo>
                <a:lnTo>
                  <a:pt x="0" y="241553"/>
                </a:lnTo>
                <a:lnTo>
                  <a:pt x="1701546" y="241553"/>
                </a:lnTo>
                <a:lnTo>
                  <a:pt x="17015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265547" y="4598449"/>
            <a:ext cx="81724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5" dirty="0">
                <a:latin typeface="Comic Sans MS"/>
                <a:cs typeface="Comic Sans MS"/>
              </a:rPr>
              <a:t>Re</a:t>
            </a:r>
            <a:r>
              <a:rPr sz="900" b="1" spc="-10" dirty="0">
                <a:latin typeface="Comic Sans MS"/>
                <a:cs typeface="Comic Sans MS"/>
              </a:rPr>
              <a:t>s</a:t>
            </a:r>
            <a:r>
              <a:rPr sz="900" b="1" dirty="0">
                <a:latin typeface="Comic Sans MS"/>
                <a:cs typeface="Comic Sans MS"/>
              </a:rPr>
              <a:t>e</a:t>
            </a:r>
            <a:r>
              <a:rPr sz="900" b="1" spc="-5" dirty="0">
                <a:latin typeface="Comic Sans MS"/>
                <a:cs typeface="Comic Sans MS"/>
              </a:rPr>
              <a:t>rve</a:t>
            </a:r>
            <a:r>
              <a:rPr sz="900" b="1" dirty="0">
                <a:latin typeface="Comic Sans MS"/>
                <a:cs typeface="Comic Sans MS"/>
              </a:rPr>
              <a:t>d ar</a:t>
            </a:r>
            <a:r>
              <a:rPr sz="900" b="1" spc="-10" dirty="0">
                <a:latin typeface="Comic Sans MS"/>
                <a:cs typeface="Comic Sans MS"/>
              </a:rPr>
              <a:t>e</a:t>
            </a:r>
            <a:r>
              <a:rPr sz="900" b="1" spc="-5" dirty="0">
                <a:latin typeface="Comic Sans MS"/>
                <a:cs typeface="Comic Sans MS"/>
              </a:rPr>
              <a:t>a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10372" y="3304794"/>
            <a:ext cx="1702435" cy="1205230"/>
          </a:xfrm>
          <a:custGeom>
            <a:avLst/>
            <a:gdLst/>
            <a:ahLst/>
            <a:cxnLst/>
            <a:rect l="l" t="t" r="r" b="b"/>
            <a:pathLst>
              <a:path w="1702434" h="1205229">
                <a:moveTo>
                  <a:pt x="0" y="0"/>
                </a:moveTo>
                <a:lnTo>
                  <a:pt x="0" y="1204722"/>
                </a:lnTo>
                <a:lnTo>
                  <a:pt x="1702307" y="1204722"/>
                </a:lnTo>
                <a:lnTo>
                  <a:pt x="1702307" y="0"/>
                </a:lnTo>
                <a:lnTo>
                  <a:pt x="0" y="0"/>
                </a:lnTo>
                <a:close/>
              </a:path>
            </a:pathLst>
          </a:custGeom>
          <a:solidFill>
            <a:srgbClr val="D6D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10372" y="3304794"/>
            <a:ext cx="1702435" cy="1205230"/>
          </a:xfrm>
          <a:custGeom>
            <a:avLst/>
            <a:gdLst/>
            <a:ahLst/>
            <a:cxnLst/>
            <a:rect l="l" t="t" r="r" b="b"/>
            <a:pathLst>
              <a:path w="1702434" h="1205229">
                <a:moveTo>
                  <a:pt x="0" y="0"/>
                </a:moveTo>
                <a:lnTo>
                  <a:pt x="0" y="1204722"/>
                </a:lnTo>
                <a:lnTo>
                  <a:pt x="1702307" y="1204722"/>
                </a:lnTo>
                <a:lnTo>
                  <a:pt x="170230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179441" y="3794064"/>
            <a:ext cx="9645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mic Sans MS"/>
                <a:cs typeface="Comic Sans MS"/>
              </a:rPr>
              <a:t>ne</a:t>
            </a:r>
            <a:r>
              <a:rPr sz="1800" dirty="0">
                <a:latin typeface="Comic Sans MS"/>
                <a:cs typeface="Comic Sans MS"/>
              </a:rPr>
              <a:t>w </a:t>
            </a:r>
            <a:r>
              <a:rPr sz="1800" spc="-5" dirty="0">
                <a:latin typeface="Comic Sans MS"/>
                <a:cs typeface="Comic Sans MS"/>
              </a:rPr>
              <a:t>area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05941" y="4425696"/>
            <a:ext cx="508000" cy="158750"/>
          </a:xfrm>
          <a:custGeom>
            <a:avLst/>
            <a:gdLst/>
            <a:ahLst/>
            <a:cxnLst/>
            <a:rect l="l" t="t" r="r" b="b"/>
            <a:pathLst>
              <a:path w="508000" h="158750">
                <a:moveTo>
                  <a:pt x="381000" y="118872"/>
                </a:moveTo>
                <a:lnTo>
                  <a:pt x="381000" y="39624"/>
                </a:lnTo>
                <a:lnTo>
                  <a:pt x="0" y="39624"/>
                </a:lnTo>
                <a:lnTo>
                  <a:pt x="0" y="118872"/>
                </a:lnTo>
                <a:lnTo>
                  <a:pt x="381000" y="118872"/>
                </a:lnTo>
                <a:close/>
              </a:path>
              <a:path w="508000" h="158750">
                <a:moveTo>
                  <a:pt x="507492" y="79247"/>
                </a:moveTo>
                <a:lnTo>
                  <a:pt x="381000" y="0"/>
                </a:lnTo>
                <a:lnTo>
                  <a:pt x="381000" y="158496"/>
                </a:lnTo>
                <a:lnTo>
                  <a:pt x="507492" y="79247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37717" y="5071871"/>
            <a:ext cx="750570" cy="440055"/>
          </a:xfrm>
          <a:custGeom>
            <a:avLst/>
            <a:gdLst/>
            <a:ahLst/>
            <a:cxnLst/>
            <a:rect l="l" t="t" r="r" b="b"/>
            <a:pathLst>
              <a:path w="750570" h="440054">
                <a:moveTo>
                  <a:pt x="0" y="0"/>
                </a:moveTo>
                <a:lnTo>
                  <a:pt x="0" y="439674"/>
                </a:lnTo>
                <a:lnTo>
                  <a:pt x="750570" y="439674"/>
                </a:lnTo>
                <a:lnTo>
                  <a:pt x="750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23327" y="4897373"/>
            <a:ext cx="1701800" cy="452755"/>
          </a:xfrm>
          <a:custGeom>
            <a:avLst/>
            <a:gdLst/>
            <a:ahLst/>
            <a:cxnLst/>
            <a:rect l="l" t="t" r="r" b="b"/>
            <a:pathLst>
              <a:path w="1701800" h="452754">
                <a:moveTo>
                  <a:pt x="0" y="0"/>
                </a:moveTo>
                <a:lnTo>
                  <a:pt x="0" y="452627"/>
                </a:lnTo>
                <a:lnTo>
                  <a:pt x="1701546" y="452627"/>
                </a:lnTo>
                <a:lnTo>
                  <a:pt x="17015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884" rIns="0" bIns="0" rtlCol="0">
            <a:spAutoFit/>
          </a:bodyPr>
          <a:lstStyle/>
          <a:p>
            <a:pPr marL="1951989">
              <a:lnSpc>
                <a:spcPct val="100000"/>
              </a:lnSpc>
            </a:pPr>
            <a:r>
              <a:rPr b="1" spc="-10" dirty="0">
                <a:latin typeface="Courier New"/>
                <a:cs typeface="Courier New"/>
              </a:rPr>
              <a:t>free</a:t>
            </a:r>
            <a:r>
              <a:rPr b="1" spc="-5" dirty="0">
                <a:latin typeface="Courier New"/>
                <a:cs typeface="Courier New"/>
              </a:rPr>
              <a:t>(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3831" y="1641792"/>
            <a:ext cx="7163434" cy="68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spac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fo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u="heavy" spc="-5" dirty="0">
                <a:latin typeface="Calibri"/>
                <a:cs typeface="Calibri"/>
              </a:rPr>
              <a:t>automati</a:t>
            </a:r>
            <a:r>
              <a:rPr sz="2800" u="heavy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variable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 declare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 a </a:t>
            </a:r>
            <a:r>
              <a:rPr sz="2800" spc="-5" dirty="0">
                <a:latin typeface="Calibri"/>
                <a:cs typeface="Calibri"/>
              </a:rPr>
              <a:t>functio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free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returns</a:t>
            </a:r>
            <a:r>
              <a:rPr lang="en-AU" sz="280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3613" y="2397561"/>
            <a:ext cx="6852793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void </a:t>
            </a:r>
            <a:r>
              <a:rPr sz="2000" spc="-5" dirty="0" err="1">
                <a:latin typeface="Courier New"/>
                <a:cs typeface="Courier New"/>
              </a:rPr>
              <a:t>sortByValue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lang="en-AU" sz="2000" spc="-5" dirty="0">
                <a:solidFill>
                  <a:srgbClr val="00009A"/>
                </a:solidFill>
                <a:latin typeface="Courier New"/>
                <a:cs typeface="Courier New"/>
              </a:rPr>
              <a:t>float </a:t>
            </a:r>
            <a:r>
              <a:rPr lang="en-AU" sz="2000" spc="-5" dirty="0">
                <a:latin typeface="Courier New"/>
                <a:cs typeface="Courier New"/>
              </a:rPr>
              <a:t>list[], </a:t>
            </a:r>
            <a:r>
              <a:rPr lang="en-AU" sz="2000" spc="-5" dirty="0" err="1">
                <a:solidFill>
                  <a:srgbClr val="00009A"/>
                </a:solidFill>
                <a:latin typeface="Courier New"/>
                <a:cs typeface="Courier New"/>
              </a:rPr>
              <a:t>int</a:t>
            </a:r>
            <a:r>
              <a:rPr lang="en-AU" sz="2000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lang="en-AU" sz="2000" spc="-5" dirty="0">
                <a:latin typeface="Courier New"/>
                <a:cs typeface="Courier New"/>
              </a:rPr>
              <a:t>size )</a:t>
            </a:r>
            <a:endParaRPr lang="en-AU"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lang="en-AU" sz="2000" spc="-5" dirty="0">
              <a:latin typeface="Courier New"/>
              <a:cs typeface="Courier New"/>
            </a:endParaRPr>
          </a:p>
          <a:p>
            <a:pPr marL="12700" marR="5080"/>
            <a:r>
              <a:rPr lang="en-AU" sz="2000" spc="-5" dirty="0" err="1">
                <a:solidFill>
                  <a:srgbClr val="00009A"/>
                </a:solidFill>
                <a:latin typeface="Courier New"/>
                <a:cs typeface="Courier New"/>
              </a:rPr>
              <a:t>int</a:t>
            </a:r>
            <a:r>
              <a:rPr lang="en-AU" sz="2000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lang="en-AU" sz="2000" spc="-5" dirty="0">
                <a:latin typeface="Courier New"/>
                <a:cs typeface="Courier New"/>
              </a:rPr>
              <a:t>index;</a:t>
            </a:r>
            <a:endParaRPr lang="en-AU" sz="2000" spc="-5" dirty="0">
              <a:solidFill>
                <a:srgbClr val="00009A"/>
              </a:solidFill>
              <a:latin typeface="Courier New"/>
              <a:cs typeface="Courier New"/>
            </a:endParaRPr>
          </a:p>
          <a:p>
            <a:pPr marL="12700" marR="5080"/>
            <a:r>
              <a:rPr lang="en-AU" sz="2000" spc="-5" dirty="0">
                <a:solidFill>
                  <a:srgbClr val="00009A"/>
                </a:solidFill>
                <a:latin typeface="Courier New"/>
                <a:cs typeface="Courier New"/>
              </a:rPr>
              <a:t>Float </a:t>
            </a:r>
            <a:r>
              <a:rPr lang="en-AU" sz="2000" spc="-5" dirty="0" err="1">
                <a:latin typeface="Courier New"/>
                <a:cs typeface="Courier New"/>
              </a:rPr>
              <a:t>maxVal</a:t>
            </a:r>
            <a:r>
              <a:rPr lang="en-AU" sz="2000" spc="-5" dirty="0">
                <a:latin typeface="Courier New"/>
                <a:cs typeface="Courier New"/>
              </a:rPr>
              <a:t>, </a:t>
            </a:r>
            <a:r>
              <a:rPr lang="en-AU" sz="2000" spc="-5" dirty="0" err="1">
                <a:latin typeface="Courier New"/>
                <a:cs typeface="Courier New"/>
              </a:rPr>
              <a:t>tempVal</a:t>
            </a:r>
            <a:r>
              <a:rPr lang="en-AU" sz="2000" spc="-5" dirty="0">
                <a:latin typeface="Courier New"/>
                <a:cs typeface="Courier New"/>
              </a:rPr>
              <a:t>;</a:t>
            </a:r>
            <a:r>
              <a:rPr lang="en-AU" sz="2000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</a:p>
          <a:p>
            <a:pPr marL="12700" marR="5080"/>
            <a:r>
              <a:rPr lang="en-AU" sz="2000" spc="-5" dirty="0">
                <a:solidFill>
                  <a:srgbClr val="00009A"/>
                </a:solidFill>
                <a:latin typeface="Courier New"/>
                <a:cs typeface="Courier New"/>
              </a:rPr>
              <a:t>float </a:t>
            </a:r>
            <a:r>
              <a:rPr lang="en-AU" sz="2000" spc="-5" dirty="0" err="1">
                <a:latin typeface="Courier New"/>
                <a:cs typeface="Courier New"/>
              </a:rPr>
              <a:t>tempArr</a:t>
            </a:r>
            <a:r>
              <a:rPr lang="en-AU" sz="2000" spc="-5" dirty="0">
                <a:latin typeface="Courier New"/>
                <a:cs typeface="Courier New"/>
              </a:rPr>
              <a:t>[M_SIZE];</a:t>
            </a:r>
            <a:endParaRPr lang="en-AU"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en-AU" sz="2000" spc="-5" dirty="0">
                <a:latin typeface="Courier New"/>
                <a:cs typeface="Courier New"/>
              </a:rPr>
              <a:t>.	.</a:t>
            </a:r>
          </a:p>
          <a:p>
            <a:pPr marL="469265">
              <a:lnSpc>
                <a:spcPct val="100000"/>
              </a:lnSpc>
            </a:pPr>
            <a:r>
              <a:rPr lang="en-AU" sz="2000" spc="-5" dirty="0">
                <a:solidFill>
                  <a:srgbClr val="00009A"/>
                </a:solidFill>
                <a:latin typeface="Courier New"/>
                <a:cs typeface="Courier New"/>
              </a:rPr>
              <a:t>return</a:t>
            </a:r>
            <a:r>
              <a:rPr lang="en-AU" sz="2000" spc="-5" dirty="0">
                <a:latin typeface="Courier New"/>
                <a:cs typeface="Courier New"/>
              </a:rPr>
              <a:t>;</a:t>
            </a:r>
            <a:endParaRPr lang="en-AU"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AU" sz="2000" spc="-5" dirty="0">
                <a:latin typeface="Courier New"/>
                <a:cs typeface="Courier New"/>
              </a:rPr>
              <a:t>}</a:t>
            </a:r>
            <a:endParaRPr lang="en-AU"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endParaRPr lang="en-AU"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000" spc="-5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3831" y="4981858"/>
            <a:ext cx="7452359" cy="160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Yo</a:t>
            </a:r>
            <a:r>
              <a:rPr sz="2800" dirty="0">
                <a:latin typeface="Calibri"/>
                <a:cs typeface="Calibri"/>
              </a:rPr>
              <a:t>u </a:t>
            </a:r>
            <a:r>
              <a:rPr sz="2800" spc="-5" dirty="0">
                <a:latin typeface="Calibri"/>
                <a:cs typeface="Calibri"/>
              </a:rPr>
              <a:t>nee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5" dirty="0">
                <a:latin typeface="Calibri"/>
                <a:cs typeface="Calibri"/>
              </a:rPr>
              <a:t>fre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u="heavy" spc="-5" dirty="0">
                <a:latin typeface="Calibri"/>
                <a:cs typeface="Calibri"/>
              </a:rPr>
              <a:t>dynamicall</a:t>
            </a:r>
            <a:r>
              <a:rPr sz="2800" u="heavy" dirty="0">
                <a:latin typeface="Calibri"/>
                <a:cs typeface="Calibri"/>
              </a:rPr>
              <a:t>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allocate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memory explicitl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 that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ca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returne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system</a:t>
            </a:r>
            <a:endParaRPr sz="2800" dirty="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  <a:spcBef>
                <a:spcPts val="1040"/>
              </a:spcBef>
            </a:pPr>
            <a:r>
              <a:rPr sz="2400" spc="-5" dirty="0">
                <a:solidFill>
                  <a:srgbClr val="00009A"/>
                </a:solidFill>
                <a:latin typeface="Courier New"/>
                <a:cs typeface="Courier New"/>
              </a:rPr>
              <a:t>voi</a:t>
            </a:r>
            <a:r>
              <a:rPr sz="2400" dirty="0">
                <a:solidFill>
                  <a:srgbClr val="00009A"/>
                </a:solidFill>
                <a:latin typeface="Courier New"/>
                <a:cs typeface="Courier New"/>
              </a:rPr>
              <a:t>d</a:t>
            </a:r>
            <a:r>
              <a:rPr sz="2400" spc="-1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free</a:t>
            </a:r>
            <a:r>
              <a:rPr sz="2400" b="1" dirty="0">
                <a:latin typeface="Courier New"/>
                <a:cs typeface="Courier New"/>
              </a:rPr>
              <a:t>( </a:t>
            </a:r>
            <a:r>
              <a:rPr sz="2400" spc="-5" dirty="0">
                <a:solidFill>
                  <a:srgbClr val="00009A"/>
                </a:solidFill>
                <a:latin typeface="Courier New"/>
                <a:cs typeface="Courier New"/>
              </a:rPr>
              <a:t>voi</a:t>
            </a:r>
            <a:r>
              <a:rPr sz="2400" dirty="0">
                <a:solidFill>
                  <a:srgbClr val="00009A"/>
                </a:solidFill>
                <a:latin typeface="Courier New"/>
                <a:cs typeface="Courier New"/>
              </a:rPr>
              <a:t>d</a:t>
            </a:r>
            <a:r>
              <a:rPr sz="2400" spc="-1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*pt</a:t>
            </a:r>
            <a:r>
              <a:rPr sz="2400" spc="-10" dirty="0">
                <a:latin typeface="Courier New"/>
                <a:cs typeface="Courier New"/>
              </a:rPr>
              <a:t>r</a:t>
            </a:r>
            <a:r>
              <a:rPr sz="2400" b="1" spc="-10" dirty="0">
                <a:latin typeface="Courier New"/>
                <a:cs typeface="Courier New"/>
              </a:rPr>
              <a:t>)</a:t>
            </a:r>
            <a:r>
              <a:rPr sz="24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47996" y="3488944"/>
            <a:ext cx="2533015" cy="80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C4C4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mem</a:t>
            </a:r>
            <a:r>
              <a:rPr sz="1800" spc="-10" dirty="0">
                <a:solidFill>
                  <a:srgbClr val="4C4C4C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ry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spac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4C4C4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freed 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automatically when </a:t>
            </a:r>
            <a:r>
              <a:rPr sz="1800" spc="5" dirty="0">
                <a:solidFill>
                  <a:srgbClr val="4C4C4C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function</a:t>
            </a:r>
            <a:r>
              <a:rPr sz="1800" spc="15" dirty="0">
                <a:solidFill>
                  <a:srgbClr val="4C4C4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executes 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4C4C4C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u</a:t>
            </a:r>
            <a:r>
              <a:rPr sz="1800" spc="5" dirty="0">
                <a:solidFill>
                  <a:srgbClr val="4C4C4C"/>
                </a:solidFill>
                <a:latin typeface="Calibri"/>
                <a:cs typeface="Calibri"/>
              </a:rPr>
              <a:t>rn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18466" y="3488944"/>
            <a:ext cx="64135" cy="790575"/>
          </a:xfrm>
          <a:custGeom>
            <a:avLst/>
            <a:gdLst/>
            <a:ahLst/>
            <a:cxnLst/>
            <a:rect l="l" t="t" r="r" b="b"/>
            <a:pathLst>
              <a:path w="64135" h="790575">
                <a:moveTo>
                  <a:pt x="0" y="0"/>
                </a:moveTo>
                <a:lnTo>
                  <a:pt x="31619" y="33229"/>
                </a:lnTo>
                <a:lnTo>
                  <a:pt x="36576" y="329946"/>
                </a:lnTo>
                <a:lnTo>
                  <a:pt x="37872" y="347664"/>
                </a:lnTo>
                <a:lnTo>
                  <a:pt x="41547" y="363578"/>
                </a:lnTo>
                <a:lnTo>
                  <a:pt x="47275" y="377039"/>
                </a:lnTo>
                <a:lnTo>
                  <a:pt x="54734" y="387400"/>
                </a:lnTo>
                <a:lnTo>
                  <a:pt x="63599" y="394015"/>
                </a:lnTo>
                <a:lnTo>
                  <a:pt x="57561" y="397512"/>
                </a:lnTo>
                <a:lnTo>
                  <a:pt x="37433" y="447850"/>
                </a:lnTo>
                <a:lnTo>
                  <a:pt x="36576" y="726186"/>
                </a:lnTo>
                <a:lnTo>
                  <a:pt x="35225" y="743904"/>
                </a:lnTo>
                <a:lnTo>
                  <a:pt x="31433" y="759818"/>
                </a:lnTo>
                <a:lnTo>
                  <a:pt x="25588" y="773279"/>
                </a:lnTo>
                <a:lnTo>
                  <a:pt x="18079" y="783640"/>
                </a:lnTo>
                <a:lnTo>
                  <a:pt x="9292" y="790255"/>
                </a:lnTo>
              </a:path>
            </a:pathLst>
          </a:custGeom>
          <a:ln w="9525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2860" rIns="0" bIns="0" rtlCol="0">
            <a:spAutoFit/>
          </a:bodyPr>
          <a:lstStyle/>
          <a:p>
            <a:pPr marL="1951989">
              <a:lnSpc>
                <a:spcPct val="100000"/>
              </a:lnSpc>
            </a:pPr>
            <a:r>
              <a:rPr b="1" spc="-10" dirty="0">
                <a:latin typeface="Courier New"/>
                <a:cs typeface="Courier New"/>
              </a:rPr>
              <a:t>free</a:t>
            </a:r>
            <a:r>
              <a:rPr b="1" spc="-5" dirty="0">
                <a:latin typeface="Courier New"/>
                <a:cs typeface="Courier New"/>
              </a:rPr>
              <a:t>(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2203" y="1675320"/>
            <a:ext cx="76796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Yo</a:t>
            </a:r>
            <a:r>
              <a:rPr sz="2800" dirty="0">
                <a:latin typeface="Calibri"/>
                <a:cs typeface="Calibri"/>
              </a:rPr>
              <a:t>u can </a:t>
            </a:r>
            <a:r>
              <a:rPr sz="2800" spc="-5" dirty="0">
                <a:latin typeface="Calibri"/>
                <a:cs typeface="Calibri"/>
              </a:rPr>
              <a:t>fre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dynamicall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allocate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5" dirty="0">
                <a:latin typeface="Calibri"/>
                <a:cs typeface="Calibri"/>
              </a:rPr>
              <a:t>time yo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 thin</a:t>
            </a:r>
            <a:r>
              <a:rPr sz="2800" dirty="0">
                <a:latin typeface="Calibri"/>
                <a:cs typeface="Calibri"/>
              </a:rPr>
              <a:t>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t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 </a:t>
            </a:r>
            <a:r>
              <a:rPr sz="2800" spc="-5" dirty="0">
                <a:latin typeface="Calibri"/>
                <a:cs typeface="Calibri"/>
              </a:rPr>
              <a:t>neede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10" dirty="0">
                <a:latin typeface="Calibri"/>
                <a:cs typeface="Calibri"/>
              </a:rPr>
              <a:t>longer</a:t>
            </a:r>
            <a:r>
              <a:rPr lang="en-AU"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3203" y="2643840"/>
            <a:ext cx="2616200" cy="94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sortByValue(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index;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6400" y="2643840"/>
            <a:ext cx="3683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float </a:t>
            </a:r>
            <a:r>
              <a:rPr sz="2000" spc="-5" dirty="0">
                <a:latin typeface="Courier New"/>
                <a:cs typeface="Courier New"/>
              </a:rPr>
              <a:t>list[], 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size 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0402" y="3648903"/>
            <a:ext cx="787400" cy="94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7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float float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469265" algn="l"/>
              </a:tabLst>
            </a:pPr>
            <a:r>
              <a:rPr sz="2000" spc="-5" dirty="0">
                <a:latin typeface="Courier New"/>
                <a:cs typeface="Courier New"/>
              </a:rPr>
              <a:t>.	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4802" y="3648903"/>
            <a:ext cx="2463800" cy="94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maxVal, tempVal;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latin typeface="Courier New"/>
                <a:cs typeface="Courier New"/>
              </a:rPr>
              <a:t>*tempArr;</a:t>
            </a:r>
            <a:endParaRPr sz="2000" dirty="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240"/>
              </a:spcBef>
              <a:tabLst>
                <a:tab pos="774065" algn="l"/>
                <a:tab pos="1383665" algn="l"/>
              </a:tabLst>
            </a:pPr>
            <a:r>
              <a:rPr sz="2000" spc="-5" dirty="0">
                <a:latin typeface="Courier New"/>
                <a:cs typeface="Courier New"/>
              </a:rPr>
              <a:t>.	.	.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0402" y="4653204"/>
            <a:ext cx="821549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spc="-5" dirty="0">
                <a:latin typeface="Courier New"/>
                <a:cs typeface="Courier New"/>
              </a:rPr>
              <a:t>( (</a:t>
            </a:r>
            <a:r>
              <a:rPr sz="2000" spc="-5" dirty="0" err="1">
                <a:latin typeface="Courier New"/>
                <a:cs typeface="Courier New"/>
              </a:rPr>
              <a:t>tempArr</a:t>
            </a:r>
            <a:r>
              <a:rPr lang="en-AU" sz="2000" spc="-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lang="en-AU" sz="2000" spc="-5" dirty="0">
                <a:latin typeface="Courier New"/>
                <a:cs typeface="Courier New"/>
              </a:rPr>
              <a:t> </a:t>
            </a:r>
            <a:r>
              <a:rPr sz="2000" b="1" spc="-5" dirty="0" err="1">
                <a:latin typeface="Courier New"/>
                <a:cs typeface="Courier New"/>
              </a:rPr>
              <a:t>malloc</a:t>
            </a:r>
            <a:r>
              <a:rPr sz="2000" spc="-5" dirty="0">
                <a:latin typeface="Courier New"/>
                <a:cs typeface="Courier New"/>
              </a:rPr>
              <a:t>(size*</a:t>
            </a:r>
            <a:r>
              <a:rPr sz="2000" spc="-5" dirty="0" err="1">
                <a:latin typeface="Courier New"/>
                <a:cs typeface="Courier New"/>
              </a:rPr>
              <a:t>sizeof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2000" spc="-5" dirty="0">
                <a:latin typeface="Courier New"/>
                <a:cs typeface="Courier New"/>
              </a:rPr>
              <a:t>))) == NULL)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0402" y="4988478"/>
            <a:ext cx="2159000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078865" algn="l"/>
                <a:tab pos="1688464" algn="l"/>
              </a:tabLst>
            </a:pPr>
            <a:r>
              <a:rPr sz="2000" spc="-5" dirty="0">
                <a:latin typeface="Courier New"/>
                <a:cs typeface="Courier New"/>
              </a:rPr>
              <a:t>.	.	.	.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b="1" spc="-5" dirty="0">
                <a:latin typeface="Courier New"/>
                <a:cs typeface="Courier New"/>
              </a:rPr>
              <a:t>free</a:t>
            </a:r>
            <a:r>
              <a:rPr sz="2000" spc="-5" dirty="0">
                <a:latin typeface="Courier New"/>
                <a:cs typeface="Courier New"/>
              </a:rPr>
              <a:t>(tempArr);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6020" y="4988478"/>
            <a:ext cx="177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0402" y="5658267"/>
            <a:ext cx="1854200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078865" algn="l"/>
                <a:tab pos="1688464" algn="l"/>
              </a:tabLst>
            </a:pPr>
            <a:r>
              <a:rPr sz="2000" spc="-5" dirty="0">
                <a:latin typeface="Courier New"/>
                <a:cs typeface="Courier New"/>
              </a:rPr>
              <a:t>.	.	.	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6020" y="5658267"/>
            <a:ext cx="177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3203" y="6328054"/>
            <a:ext cx="177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5461" y="3709670"/>
            <a:ext cx="274129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you 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allocat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4C4C4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memory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 when it is 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nee</a:t>
            </a:r>
            <a:r>
              <a:rPr sz="1800" spc="5" dirty="0">
                <a:solidFill>
                  <a:srgbClr val="4C4C4C"/>
                </a:solidFill>
                <a:latin typeface="Calibri"/>
                <a:cs typeface="Calibri"/>
              </a:rPr>
              <a:t>ded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06975" y="3916679"/>
            <a:ext cx="1658620" cy="661670"/>
          </a:xfrm>
          <a:custGeom>
            <a:avLst/>
            <a:gdLst/>
            <a:ahLst/>
            <a:cxnLst/>
            <a:rect l="l" t="t" r="r" b="b"/>
            <a:pathLst>
              <a:path w="1658620" h="661670">
                <a:moveTo>
                  <a:pt x="1658112" y="11429"/>
                </a:moveTo>
                <a:lnTo>
                  <a:pt x="1653539" y="0"/>
                </a:lnTo>
                <a:lnTo>
                  <a:pt x="1641348" y="4571"/>
                </a:lnTo>
                <a:lnTo>
                  <a:pt x="1646682" y="16001"/>
                </a:lnTo>
                <a:lnTo>
                  <a:pt x="1658112" y="11429"/>
                </a:lnTo>
                <a:close/>
              </a:path>
              <a:path w="1658620" h="661670">
                <a:moveTo>
                  <a:pt x="1634489" y="20573"/>
                </a:moveTo>
                <a:lnTo>
                  <a:pt x="1629918" y="9143"/>
                </a:lnTo>
                <a:lnTo>
                  <a:pt x="1617726" y="13715"/>
                </a:lnTo>
                <a:lnTo>
                  <a:pt x="1623060" y="25907"/>
                </a:lnTo>
                <a:lnTo>
                  <a:pt x="1634489" y="20573"/>
                </a:lnTo>
                <a:close/>
              </a:path>
              <a:path w="1658620" h="661670">
                <a:moveTo>
                  <a:pt x="1610868" y="30479"/>
                </a:moveTo>
                <a:lnTo>
                  <a:pt x="1606296" y="18287"/>
                </a:lnTo>
                <a:lnTo>
                  <a:pt x="1594104" y="22859"/>
                </a:lnTo>
                <a:lnTo>
                  <a:pt x="1598676" y="35051"/>
                </a:lnTo>
                <a:lnTo>
                  <a:pt x="1610868" y="30479"/>
                </a:lnTo>
                <a:close/>
              </a:path>
              <a:path w="1658620" h="661670">
                <a:moveTo>
                  <a:pt x="1587246" y="39623"/>
                </a:moveTo>
                <a:lnTo>
                  <a:pt x="1582674" y="27431"/>
                </a:lnTo>
                <a:lnTo>
                  <a:pt x="1570482" y="32003"/>
                </a:lnTo>
                <a:lnTo>
                  <a:pt x="1575054" y="44195"/>
                </a:lnTo>
                <a:lnTo>
                  <a:pt x="1587246" y="39623"/>
                </a:lnTo>
                <a:close/>
              </a:path>
              <a:path w="1658620" h="661670">
                <a:moveTo>
                  <a:pt x="1563624" y="48767"/>
                </a:moveTo>
                <a:lnTo>
                  <a:pt x="1559052" y="36575"/>
                </a:lnTo>
                <a:lnTo>
                  <a:pt x="1546860" y="41147"/>
                </a:lnTo>
                <a:lnTo>
                  <a:pt x="1551432" y="53339"/>
                </a:lnTo>
                <a:lnTo>
                  <a:pt x="1563624" y="48767"/>
                </a:lnTo>
                <a:close/>
              </a:path>
              <a:path w="1658620" h="661670">
                <a:moveTo>
                  <a:pt x="1540002" y="57911"/>
                </a:moveTo>
                <a:lnTo>
                  <a:pt x="1535430" y="46481"/>
                </a:lnTo>
                <a:lnTo>
                  <a:pt x="1523238" y="51053"/>
                </a:lnTo>
                <a:lnTo>
                  <a:pt x="1527810" y="62483"/>
                </a:lnTo>
                <a:lnTo>
                  <a:pt x="1540002" y="57911"/>
                </a:lnTo>
                <a:close/>
              </a:path>
              <a:path w="1658620" h="661670">
                <a:moveTo>
                  <a:pt x="1516380" y="67055"/>
                </a:moveTo>
                <a:lnTo>
                  <a:pt x="1511808" y="55625"/>
                </a:lnTo>
                <a:lnTo>
                  <a:pt x="1499616" y="60197"/>
                </a:lnTo>
                <a:lnTo>
                  <a:pt x="1504188" y="71627"/>
                </a:lnTo>
                <a:lnTo>
                  <a:pt x="1516380" y="67055"/>
                </a:lnTo>
                <a:close/>
              </a:path>
              <a:path w="1658620" h="661670">
                <a:moveTo>
                  <a:pt x="1492758" y="76199"/>
                </a:moveTo>
                <a:lnTo>
                  <a:pt x="1488186" y="64769"/>
                </a:lnTo>
                <a:lnTo>
                  <a:pt x="1475994" y="69341"/>
                </a:lnTo>
                <a:lnTo>
                  <a:pt x="1480566" y="80771"/>
                </a:lnTo>
                <a:lnTo>
                  <a:pt x="1492758" y="76199"/>
                </a:lnTo>
                <a:close/>
              </a:path>
              <a:path w="1658620" h="661670">
                <a:moveTo>
                  <a:pt x="1469136" y="85343"/>
                </a:moveTo>
                <a:lnTo>
                  <a:pt x="1464564" y="73913"/>
                </a:lnTo>
                <a:lnTo>
                  <a:pt x="1452372" y="78485"/>
                </a:lnTo>
                <a:lnTo>
                  <a:pt x="1456944" y="90677"/>
                </a:lnTo>
                <a:lnTo>
                  <a:pt x="1469136" y="85343"/>
                </a:lnTo>
                <a:close/>
              </a:path>
              <a:path w="1658620" h="661670">
                <a:moveTo>
                  <a:pt x="1445514" y="95249"/>
                </a:moveTo>
                <a:lnTo>
                  <a:pt x="1440942" y="83057"/>
                </a:lnTo>
                <a:lnTo>
                  <a:pt x="1428750" y="87629"/>
                </a:lnTo>
                <a:lnTo>
                  <a:pt x="1433322" y="99821"/>
                </a:lnTo>
                <a:lnTo>
                  <a:pt x="1445514" y="95249"/>
                </a:lnTo>
                <a:close/>
              </a:path>
              <a:path w="1658620" h="661670">
                <a:moveTo>
                  <a:pt x="1421892" y="104393"/>
                </a:moveTo>
                <a:lnTo>
                  <a:pt x="1417320" y="92201"/>
                </a:lnTo>
                <a:lnTo>
                  <a:pt x="1405128" y="96773"/>
                </a:lnTo>
                <a:lnTo>
                  <a:pt x="1409700" y="108965"/>
                </a:lnTo>
                <a:lnTo>
                  <a:pt x="1421892" y="104393"/>
                </a:lnTo>
                <a:close/>
              </a:path>
              <a:path w="1658620" h="661670">
                <a:moveTo>
                  <a:pt x="1398270" y="113537"/>
                </a:moveTo>
                <a:lnTo>
                  <a:pt x="1393698" y="101345"/>
                </a:lnTo>
                <a:lnTo>
                  <a:pt x="1381506" y="105917"/>
                </a:lnTo>
                <a:lnTo>
                  <a:pt x="1386078" y="118109"/>
                </a:lnTo>
                <a:lnTo>
                  <a:pt x="1398270" y="113537"/>
                </a:lnTo>
                <a:close/>
              </a:path>
              <a:path w="1658620" h="661670">
                <a:moveTo>
                  <a:pt x="1374648" y="122681"/>
                </a:moveTo>
                <a:lnTo>
                  <a:pt x="1370076" y="111251"/>
                </a:lnTo>
                <a:lnTo>
                  <a:pt x="1357884" y="115823"/>
                </a:lnTo>
                <a:lnTo>
                  <a:pt x="1362456" y="127253"/>
                </a:lnTo>
                <a:lnTo>
                  <a:pt x="1374648" y="122681"/>
                </a:lnTo>
                <a:close/>
              </a:path>
              <a:path w="1658620" h="661670">
                <a:moveTo>
                  <a:pt x="1351026" y="131825"/>
                </a:moveTo>
                <a:lnTo>
                  <a:pt x="1345692" y="120395"/>
                </a:lnTo>
                <a:lnTo>
                  <a:pt x="1334262" y="124967"/>
                </a:lnTo>
                <a:lnTo>
                  <a:pt x="1338834" y="136397"/>
                </a:lnTo>
                <a:lnTo>
                  <a:pt x="1351026" y="131825"/>
                </a:lnTo>
                <a:close/>
              </a:path>
              <a:path w="1658620" h="661670">
                <a:moveTo>
                  <a:pt x="1326642" y="140969"/>
                </a:moveTo>
                <a:lnTo>
                  <a:pt x="1322070" y="129539"/>
                </a:lnTo>
                <a:lnTo>
                  <a:pt x="1310640" y="134111"/>
                </a:lnTo>
                <a:lnTo>
                  <a:pt x="1315212" y="145541"/>
                </a:lnTo>
                <a:lnTo>
                  <a:pt x="1326642" y="140969"/>
                </a:lnTo>
                <a:close/>
              </a:path>
              <a:path w="1658620" h="661670">
                <a:moveTo>
                  <a:pt x="1303020" y="150113"/>
                </a:moveTo>
                <a:lnTo>
                  <a:pt x="1298448" y="138683"/>
                </a:lnTo>
                <a:lnTo>
                  <a:pt x="1287018" y="143255"/>
                </a:lnTo>
                <a:lnTo>
                  <a:pt x="1291590" y="155447"/>
                </a:lnTo>
                <a:lnTo>
                  <a:pt x="1303020" y="150113"/>
                </a:lnTo>
                <a:close/>
              </a:path>
              <a:path w="1658620" h="661670">
                <a:moveTo>
                  <a:pt x="1279398" y="160019"/>
                </a:moveTo>
                <a:lnTo>
                  <a:pt x="1274826" y="147827"/>
                </a:lnTo>
                <a:lnTo>
                  <a:pt x="1263396" y="152399"/>
                </a:lnTo>
                <a:lnTo>
                  <a:pt x="1267968" y="164591"/>
                </a:lnTo>
                <a:lnTo>
                  <a:pt x="1279398" y="160019"/>
                </a:lnTo>
                <a:close/>
              </a:path>
              <a:path w="1658620" h="661670">
                <a:moveTo>
                  <a:pt x="1255776" y="169163"/>
                </a:moveTo>
                <a:lnTo>
                  <a:pt x="1251204" y="156971"/>
                </a:lnTo>
                <a:lnTo>
                  <a:pt x="1239774" y="161543"/>
                </a:lnTo>
                <a:lnTo>
                  <a:pt x="1244346" y="173735"/>
                </a:lnTo>
                <a:lnTo>
                  <a:pt x="1255776" y="169163"/>
                </a:lnTo>
                <a:close/>
              </a:path>
              <a:path w="1658620" h="661670">
                <a:moveTo>
                  <a:pt x="1232154" y="178307"/>
                </a:moveTo>
                <a:lnTo>
                  <a:pt x="1227582" y="166115"/>
                </a:lnTo>
                <a:lnTo>
                  <a:pt x="1216152" y="170687"/>
                </a:lnTo>
                <a:lnTo>
                  <a:pt x="1220724" y="182879"/>
                </a:lnTo>
                <a:lnTo>
                  <a:pt x="1232154" y="178307"/>
                </a:lnTo>
                <a:close/>
              </a:path>
              <a:path w="1658620" h="661670">
                <a:moveTo>
                  <a:pt x="1208532" y="187451"/>
                </a:moveTo>
                <a:lnTo>
                  <a:pt x="1203960" y="176021"/>
                </a:lnTo>
                <a:lnTo>
                  <a:pt x="1192530" y="180593"/>
                </a:lnTo>
                <a:lnTo>
                  <a:pt x="1197102" y="192023"/>
                </a:lnTo>
                <a:lnTo>
                  <a:pt x="1208532" y="187451"/>
                </a:lnTo>
                <a:close/>
              </a:path>
              <a:path w="1658620" h="661670">
                <a:moveTo>
                  <a:pt x="1184910" y="196595"/>
                </a:moveTo>
                <a:lnTo>
                  <a:pt x="1180338" y="185165"/>
                </a:lnTo>
                <a:lnTo>
                  <a:pt x="1168908" y="189737"/>
                </a:lnTo>
                <a:lnTo>
                  <a:pt x="1173480" y="201167"/>
                </a:lnTo>
                <a:lnTo>
                  <a:pt x="1184910" y="196595"/>
                </a:lnTo>
                <a:close/>
              </a:path>
              <a:path w="1658620" h="661670">
                <a:moveTo>
                  <a:pt x="1161288" y="205739"/>
                </a:moveTo>
                <a:lnTo>
                  <a:pt x="1156716" y="194309"/>
                </a:lnTo>
                <a:lnTo>
                  <a:pt x="1145286" y="198881"/>
                </a:lnTo>
                <a:lnTo>
                  <a:pt x="1149858" y="210311"/>
                </a:lnTo>
                <a:lnTo>
                  <a:pt x="1161288" y="205739"/>
                </a:lnTo>
                <a:close/>
              </a:path>
              <a:path w="1658620" h="661670">
                <a:moveTo>
                  <a:pt x="1137666" y="214883"/>
                </a:moveTo>
                <a:lnTo>
                  <a:pt x="1133094" y="203453"/>
                </a:lnTo>
                <a:lnTo>
                  <a:pt x="1121664" y="208025"/>
                </a:lnTo>
                <a:lnTo>
                  <a:pt x="1126236" y="220217"/>
                </a:lnTo>
                <a:lnTo>
                  <a:pt x="1137666" y="214883"/>
                </a:lnTo>
                <a:close/>
              </a:path>
              <a:path w="1658620" h="661670">
                <a:moveTo>
                  <a:pt x="1114044" y="224789"/>
                </a:moveTo>
                <a:lnTo>
                  <a:pt x="1109472" y="212597"/>
                </a:lnTo>
                <a:lnTo>
                  <a:pt x="1098042" y="217169"/>
                </a:lnTo>
                <a:lnTo>
                  <a:pt x="1102614" y="229361"/>
                </a:lnTo>
                <a:lnTo>
                  <a:pt x="1114044" y="224789"/>
                </a:lnTo>
                <a:close/>
              </a:path>
              <a:path w="1658620" h="661670">
                <a:moveTo>
                  <a:pt x="1090422" y="233933"/>
                </a:moveTo>
                <a:lnTo>
                  <a:pt x="1085850" y="221741"/>
                </a:lnTo>
                <a:lnTo>
                  <a:pt x="1073658" y="226313"/>
                </a:lnTo>
                <a:lnTo>
                  <a:pt x="1078992" y="238505"/>
                </a:lnTo>
                <a:lnTo>
                  <a:pt x="1090422" y="233933"/>
                </a:lnTo>
                <a:close/>
              </a:path>
              <a:path w="1658620" h="661670">
                <a:moveTo>
                  <a:pt x="1066800" y="243077"/>
                </a:moveTo>
                <a:lnTo>
                  <a:pt x="1062228" y="230885"/>
                </a:lnTo>
                <a:lnTo>
                  <a:pt x="1050036" y="235457"/>
                </a:lnTo>
                <a:lnTo>
                  <a:pt x="1054608" y="247649"/>
                </a:lnTo>
                <a:lnTo>
                  <a:pt x="1066800" y="243077"/>
                </a:lnTo>
                <a:close/>
              </a:path>
              <a:path w="1658620" h="661670">
                <a:moveTo>
                  <a:pt x="1043178" y="252221"/>
                </a:moveTo>
                <a:lnTo>
                  <a:pt x="1038606" y="240791"/>
                </a:lnTo>
                <a:lnTo>
                  <a:pt x="1026413" y="245363"/>
                </a:lnTo>
                <a:lnTo>
                  <a:pt x="1030986" y="256793"/>
                </a:lnTo>
                <a:lnTo>
                  <a:pt x="1043178" y="252221"/>
                </a:lnTo>
                <a:close/>
              </a:path>
              <a:path w="1658620" h="661670">
                <a:moveTo>
                  <a:pt x="1019556" y="261365"/>
                </a:moveTo>
                <a:lnTo>
                  <a:pt x="1014984" y="249935"/>
                </a:lnTo>
                <a:lnTo>
                  <a:pt x="1002792" y="254507"/>
                </a:lnTo>
                <a:lnTo>
                  <a:pt x="1007363" y="265937"/>
                </a:lnTo>
                <a:lnTo>
                  <a:pt x="1019556" y="261365"/>
                </a:lnTo>
                <a:close/>
              </a:path>
              <a:path w="1658620" h="661670">
                <a:moveTo>
                  <a:pt x="995934" y="270509"/>
                </a:moveTo>
                <a:lnTo>
                  <a:pt x="991362" y="259079"/>
                </a:lnTo>
                <a:lnTo>
                  <a:pt x="979169" y="263651"/>
                </a:lnTo>
                <a:lnTo>
                  <a:pt x="983742" y="275081"/>
                </a:lnTo>
                <a:lnTo>
                  <a:pt x="995934" y="270509"/>
                </a:lnTo>
                <a:close/>
              </a:path>
              <a:path w="1658620" h="661670">
                <a:moveTo>
                  <a:pt x="972312" y="279653"/>
                </a:moveTo>
                <a:lnTo>
                  <a:pt x="967740" y="268223"/>
                </a:lnTo>
                <a:lnTo>
                  <a:pt x="955548" y="272795"/>
                </a:lnTo>
                <a:lnTo>
                  <a:pt x="960119" y="284987"/>
                </a:lnTo>
                <a:lnTo>
                  <a:pt x="972312" y="279653"/>
                </a:lnTo>
                <a:close/>
              </a:path>
              <a:path w="1658620" h="661670">
                <a:moveTo>
                  <a:pt x="948690" y="289559"/>
                </a:moveTo>
                <a:lnTo>
                  <a:pt x="944118" y="277367"/>
                </a:lnTo>
                <a:lnTo>
                  <a:pt x="931926" y="281939"/>
                </a:lnTo>
                <a:lnTo>
                  <a:pt x="936498" y="294131"/>
                </a:lnTo>
                <a:lnTo>
                  <a:pt x="948690" y="289559"/>
                </a:lnTo>
                <a:close/>
              </a:path>
              <a:path w="1658620" h="661670">
                <a:moveTo>
                  <a:pt x="925068" y="298703"/>
                </a:moveTo>
                <a:lnTo>
                  <a:pt x="920496" y="286511"/>
                </a:lnTo>
                <a:lnTo>
                  <a:pt x="908304" y="291083"/>
                </a:lnTo>
                <a:lnTo>
                  <a:pt x="912876" y="303275"/>
                </a:lnTo>
                <a:lnTo>
                  <a:pt x="925068" y="298703"/>
                </a:lnTo>
                <a:close/>
              </a:path>
              <a:path w="1658620" h="661670">
                <a:moveTo>
                  <a:pt x="901446" y="307847"/>
                </a:moveTo>
                <a:lnTo>
                  <a:pt x="896874" y="295655"/>
                </a:lnTo>
                <a:lnTo>
                  <a:pt x="884682" y="300227"/>
                </a:lnTo>
                <a:lnTo>
                  <a:pt x="889254" y="312419"/>
                </a:lnTo>
                <a:lnTo>
                  <a:pt x="901446" y="307847"/>
                </a:lnTo>
                <a:close/>
              </a:path>
              <a:path w="1658620" h="661670">
                <a:moveTo>
                  <a:pt x="877824" y="316991"/>
                </a:moveTo>
                <a:lnTo>
                  <a:pt x="873252" y="305561"/>
                </a:lnTo>
                <a:lnTo>
                  <a:pt x="861060" y="310133"/>
                </a:lnTo>
                <a:lnTo>
                  <a:pt x="865632" y="321563"/>
                </a:lnTo>
                <a:lnTo>
                  <a:pt x="877824" y="316991"/>
                </a:lnTo>
                <a:close/>
              </a:path>
              <a:path w="1658620" h="661670">
                <a:moveTo>
                  <a:pt x="854202" y="326135"/>
                </a:moveTo>
                <a:lnTo>
                  <a:pt x="849630" y="314705"/>
                </a:lnTo>
                <a:lnTo>
                  <a:pt x="837438" y="319277"/>
                </a:lnTo>
                <a:lnTo>
                  <a:pt x="842010" y="330707"/>
                </a:lnTo>
                <a:lnTo>
                  <a:pt x="854202" y="326135"/>
                </a:lnTo>
                <a:close/>
              </a:path>
              <a:path w="1658620" h="661670">
                <a:moveTo>
                  <a:pt x="830580" y="335279"/>
                </a:moveTo>
                <a:lnTo>
                  <a:pt x="826008" y="323849"/>
                </a:lnTo>
                <a:lnTo>
                  <a:pt x="813816" y="328421"/>
                </a:lnTo>
                <a:lnTo>
                  <a:pt x="818388" y="339851"/>
                </a:lnTo>
                <a:lnTo>
                  <a:pt x="830580" y="335279"/>
                </a:lnTo>
                <a:close/>
              </a:path>
              <a:path w="1658620" h="661670">
                <a:moveTo>
                  <a:pt x="806958" y="344423"/>
                </a:moveTo>
                <a:lnTo>
                  <a:pt x="801624" y="332993"/>
                </a:lnTo>
                <a:lnTo>
                  <a:pt x="790194" y="337565"/>
                </a:lnTo>
                <a:lnTo>
                  <a:pt x="794766" y="349757"/>
                </a:lnTo>
                <a:lnTo>
                  <a:pt x="806958" y="344423"/>
                </a:lnTo>
                <a:close/>
              </a:path>
              <a:path w="1658620" h="661670">
                <a:moveTo>
                  <a:pt x="782574" y="354329"/>
                </a:moveTo>
                <a:lnTo>
                  <a:pt x="778002" y="342137"/>
                </a:lnTo>
                <a:lnTo>
                  <a:pt x="766572" y="346709"/>
                </a:lnTo>
                <a:lnTo>
                  <a:pt x="771144" y="358901"/>
                </a:lnTo>
                <a:lnTo>
                  <a:pt x="782574" y="354329"/>
                </a:lnTo>
                <a:close/>
              </a:path>
              <a:path w="1658620" h="661670">
                <a:moveTo>
                  <a:pt x="758952" y="363473"/>
                </a:moveTo>
                <a:lnTo>
                  <a:pt x="754380" y="351281"/>
                </a:lnTo>
                <a:lnTo>
                  <a:pt x="742950" y="355853"/>
                </a:lnTo>
                <a:lnTo>
                  <a:pt x="747522" y="368045"/>
                </a:lnTo>
                <a:lnTo>
                  <a:pt x="758952" y="363473"/>
                </a:lnTo>
                <a:close/>
              </a:path>
              <a:path w="1658620" h="661670">
                <a:moveTo>
                  <a:pt x="735330" y="372617"/>
                </a:moveTo>
                <a:lnTo>
                  <a:pt x="730758" y="360425"/>
                </a:lnTo>
                <a:lnTo>
                  <a:pt x="719328" y="364997"/>
                </a:lnTo>
                <a:lnTo>
                  <a:pt x="723900" y="377189"/>
                </a:lnTo>
                <a:lnTo>
                  <a:pt x="735330" y="372617"/>
                </a:lnTo>
                <a:close/>
              </a:path>
              <a:path w="1658620" h="661670">
                <a:moveTo>
                  <a:pt x="711708" y="381761"/>
                </a:moveTo>
                <a:lnTo>
                  <a:pt x="707136" y="370331"/>
                </a:lnTo>
                <a:lnTo>
                  <a:pt x="695706" y="374903"/>
                </a:lnTo>
                <a:lnTo>
                  <a:pt x="700278" y="386333"/>
                </a:lnTo>
                <a:lnTo>
                  <a:pt x="711708" y="381761"/>
                </a:lnTo>
                <a:close/>
              </a:path>
              <a:path w="1658620" h="661670">
                <a:moveTo>
                  <a:pt x="688086" y="390905"/>
                </a:moveTo>
                <a:lnTo>
                  <a:pt x="683514" y="379475"/>
                </a:lnTo>
                <a:lnTo>
                  <a:pt x="672084" y="384047"/>
                </a:lnTo>
                <a:lnTo>
                  <a:pt x="676656" y="395477"/>
                </a:lnTo>
                <a:lnTo>
                  <a:pt x="688086" y="390905"/>
                </a:lnTo>
                <a:close/>
              </a:path>
              <a:path w="1658620" h="661670">
                <a:moveTo>
                  <a:pt x="664464" y="400049"/>
                </a:moveTo>
                <a:lnTo>
                  <a:pt x="659892" y="388619"/>
                </a:lnTo>
                <a:lnTo>
                  <a:pt x="648462" y="393191"/>
                </a:lnTo>
                <a:lnTo>
                  <a:pt x="653034" y="404621"/>
                </a:lnTo>
                <a:lnTo>
                  <a:pt x="664464" y="400049"/>
                </a:lnTo>
                <a:close/>
              </a:path>
              <a:path w="1658620" h="661670">
                <a:moveTo>
                  <a:pt x="640842" y="409193"/>
                </a:moveTo>
                <a:lnTo>
                  <a:pt x="636270" y="397763"/>
                </a:lnTo>
                <a:lnTo>
                  <a:pt x="624840" y="402335"/>
                </a:lnTo>
                <a:lnTo>
                  <a:pt x="629412" y="414527"/>
                </a:lnTo>
                <a:lnTo>
                  <a:pt x="640842" y="409193"/>
                </a:lnTo>
                <a:close/>
              </a:path>
              <a:path w="1658620" h="661670">
                <a:moveTo>
                  <a:pt x="617220" y="419099"/>
                </a:moveTo>
                <a:lnTo>
                  <a:pt x="612648" y="406907"/>
                </a:lnTo>
                <a:lnTo>
                  <a:pt x="601218" y="411479"/>
                </a:lnTo>
                <a:lnTo>
                  <a:pt x="605790" y="423671"/>
                </a:lnTo>
                <a:lnTo>
                  <a:pt x="617220" y="419099"/>
                </a:lnTo>
                <a:close/>
              </a:path>
              <a:path w="1658620" h="661670">
                <a:moveTo>
                  <a:pt x="593598" y="428243"/>
                </a:moveTo>
                <a:lnTo>
                  <a:pt x="589026" y="416051"/>
                </a:lnTo>
                <a:lnTo>
                  <a:pt x="577596" y="420623"/>
                </a:lnTo>
                <a:lnTo>
                  <a:pt x="582168" y="432815"/>
                </a:lnTo>
                <a:lnTo>
                  <a:pt x="593598" y="428243"/>
                </a:lnTo>
                <a:close/>
              </a:path>
              <a:path w="1658620" h="661670">
                <a:moveTo>
                  <a:pt x="569976" y="437387"/>
                </a:moveTo>
                <a:lnTo>
                  <a:pt x="565404" y="425195"/>
                </a:lnTo>
                <a:lnTo>
                  <a:pt x="553974" y="429767"/>
                </a:lnTo>
                <a:lnTo>
                  <a:pt x="558546" y="441959"/>
                </a:lnTo>
                <a:lnTo>
                  <a:pt x="569976" y="437387"/>
                </a:lnTo>
                <a:close/>
              </a:path>
              <a:path w="1658620" h="661670">
                <a:moveTo>
                  <a:pt x="546354" y="446531"/>
                </a:moveTo>
                <a:lnTo>
                  <a:pt x="541782" y="435101"/>
                </a:lnTo>
                <a:lnTo>
                  <a:pt x="529590" y="439673"/>
                </a:lnTo>
                <a:lnTo>
                  <a:pt x="534924" y="451103"/>
                </a:lnTo>
                <a:lnTo>
                  <a:pt x="546354" y="446531"/>
                </a:lnTo>
                <a:close/>
              </a:path>
              <a:path w="1658620" h="661670">
                <a:moveTo>
                  <a:pt x="522731" y="455675"/>
                </a:moveTo>
                <a:lnTo>
                  <a:pt x="518159" y="444245"/>
                </a:lnTo>
                <a:lnTo>
                  <a:pt x="505968" y="448817"/>
                </a:lnTo>
                <a:lnTo>
                  <a:pt x="511302" y="460247"/>
                </a:lnTo>
                <a:lnTo>
                  <a:pt x="522731" y="455675"/>
                </a:lnTo>
                <a:close/>
              </a:path>
              <a:path w="1658620" h="661670">
                <a:moveTo>
                  <a:pt x="499109" y="464819"/>
                </a:moveTo>
                <a:lnTo>
                  <a:pt x="494538" y="453389"/>
                </a:lnTo>
                <a:lnTo>
                  <a:pt x="482346" y="457961"/>
                </a:lnTo>
                <a:lnTo>
                  <a:pt x="486918" y="469391"/>
                </a:lnTo>
                <a:lnTo>
                  <a:pt x="499109" y="464819"/>
                </a:lnTo>
                <a:close/>
              </a:path>
              <a:path w="1658620" h="661670">
                <a:moveTo>
                  <a:pt x="475488" y="473963"/>
                </a:moveTo>
                <a:lnTo>
                  <a:pt x="470916" y="462533"/>
                </a:lnTo>
                <a:lnTo>
                  <a:pt x="458724" y="467105"/>
                </a:lnTo>
                <a:lnTo>
                  <a:pt x="463296" y="479297"/>
                </a:lnTo>
                <a:lnTo>
                  <a:pt x="475488" y="473963"/>
                </a:lnTo>
                <a:close/>
              </a:path>
              <a:path w="1658620" h="661670">
                <a:moveTo>
                  <a:pt x="451866" y="483869"/>
                </a:moveTo>
                <a:lnTo>
                  <a:pt x="447294" y="471677"/>
                </a:lnTo>
                <a:lnTo>
                  <a:pt x="435102" y="476249"/>
                </a:lnTo>
                <a:lnTo>
                  <a:pt x="439674" y="488441"/>
                </a:lnTo>
                <a:lnTo>
                  <a:pt x="451866" y="483869"/>
                </a:lnTo>
                <a:close/>
              </a:path>
              <a:path w="1658620" h="661670">
                <a:moveTo>
                  <a:pt x="428244" y="493013"/>
                </a:moveTo>
                <a:lnTo>
                  <a:pt x="423672" y="480821"/>
                </a:lnTo>
                <a:lnTo>
                  <a:pt x="411480" y="485393"/>
                </a:lnTo>
                <a:lnTo>
                  <a:pt x="416052" y="497585"/>
                </a:lnTo>
                <a:lnTo>
                  <a:pt x="428244" y="493013"/>
                </a:lnTo>
                <a:close/>
              </a:path>
              <a:path w="1658620" h="661670">
                <a:moveTo>
                  <a:pt x="404622" y="502157"/>
                </a:moveTo>
                <a:lnTo>
                  <a:pt x="400050" y="489965"/>
                </a:lnTo>
                <a:lnTo>
                  <a:pt x="387858" y="494537"/>
                </a:lnTo>
                <a:lnTo>
                  <a:pt x="392430" y="506729"/>
                </a:lnTo>
                <a:lnTo>
                  <a:pt x="404622" y="502157"/>
                </a:lnTo>
                <a:close/>
              </a:path>
              <a:path w="1658620" h="661670">
                <a:moveTo>
                  <a:pt x="381000" y="511301"/>
                </a:moveTo>
                <a:lnTo>
                  <a:pt x="376428" y="499871"/>
                </a:lnTo>
                <a:lnTo>
                  <a:pt x="364236" y="504443"/>
                </a:lnTo>
                <a:lnTo>
                  <a:pt x="368808" y="515873"/>
                </a:lnTo>
                <a:lnTo>
                  <a:pt x="381000" y="511301"/>
                </a:lnTo>
                <a:close/>
              </a:path>
              <a:path w="1658620" h="661670">
                <a:moveTo>
                  <a:pt x="357378" y="520445"/>
                </a:moveTo>
                <a:lnTo>
                  <a:pt x="352806" y="509015"/>
                </a:lnTo>
                <a:lnTo>
                  <a:pt x="340614" y="513587"/>
                </a:lnTo>
                <a:lnTo>
                  <a:pt x="345186" y="525017"/>
                </a:lnTo>
                <a:lnTo>
                  <a:pt x="357378" y="520445"/>
                </a:lnTo>
                <a:close/>
              </a:path>
              <a:path w="1658620" h="661670">
                <a:moveTo>
                  <a:pt x="333756" y="529589"/>
                </a:moveTo>
                <a:lnTo>
                  <a:pt x="329184" y="518159"/>
                </a:lnTo>
                <a:lnTo>
                  <a:pt x="316992" y="522731"/>
                </a:lnTo>
                <a:lnTo>
                  <a:pt x="321564" y="534161"/>
                </a:lnTo>
                <a:lnTo>
                  <a:pt x="333756" y="529589"/>
                </a:lnTo>
                <a:close/>
              </a:path>
              <a:path w="1658620" h="661670">
                <a:moveTo>
                  <a:pt x="310134" y="538733"/>
                </a:moveTo>
                <a:lnTo>
                  <a:pt x="305562" y="527303"/>
                </a:lnTo>
                <a:lnTo>
                  <a:pt x="293370" y="531875"/>
                </a:lnTo>
                <a:lnTo>
                  <a:pt x="297942" y="544067"/>
                </a:lnTo>
                <a:lnTo>
                  <a:pt x="310134" y="538733"/>
                </a:lnTo>
                <a:close/>
              </a:path>
              <a:path w="1658620" h="661670">
                <a:moveTo>
                  <a:pt x="286512" y="548639"/>
                </a:moveTo>
                <a:lnTo>
                  <a:pt x="281940" y="536447"/>
                </a:lnTo>
                <a:lnTo>
                  <a:pt x="269748" y="541019"/>
                </a:lnTo>
                <a:lnTo>
                  <a:pt x="274320" y="553211"/>
                </a:lnTo>
                <a:lnTo>
                  <a:pt x="286512" y="548639"/>
                </a:lnTo>
                <a:close/>
              </a:path>
              <a:path w="1658620" h="661670">
                <a:moveTo>
                  <a:pt x="262890" y="557783"/>
                </a:moveTo>
                <a:lnTo>
                  <a:pt x="257556" y="545591"/>
                </a:lnTo>
                <a:lnTo>
                  <a:pt x="246125" y="550163"/>
                </a:lnTo>
                <a:lnTo>
                  <a:pt x="250698" y="562355"/>
                </a:lnTo>
                <a:lnTo>
                  <a:pt x="262890" y="557783"/>
                </a:lnTo>
                <a:close/>
              </a:path>
              <a:path w="1658620" h="661670">
                <a:moveTo>
                  <a:pt x="239268" y="566927"/>
                </a:moveTo>
                <a:lnTo>
                  <a:pt x="233934" y="554735"/>
                </a:lnTo>
                <a:lnTo>
                  <a:pt x="222503" y="559307"/>
                </a:lnTo>
                <a:lnTo>
                  <a:pt x="227075" y="571499"/>
                </a:lnTo>
                <a:lnTo>
                  <a:pt x="239268" y="566927"/>
                </a:lnTo>
                <a:close/>
              </a:path>
              <a:path w="1658620" h="661670">
                <a:moveTo>
                  <a:pt x="214884" y="576071"/>
                </a:moveTo>
                <a:lnTo>
                  <a:pt x="210312" y="564641"/>
                </a:lnTo>
                <a:lnTo>
                  <a:pt x="198881" y="569213"/>
                </a:lnTo>
                <a:lnTo>
                  <a:pt x="203453" y="580643"/>
                </a:lnTo>
                <a:lnTo>
                  <a:pt x="214884" y="576071"/>
                </a:lnTo>
                <a:close/>
              </a:path>
              <a:path w="1658620" h="661670">
                <a:moveTo>
                  <a:pt x="191262" y="585215"/>
                </a:moveTo>
                <a:lnTo>
                  <a:pt x="186690" y="573785"/>
                </a:lnTo>
                <a:lnTo>
                  <a:pt x="175259" y="578357"/>
                </a:lnTo>
                <a:lnTo>
                  <a:pt x="179831" y="589787"/>
                </a:lnTo>
                <a:lnTo>
                  <a:pt x="191262" y="585215"/>
                </a:lnTo>
                <a:close/>
              </a:path>
              <a:path w="1658620" h="661670">
                <a:moveTo>
                  <a:pt x="167640" y="594359"/>
                </a:moveTo>
                <a:lnTo>
                  <a:pt x="163068" y="582929"/>
                </a:lnTo>
                <a:lnTo>
                  <a:pt x="151637" y="587501"/>
                </a:lnTo>
                <a:lnTo>
                  <a:pt x="156209" y="598931"/>
                </a:lnTo>
                <a:lnTo>
                  <a:pt x="167640" y="594359"/>
                </a:lnTo>
                <a:close/>
              </a:path>
              <a:path w="1658620" h="661670">
                <a:moveTo>
                  <a:pt x="144018" y="603503"/>
                </a:moveTo>
                <a:lnTo>
                  <a:pt x="139446" y="592073"/>
                </a:lnTo>
                <a:lnTo>
                  <a:pt x="128015" y="596645"/>
                </a:lnTo>
                <a:lnTo>
                  <a:pt x="132587" y="608837"/>
                </a:lnTo>
                <a:lnTo>
                  <a:pt x="144018" y="603503"/>
                </a:lnTo>
                <a:close/>
              </a:path>
              <a:path w="1658620" h="661670">
                <a:moveTo>
                  <a:pt x="120396" y="613409"/>
                </a:moveTo>
                <a:lnTo>
                  <a:pt x="115824" y="601217"/>
                </a:lnTo>
                <a:lnTo>
                  <a:pt x="104393" y="605789"/>
                </a:lnTo>
                <a:lnTo>
                  <a:pt x="108965" y="617981"/>
                </a:lnTo>
                <a:lnTo>
                  <a:pt x="120396" y="613409"/>
                </a:lnTo>
                <a:close/>
              </a:path>
              <a:path w="1658620" h="661670">
                <a:moveTo>
                  <a:pt x="68388" y="619582"/>
                </a:moveTo>
                <a:lnTo>
                  <a:pt x="57150" y="590549"/>
                </a:lnTo>
                <a:lnTo>
                  <a:pt x="0" y="653795"/>
                </a:lnTo>
                <a:lnTo>
                  <a:pt x="57150" y="658944"/>
                </a:lnTo>
                <a:lnTo>
                  <a:pt x="57150" y="624077"/>
                </a:lnTo>
                <a:lnTo>
                  <a:pt x="68388" y="619582"/>
                </a:lnTo>
                <a:close/>
              </a:path>
              <a:path w="1658620" h="661670">
                <a:moveTo>
                  <a:pt x="73088" y="631723"/>
                </a:moveTo>
                <a:lnTo>
                  <a:pt x="68388" y="619582"/>
                </a:lnTo>
                <a:lnTo>
                  <a:pt x="57150" y="624077"/>
                </a:lnTo>
                <a:lnTo>
                  <a:pt x="61721" y="636269"/>
                </a:lnTo>
                <a:lnTo>
                  <a:pt x="73088" y="631723"/>
                </a:lnTo>
                <a:close/>
              </a:path>
              <a:path w="1658620" h="661670">
                <a:moveTo>
                  <a:pt x="84581" y="661415"/>
                </a:moveTo>
                <a:lnTo>
                  <a:pt x="73088" y="631723"/>
                </a:lnTo>
                <a:lnTo>
                  <a:pt x="61721" y="636269"/>
                </a:lnTo>
                <a:lnTo>
                  <a:pt x="57150" y="624077"/>
                </a:lnTo>
                <a:lnTo>
                  <a:pt x="57150" y="658944"/>
                </a:lnTo>
                <a:lnTo>
                  <a:pt x="84581" y="661415"/>
                </a:lnTo>
                <a:close/>
              </a:path>
              <a:path w="1658620" h="661670">
                <a:moveTo>
                  <a:pt x="73152" y="631697"/>
                </a:moveTo>
                <a:lnTo>
                  <a:pt x="68580" y="619505"/>
                </a:lnTo>
                <a:lnTo>
                  <a:pt x="68388" y="619582"/>
                </a:lnTo>
                <a:lnTo>
                  <a:pt x="73088" y="631723"/>
                </a:lnTo>
                <a:close/>
              </a:path>
              <a:path w="1658620" h="661670">
                <a:moveTo>
                  <a:pt x="96774" y="622553"/>
                </a:moveTo>
                <a:lnTo>
                  <a:pt x="92202" y="610361"/>
                </a:lnTo>
                <a:lnTo>
                  <a:pt x="80772" y="614933"/>
                </a:lnTo>
                <a:lnTo>
                  <a:pt x="85343" y="627125"/>
                </a:lnTo>
                <a:lnTo>
                  <a:pt x="96774" y="622553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99053" y="5223002"/>
            <a:ext cx="258191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you 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free</a:t>
            </a:r>
            <a:r>
              <a:rPr sz="1800" spc="5" dirty="0">
                <a:solidFill>
                  <a:srgbClr val="4C4C4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memory w</a:t>
            </a:r>
            <a:r>
              <a:rPr sz="1800" spc="5" dirty="0">
                <a:solidFill>
                  <a:srgbClr val="4C4C4C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4C4C4C"/>
                </a:solidFill>
                <a:latin typeface="Calibri"/>
                <a:cs typeface="Calibri"/>
              </a:rPr>
              <a:t> i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4C4C4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needed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32439" y="5356097"/>
            <a:ext cx="1872614" cy="113030"/>
          </a:xfrm>
          <a:custGeom>
            <a:avLst/>
            <a:gdLst/>
            <a:ahLst/>
            <a:cxnLst/>
            <a:rect l="l" t="t" r="r" b="b"/>
            <a:pathLst>
              <a:path w="1872614" h="113029">
                <a:moveTo>
                  <a:pt x="1872234" y="12192"/>
                </a:moveTo>
                <a:lnTo>
                  <a:pt x="1871472" y="0"/>
                </a:lnTo>
                <a:lnTo>
                  <a:pt x="1858518" y="0"/>
                </a:lnTo>
                <a:lnTo>
                  <a:pt x="1859280" y="12954"/>
                </a:lnTo>
                <a:lnTo>
                  <a:pt x="1872234" y="12192"/>
                </a:lnTo>
                <a:close/>
              </a:path>
              <a:path w="1872614" h="113029">
                <a:moveTo>
                  <a:pt x="1846326" y="13716"/>
                </a:moveTo>
                <a:lnTo>
                  <a:pt x="1846326" y="762"/>
                </a:lnTo>
                <a:lnTo>
                  <a:pt x="1833372" y="1524"/>
                </a:lnTo>
                <a:lnTo>
                  <a:pt x="1834134" y="13716"/>
                </a:lnTo>
                <a:lnTo>
                  <a:pt x="1846326" y="13716"/>
                </a:lnTo>
                <a:close/>
              </a:path>
              <a:path w="1872614" h="113029">
                <a:moveTo>
                  <a:pt x="1821180" y="14478"/>
                </a:moveTo>
                <a:lnTo>
                  <a:pt x="1820418" y="1524"/>
                </a:lnTo>
                <a:lnTo>
                  <a:pt x="1808226" y="2286"/>
                </a:lnTo>
                <a:lnTo>
                  <a:pt x="1808226" y="15240"/>
                </a:lnTo>
                <a:lnTo>
                  <a:pt x="1821180" y="14478"/>
                </a:lnTo>
                <a:close/>
              </a:path>
              <a:path w="1872614" h="113029">
                <a:moveTo>
                  <a:pt x="1796034" y="15240"/>
                </a:moveTo>
                <a:lnTo>
                  <a:pt x="1795272" y="3048"/>
                </a:lnTo>
                <a:lnTo>
                  <a:pt x="1782318" y="3048"/>
                </a:lnTo>
                <a:lnTo>
                  <a:pt x="1783080" y="16002"/>
                </a:lnTo>
                <a:lnTo>
                  <a:pt x="1796034" y="15240"/>
                </a:lnTo>
                <a:close/>
              </a:path>
              <a:path w="1872614" h="113029">
                <a:moveTo>
                  <a:pt x="1770126" y="16764"/>
                </a:moveTo>
                <a:lnTo>
                  <a:pt x="1770126" y="3810"/>
                </a:lnTo>
                <a:lnTo>
                  <a:pt x="1757172" y="4572"/>
                </a:lnTo>
                <a:lnTo>
                  <a:pt x="1757934" y="16764"/>
                </a:lnTo>
                <a:lnTo>
                  <a:pt x="1770126" y="16764"/>
                </a:lnTo>
                <a:close/>
              </a:path>
              <a:path w="1872614" h="113029">
                <a:moveTo>
                  <a:pt x="1744980" y="17526"/>
                </a:moveTo>
                <a:lnTo>
                  <a:pt x="1744218" y="4572"/>
                </a:lnTo>
                <a:lnTo>
                  <a:pt x="1732026" y="5334"/>
                </a:lnTo>
                <a:lnTo>
                  <a:pt x="1732026" y="17526"/>
                </a:lnTo>
                <a:lnTo>
                  <a:pt x="1744980" y="17526"/>
                </a:lnTo>
                <a:close/>
              </a:path>
              <a:path w="1872614" h="113029">
                <a:moveTo>
                  <a:pt x="1719834" y="18288"/>
                </a:moveTo>
                <a:lnTo>
                  <a:pt x="1719072" y="5334"/>
                </a:lnTo>
                <a:lnTo>
                  <a:pt x="1706118" y="6096"/>
                </a:lnTo>
                <a:lnTo>
                  <a:pt x="1706880" y="19050"/>
                </a:lnTo>
                <a:lnTo>
                  <a:pt x="1719834" y="18288"/>
                </a:lnTo>
                <a:close/>
              </a:path>
              <a:path w="1872614" h="113029">
                <a:moveTo>
                  <a:pt x="1693926" y="19050"/>
                </a:moveTo>
                <a:lnTo>
                  <a:pt x="1693926" y="6858"/>
                </a:lnTo>
                <a:lnTo>
                  <a:pt x="1680972" y="6858"/>
                </a:lnTo>
                <a:lnTo>
                  <a:pt x="1681734" y="19812"/>
                </a:lnTo>
                <a:lnTo>
                  <a:pt x="1693926" y="19050"/>
                </a:lnTo>
                <a:close/>
              </a:path>
              <a:path w="1872614" h="113029">
                <a:moveTo>
                  <a:pt x="1668780" y="20574"/>
                </a:moveTo>
                <a:lnTo>
                  <a:pt x="1668018" y="7620"/>
                </a:lnTo>
                <a:lnTo>
                  <a:pt x="1655826" y="8382"/>
                </a:lnTo>
                <a:lnTo>
                  <a:pt x="1655826" y="20574"/>
                </a:lnTo>
                <a:lnTo>
                  <a:pt x="1668780" y="20574"/>
                </a:lnTo>
                <a:close/>
              </a:path>
              <a:path w="1872614" h="113029">
                <a:moveTo>
                  <a:pt x="1643634" y="21336"/>
                </a:moveTo>
                <a:lnTo>
                  <a:pt x="1642872" y="8382"/>
                </a:lnTo>
                <a:lnTo>
                  <a:pt x="1629918" y="9144"/>
                </a:lnTo>
                <a:lnTo>
                  <a:pt x="1630680" y="22098"/>
                </a:lnTo>
                <a:lnTo>
                  <a:pt x="1643634" y="21336"/>
                </a:lnTo>
                <a:close/>
              </a:path>
              <a:path w="1872614" h="113029">
                <a:moveTo>
                  <a:pt x="1617726" y="22098"/>
                </a:moveTo>
                <a:lnTo>
                  <a:pt x="1617726" y="9906"/>
                </a:lnTo>
                <a:lnTo>
                  <a:pt x="1604772" y="9906"/>
                </a:lnTo>
                <a:lnTo>
                  <a:pt x="1605534" y="22860"/>
                </a:lnTo>
                <a:lnTo>
                  <a:pt x="1617726" y="22098"/>
                </a:lnTo>
                <a:close/>
              </a:path>
              <a:path w="1872614" h="113029">
                <a:moveTo>
                  <a:pt x="1592580" y="22860"/>
                </a:moveTo>
                <a:lnTo>
                  <a:pt x="1591818" y="10668"/>
                </a:lnTo>
                <a:lnTo>
                  <a:pt x="1579626" y="10668"/>
                </a:lnTo>
                <a:lnTo>
                  <a:pt x="1579626" y="23622"/>
                </a:lnTo>
                <a:lnTo>
                  <a:pt x="1592580" y="22860"/>
                </a:lnTo>
                <a:close/>
              </a:path>
              <a:path w="1872614" h="113029">
                <a:moveTo>
                  <a:pt x="1567434" y="24384"/>
                </a:moveTo>
                <a:lnTo>
                  <a:pt x="1566672" y="11430"/>
                </a:lnTo>
                <a:lnTo>
                  <a:pt x="1554480" y="12192"/>
                </a:lnTo>
                <a:lnTo>
                  <a:pt x="1554480" y="24384"/>
                </a:lnTo>
                <a:lnTo>
                  <a:pt x="1567434" y="24384"/>
                </a:lnTo>
                <a:close/>
              </a:path>
              <a:path w="1872614" h="113029">
                <a:moveTo>
                  <a:pt x="1542288" y="25146"/>
                </a:moveTo>
                <a:lnTo>
                  <a:pt x="1541526" y="12192"/>
                </a:lnTo>
                <a:lnTo>
                  <a:pt x="1528572" y="12954"/>
                </a:lnTo>
                <a:lnTo>
                  <a:pt x="1529334" y="25908"/>
                </a:lnTo>
                <a:lnTo>
                  <a:pt x="1542288" y="25146"/>
                </a:lnTo>
                <a:close/>
              </a:path>
              <a:path w="1872614" h="113029">
                <a:moveTo>
                  <a:pt x="1516380" y="25908"/>
                </a:moveTo>
                <a:lnTo>
                  <a:pt x="1516380" y="13716"/>
                </a:lnTo>
                <a:lnTo>
                  <a:pt x="1503426" y="13716"/>
                </a:lnTo>
                <a:lnTo>
                  <a:pt x="1504188" y="26670"/>
                </a:lnTo>
                <a:lnTo>
                  <a:pt x="1516380" y="25908"/>
                </a:lnTo>
                <a:close/>
              </a:path>
              <a:path w="1872614" h="113029">
                <a:moveTo>
                  <a:pt x="1491234" y="27432"/>
                </a:moveTo>
                <a:lnTo>
                  <a:pt x="1490472" y="14478"/>
                </a:lnTo>
                <a:lnTo>
                  <a:pt x="1478280" y="15240"/>
                </a:lnTo>
                <a:lnTo>
                  <a:pt x="1478280" y="27432"/>
                </a:lnTo>
                <a:lnTo>
                  <a:pt x="1491234" y="27432"/>
                </a:lnTo>
                <a:close/>
              </a:path>
              <a:path w="1872614" h="113029">
                <a:moveTo>
                  <a:pt x="1466088" y="28194"/>
                </a:moveTo>
                <a:lnTo>
                  <a:pt x="1465326" y="15240"/>
                </a:lnTo>
                <a:lnTo>
                  <a:pt x="1452372" y="16002"/>
                </a:lnTo>
                <a:lnTo>
                  <a:pt x="1453134" y="28194"/>
                </a:lnTo>
                <a:lnTo>
                  <a:pt x="1466088" y="28194"/>
                </a:lnTo>
                <a:close/>
              </a:path>
              <a:path w="1872614" h="113029">
                <a:moveTo>
                  <a:pt x="1440180" y="28956"/>
                </a:moveTo>
                <a:lnTo>
                  <a:pt x="1440180" y="16002"/>
                </a:lnTo>
                <a:lnTo>
                  <a:pt x="1427226" y="16764"/>
                </a:lnTo>
                <a:lnTo>
                  <a:pt x="1427988" y="29718"/>
                </a:lnTo>
                <a:lnTo>
                  <a:pt x="1440180" y="28956"/>
                </a:lnTo>
                <a:close/>
              </a:path>
              <a:path w="1872614" h="113029">
                <a:moveTo>
                  <a:pt x="1415034" y="29718"/>
                </a:moveTo>
                <a:lnTo>
                  <a:pt x="1414272" y="17526"/>
                </a:lnTo>
                <a:lnTo>
                  <a:pt x="1402080" y="17526"/>
                </a:lnTo>
                <a:lnTo>
                  <a:pt x="1402080" y="30480"/>
                </a:lnTo>
                <a:lnTo>
                  <a:pt x="1415034" y="29718"/>
                </a:lnTo>
                <a:close/>
              </a:path>
              <a:path w="1872614" h="113029">
                <a:moveTo>
                  <a:pt x="1389888" y="31242"/>
                </a:moveTo>
                <a:lnTo>
                  <a:pt x="1389126" y="18288"/>
                </a:lnTo>
                <a:lnTo>
                  <a:pt x="1376172" y="19050"/>
                </a:lnTo>
                <a:lnTo>
                  <a:pt x="1376934" y="31242"/>
                </a:lnTo>
                <a:lnTo>
                  <a:pt x="1389888" y="31242"/>
                </a:lnTo>
                <a:close/>
              </a:path>
              <a:path w="1872614" h="113029">
                <a:moveTo>
                  <a:pt x="1363980" y="32004"/>
                </a:moveTo>
                <a:lnTo>
                  <a:pt x="1363980" y="19050"/>
                </a:lnTo>
                <a:lnTo>
                  <a:pt x="1351026" y="19812"/>
                </a:lnTo>
                <a:lnTo>
                  <a:pt x="1351788" y="32766"/>
                </a:lnTo>
                <a:lnTo>
                  <a:pt x="1363980" y="32004"/>
                </a:lnTo>
                <a:close/>
              </a:path>
              <a:path w="1872614" h="113029">
                <a:moveTo>
                  <a:pt x="1338834" y="32766"/>
                </a:moveTo>
                <a:lnTo>
                  <a:pt x="1338072" y="19812"/>
                </a:lnTo>
                <a:lnTo>
                  <a:pt x="1325880" y="20574"/>
                </a:lnTo>
                <a:lnTo>
                  <a:pt x="1325880" y="33528"/>
                </a:lnTo>
                <a:lnTo>
                  <a:pt x="1338834" y="32766"/>
                </a:lnTo>
                <a:close/>
              </a:path>
              <a:path w="1872614" h="113029">
                <a:moveTo>
                  <a:pt x="1313688" y="33528"/>
                </a:moveTo>
                <a:lnTo>
                  <a:pt x="1312926" y="21336"/>
                </a:lnTo>
                <a:lnTo>
                  <a:pt x="1299972" y="21336"/>
                </a:lnTo>
                <a:lnTo>
                  <a:pt x="1300734" y="34290"/>
                </a:lnTo>
                <a:lnTo>
                  <a:pt x="1313688" y="33528"/>
                </a:lnTo>
                <a:close/>
              </a:path>
              <a:path w="1872614" h="113029">
                <a:moveTo>
                  <a:pt x="1287780" y="35052"/>
                </a:moveTo>
                <a:lnTo>
                  <a:pt x="1287780" y="22098"/>
                </a:lnTo>
                <a:lnTo>
                  <a:pt x="1274826" y="22860"/>
                </a:lnTo>
                <a:lnTo>
                  <a:pt x="1275588" y="35052"/>
                </a:lnTo>
                <a:lnTo>
                  <a:pt x="1287780" y="35052"/>
                </a:lnTo>
                <a:close/>
              </a:path>
              <a:path w="1872614" h="113029">
                <a:moveTo>
                  <a:pt x="1262634" y="35814"/>
                </a:moveTo>
                <a:lnTo>
                  <a:pt x="1261872" y="22860"/>
                </a:lnTo>
                <a:lnTo>
                  <a:pt x="1249680" y="23622"/>
                </a:lnTo>
                <a:lnTo>
                  <a:pt x="1249680" y="36576"/>
                </a:lnTo>
                <a:lnTo>
                  <a:pt x="1262634" y="35814"/>
                </a:lnTo>
                <a:close/>
              </a:path>
              <a:path w="1872614" h="113029">
                <a:moveTo>
                  <a:pt x="1237488" y="36576"/>
                </a:moveTo>
                <a:lnTo>
                  <a:pt x="1236726" y="24384"/>
                </a:lnTo>
                <a:lnTo>
                  <a:pt x="1224534" y="24384"/>
                </a:lnTo>
                <a:lnTo>
                  <a:pt x="1224534" y="37338"/>
                </a:lnTo>
                <a:lnTo>
                  <a:pt x="1237488" y="36576"/>
                </a:lnTo>
                <a:close/>
              </a:path>
              <a:path w="1872614" h="113029">
                <a:moveTo>
                  <a:pt x="1211580" y="38100"/>
                </a:moveTo>
                <a:lnTo>
                  <a:pt x="1211580" y="25146"/>
                </a:lnTo>
                <a:lnTo>
                  <a:pt x="1198626" y="25146"/>
                </a:lnTo>
                <a:lnTo>
                  <a:pt x="1199388" y="38100"/>
                </a:lnTo>
                <a:lnTo>
                  <a:pt x="1211580" y="38100"/>
                </a:lnTo>
                <a:close/>
              </a:path>
              <a:path w="1872614" h="113029">
                <a:moveTo>
                  <a:pt x="1186434" y="38862"/>
                </a:moveTo>
                <a:lnTo>
                  <a:pt x="1186434" y="25908"/>
                </a:lnTo>
                <a:lnTo>
                  <a:pt x="1173480" y="26670"/>
                </a:lnTo>
                <a:lnTo>
                  <a:pt x="1174242" y="38862"/>
                </a:lnTo>
                <a:lnTo>
                  <a:pt x="1186434" y="38862"/>
                </a:lnTo>
                <a:close/>
              </a:path>
              <a:path w="1872614" h="113029">
                <a:moveTo>
                  <a:pt x="1161288" y="39624"/>
                </a:moveTo>
                <a:lnTo>
                  <a:pt x="1160526" y="26670"/>
                </a:lnTo>
                <a:lnTo>
                  <a:pt x="1148334" y="27432"/>
                </a:lnTo>
                <a:lnTo>
                  <a:pt x="1148334" y="40386"/>
                </a:lnTo>
                <a:lnTo>
                  <a:pt x="1161288" y="39624"/>
                </a:lnTo>
                <a:close/>
              </a:path>
              <a:path w="1872614" h="113029">
                <a:moveTo>
                  <a:pt x="1136142" y="40386"/>
                </a:moveTo>
                <a:lnTo>
                  <a:pt x="1135380" y="28194"/>
                </a:lnTo>
                <a:lnTo>
                  <a:pt x="1122426" y="28194"/>
                </a:lnTo>
                <a:lnTo>
                  <a:pt x="1123188" y="41148"/>
                </a:lnTo>
                <a:lnTo>
                  <a:pt x="1136142" y="40386"/>
                </a:lnTo>
                <a:close/>
              </a:path>
              <a:path w="1872614" h="113029">
                <a:moveTo>
                  <a:pt x="1110234" y="41910"/>
                </a:moveTo>
                <a:lnTo>
                  <a:pt x="1110234" y="28956"/>
                </a:lnTo>
                <a:lnTo>
                  <a:pt x="1097280" y="29718"/>
                </a:lnTo>
                <a:lnTo>
                  <a:pt x="1098042" y="41910"/>
                </a:lnTo>
                <a:lnTo>
                  <a:pt x="1110234" y="41910"/>
                </a:lnTo>
                <a:close/>
              </a:path>
              <a:path w="1872614" h="113029">
                <a:moveTo>
                  <a:pt x="1085088" y="42672"/>
                </a:moveTo>
                <a:lnTo>
                  <a:pt x="1084326" y="29718"/>
                </a:lnTo>
                <a:lnTo>
                  <a:pt x="1072134" y="30480"/>
                </a:lnTo>
                <a:lnTo>
                  <a:pt x="1072134" y="43434"/>
                </a:lnTo>
                <a:lnTo>
                  <a:pt x="1085088" y="42672"/>
                </a:lnTo>
                <a:close/>
              </a:path>
              <a:path w="1872614" h="113029">
                <a:moveTo>
                  <a:pt x="1059942" y="43434"/>
                </a:moveTo>
                <a:lnTo>
                  <a:pt x="1059180" y="30480"/>
                </a:lnTo>
                <a:lnTo>
                  <a:pt x="1046226" y="31242"/>
                </a:lnTo>
                <a:lnTo>
                  <a:pt x="1046988" y="44196"/>
                </a:lnTo>
                <a:lnTo>
                  <a:pt x="1059942" y="43434"/>
                </a:lnTo>
                <a:close/>
              </a:path>
              <a:path w="1872614" h="113029">
                <a:moveTo>
                  <a:pt x="1034034" y="44196"/>
                </a:moveTo>
                <a:lnTo>
                  <a:pt x="1034034" y="32004"/>
                </a:lnTo>
                <a:lnTo>
                  <a:pt x="1021080" y="32004"/>
                </a:lnTo>
                <a:lnTo>
                  <a:pt x="1021842" y="44958"/>
                </a:lnTo>
                <a:lnTo>
                  <a:pt x="1034034" y="44196"/>
                </a:lnTo>
                <a:close/>
              </a:path>
              <a:path w="1872614" h="113029">
                <a:moveTo>
                  <a:pt x="1008888" y="45720"/>
                </a:moveTo>
                <a:lnTo>
                  <a:pt x="1008126" y="32766"/>
                </a:lnTo>
                <a:lnTo>
                  <a:pt x="995934" y="33528"/>
                </a:lnTo>
                <a:lnTo>
                  <a:pt x="995934" y="45720"/>
                </a:lnTo>
                <a:lnTo>
                  <a:pt x="1008888" y="45720"/>
                </a:lnTo>
                <a:close/>
              </a:path>
              <a:path w="1872614" h="113029">
                <a:moveTo>
                  <a:pt x="983742" y="46482"/>
                </a:moveTo>
                <a:lnTo>
                  <a:pt x="982980" y="33528"/>
                </a:lnTo>
                <a:lnTo>
                  <a:pt x="970026" y="34290"/>
                </a:lnTo>
                <a:lnTo>
                  <a:pt x="970788" y="47244"/>
                </a:lnTo>
                <a:lnTo>
                  <a:pt x="983742" y="46482"/>
                </a:lnTo>
                <a:close/>
              </a:path>
              <a:path w="1872614" h="113029">
                <a:moveTo>
                  <a:pt x="957834" y="47244"/>
                </a:moveTo>
                <a:lnTo>
                  <a:pt x="957834" y="35052"/>
                </a:lnTo>
                <a:lnTo>
                  <a:pt x="944880" y="35052"/>
                </a:lnTo>
                <a:lnTo>
                  <a:pt x="945642" y="48006"/>
                </a:lnTo>
                <a:lnTo>
                  <a:pt x="957834" y="47244"/>
                </a:lnTo>
                <a:close/>
              </a:path>
              <a:path w="1872614" h="113029">
                <a:moveTo>
                  <a:pt x="932688" y="48006"/>
                </a:moveTo>
                <a:lnTo>
                  <a:pt x="931926" y="35814"/>
                </a:lnTo>
                <a:lnTo>
                  <a:pt x="919734" y="35814"/>
                </a:lnTo>
                <a:lnTo>
                  <a:pt x="919734" y="48768"/>
                </a:lnTo>
                <a:lnTo>
                  <a:pt x="932688" y="48006"/>
                </a:lnTo>
                <a:close/>
              </a:path>
              <a:path w="1872614" h="113029">
                <a:moveTo>
                  <a:pt x="907542" y="49530"/>
                </a:moveTo>
                <a:lnTo>
                  <a:pt x="906780" y="36576"/>
                </a:lnTo>
                <a:lnTo>
                  <a:pt x="893826" y="37338"/>
                </a:lnTo>
                <a:lnTo>
                  <a:pt x="894588" y="49530"/>
                </a:lnTo>
                <a:lnTo>
                  <a:pt x="907542" y="49530"/>
                </a:lnTo>
                <a:close/>
              </a:path>
              <a:path w="1872614" h="113029">
                <a:moveTo>
                  <a:pt x="881634" y="50292"/>
                </a:moveTo>
                <a:lnTo>
                  <a:pt x="881634" y="37338"/>
                </a:lnTo>
                <a:lnTo>
                  <a:pt x="868680" y="38100"/>
                </a:lnTo>
                <a:lnTo>
                  <a:pt x="869442" y="51054"/>
                </a:lnTo>
                <a:lnTo>
                  <a:pt x="881634" y="50292"/>
                </a:lnTo>
                <a:close/>
              </a:path>
              <a:path w="1872614" h="113029">
                <a:moveTo>
                  <a:pt x="856488" y="51054"/>
                </a:moveTo>
                <a:lnTo>
                  <a:pt x="856488" y="38862"/>
                </a:lnTo>
                <a:lnTo>
                  <a:pt x="843534" y="38862"/>
                </a:lnTo>
                <a:lnTo>
                  <a:pt x="843534" y="51816"/>
                </a:lnTo>
                <a:lnTo>
                  <a:pt x="856488" y="51054"/>
                </a:lnTo>
                <a:close/>
              </a:path>
              <a:path w="1872614" h="113029">
                <a:moveTo>
                  <a:pt x="831342" y="52578"/>
                </a:moveTo>
                <a:lnTo>
                  <a:pt x="830580" y="39624"/>
                </a:lnTo>
                <a:lnTo>
                  <a:pt x="818388" y="40386"/>
                </a:lnTo>
                <a:lnTo>
                  <a:pt x="818388" y="52578"/>
                </a:lnTo>
                <a:lnTo>
                  <a:pt x="831342" y="52578"/>
                </a:lnTo>
                <a:close/>
              </a:path>
              <a:path w="1872614" h="113029">
                <a:moveTo>
                  <a:pt x="806196" y="53340"/>
                </a:moveTo>
                <a:lnTo>
                  <a:pt x="805434" y="40386"/>
                </a:lnTo>
                <a:lnTo>
                  <a:pt x="792480" y="41148"/>
                </a:lnTo>
                <a:lnTo>
                  <a:pt x="793242" y="53340"/>
                </a:lnTo>
                <a:lnTo>
                  <a:pt x="806196" y="53340"/>
                </a:lnTo>
                <a:close/>
              </a:path>
              <a:path w="1872614" h="113029">
                <a:moveTo>
                  <a:pt x="780288" y="54102"/>
                </a:moveTo>
                <a:lnTo>
                  <a:pt x="780288" y="41148"/>
                </a:lnTo>
                <a:lnTo>
                  <a:pt x="767334" y="41910"/>
                </a:lnTo>
                <a:lnTo>
                  <a:pt x="768096" y="54864"/>
                </a:lnTo>
                <a:lnTo>
                  <a:pt x="780288" y="54102"/>
                </a:lnTo>
                <a:close/>
              </a:path>
              <a:path w="1872614" h="113029">
                <a:moveTo>
                  <a:pt x="755142" y="54864"/>
                </a:moveTo>
                <a:lnTo>
                  <a:pt x="754380" y="42672"/>
                </a:lnTo>
                <a:lnTo>
                  <a:pt x="742188" y="42672"/>
                </a:lnTo>
                <a:lnTo>
                  <a:pt x="742188" y="55626"/>
                </a:lnTo>
                <a:lnTo>
                  <a:pt x="755142" y="54864"/>
                </a:lnTo>
                <a:close/>
              </a:path>
              <a:path w="1872614" h="113029">
                <a:moveTo>
                  <a:pt x="729996" y="56388"/>
                </a:moveTo>
                <a:lnTo>
                  <a:pt x="729234" y="43434"/>
                </a:lnTo>
                <a:lnTo>
                  <a:pt x="716280" y="44196"/>
                </a:lnTo>
                <a:lnTo>
                  <a:pt x="717042" y="56388"/>
                </a:lnTo>
                <a:lnTo>
                  <a:pt x="729996" y="56388"/>
                </a:lnTo>
                <a:close/>
              </a:path>
              <a:path w="1872614" h="113029">
                <a:moveTo>
                  <a:pt x="704088" y="57150"/>
                </a:moveTo>
                <a:lnTo>
                  <a:pt x="704088" y="44196"/>
                </a:lnTo>
                <a:lnTo>
                  <a:pt x="691134" y="44958"/>
                </a:lnTo>
                <a:lnTo>
                  <a:pt x="691896" y="57912"/>
                </a:lnTo>
                <a:lnTo>
                  <a:pt x="704088" y="57150"/>
                </a:lnTo>
                <a:close/>
              </a:path>
              <a:path w="1872614" h="113029">
                <a:moveTo>
                  <a:pt x="678942" y="57912"/>
                </a:moveTo>
                <a:lnTo>
                  <a:pt x="678180" y="45720"/>
                </a:lnTo>
                <a:lnTo>
                  <a:pt x="665988" y="45720"/>
                </a:lnTo>
                <a:lnTo>
                  <a:pt x="665988" y="58674"/>
                </a:lnTo>
                <a:lnTo>
                  <a:pt x="678942" y="57912"/>
                </a:lnTo>
                <a:close/>
              </a:path>
              <a:path w="1872614" h="113029">
                <a:moveTo>
                  <a:pt x="653796" y="58674"/>
                </a:moveTo>
                <a:lnTo>
                  <a:pt x="653034" y="46482"/>
                </a:lnTo>
                <a:lnTo>
                  <a:pt x="640080" y="46482"/>
                </a:lnTo>
                <a:lnTo>
                  <a:pt x="640842" y="59436"/>
                </a:lnTo>
                <a:lnTo>
                  <a:pt x="653796" y="58674"/>
                </a:lnTo>
                <a:close/>
              </a:path>
              <a:path w="1872614" h="113029">
                <a:moveTo>
                  <a:pt x="627888" y="60198"/>
                </a:moveTo>
                <a:lnTo>
                  <a:pt x="627888" y="47244"/>
                </a:lnTo>
                <a:lnTo>
                  <a:pt x="614934" y="48006"/>
                </a:lnTo>
                <a:lnTo>
                  <a:pt x="615696" y="60198"/>
                </a:lnTo>
                <a:lnTo>
                  <a:pt x="627888" y="60198"/>
                </a:lnTo>
                <a:close/>
              </a:path>
              <a:path w="1872614" h="113029">
                <a:moveTo>
                  <a:pt x="602742" y="60960"/>
                </a:moveTo>
                <a:lnTo>
                  <a:pt x="601980" y="48006"/>
                </a:lnTo>
                <a:lnTo>
                  <a:pt x="589788" y="48768"/>
                </a:lnTo>
                <a:lnTo>
                  <a:pt x="589788" y="61722"/>
                </a:lnTo>
                <a:lnTo>
                  <a:pt x="602742" y="60960"/>
                </a:lnTo>
                <a:close/>
              </a:path>
              <a:path w="1872614" h="113029">
                <a:moveTo>
                  <a:pt x="577596" y="61722"/>
                </a:moveTo>
                <a:lnTo>
                  <a:pt x="576834" y="49530"/>
                </a:lnTo>
                <a:lnTo>
                  <a:pt x="563880" y="49530"/>
                </a:lnTo>
                <a:lnTo>
                  <a:pt x="564642" y="62484"/>
                </a:lnTo>
                <a:lnTo>
                  <a:pt x="577596" y="61722"/>
                </a:lnTo>
                <a:close/>
              </a:path>
              <a:path w="1872614" h="113029">
                <a:moveTo>
                  <a:pt x="551688" y="63246"/>
                </a:moveTo>
                <a:lnTo>
                  <a:pt x="551688" y="50292"/>
                </a:lnTo>
                <a:lnTo>
                  <a:pt x="538734" y="51054"/>
                </a:lnTo>
                <a:lnTo>
                  <a:pt x="539496" y="63246"/>
                </a:lnTo>
                <a:lnTo>
                  <a:pt x="551688" y="63246"/>
                </a:lnTo>
                <a:close/>
              </a:path>
              <a:path w="1872614" h="113029">
                <a:moveTo>
                  <a:pt x="526542" y="64008"/>
                </a:moveTo>
                <a:lnTo>
                  <a:pt x="526542" y="51054"/>
                </a:lnTo>
                <a:lnTo>
                  <a:pt x="513588" y="51816"/>
                </a:lnTo>
                <a:lnTo>
                  <a:pt x="513588" y="64008"/>
                </a:lnTo>
                <a:lnTo>
                  <a:pt x="526542" y="64008"/>
                </a:lnTo>
                <a:close/>
              </a:path>
              <a:path w="1872614" h="113029">
                <a:moveTo>
                  <a:pt x="501396" y="64770"/>
                </a:moveTo>
                <a:lnTo>
                  <a:pt x="500634" y="51816"/>
                </a:lnTo>
                <a:lnTo>
                  <a:pt x="488442" y="52578"/>
                </a:lnTo>
                <a:lnTo>
                  <a:pt x="488442" y="65532"/>
                </a:lnTo>
                <a:lnTo>
                  <a:pt x="501396" y="64770"/>
                </a:lnTo>
                <a:close/>
              </a:path>
              <a:path w="1872614" h="113029">
                <a:moveTo>
                  <a:pt x="476250" y="65532"/>
                </a:moveTo>
                <a:lnTo>
                  <a:pt x="475488" y="53340"/>
                </a:lnTo>
                <a:lnTo>
                  <a:pt x="462534" y="53340"/>
                </a:lnTo>
                <a:lnTo>
                  <a:pt x="463296" y="66294"/>
                </a:lnTo>
                <a:lnTo>
                  <a:pt x="476250" y="65532"/>
                </a:lnTo>
                <a:close/>
              </a:path>
              <a:path w="1872614" h="113029">
                <a:moveTo>
                  <a:pt x="450342" y="67056"/>
                </a:moveTo>
                <a:lnTo>
                  <a:pt x="450342" y="54102"/>
                </a:lnTo>
                <a:lnTo>
                  <a:pt x="437388" y="54864"/>
                </a:lnTo>
                <a:lnTo>
                  <a:pt x="438150" y="67056"/>
                </a:lnTo>
                <a:lnTo>
                  <a:pt x="450342" y="67056"/>
                </a:lnTo>
                <a:close/>
              </a:path>
              <a:path w="1872614" h="113029">
                <a:moveTo>
                  <a:pt x="425196" y="67818"/>
                </a:moveTo>
                <a:lnTo>
                  <a:pt x="424434" y="54864"/>
                </a:lnTo>
                <a:lnTo>
                  <a:pt x="412242" y="55626"/>
                </a:lnTo>
                <a:lnTo>
                  <a:pt x="412242" y="68580"/>
                </a:lnTo>
                <a:lnTo>
                  <a:pt x="425196" y="67818"/>
                </a:lnTo>
                <a:close/>
              </a:path>
              <a:path w="1872614" h="113029">
                <a:moveTo>
                  <a:pt x="400050" y="68580"/>
                </a:moveTo>
                <a:lnTo>
                  <a:pt x="399288" y="56388"/>
                </a:lnTo>
                <a:lnTo>
                  <a:pt x="386334" y="56388"/>
                </a:lnTo>
                <a:lnTo>
                  <a:pt x="387096" y="69342"/>
                </a:lnTo>
                <a:lnTo>
                  <a:pt x="400050" y="68580"/>
                </a:lnTo>
                <a:close/>
              </a:path>
              <a:path w="1872614" h="113029">
                <a:moveTo>
                  <a:pt x="374142" y="69342"/>
                </a:moveTo>
                <a:lnTo>
                  <a:pt x="374142" y="57150"/>
                </a:lnTo>
                <a:lnTo>
                  <a:pt x="361188" y="57150"/>
                </a:lnTo>
                <a:lnTo>
                  <a:pt x="361950" y="70104"/>
                </a:lnTo>
                <a:lnTo>
                  <a:pt x="374142" y="69342"/>
                </a:lnTo>
                <a:close/>
              </a:path>
              <a:path w="1872614" h="113029">
                <a:moveTo>
                  <a:pt x="348996" y="70866"/>
                </a:moveTo>
                <a:lnTo>
                  <a:pt x="348234" y="57912"/>
                </a:lnTo>
                <a:lnTo>
                  <a:pt x="336042" y="58674"/>
                </a:lnTo>
                <a:lnTo>
                  <a:pt x="336042" y="70866"/>
                </a:lnTo>
                <a:lnTo>
                  <a:pt x="348996" y="70866"/>
                </a:lnTo>
                <a:close/>
              </a:path>
              <a:path w="1872614" h="113029">
                <a:moveTo>
                  <a:pt x="323850" y="71628"/>
                </a:moveTo>
                <a:lnTo>
                  <a:pt x="323088" y="58674"/>
                </a:lnTo>
                <a:lnTo>
                  <a:pt x="310134" y="59436"/>
                </a:lnTo>
                <a:lnTo>
                  <a:pt x="310896" y="72390"/>
                </a:lnTo>
                <a:lnTo>
                  <a:pt x="323850" y="71628"/>
                </a:lnTo>
                <a:close/>
              </a:path>
              <a:path w="1872614" h="113029">
                <a:moveTo>
                  <a:pt x="297942" y="72390"/>
                </a:moveTo>
                <a:lnTo>
                  <a:pt x="297942" y="60198"/>
                </a:lnTo>
                <a:lnTo>
                  <a:pt x="284988" y="60198"/>
                </a:lnTo>
                <a:lnTo>
                  <a:pt x="285750" y="73152"/>
                </a:lnTo>
                <a:lnTo>
                  <a:pt x="297942" y="72390"/>
                </a:lnTo>
                <a:close/>
              </a:path>
              <a:path w="1872614" h="113029">
                <a:moveTo>
                  <a:pt x="272796" y="73914"/>
                </a:moveTo>
                <a:lnTo>
                  <a:pt x="272034" y="60960"/>
                </a:lnTo>
                <a:lnTo>
                  <a:pt x="259842" y="61722"/>
                </a:lnTo>
                <a:lnTo>
                  <a:pt x="259842" y="73914"/>
                </a:lnTo>
                <a:lnTo>
                  <a:pt x="272796" y="73914"/>
                </a:lnTo>
                <a:close/>
              </a:path>
              <a:path w="1872614" h="113029">
                <a:moveTo>
                  <a:pt x="247650" y="74676"/>
                </a:moveTo>
                <a:lnTo>
                  <a:pt x="246888" y="61722"/>
                </a:lnTo>
                <a:lnTo>
                  <a:pt x="233934" y="62484"/>
                </a:lnTo>
                <a:lnTo>
                  <a:pt x="234696" y="74676"/>
                </a:lnTo>
                <a:lnTo>
                  <a:pt x="247650" y="74676"/>
                </a:lnTo>
                <a:close/>
              </a:path>
              <a:path w="1872614" h="113029">
                <a:moveTo>
                  <a:pt x="221742" y="75438"/>
                </a:moveTo>
                <a:lnTo>
                  <a:pt x="221742" y="62484"/>
                </a:lnTo>
                <a:lnTo>
                  <a:pt x="208788" y="63246"/>
                </a:lnTo>
                <a:lnTo>
                  <a:pt x="209550" y="76200"/>
                </a:lnTo>
                <a:lnTo>
                  <a:pt x="221742" y="75438"/>
                </a:lnTo>
                <a:close/>
              </a:path>
              <a:path w="1872614" h="113029">
                <a:moveTo>
                  <a:pt x="196596" y="76200"/>
                </a:moveTo>
                <a:lnTo>
                  <a:pt x="195834" y="64008"/>
                </a:lnTo>
                <a:lnTo>
                  <a:pt x="183642" y="64008"/>
                </a:lnTo>
                <a:lnTo>
                  <a:pt x="183642" y="76962"/>
                </a:lnTo>
                <a:lnTo>
                  <a:pt x="196596" y="76200"/>
                </a:lnTo>
                <a:close/>
              </a:path>
              <a:path w="1872614" h="113029">
                <a:moveTo>
                  <a:pt x="171450" y="77724"/>
                </a:moveTo>
                <a:lnTo>
                  <a:pt x="170688" y="64770"/>
                </a:lnTo>
                <a:lnTo>
                  <a:pt x="158496" y="65532"/>
                </a:lnTo>
                <a:lnTo>
                  <a:pt x="158496" y="77724"/>
                </a:lnTo>
                <a:lnTo>
                  <a:pt x="171450" y="77724"/>
                </a:lnTo>
                <a:close/>
              </a:path>
              <a:path w="1872614" h="113029">
                <a:moveTo>
                  <a:pt x="146304" y="78486"/>
                </a:moveTo>
                <a:lnTo>
                  <a:pt x="145542" y="65532"/>
                </a:lnTo>
                <a:lnTo>
                  <a:pt x="132588" y="66294"/>
                </a:lnTo>
                <a:lnTo>
                  <a:pt x="133350" y="79248"/>
                </a:lnTo>
                <a:lnTo>
                  <a:pt x="146304" y="78486"/>
                </a:lnTo>
                <a:close/>
              </a:path>
              <a:path w="1872614" h="113029">
                <a:moveTo>
                  <a:pt x="120396" y="79248"/>
                </a:moveTo>
                <a:lnTo>
                  <a:pt x="120396" y="67056"/>
                </a:lnTo>
                <a:lnTo>
                  <a:pt x="107442" y="67056"/>
                </a:lnTo>
                <a:lnTo>
                  <a:pt x="108204" y="80010"/>
                </a:lnTo>
                <a:lnTo>
                  <a:pt x="120396" y="79248"/>
                </a:lnTo>
                <a:close/>
              </a:path>
              <a:path w="1872614" h="113029">
                <a:moveTo>
                  <a:pt x="95250" y="80010"/>
                </a:moveTo>
                <a:lnTo>
                  <a:pt x="94488" y="67818"/>
                </a:lnTo>
                <a:lnTo>
                  <a:pt x="82296" y="67818"/>
                </a:lnTo>
                <a:lnTo>
                  <a:pt x="82296" y="80772"/>
                </a:lnTo>
                <a:lnTo>
                  <a:pt x="95250" y="80010"/>
                </a:lnTo>
                <a:close/>
              </a:path>
              <a:path w="1872614" h="113029">
                <a:moveTo>
                  <a:pt x="77724" y="112776"/>
                </a:moveTo>
                <a:lnTo>
                  <a:pt x="74676" y="36576"/>
                </a:lnTo>
                <a:lnTo>
                  <a:pt x="0" y="77724"/>
                </a:lnTo>
                <a:lnTo>
                  <a:pt x="63246" y="106246"/>
                </a:lnTo>
                <a:lnTo>
                  <a:pt x="63246" y="68580"/>
                </a:lnTo>
                <a:lnTo>
                  <a:pt x="69342" y="68580"/>
                </a:lnTo>
                <a:lnTo>
                  <a:pt x="70104" y="81534"/>
                </a:lnTo>
                <a:lnTo>
                  <a:pt x="70104" y="109339"/>
                </a:lnTo>
                <a:lnTo>
                  <a:pt x="77724" y="112776"/>
                </a:lnTo>
                <a:close/>
              </a:path>
              <a:path w="1872614" h="113029">
                <a:moveTo>
                  <a:pt x="70104" y="81534"/>
                </a:moveTo>
                <a:lnTo>
                  <a:pt x="69342" y="68580"/>
                </a:lnTo>
                <a:lnTo>
                  <a:pt x="63246" y="68580"/>
                </a:lnTo>
                <a:lnTo>
                  <a:pt x="64008" y="81534"/>
                </a:lnTo>
                <a:lnTo>
                  <a:pt x="70104" y="81534"/>
                </a:lnTo>
                <a:close/>
              </a:path>
              <a:path w="1872614" h="113029">
                <a:moveTo>
                  <a:pt x="70104" y="109339"/>
                </a:moveTo>
                <a:lnTo>
                  <a:pt x="70104" y="81534"/>
                </a:lnTo>
                <a:lnTo>
                  <a:pt x="64008" y="81534"/>
                </a:lnTo>
                <a:lnTo>
                  <a:pt x="63246" y="68580"/>
                </a:lnTo>
                <a:lnTo>
                  <a:pt x="63246" y="106246"/>
                </a:lnTo>
                <a:lnTo>
                  <a:pt x="70104" y="109339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9735" y="6225540"/>
            <a:ext cx="6624828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57270" y="6622520"/>
            <a:ext cx="455803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9A0000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9A000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9A0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9A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9A0000"/>
                </a:solidFill>
                <a:latin typeface="Calibri"/>
                <a:cs typeface="Calibri"/>
              </a:rPr>
              <a:t>y simple</a:t>
            </a:r>
            <a:r>
              <a:rPr sz="2000" spc="5" dirty="0">
                <a:solidFill>
                  <a:srgbClr val="9A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A0000"/>
                </a:solidFill>
                <a:latin typeface="Calibri"/>
                <a:cs typeface="Calibri"/>
              </a:rPr>
              <a:t>function</a:t>
            </a:r>
            <a:r>
              <a:rPr sz="2000" dirty="0">
                <a:solidFill>
                  <a:srgbClr val="9A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A0000"/>
                </a:solidFill>
                <a:latin typeface="Calibri"/>
                <a:cs typeface="Calibri"/>
              </a:rPr>
              <a:t>call,</a:t>
            </a:r>
            <a:r>
              <a:rPr sz="2000" dirty="0">
                <a:solidFill>
                  <a:srgbClr val="9A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A0000"/>
                </a:solidFill>
                <a:latin typeface="Calibri"/>
                <a:cs typeface="Calibri"/>
              </a:rPr>
              <a:t>bu</a:t>
            </a:r>
            <a:r>
              <a:rPr sz="2000" spc="-5" dirty="0">
                <a:solidFill>
                  <a:srgbClr val="9A0000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9A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A0000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9A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A0000"/>
                </a:solidFill>
                <a:latin typeface="Calibri"/>
                <a:cs typeface="Calibri"/>
              </a:rPr>
              <a:t>may cause a</a:t>
            </a:r>
            <a:r>
              <a:rPr sz="2000" spc="5" dirty="0">
                <a:solidFill>
                  <a:srgbClr val="9A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A0000"/>
                </a:solidFill>
                <a:latin typeface="Calibri"/>
                <a:cs typeface="Calibri"/>
              </a:rPr>
              <a:t>lo</a:t>
            </a:r>
            <a:r>
              <a:rPr sz="2000" spc="-5" dirty="0">
                <a:solidFill>
                  <a:srgbClr val="9A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9A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A000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9A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A0000"/>
                </a:solidFill>
                <a:latin typeface="Calibri"/>
                <a:cs typeface="Calibri"/>
              </a:rPr>
              <a:t>problems</a:t>
            </a:r>
            <a:r>
              <a:rPr sz="2000" dirty="0">
                <a:solidFill>
                  <a:srgbClr val="9A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A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9A0000"/>
                </a:solidFill>
                <a:latin typeface="Calibri"/>
                <a:cs typeface="Calibri"/>
              </a:rPr>
              <a:t>f </a:t>
            </a:r>
            <a:r>
              <a:rPr sz="2000" spc="-5" dirty="0">
                <a:solidFill>
                  <a:srgbClr val="9A0000"/>
                </a:solidFill>
                <a:latin typeface="Calibri"/>
                <a:cs typeface="Calibri"/>
              </a:rPr>
              <a:t>not</a:t>
            </a:r>
            <a:r>
              <a:rPr sz="2000" dirty="0">
                <a:solidFill>
                  <a:srgbClr val="9A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A0000"/>
                </a:solidFill>
                <a:latin typeface="Calibri"/>
                <a:cs typeface="Calibri"/>
              </a:rPr>
              <a:t>use</a:t>
            </a:r>
            <a:r>
              <a:rPr sz="2000" spc="-5" dirty="0">
                <a:solidFill>
                  <a:srgbClr val="9A0000"/>
                </a:solidFill>
                <a:latin typeface="Calibri"/>
                <a:cs typeface="Calibri"/>
              </a:rPr>
              <a:t>d</a:t>
            </a:r>
            <a:r>
              <a:rPr sz="2000" spc="5" dirty="0">
                <a:solidFill>
                  <a:srgbClr val="9A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A0000"/>
                </a:solidFill>
                <a:latin typeface="Calibri"/>
                <a:cs typeface="Calibri"/>
              </a:rPr>
              <a:t>properly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4693" rIns="0" bIns="0" rtlCol="0">
            <a:spAutoFit/>
          </a:bodyPr>
          <a:lstStyle/>
          <a:p>
            <a:pPr marL="2161540">
              <a:lnSpc>
                <a:spcPct val="100000"/>
              </a:lnSpc>
            </a:pPr>
            <a:r>
              <a:rPr sz="4800" dirty="0"/>
              <a:t>Caution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393831" y="1693830"/>
            <a:ext cx="726630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b="1" spc="-5" dirty="0">
                <a:latin typeface="Courier New"/>
                <a:cs typeface="Courier New"/>
              </a:rPr>
              <a:t>free(</a:t>
            </a:r>
            <a:r>
              <a:rPr sz="2400" b="1" dirty="0">
                <a:latin typeface="Courier New"/>
                <a:cs typeface="Courier New"/>
              </a:rPr>
              <a:t>)</a:t>
            </a:r>
            <a:r>
              <a:rPr sz="2400" b="1" spc="-9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pointer</a:t>
            </a:r>
            <a:r>
              <a:rPr sz="2400" dirty="0">
                <a:latin typeface="Calibri"/>
                <a:cs typeface="Calibri"/>
              </a:rPr>
              <a:t>s obtained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 </a:t>
            </a:r>
            <a:r>
              <a:rPr sz="2400" b="1" spc="-5" dirty="0">
                <a:latin typeface="Courier New"/>
                <a:cs typeface="Courier New"/>
              </a:rPr>
              <a:t>malloc()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5" dirty="0">
                <a:latin typeface="Courier New"/>
                <a:cs typeface="Courier New"/>
              </a:rPr>
              <a:t> calloc(</a:t>
            </a:r>
            <a:r>
              <a:rPr sz="2400" b="1" dirty="0">
                <a:latin typeface="Courier New"/>
                <a:cs typeface="Courier New"/>
              </a:rPr>
              <a:t>)</a:t>
            </a:r>
            <a:r>
              <a:rPr sz="2400" b="1" spc="-90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realloc(</a:t>
            </a:r>
            <a:r>
              <a:rPr sz="2400" b="1" dirty="0">
                <a:latin typeface="Courier New"/>
                <a:cs typeface="Courier New"/>
              </a:rPr>
              <a:t>)</a:t>
            </a:r>
            <a:r>
              <a:rPr sz="2400" b="1" spc="-9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r>
              <a:rPr lang="en-AU"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1488" y="2624790"/>
            <a:ext cx="261620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sortByValue(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i;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4685" y="2624790"/>
            <a:ext cx="3683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float </a:t>
            </a:r>
            <a:r>
              <a:rPr sz="2000" spc="-5" dirty="0">
                <a:latin typeface="Courier New"/>
                <a:cs typeface="Courier New"/>
              </a:rPr>
              <a:t>list[], 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size 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8687" y="3720516"/>
            <a:ext cx="3530600" cy="137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2000" spc="-5" dirty="0">
                <a:latin typeface="Courier New"/>
                <a:cs typeface="Courier New"/>
              </a:rPr>
              <a:t>tempArr[M_SIZE];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469265" algn="l"/>
                <a:tab pos="1078865" algn="l"/>
                <a:tab pos="1688464" algn="l"/>
                <a:tab pos="2298065" algn="l"/>
              </a:tabLst>
            </a:pPr>
            <a:r>
              <a:rPr sz="2000" spc="-5" dirty="0">
                <a:latin typeface="Courier New"/>
                <a:cs typeface="Courier New"/>
              </a:rPr>
              <a:t>.	.	.	.	.</a:t>
            </a:r>
            <a:endParaRPr sz="2000">
              <a:latin typeface="Courier New"/>
              <a:cs typeface="Courier New"/>
            </a:endParaRPr>
          </a:p>
          <a:p>
            <a:pPr marL="317500" marR="5080" indent="-304800">
              <a:lnSpc>
                <a:spcPct val="1197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000" spc="-5" dirty="0">
                <a:latin typeface="Courier New"/>
                <a:cs typeface="Courier New"/>
              </a:rPr>
              <a:t>(i=0; i&lt;M_SIZE; i++) tempArr[i] = 0.5*i;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1088" y="3739026"/>
            <a:ext cx="1663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automatic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66075" y="3739026"/>
            <a:ext cx="18002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allocatio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n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8688" y="5180509"/>
            <a:ext cx="246380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456565" algn="l"/>
                <a:tab pos="1066165" algn="l"/>
                <a:tab pos="1675764" algn="l"/>
                <a:tab pos="2285365" algn="l"/>
              </a:tabLst>
            </a:pPr>
            <a:r>
              <a:rPr sz="2000" spc="-5" dirty="0">
                <a:latin typeface="Courier New"/>
                <a:cs typeface="Courier New"/>
              </a:rPr>
              <a:t>.	.	.	.	.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ourier New"/>
                <a:cs typeface="Courier New"/>
              </a:rPr>
              <a:t>free</a:t>
            </a:r>
            <a:r>
              <a:rPr sz="2000" spc="-5" dirty="0">
                <a:latin typeface="Courier New"/>
                <a:cs typeface="Courier New"/>
              </a:rPr>
              <a:t>( tempArr );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8688" y="5911246"/>
            <a:ext cx="1854200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078865" algn="l"/>
                <a:tab pos="1688464" algn="l"/>
              </a:tabLst>
            </a:pPr>
            <a:r>
              <a:rPr sz="2000" spc="-5" dirty="0">
                <a:latin typeface="Courier New"/>
                <a:cs typeface="Courier New"/>
              </a:rPr>
              <a:t>.	.	.	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5487" y="6276235"/>
            <a:ext cx="1092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maxVal;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1488" y="6641223"/>
            <a:ext cx="177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2840" y="5513323"/>
            <a:ext cx="2669540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1899"/>
              </a:lnSpc>
              <a:spcBef>
                <a:spcPts val="35"/>
              </a:spcBef>
            </a:pP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tempAr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r</a:t>
            </a:r>
            <a:r>
              <a:rPr sz="1800" spc="-67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wa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allocated dynamically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87998" y="5611367"/>
            <a:ext cx="1374775" cy="76200"/>
          </a:xfrm>
          <a:custGeom>
            <a:avLst/>
            <a:gdLst/>
            <a:ahLst/>
            <a:cxnLst/>
            <a:rect l="l" t="t" r="r" b="b"/>
            <a:pathLst>
              <a:path w="1374775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32004"/>
                </a:lnTo>
                <a:lnTo>
                  <a:pt x="76200" y="32004"/>
                </a:lnTo>
                <a:close/>
              </a:path>
              <a:path w="1374775" h="76200">
                <a:moveTo>
                  <a:pt x="1374648" y="44958"/>
                </a:moveTo>
                <a:lnTo>
                  <a:pt x="1374648" y="32004"/>
                </a:lnTo>
                <a:lnTo>
                  <a:pt x="63246" y="32004"/>
                </a:lnTo>
                <a:lnTo>
                  <a:pt x="63246" y="44958"/>
                </a:lnTo>
                <a:lnTo>
                  <a:pt x="1374648" y="44958"/>
                </a:lnTo>
                <a:close/>
              </a:path>
              <a:path w="1374775" h="76200">
                <a:moveTo>
                  <a:pt x="76200" y="76200"/>
                </a:moveTo>
                <a:lnTo>
                  <a:pt x="76200" y="44958"/>
                </a:lnTo>
                <a:lnTo>
                  <a:pt x="63246" y="44958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2780" y="397700"/>
            <a:ext cx="6227838" cy="1228725"/>
          </a:xfrm>
          <a:prstGeom prst="rect">
            <a:avLst/>
          </a:prstGeom>
        </p:spPr>
        <p:txBody>
          <a:bodyPr vert="horz" wrap="square" lIns="0" tIns="214693" rIns="0" bIns="0" rtlCol="0">
            <a:spAutoFit/>
          </a:bodyPr>
          <a:lstStyle/>
          <a:p>
            <a:pPr marL="2161540">
              <a:lnSpc>
                <a:spcPct val="100000"/>
              </a:lnSpc>
            </a:pPr>
            <a:r>
              <a:rPr sz="4800" dirty="0"/>
              <a:t>Caution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3831" y="1451514"/>
            <a:ext cx="7931150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free(</a:t>
            </a:r>
            <a:r>
              <a:rPr sz="2400" b="1" dirty="0">
                <a:latin typeface="Courier New"/>
                <a:cs typeface="Courier New"/>
              </a:rPr>
              <a:t>)</a:t>
            </a:r>
            <a:r>
              <a:rPr sz="2400" b="1" spc="-9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pointer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poin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beginning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372228" y="1675320"/>
            <a:ext cx="7948942" cy="803873"/>
          </a:xfrm>
          <a:prstGeom prst="rect">
            <a:avLst/>
          </a:prstGeom>
        </p:spPr>
        <p:txBody>
          <a:bodyPr vert="horz" wrap="square" lIns="0" tIns="110299" rIns="0" bIns="0" rtlCol="0">
            <a:spAutoFit/>
          </a:bodyPr>
          <a:lstStyle/>
          <a:p>
            <a:pPr marL="376555">
              <a:lnSpc>
                <a:spcPts val="2735"/>
              </a:lnSpc>
            </a:pP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memor</a:t>
            </a:r>
            <a:r>
              <a:rPr spc="-5" dirty="0"/>
              <a:t>y </a:t>
            </a:r>
            <a:r>
              <a:rPr spc="-10" dirty="0"/>
              <a:t>are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allocate</a:t>
            </a:r>
            <a:r>
              <a:rPr dirty="0"/>
              <a:t>d</a:t>
            </a:r>
            <a:r>
              <a:rPr spc="-5" dirty="0"/>
              <a:t> b</a:t>
            </a:r>
            <a:r>
              <a:rPr dirty="0"/>
              <a:t>y</a:t>
            </a:r>
            <a:r>
              <a:rPr lang="en-AU" dirty="0"/>
              <a:t> </a:t>
            </a:r>
            <a:r>
              <a:rPr spc="-5" dirty="0"/>
              <a:t> </a:t>
            </a:r>
            <a:r>
              <a:rPr b="1" spc="-5" dirty="0">
                <a:latin typeface="Courier New"/>
                <a:cs typeface="Courier New"/>
              </a:rPr>
              <a:t>malloc(),</a:t>
            </a:r>
          </a:p>
          <a:p>
            <a:pPr marL="376555">
              <a:lnSpc>
                <a:spcPts val="2735"/>
              </a:lnSpc>
            </a:pPr>
            <a:r>
              <a:rPr spc="-5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b="1" spc="-5" dirty="0">
                <a:latin typeface="Courier New"/>
                <a:cs typeface="Courier New"/>
              </a:rPr>
              <a:t>realloc(</a:t>
            </a:r>
            <a:r>
              <a:rPr b="1" dirty="0">
                <a:latin typeface="Courier New"/>
                <a:cs typeface="Courier New"/>
              </a:rPr>
              <a:t>)</a:t>
            </a:r>
            <a:r>
              <a:rPr b="1" spc="-910" dirty="0">
                <a:latin typeface="Courier New"/>
                <a:cs typeface="Courier New"/>
              </a:rPr>
              <a:t> </a:t>
            </a:r>
            <a:r>
              <a:rPr spc="-5" dirty="0"/>
              <a:t>functions</a:t>
            </a:r>
            <a:r>
              <a:rPr lang="en-AU" spc="-5" dirty="0"/>
              <a:t>.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666554" y="1790218"/>
            <a:ext cx="16675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calloc(),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627" y="2600292"/>
            <a:ext cx="6852920" cy="176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365"/>
              </a:spcBef>
            </a:pPr>
            <a:r>
              <a:rPr lang="en-AU" spc="-5" dirty="0">
                <a:solidFill>
                  <a:srgbClr val="00009A"/>
                </a:solidFill>
                <a:latin typeface="Courier New"/>
                <a:cs typeface="Courier New"/>
              </a:rPr>
              <a:t>voi</a:t>
            </a:r>
            <a:r>
              <a:rPr lang="en-AU" dirty="0">
                <a:solidFill>
                  <a:srgbClr val="00009A"/>
                </a:solidFill>
                <a:latin typeface="Courier New"/>
                <a:cs typeface="Courier New"/>
              </a:rPr>
              <a:t>d</a:t>
            </a:r>
            <a:r>
              <a:rPr lang="en-AU" spc="-1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lang="en-AU" spc="-10" dirty="0" err="1">
                <a:latin typeface="Courier New"/>
                <a:cs typeface="Courier New"/>
              </a:rPr>
              <a:t>sortByValue</a:t>
            </a:r>
            <a:r>
              <a:rPr lang="en-AU" dirty="0">
                <a:latin typeface="Courier New"/>
                <a:cs typeface="Courier New"/>
              </a:rPr>
              <a:t>(</a:t>
            </a:r>
            <a:r>
              <a:rPr lang="en-AU" spc="-5" dirty="0">
                <a:latin typeface="Courier New"/>
                <a:cs typeface="Courier New"/>
              </a:rPr>
              <a:t> </a:t>
            </a:r>
            <a:r>
              <a:rPr lang="en-AU" spc="-10" dirty="0">
                <a:solidFill>
                  <a:srgbClr val="00009A"/>
                </a:solidFill>
                <a:latin typeface="Courier New"/>
                <a:cs typeface="Courier New"/>
              </a:rPr>
              <a:t>floa</a:t>
            </a:r>
            <a:r>
              <a:rPr lang="en-AU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lang="en-AU" spc="-1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lang="en-AU" spc="-10" dirty="0">
                <a:latin typeface="Courier New"/>
                <a:cs typeface="Courier New"/>
              </a:rPr>
              <a:t>list[]</a:t>
            </a:r>
            <a:r>
              <a:rPr lang="en-AU" dirty="0">
                <a:latin typeface="Courier New"/>
                <a:cs typeface="Courier New"/>
              </a:rPr>
              <a:t>,</a:t>
            </a:r>
            <a:r>
              <a:rPr lang="en-AU" spc="-5" dirty="0">
                <a:latin typeface="Courier New"/>
                <a:cs typeface="Courier New"/>
              </a:rPr>
              <a:t> </a:t>
            </a:r>
            <a:r>
              <a:rPr lang="en-AU" spc="-10" dirty="0" err="1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lang="en-AU" dirty="0" err="1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lang="en-AU" spc="-1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lang="en-AU" spc="-5" dirty="0">
                <a:latin typeface="Courier New"/>
                <a:cs typeface="Courier New"/>
              </a:rPr>
              <a:t>siz</a:t>
            </a:r>
            <a:r>
              <a:rPr lang="en-AU" dirty="0">
                <a:latin typeface="Courier New"/>
                <a:cs typeface="Courier New"/>
              </a:rPr>
              <a:t>e</a:t>
            </a:r>
            <a:r>
              <a:rPr lang="en-AU" spc="-15" dirty="0">
                <a:latin typeface="Courier New"/>
                <a:cs typeface="Courier New"/>
              </a:rPr>
              <a:t> </a:t>
            </a:r>
            <a:r>
              <a:rPr lang="en-AU" dirty="0">
                <a:latin typeface="Courier New"/>
                <a:cs typeface="Courier New"/>
              </a:rPr>
              <a:t>)</a:t>
            </a:r>
          </a:p>
          <a:p>
            <a:pPr marL="34290">
              <a:lnSpc>
                <a:spcPct val="100000"/>
              </a:lnSpc>
              <a:spcBef>
                <a:spcPts val="225"/>
              </a:spcBef>
            </a:pPr>
            <a:r>
              <a:rPr lang="en-AU" dirty="0">
                <a:latin typeface="Courier New"/>
                <a:cs typeface="Courier New"/>
              </a:rPr>
              <a:t>{</a:t>
            </a:r>
          </a:p>
          <a:p>
            <a:pPr marL="443865">
              <a:lnSpc>
                <a:spcPct val="100000"/>
              </a:lnSpc>
              <a:spcBef>
                <a:spcPts val="225"/>
              </a:spcBef>
            </a:pPr>
            <a:r>
              <a:rPr lang="en-AU" spc="-10" dirty="0" err="1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lang="en-AU" dirty="0" err="1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AU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pc="-10" dirty="0" err="1">
                <a:latin typeface="Courier New"/>
                <a:cs typeface="Courier New"/>
              </a:rPr>
              <a:t>i</a:t>
            </a:r>
            <a:r>
              <a:rPr lang="en-AU" spc="-10" dirty="0">
                <a:latin typeface="Courier New"/>
                <a:cs typeface="Courier New"/>
              </a:rPr>
              <a:t>;</a:t>
            </a:r>
            <a:endParaRPr lang="en-AU" dirty="0">
              <a:latin typeface="Courier New"/>
              <a:cs typeface="Courier New"/>
            </a:endParaRPr>
          </a:p>
          <a:p>
            <a:pPr marL="443865">
              <a:lnSpc>
                <a:spcPct val="100000"/>
              </a:lnSpc>
              <a:spcBef>
                <a:spcPts val="225"/>
              </a:spcBef>
            </a:pPr>
            <a:r>
              <a:rPr lang="en-AU" spc="-5" dirty="0">
                <a:solidFill>
                  <a:srgbClr val="0000FF"/>
                </a:solidFill>
                <a:latin typeface="Courier New"/>
                <a:cs typeface="Courier New"/>
              </a:rPr>
              <a:t>floa</a:t>
            </a:r>
            <a:r>
              <a:rPr lang="en-AU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AU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pc="-5" dirty="0">
                <a:latin typeface="Courier New"/>
                <a:cs typeface="Courier New"/>
              </a:rPr>
              <a:t>*</a:t>
            </a:r>
            <a:r>
              <a:rPr lang="en-AU" spc="-5" dirty="0" err="1">
                <a:latin typeface="Courier New"/>
                <a:cs typeface="Courier New"/>
              </a:rPr>
              <a:t>tempArr</a:t>
            </a:r>
            <a:r>
              <a:rPr lang="en-AU" spc="-5" dirty="0">
                <a:latin typeface="Courier New"/>
                <a:cs typeface="Courier New"/>
              </a:rPr>
              <a:t>;</a:t>
            </a:r>
            <a:endParaRPr lang="en-AU"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21640" algn="l"/>
                <a:tab pos="967740" algn="l"/>
                <a:tab pos="1513840" algn="l"/>
                <a:tab pos="2059939" algn="l"/>
              </a:tabLst>
            </a:pPr>
            <a:r>
              <a:rPr sz="1800" dirty="0">
                <a:latin typeface="Courier New"/>
                <a:cs typeface="Courier New"/>
              </a:rPr>
              <a:t>.	.	.	.	.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 (tempArr=calloc(size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sizeof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00" spc="-5" dirty="0">
                <a:latin typeface="Courier New"/>
                <a:cs typeface="Courier New"/>
              </a:rPr>
              <a:t>))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NULL)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3802" y="4457638"/>
            <a:ext cx="2211070" cy="86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1640" algn="l"/>
                <a:tab pos="967740" algn="l"/>
                <a:tab pos="1513840" algn="l"/>
                <a:tab pos="2059939" algn="l"/>
              </a:tabLst>
            </a:pPr>
            <a:r>
              <a:rPr sz="1800" dirty="0">
                <a:latin typeface="Courier New"/>
                <a:cs typeface="Courier New"/>
              </a:rPr>
              <a:t>.	.	.	.	.</a:t>
            </a:r>
            <a:endParaRPr sz="1800">
              <a:latin typeface="Courier New"/>
              <a:cs typeface="Courier New"/>
            </a:endParaRPr>
          </a:p>
          <a:p>
            <a:pPr marR="415925" algn="r">
              <a:lnSpc>
                <a:spcPct val="100000"/>
              </a:lnSpc>
              <a:spcBef>
                <a:spcPts val="225"/>
              </a:spcBef>
            </a:pPr>
            <a:r>
              <a:rPr sz="1800" b="1" spc="-10" dirty="0">
                <a:latin typeface="Courier New"/>
                <a:cs typeface="Courier New"/>
              </a:rPr>
              <a:t>tempAr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+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4;</a:t>
            </a:r>
            <a:endParaRPr sz="1800">
              <a:latin typeface="Courier New"/>
              <a:cs typeface="Courier New"/>
            </a:endParaRPr>
          </a:p>
          <a:p>
            <a:pPr marR="414655" algn="r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3802" y="5064205"/>
            <a:ext cx="125476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8165" algn="l"/>
                <a:tab pos="1104265" algn="l"/>
              </a:tabLst>
            </a:pPr>
            <a:r>
              <a:rPr sz="1800" dirty="0">
                <a:latin typeface="Courier New"/>
                <a:cs typeface="Courier New"/>
              </a:rPr>
              <a:t>.	.	.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b="1" spc="-10" dirty="0">
                <a:latin typeface="Courier New"/>
                <a:cs typeface="Courier New"/>
              </a:rPr>
              <a:t>fre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(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22990" y="5366711"/>
            <a:ext cx="139128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tempAr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);</a:t>
            </a:r>
            <a:endParaRPr sz="1800">
              <a:latin typeface="Courier New"/>
              <a:cs typeface="Courier New"/>
            </a:endParaRPr>
          </a:p>
          <a:p>
            <a:pPr marL="694690">
              <a:lnSpc>
                <a:spcPct val="100000"/>
              </a:lnSpc>
              <a:spcBef>
                <a:spcPts val="225"/>
              </a:spcBef>
              <a:tabLst>
                <a:tab pos="1240790" algn="l"/>
              </a:tabLst>
            </a:pPr>
            <a:r>
              <a:rPr sz="1800" dirty="0">
                <a:latin typeface="Courier New"/>
                <a:cs typeface="Courier New"/>
              </a:rPr>
              <a:t>.	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3802" y="5669995"/>
            <a:ext cx="111823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1640" algn="l"/>
                <a:tab pos="967740" algn="l"/>
              </a:tabLst>
            </a:pPr>
            <a:r>
              <a:rPr sz="1800" dirty="0">
                <a:latin typeface="Courier New"/>
                <a:cs typeface="Courier New"/>
              </a:rPr>
              <a:t>.	.	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return;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3854" y="6276563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5693" y="5557596"/>
            <a:ext cx="1966595" cy="80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WRONG</a:t>
            </a:r>
            <a:endParaRPr sz="1800">
              <a:latin typeface="Calibri"/>
              <a:cs typeface="Calibri"/>
            </a:endParaRPr>
          </a:p>
          <a:p>
            <a:pPr marL="12700" marR="5080" indent="-63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th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4C4C4C"/>
                </a:solidFill>
                <a:latin typeface="Calibri"/>
                <a:cs typeface="Calibri"/>
              </a:rPr>
              <a:t> p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4C4C4C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C4C4C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 has</a:t>
            </a:r>
            <a:r>
              <a:rPr sz="1800" spc="5" dirty="0">
                <a:solidFill>
                  <a:srgbClr val="4C4C4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been modified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23067" y="5469635"/>
            <a:ext cx="1679575" cy="76200"/>
          </a:xfrm>
          <a:custGeom>
            <a:avLst/>
            <a:gdLst/>
            <a:ahLst/>
            <a:cxnLst/>
            <a:rect l="l" t="t" r="r" b="b"/>
            <a:pathLst>
              <a:path w="1679575" h="76200">
                <a:moveTo>
                  <a:pt x="1679448" y="60959"/>
                </a:moveTo>
                <a:lnTo>
                  <a:pt x="1679448" y="48005"/>
                </a:lnTo>
                <a:lnTo>
                  <a:pt x="1666494" y="48005"/>
                </a:lnTo>
                <a:lnTo>
                  <a:pt x="1666494" y="60959"/>
                </a:lnTo>
                <a:lnTo>
                  <a:pt x="1679448" y="60959"/>
                </a:lnTo>
                <a:close/>
              </a:path>
              <a:path w="1679575" h="76200">
                <a:moveTo>
                  <a:pt x="1654302" y="48005"/>
                </a:moveTo>
                <a:lnTo>
                  <a:pt x="1641348" y="48005"/>
                </a:lnTo>
                <a:lnTo>
                  <a:pt x="1641348" y="60198"/>
                </a:lnTo>
                <a:lnTo>
                  <a:pt x="1653539" y="60960"/>
                </a:lnTo>
                <a:lnTo>
                  <a:pt x="1654302" y="48005"/>
                </a:lnTo>
                <a:close/>
              </a:path>
              <a:path w="1679575" h="76200">
                <a:moveTo>
                  <a:pt x="1628393" y="60198"/>
                </a:moveTo>
                <a:lnTo>
                  <a:pt x="1628393" y="48005"/>
                </a:lnTo>
                <a:lnTo>
                  <a:pt x="1616202" y="47243"/>
                </a:lnTo>
                <a:lnTo>
                  <a:pt x="1615439" y="60198"/>
                </a:lnTo>
                <a:lnTo>
                  <a:pt x="1628393" y="60198"/>
                </a:lnTo>
                <a:close/>
              </a:path>
              <a:path w="1679575" h="76200">
                <a:moveTo>
                  <a:pt x="1603248" y="60197"/>
                </a:moveTo>
                <a:lnTo>
                  <a:pt x="1603248" y="47243"/>
                </a:lnTo>
                <a:lnTo>
                  <a:pt x="1590294" y="47243"/>
                </a:lnTo>
                <a:lnTo>
                  <a:pt x="1590294" y="60197"/>
                </a:lnTo>
                <a:lnTo>
                  <a:pt x="1603248" y="60197"/>
                </a:lnTo>
                <a:close/>
              </a:path>
              <a:path w="1679575" h="76200">
                <a:moveTo>
                  <a:pt x="1578102" y="47243"/>
                </a:moveTo>
                <a:lnTo>
                  <a:pt x="1565148" y="47243"/>
                </a:lnTo>
                <a:lnTo>
                  <a:pt x="1565148" y="59436"/>
                </a:lnTo>
                <a:lnTo>
                  <a:pt x="1577339" y="60198"/>
                </a:lnTo>
                <a:lnTo>
                  <a:pt x="1578102" y="47243"/>
                </a:lnTo>
                <a:close/>
              </a:path>
              <a:path w="1679575" h="76200">
                <a:moveTo>
                  <a:pt x="1552193" y="59436"/>
                </a:moveTo>
                <a:lnTo>
                  <a:pt x="1552193" y="47243"/>
                </a:lnTo>
                <a:lnTo>
                  <a:pt x="1540002" y="46481"/>
                </a:lnTo>
                <a:lnTo>
                  <a:pt x="1539239" y="59436"/>
                </a:lnTo>
                <a:lnTo>
                  <a:pt x="1552193" y="59436"/>
                </a:lnTo>
                <a:close/>
              </a:path>
              <a:path w="1679575" h="76200">
                <a:moveTo>
                  <a:pt x="1527048" y="59435"/>
                </a:moveTo>
                <a:lnTo>
                  <a:pt x="1527048" y="46481"/>
                </a:lnTo>
                <a:lnTo>
                  <a:pt x="1514094" y="46481"/>
                </a:lnTo>
                <a:lnTo>
                  <a:pt x="1514094" y="59435"/>
                </a:lnTo>
                <a:lnTo>
                  <a:pt x="1527048" y="59435"/>
                </a:lnTo>
                <a:close/>
              </a:path>
              <a:path w="1679575" h="76200">
                <a:moveTo>
                  <a:pt x="1501902" y="46481"/>
                </a:moveTo>
                <a:lnTo>
                  <a:pt x="1488948" y="46481"/>
                </a:lnTo>
                <a:lnTo>
                  <a:pt x="1488948" y="58674"/>
                </a:lnTo>
                <a:lnTo>
                  <a:pt x="1501139" y="59436"/>
                </a:lnTo>
                <a:lnTo>
                  <a:pt x="1501902" y="46481"/>
                </a:lnTo>
                <a:close/>
              </a:path>
              <a:path w="1679575" h="76200">
                <a:moveTo>
                  <a:pt x="1475993" y="58674"/>
                </a:moveTo>
                <a:lnTo>
                  <a:pt x="1475993" y="46481"/>
                </a:lnTo>
                <a:lnTo>
                  <a:pt x="1463802" y="45719"/>
                </a:lnTo>
                <a:lnTo>
                  <a:pt x="1463039" y="58674"/>
                </a:lnTo>
                <a:lnTo>
                  <a:pt x="1475993" y="58674"/>
                </a:lnTo>
                <a:close/>
              </a:path>
              <a:path w="1679575" h="76200">
                <a:moveTo>
                  <a:pt x="1450848" y="58673"/>
                </a:moveTo>
                <a:lnTo>
                  <a:pt x="1450848" y="45719"/>
                </a:lnTo>
                <a:lnTo>
                  <a:pt x="1437894" y="45719"/>
                </a:lnTo>
                <a:lnTo>
                  <a:pt x="1437894" y="58673"/>
                </a:lnTo>
                <a:lnTo>
                  <a:pt x="1450848" y="58673"/>
                </a:lnTo>
                <a:close/>
              </a:path>
              <a:path w="1679575" h="76200">
                <a:moveTo>
                  <a:pt x="1425702" y="45719"/>
                </a:moveTo>
                <a:lnTo>
                  <a:pt x="1412748" y="45719"/>
                </a:lnTo>
                <a:lnTo>
                  <a:pt x="1412748" y="57912"/>
                </a:lnTo>
                <a:lnTo>
                  <a:pt x="1424939" y="58674"/>
                </a:lnTo>
                <a:lnTo>
                  <a:pt x="1425702" y="45719"/>
                </a:lnTo>
                <a:close/>
              </a:path>
              <a:path w="1679575" h="76200">
                <a:moveTo>
                  <a:pt x="1399793" y="57912"/>
                </a:moveTo>
                <a:lnTo>
                  <a:pt x="1399793" y="44958"/>
                </a:lnTo>
                <a:lnTo>
                  <a:pt x="1387602" y="44958"/>
                </a:lnTo>
                <a:lnTo>
                  <a:pt x="1386839" y="57912"/>
                </a:lnTo>
                <a:lnTo>
                  <a:pt x="1399793" y="57912"/>
                </a:lnTo>
                <a:close/>
              </a:path>
              <a:path w="1679575" h="76200">
                <a:moveTo>
                  <a:pt x="1374648" y="57912"/>
                </a:moveTo>
                <a:lnTo>
                  <a:pt x="1374648" y="44958"/>
                </a:lnTo>
                <a:lnTo>
                  <a:pt x="1361694" y="44958"/>
                </a:lnTo>
                <a:lnTo>
                  <a:pt x="1361694" y="57912"/>
                </a:lnTo>
                <a:lnTo>
                  <a:pt x="1374648" y="57912"/>
                </a:lnTo>
                <a:close/>
              </a:path>
              <a:path w="1679575" h="76200">
                <a:moveTo>
                  <a:pt x="1349502" y="44958"/>
                </a:moveTo>
                <a:lnTo>
                  <a:pt x="1336548" y="44958"/>
                </a:lnTo>
                <a:lnTo>
                  <a:pt x="1336548" y="57150"/>
                </a:lnTo>
                <a:lnTo>
                  <a:pt x="1348739" y="57150"/>
                </a:lnTo>
                <a:lnTo>
                  <a:pt x="1349502" y="44958"/>
                </a:lnTo>
                <a:close/>
              </a:path>
              <a:path w="1679575" h="76200">
                <a:moveTo>
                  <a:pt x="1323593" y="57150"/>
                </a:moveTo>
                <a:lnTo>
                  <a:pt x="1323593" y="44196"/>
                </a:lnTo>
                <a:lnTo>
                  <a:pt x="1311402" y="44196"/>
                </a:lnTo>
                <a:lnTo>
                  <a:pt x="1310639" y="57150"/>
                </a:lnTo>
                <a:lnTo>
                  <a:pt x="1323593" y="57150"/>
                </a:lnTo>
                <a:close/>
              </a:path>
              <a:path w="1679575" h="76200">
                <a:moveTo>
                  <a:pt x="1298448" y="57150"/>
                </a:moveTo>
                <a:lnTo>
                  <a:pt x="1298448" y="44196"/>
                </a:lnTo>
                <a:lnTo>
                  <a:pt x="1285494" y="44196"/>
                </a:lnTo>
                <a:lnTo>
                  <a:pt x="1285494" y="57150"/>
                </a:lnTo>
                <a:lnTo>
                  <a:pt x="1298448" y="57150"/>
                </a:lnTo>
                <a:close/>
              </a:path>
              <a:path w="1679575" h="76200">
                <a:moveTo>
                  <a:pt x="1273302" y="44196"/>
                </a:moveTo>
                <a:lnTo>
                  <a:pt x="1260348" y="44196"/>
                </a:lnTo>
                <a:lnTo>
                  <a:pt x="1260348" y="56387"/>
                </a:lnTo>
                <a:lnTo>
                  <a:pt x="1272539" y="56387"/>
                </a:lnTo>
                <a:lnTo>
                  <a:pt x="1273302" y="44196"/>
                </a:lnTo>
                <a:close/>
              </a:path>
              <a:path w="1679575" h="76200">
                <a:moveTo>
                  <a:pt x="1247393" y="56387"/>
                </a:moveTo>
                <a:lnTo>
                  <a:pt x="1247393" y="43434"/>
                </a:lnTo>
                <a:lnTo>
                  <a:pt x="1235202" y="43434"/>
                </a:lnTo>
                <a:lnTo>
                  <a:pt x="1234439" y="56387"/>
                </a:lnTo>
                <a:lnTo>
                  <a:pt x="1247393" y="56387"/>
                </a:lnTo>
                <a:close/>
              </a:path>
              <a:path w="1679575" h="76200">
                <a:moveTo>
                  <a:pt x="1222248" y="56387"/>
                </a:moveTo>
                <a:lnTo>
                  <a:pt x="1222248" y="43434"/>
                </a:lnTo>
                <a:lnTo>
                  <a:pt x="1209294" y="43434"/>
                </a:lnTo>
                <a:lnTo>
                  <a:pt x="1209294" y="56387"/>
                </a:lnTo>
                <a:lnTo>
                  <a:pt x="1222248" y="56387"/>
                </a:lnTo>
                <a:close/>
              </a:path>
              <a:path w="1679575" h="76200">
                <a:moveTo>
                  <a:pt x="1197102" y="43434"/>
                </a:moveTo>
                <a:lnTo>
                  <a:pt x="1184148" y="43434"/>
                </a:lnTo>
                <a:lnTo>
                  <a:pt x="1184148" y="55625"/>
                </a:lnTo>
                <a:lnTo>
                  <a:pt x="1196339" y="55625"/>
                </a:lnTo>
                <a:lnTo>
                  <a:pt x="1197102" y="43434"/>
                </a:lnTo>
                <a:close/>
              </a:path>
              <a:path w="1679575" h="76200">
                <a:moveTo>
                  <a:pt x="1171193" y="55625"/>
                </a:moveTo>
                <a:lnTo>
                  <a:pt x="1171193" y="42672"/>
                </a:lnTo>
                <a:lnTo>
                  <a:pt x="1159002" y="42672"/>
                </a:lnTo>
                <a:lnTo>
                  <a:pt x="1158239" y="55625"/>
                </a:lnTo>
                <a:lnTo>
                  <a:pt x="1171193" y="55625"/>
                </a:lnTo>
                <a:close/>
              </a:path>
              <a:path w="1679575" h="76200">
                <a:moveTo>
                  <a:pt x="1146048" y="55625"/>
                </a:moveTo>
                <a:lnTo>
                  <a:pt x="1146048" y="42672"/>
                </a:lnTo>
                <a:lnTo>
                  <a:pt x="1133094" y="42672"/>
                </a:lnTo>
                <a:lnTo>
                  <a:pt x="1133094" y="55625"/>
                </a:lnTo>
                <a:lnTo>
                  <a:pt x="1146048" y="55625"/>
                </a:lnTo>
                <a:close/>
              </a:path>
              <a:path w="1679575" h="76200">
                <a:moveTo>
                  <a:pt x="1120902" y="42672"/>
                </a:moveTo>
                <a:lnTo>
                  <a:pt x="1107948" y="42672"/>
                </a:lnTo>
                <a:lnTo>
                  <a:pt x="1107948" y="54863"/>
                </a:lnTo>
                <a:lnTo>
                  <a:pt x="1120139" y="54863"/>
                </a:lnTo>
                <a:lnTo>
                  <a:pt x="1120902" y="42672"/>
                </a:lnTo>
                <a:close/>
              </a:path>
              <a:path w="1679575" h="76200">
                <a:moveTo>
                  <a:pt x="1094993" y="54863"/>
                </a:moveTo>
                <a:lnTo>
                  <a:pt x="1094993" y="41910"/>
                </a:lnTo>
                <a:lnTo>
                  <a:pt x="1082802" y="41910"/>
                </a:lnTo>
                <a:lnTo>
                  <a:pt x="1082039" y="54863"/>
                </a:lnTo>
                <a:lnTo>
                  <a:pt x="1094993" y="54863"/>
                </a:lnTo>
                <a:close/>
              </a:path>
              <a:path w="1679575" h="76200">
                <a:moveTo>
                  <a:pt x="1069848" y="54863"/>
                </a:moveTo>
                <a:lnTo>
                  <a:pt x="1069848" y="41910"/>
                </a:lnTo>
                <a:lnTo>
                  <a:pt x="1056893" y="41910"/>
                </a:lnTo>
                <a:lnTo>
                  <a:pt x="1056893" y="54101"/>
                </a:lnTo>
                <a:lnTo>
                  <a:pt x="1069848" y="54863"/>
                </a:lnTo>
                <a:close/>
              </a:path>
              <a:path w="1679575" h="76200">
                <a:moveTo>
                  <a:pt x="1044701" y="41910"/>
                </a:moveTo>
                <a:lnTo>
                  <a:pt x="1031748" y="41148"/>
                </a:lnTo>
                <a:lnTo>
                  <a:pt x="1031748" y="54101"/>
                </a:lnTo>
                <a:lnTo>
                  <a:pt x="1043939" y="54101"/>
                </a:lnTo>
                <a:lnTo>
                  <a:pt x="1044701" y="41910"/>
                </a:lnTo>
                <a:close/>
              </a:path>
              <a:path w="1679575" h="76200">
                <a:moveTo>
                  <a:pt x="1018793" y="54101"/>
                </a:moveTo>
                <a:lnTo>
                  <a:pt x="1018793" y="41148"/>
                </a:lnTo>
                <a:lnTo>
                  <a:pt x="1006601" y="41148"/>
                </a:lnTo>
                <a:lnTo>
                  <a:pt x="1005839" y="54101"/>
                </a:lnTo>
                <a:lnTo>
                  <a:pt x="1018793" y="54101"/>
                </a:lnTo>
                <a:close/>
              </a:path>
              <a:path w="1679575" h="76200">
                <a:moveTo>
                  <a:pt x="993648" y="54101"/>
                </a:moveTo>
                <a:lnTo>
                  <a:pt x="993648" y="41148"/>
                </a:lnTo>
                <a:lnTo>
                  <a:pt x="980693" y="41148"/>
                </a:lnTo>
                <a:lnTo>
                  <a:pt x="980693" y="53339"/>
                </a:lnTo>
                <a:lnTo>
                  <a:pt x="993648" y="54101"/>
                </a:lnTo>
                <a:close/>
              </a:path>
              <a:path w="1679575" h="76200">
                <a:moveTo>
                  <a:pt x="968501" y="53339"/>
                </a:moveTo>
                <a:lnTo>
                  <a:pt x="968501" y="41148"/>
                </a:lnTo>
                <a:lnTo>
                  <a:pt x="955548" y="40386"/>
                </a:lnTo>
                <a:lnTo>
                  <a:pt x="955548" y="53339"/>
                </a:lnTo>
                <a:lnTo>
                  <a:pt x="968501" y="53339"/>
                </a:lnTo>
                <a:close/>
              </a:path>
              <a:path w="1679575" h="76200">
                <a:moveTo>
                  <a:pt x="942593" y="53339"/>
                </a:moveTo>
                <a:lnTo>
                  <a:pt x="942593" y="40386"/>
                </a:lnTo>
                <a:lnTo>
                  <a:pt x="930402" y="40386"/>
                </a:lnTo>
                <a:lnTo>
                  <a:pt x="930402" y="53339"/>
                </a:lnTo>
                <a:lnTo>
                  <a:pt x="942593" y="53339"/>
                </a:lnTo>
                <a:close/>
              </a:path>
              <a:path w="1679575" h="76200">
                <a:moveTo>
                  <a:pt x="917448" y="53339"/>
                </a:moveTo>
                <a:lnTo>
                  <a:pt x="917448" y="40386"/>
                </a:lnTo>
                <a:lnTo>
                  <a:pt x="904493" y="40386"/>
                </a:lnTo>
                <a:lnTo>
                  <a:pt x="904493" y="52577"/>
                </a:lnTo>
                <a:lnTo>
                  <a:pt x="917448" y="53339"/>
                </a:lnTo>
                <a:close/>
              </a:path>
              <a:path w="1679575" h="76200">
                <a:moveTo>
                  <a:pt x="892301" y="52577"/>
                </a:moveTo>
                <a:lnTo>
                  <a:pt x="892301" y="40386"/>
                </a:lnTo>
                <a:lnTo>
                  <a:pt x="879348" y="39624"/>
                </a:lnTo>
                <a:lnTo>
                  <a:pt x="879348" y="52577"/>
                </a:lnTo>
                <a:lnTo>
                  <a:pt x="892301" y="52577"/>
                </a:lnTo>
                <a:close/>
              </a:path>
              <a:path w="1679575" h="76200">
                <a:moveTo>
                  <a:pt x="866393" y="52577"/>
                </a:moveTo>
                <a:lnTo>
                  <a:pt x="866393" y="39624"/>
                </a:lnTo>
                <a:lnTo>
                  <a:pt x="854202" y="39624"/>
                </a:lnTo>
                <a:lnTo>
                  <a:pt x="854202" y="52577"/>
                </a:lnTo>
                <a:lnTo>
                  <a:pt x="866393" y="52577"/>
                </a:lnTo>
                <a:close/>
              </a:path>
              <a:path w="1679575" h="76200">
                <a:moveTo>
                  <a:pt x="841248" y="52577"/>
                </a:moveTo>
                <a:lnTo>
                  <a:pt x="841248" y="39624"/>
                </a:lnTo>
                <a:lnTo>
                  <a:pt x="828293" y="39624"/>
                </a:lnTo>
                <a:lnTo>
                  <a:pt x="828293" y="51815"/>
                </a:lnTo>
                <a:lnTo>
                  <a:pt x="841248" y="52577"/>
                </a:lnTo>
                <a:close/>
              </a:path>
              <a:path w="1679575" h="76200">
                <a:moveTo>
                  <a:pt x="816101" y="51815"/>
                </a:moveTo>
                <a:lnTo>
                  <a:pt x="816101" y="39624"/>
                </a:lnTo>
                <a:lnTo>
                  <a:pt x="803148" y="38862"/>
                </a:lnTo>
                <a:lnTo>
                  <a:pt x="803148" y="51815"/>
                </a:lnTo>
                <a:lnTo>
                  <a:pt x="816101" y="51815"/>
                </a:lnTo>
                <a:close/>
              </a:path>
              <a:path w="1679575" h="76200">
                <a:moveTo>
                  <a:pt x="790193" y="51815"/>
                </a:moveTo>
                <a:lnTo>
                  <a:pt x="790193" y="38862"/>
                </a:lnTo>
                <a:lnTo>
                  <a:pt x="778002" y="38862"/>
                </a:lnTo>
                <a:lnTo>
                  <a:pt x="778002" y="51815"/>
                </a:lnTo>
                <a:lnTo>
                  <a:pt x="790193" y="51815"/>
                </a:lnTo>
                <a:close/>
              </a:path>
              <a:path w="1679575" h="76200">
                <a:moveTo>
                  <a:pt x="765048" y="51053"/>
                </a:moveTo>
                <a:lnTo>
                  <a:pt x="765048" y="38862"/>
                </a:lnTo>
                <a:lnTo>
                  <a:pt x="752094" y="38862"/>
                </a:lnTo>
                <a:lnTo>
                  <a:pt x="752094" y="51053"/>
                </a:lnTo>
                <a:lnTo>
                  <a:pt x="765048" y="51053"/>
                </a:lnTo>
                <a:close/>
              </a:path>
              <a:path w="1679575" h="76200">
                <a:moveTo>
                  <a:pt x="739901" y="51053"/>
                </a:moveTo>
                <a:lnTo>
                  <a:pt x="739901" y="38100"/>
                </a:lnTo>
                <a:lnTo>
                  <a:pt x="726948" y="38100"/>
                </a:lnTo>
                <a:lnTo>
                  <a:pt x="726948" y="51053"/>
                </a:lnTo>
                <a:lnTo>
                  <a:pt x="739901" y="51053"/>
                </a:lnTo>
                <a:close/>
              </a:path>
              <a:path w="1679575" h="76200">
                <a:moveTo>
                  <a:pt x="713993" y="51053"/>
                </a:moveTo>
                <a:lnTo>
                  <a:pt x="713993" y="38100"/>
                </a:lnTo>
                <a:lnTo>
                  <a:pt x="701802" y="38100"/>
                </a:lnTo>
                <a:lnTo>
                  <a:pt x="701802" y="51053"/>
                </a:lnTo>
                <a:lnTo>
                  <a:pt x="713993" y="51053"/>
                </a:lnTo>
                <a:close/>
              </a:path>
              <a:path w="1679575" h="76200">
                <a:moveTo>
                  <a:pt x="688848" y="50291"/>
                </a:moveTo>
                <a:lnTo>
                  <a:pt x="688848" y="38100"/>
                </a:lnTo>
                <a:lnTo>
                  <a:pt x="675894" y="38100"/>
                </a:lnTo>
                <a:lnTo>
                  <a:pt x="675894" y="50291"/>
                </a:lnTo>
                <a:lnTo>
                  <a:pt x="688848" y="50291"/>
                </a:lnTo>
                <a:close/>
              </a:path>
              <a:path w="1679575" h="76200">
                <a:moveTo>
                  <a:pt x="663701" y="50291"/>
                </a:moveTo>
                <a:lnTo>
                  <a:pt x="663701" y="37337"/>
                </a:lnTo>
                <a:lnTo>
                  <a:pt x="650748" y="37337"/>
                </a:lnTo>
                <a:lnTo>
                  <a:pt x="650748" y="50291"/>
                </a:lnTo>
                <a:lnTo>
                  <a:pt x="663701" y="50291"/>
                </a:lnTo>
                <a:close/>
              </a:path>
              <a:path w="1679575" h="76200">
                <a:moveTo>
                  <a:pt x="637793" y="50291"/>
                </a:moveTo>
                <a:lnTo>
                  <a:pt x="637793" y="37337"/>
                </a:lnTo>
                <a:lnTo>
                  <a:pt x="625602" y="37337"/>
                </a:lnTo>
                <a:lnTo>
                  <a:pt x="625602" y="50291"/>
                </a:lnTo>
                <a:lnTo>
                  <a:pt x="637793" y="50291"/>
                </a:lnTo>
                <a:close/>
              </a:path>
              <a:path w="1679575" h="76200">
                <a:moveTo>
                  <a:pt x="612648" y="49529"/>
                </a:moveTo>
                <a:lnTo>
                  <a:pt x="612648" y="37337"/>
                </a:lnTo>
                <a:lnTo>
                  <a:pt x="599694" y="37337"/>
                </a:lnTo>
                <a:lnTo>
                  <a:pt x="599694" y="49529"/>
                </a:lnTo>
                <a:lnTo>
                  <a:pt x="612648" y="49529"/>
                </a:lnTo>
                <a:close/>
              </a:path>
              <a:path w="1679575" h="76200">
                <a:moveTo>
                  <a:pt x="587501" y="49529"/>
                </a:moveTo>
                <a:lnTo>
                  <a:pt x="587501" y="36575"/>
                </a:lnTo>
                <a:lnTo>
                  <a:pt x="574548" y="36575"/>
                </a:lnTo>
                <a:lnTo>
                  <a:pt x="574548" y="49529"/>
                </a:lnTo>
                <a:lnTo>
                  <a:pt x="587501" y="49529"/>
                </a:lnTo>
                <a:close/>
              </a:path>
              <a:path w="1679575" h="76200">
                <a:moveTo>
                  <a:pt x="561593" y="49529"/>
                </a:moveTo>
                <a:lnTo>
                  <a:pt x="561593" y="36575"/>
                </a:lnTo>
                <a:lnTo>
                  <a:pt x="549402" y="36575"/>
                </a:lnTo>
                <a:lnTo>
                  <a:pt x="549402" y="49529"/>
                </a:lnTo>
                <a:lnTo>
                  <a:pt x="561593" y="49529"/>
                </a:lnTo>
                <a:close/>
              </a:path>
              <a:path w="1679575" h="76200">
                <a:moveTo>
                  <a:pt x="536448" y="48767"/>
                </a:moveTo>
                <a:lnTo>
                  <a:pt x="536448" y="36575"/>
                </a:lnTo>
                <a:lnTo>
                  <a:pt x="523494" y="36575"/>
                </a:lnTo>
                <a:lnTo>
                  <a:pt x="523494" y="48767"/>
                </a:lnTo>
                <a:lnTo>
                  <a:pt x="536448" y="48767"/>
                </a:lnTo>
                <a:close/>
              </a:path>
              <a:path w="1679575" h="76200">
                <a:moveTo>
                  <a:pt x="511301" y="48767"/>
                </a:moveTo>
                <a:lnTo>
                  <a:pt x="511301" y="35813"/>
                </a:lnTo>
                <a:lnTo>
                  <a:pt x="498348" y="35813"/>
                </a:lnTo>
                <a:lnTo>
                  <a:pt x="498348" y="48767"/>
                </a:lnTo>
                <a:lnTo>
                  <a:pt x="511301" y="48767"/>
                </a:lnTo>
                <a:close/>
              </a:path>
              <a:path w="1679575" h="76200">
                <a:moveTo>
                  <a:pt x="485393" y="48767"/>
                </a:moveTo>
                <a:lnTo>
                  <a:pt x="485393" y="35813"/>
                </a:lnTo>
                <a:lnTo>
                  <a:pt x="473202" y="35813"/>
                </a:lnTo>
                <a:lnTo>
                  <a:pt x="473202" y="48767"/>
                </a:lnTo>
                <a:lnTo>
                  <a:pt x="485393" y="48767"/>
                </a:lnTo>
                <a:close/>
              </a:path>
              <a:path w="1679575" h="76200">
                <a:moveTo>
                  <a:pt x="460248" y="48005"/>
                </a:moveTo>
                <a:lnTo>
                  <a:pt x="460248" y="35813"/>
                </a:lnTo>
                <a:lnTo>
                  <a:pt x="447293" y="35051"/>
                </a:lnTo>
                <a:lnTo>
                  <a:pt x="447293" y="48005"/>
                </a:lnTo>
                <a:lnTo>
                  <a:pt x="460248" y="48005"/>
                </a:lnTo>
                <a:close/>
              </a:path>
              <a:path w="1679575" h="76200">
                <a:moveTo>
                  <a:pt x="435101" y="48005"/>
                </a:moveTo>
                <a:lnTo>
                  <a:pt x="435101" y="35051"/>
                </a:lnTo>
                <a:lnTo>
                  <a:pt x="422148" y="35051"/>
                </a:lnTo>
                <a:lnTo>
                  <a:pt x="422148" y="48005"/>
                </a:lnTo>
                <a:lnTo>
                  <a:pt x="435101" y="48005"/>
                </a:lnTo>
                <a:close/>
              </a:path>
              <a:path w="1679575" h="76200">
                <a:moveTo>
                  <a:pt x="409193" y="48005"/>
                </a:moveTo>
                <a:lnTo>
                  <a:pt x="409193" y="35051"/>
                </a:lnTo>
                <a:lnTo>
                  <a:pt x="397001" y="35051"/>
                </a:lnTo>
                <a:lnTo>
                  <a:pt x="397001" y="47243"/>
                </a:lnTo>
                <a:lnTo>
                  <a:pt x="409193" y="48005"/>
                </a:lnTo>
                <a:close/>
              </a:path>
              <a:path w="1679575" h="76200">
                <a:moveTo>
                  <a:pt x="384048" y="47243"/>
                </a:moveTo>
                <a:lnTo>
                  <a:pt x="384048" y="35051"/>
                </a:lnTo>
                <a:lnTo>
                  <a:pt x="371093" y="34289"/>
                </a:lnTo>
                <a:lnTo>
                  <a:pt x="371093" y="47243"/>
                </a:lnTo>
                <a:lnTo>
                  <a:pt x="384048" y="47243"/>
                </a:lnTo>
                <a:close/>
              </a:path>
              <a:path w="1679575" h="76200">
                <a:moveTo>
                  <a:pt x="358901" y="47243"/>
                </a:moveTo>
                <a:lnTo>
                  <a:pt x="358901" y="34289"/>
                </a:lnTo>
                <a:lnTo>
                  <a:pt x="345948" y="34289"/>
                </a:lnTo>
                <a:lnTo>
                  <a:pt x="345948" y="47243"/>
                </a:lnTo>
                <a:lnTo>
                  <a:pt x="358901" y="47243"/>
                </a:lnTo>
                <a:close/>
              </a:path>
              <a:path w="1679575" h="76200">
                <a:moveTo>
                  <a:pt x="332993" y="47243"/>
                </a:moveTo>
                <a:lnTo>
                  <a:pt x="332993" y="34289"/>
                </a:lnTo>
                <a:lnTo>
                  <a:pt x="320801" y="34289"/>
                </a:lnTo>
                <a:lnTo>
                  <a:pt x="320801" y="46481"/>
                </a:lnTo>
                <a:lnTo>
                  <a:pt x="332993" y="47243"/>
                </a:lnTo>
                <a:close/>
              </a:path>
              <a:path w="1679575" h="76200">
                <a:moveTo>
                  <a:pt x="307848" y="46481"/>
                </a:moveTo>
                <a:lnTo>
                  <a:pt x="307848" y="34289"/>
                </a:lnTo>
                <a:lnTo>
                  <a:pt x="294893" y="33527"/>
                </a:lnTo>
                <a:lnTo>
                  <a:pt x="294893" y="46481"/>
                </a:lnTo>
                <a:lnTo>
                  <a:pt x="307848" y="46481"/>
                </a:lnTo>
                <a:close/>
              </a:path>
              <a:path w="1679575" h="76200">
                <a:moveTo>
                  <a:pt x="282701" y="46481"/>
                </a:moveTo>
                <a:lnTo>
                  <a:pt x="282701" y="33527"/>
                </a:lnTo>
                <a:lnTo>
                  <a:pt x="269748" y="33527"/>
                </a:lnTo>
                <a:lnTo>
                  <a:pt x="269748" y="46481"/>
                </a:lnTo>
                <a:lnTo>
                  <a:pt x="282701" y="46481"/>
                </a:lnTo>
                <a:close/>
              </a:path>
              <a:path w="1679575" h="76200">
                <a:moveTo>
                  <a:pt x="256793" y="46481"/>
                </a:moveTo>
                <a:lnTo>
                  <a:pt x="256793" y="33527"/>
                </a:lnTo>
                <a:lnTo>
                  <a:pt x="244601" y="33527"/>
                </a:lnTo>
                <a:lnTo>
                  <a:pt x="244601" y="45719"/>
                </a:lnTo>
                <a:lnTo>
                  <a:pt x="256793" y="46481"/>
                </a:lnTo>
                <a:close/>
              </a:path>
              <a:path w="1679575" h="76200">
                <a:moveTo>
                  <a:pt x="231648" y="45719"/>
                </a:moveTo>
                <a:lnTo>
                  <a:pt x="231648" y="33527"/>
                </a:lnTo>
                <a:lnTo>
                  <a:pt x="218693" y="32765"/>
                </a:lnTo>
                <a:lnTo>
                  <a:pt x="218693" y="45719"/>
                </a:lnTo>
                <a:lnTo>
                  <a:pt x="231648" y="45719"/>
                </a:lnTo>
                <a:close/>
              </a:path>
              <a:path w="1679575" h="76200">
                <a:moveTo>
                  <a:pt x="206501" y="45719"/>
                </a:moveTo>
                <a:lnTo>
                  <a:pt x="206501" y="32765"/>
                </a:lnTo>
                <a:lnTo>
                  <a:pt x="193548" y="32765"/>
                </a:lnTo>
                <a:lnTo>
                  <a:pt x="193548" y="45719"/>
                </a:lnTo>
                <a:lnTo>
                  <a:pt x="206501" y="45719"/>
                </a:lnTo>
                <a:close/>
              </a:path>
              <a:path w="1679575" h="76200">
                <a:moveTo>
                  <a:pt x="180593" y="45719"/>
                </a:moveTo>
                <a:lnTo>
                  <a:pt x="180593" y="32765"/>
                </a:lnTo>
                <a:lnTo>
                  <a:pt x="168401" y="32765"/>
                </a:lnTo>
                <a:lnTo>
                  <a:pt x="168401" y="44958"/>
                </a:lnTo>
                <a:lnTo>
                  <a:pt x="180593" y="45719"/>
                </a:lnTo>
                <a:close/>
              </a:path>
              <a:path w="1679575" h="76200">
                <a:moveTo>
                  <a:pt x="155448" y="44958"/>
                </a:moveTo>
                <a:lnTo>
                  <a:pt x="155448" y="32765"/>
                </a:lnTo>
                <a:lnTo>
                  <a:pt x="142493" y="32003"/>
                </a:lnTo>
                <a:lnTo>
                  <a:pt x="142493" y="44958"/>
                </a:lnTo>
                <a:lnTo>
                  <a:pt x="155448" y="44958"/>
                </a:lnTo>
                <a:close/>
              </a:path>
              <a:path w="1679575" h="76200">
                <a:moveTo>
                  <a:pt x="130301" y="44957"/>
                </a:moveTo>
                <a:lnTo>
                  <a:pt x="130301" y="32003"/>
                </a:lnTo>
                <a:lnTo>
                  <a:pt x="117348" y="32003"/>
                </a:lnTo>
                <a:lnTo>
                  <a:pt x="117348" y="44957"/>
                </a:lnTo>
                <a:lnTo>
                  <a:pt x="130301" y="44957"/>
                </a:lnTo>
                <a:close/>
              </a:path>
              <a:path w="1679575" h="76200">
                <a:moveTo>
                  <a:pt x="104393" y="44195"/>
                </a:moveTo>
                <a:lnTo>
                  <a:pt x="104393" y="32003"/>
                </a:lnTo>
                <a:lnTo>
                  <a:pt x="92202" y="32003"/>
                </a:lnTo>
                <a:lnTo>
                  <a:pt x="92202" y="44195"/>
                </a:lnTo>
                <a:lnTo>
                  <a:pt x="104393" y="44195"/>
                </a:lnTo>
                <a:close/>
              </a:path>
              <a:path w="1679575" h="76200">
                <a:moveTo>
                  <a:pt x="76200" y="0"/>
                </a:moveTo>
                <a:lnTo>
                  <a:pt x="0" y="37337"/>
                </a:lnTo>
                <a:lnTo>
                  <a:pt x="66294" y="71489"/>
                </a:lnTo>
                <a:lnTo>
                  <a:pt x="66294" y="31241"/>
                </a:lnTo>
                <a:lnTo>
                  <a:pt x="75887" y="31241"/>
                </a:lnTo>
                <a:lnTo>
                  <a:pt x="76200" y="0"/>
                </a:lnTo>
                <a:close/>
              </a:path>
              <a:path w="1679575" h="76200">
                <a:moveTo>
                  <a:pt x="75887" y="31241"/>
                </a:moveTo>
                <a:lnTo>
                  <a:pt x="66294" y="31241"/>
                </a:lnTo>
                <a:lnTo>
                  <a:pt x="66294" y="44195"/>
                </a:lnTo>
                <a:lnTo>
                  <a:pt x="75758" y="44195"/>
                </a:lnTo>
                <a:lnTo>
                  <a:pt x="75887" y="31241"/>
                </a:lnTo>
                <a:close/>
              </a:path>
              <a:path w="1679575" h="76200">
                <a:moveTo>
                  <a:pt x="75758" y="44195"/>
                </a:moveTo>
                <a:lnTo>
                  <a:pt x="66294" y="44195"/>
                </a:lnTo>
                <a:lnTo>
                  <a:pt x="66294" y="71489"/>
                </a:lnTo>
                <a:lnTo>
                  <a:pt x="75437" y="76200"/>
                </a:lnTo>
                <a:lnTo>
                  <a:pt x="75758" y="44195"/>
                </a:lnTo>
                <a:close/>
              </a:path>
              <a:path w="1679575" h="76200">
                <a:moveTo>
                  <a:pt x="79248" y="44195"/>
                </a:moveTo>
                <a:lnTo>
                  <a:pt x="79248" y="31241"/>
                </a:lnTo>
                <a:lnTo>
                  <a:pt x="75887" y="31241"/>
                </a:lnTo>
                <a:lnTo>
                  <a:pt x="75758" y="44195"/>
                </a:lnTo>
                <a:lnTo>
                  <a:pt x="79248" y="44195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37281" y="4708652"/>
            <a:ext cx="3063875" cy="527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20"/>
              </a:lnSpc>
            </a:pP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Do</a:t>
            </a:r>
            <a:r>
              <a:rPr sz="1800" spc="5" dirty="0">
                <a:solidFill>
                  <a:srgbClr val="4C4C4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4C4C4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modify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pointers </a:t>
            </a:r>
            <a:r>
              <a:rPr sz="1800" spc="-5" dirty="0">
                <a:solidFill>
                  <a:srgbClr val="4C4C4C"/>
                </a:solidFill>
                <a:latin typeface="Calibri"/>
                <a:cs typeface="Calibri"/>
              </a:rPr>
              <a:t>returned</a:t>
            </a:r>
            <a:r>
              <a:rPr sz="1800" dirty="0">
                <a:solidFill>
                  <a:srgbClr val="4C4C4C"/>
                </a:solidFill>
                <a:latin typeface="Calibri"/>
                <a:cs typeface="Calibri"/>
              </a:rPr>
              <a:t> by </a:t>
            </a:r>
            <a:r>
              <a:rPr sz="1800" b="1" spc="-5" dirty="0">
                <a:solidFill>
                  <a:srgbClr val="4C4C4C"/>
                </a:solidFill>
                <a:latin typeface="Courier New"/>
                <a:cs typeface="Courier New"/>
              </a:rPr>
              <a:t>malloc()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24185" y="4812791"/>
            <a:ext cx="2134870" cy="170180"/>
          </a:xfrm>
          <a:custGeom>
            <a:avLst/>
            <a:gdLst/>
            <a:ahLst/>
            <a:cxnLst/>
            <a:rect l="l" t="t" r="r" b="b"/>
            <a:pathLst>
              <a:path w="2134870" h="170179">
                <a:moveTo>
                  <a:pt x="2134362" y="12954"/>
                </a:moveTo>
                <a:lnTo>
                  <a:pt x="2133600" y="0"/>
                </a:lnTo>
                <a:lnTo>
                  <a:pt x="2120646" y="762"/>
                </a:lnTo>
                <a:lnTo>
                  <a:pt x="2121408" y="13716"/>
                </a:lnTo>
                <a:lnTo>
                  <a:pt x="2134362" y="12954"/>
                </a:lnTo>
                <a:close/>
              </a:path>
              <a:path w="2134870" h="170179">
                <a:moveTo>
                  <a:pt x="2109216" y="14478"/>
                </a:moveTo>
                <a:lnTo>
                  <a:pt x="2108454" y="1524"/>
                </a:lnTo>
                <a:lnTo>
                  <a:pt x="2095500" y="2286"/>
                </a:lnTo>
                <a:lnTo>
                  <a:pt x="2096262" y="15240"/>
                </a:lnTo>
                <a:lnTo>
                  <a:pt x="2109216" y="14478"/>
                </a:lnTo>
                <a:close/>
              </a:path>
              <a:path w="2134870" h="170179">
                <a:moveTo>
                  <a:pt x="2083308" y="16002"/>
                </a:moveTo>
                <a:lnTo>
                  <a:pt x="2082545" y="3048"/>
                </a:lnTo>
                <a:lnTo>
                  <a:pt x="2070354" y="3810"/>
                </a:lnTo>
                <a:lnTo>
                  <a:pt x="2071116" y="16764"/>
                </a:lnTo>
                <a:lnTo>
                  <a:pt x="2083308" y="16002"/>
                </a:lnTo>
                <a:close/>
              </a:path>
              <a:path w="2134870" h="170179">
                <a:moveTo>
                  <a:pt x="2058162" y="17526"/>
                </a:moveTo>
                <a:lnTo>
                  <a:pt x="2057400" y="4572"/>
                </a:lnTo>
                <a:lnTo>
                  <a:pt x="2044445" y="5334"/>
                </a:lnTo>
                <a:lnTo>
                  <a:pt x="2045208" y="18288"/>
                </a:lnTo>
                <a:lnTo>
                  <a:pt x="2058162" y="17526"/>
                </a:lnTo>
                <a:close/>
              </a:path>
              <a:path w="2134870" h="170179">
                <a:moveTo>
                  <a:pt x="2033016" y="19050"/>
                </a:moveTo>
                <a:lnTo>
                  <a:pt x="2032254" y="6096"/>
                </a:lnTo>
                <a:lnTo>
                  <a:pt x="2019300" y="6858"/>
                </a:lnTo>
                <a:lnTo>
                  <a:pt x="2020062" y="19812"/>
                </a:lnTo>
                <a:lnTo>
                  <a:pt x="2033016" y="19050"/>
                </a:lnTo>
                <a:close/>
              </a:path>
              <a:path w="2134870" h="170179">
                <a:moveTo>
                  <a:pt x="2007108" y="20574"/>
                </a:moveTo>
                <a:lnTo>
                  <a:pt x="2006345" y="7620"/>
                </a:lnTo>
                <a:lnTo>
                  <a:pt x="1994154" y="8382"/>
                </a:lnTo>
                <a:lnTo>
                  <a:pt x="1994916" y="21336"/>
                </a:lnTo>
                <a:lnTo>
                  <a:pt x="2007108" y="20574"/>
                </a:lnTo>
                <a:close/>
              </a:path>
              <a:path w="2134870" h="170179">
                <a:moveTo>
                  <a:pt x="1981962" y="22098"/>
                </a:moveTo>
                <a:lnTo>
                  <a:pt x="1981200" y="9144"/>
                </a:lnTo>
                <a:lnTo>
                  <a:pt x="1969008" y="10668"/>
                </a:lnTo>
                <a:lnTo>
                  <a:pt x="1969770" y="22860"/>
                </a:lnTo>
                <a:lnTo>
                  <a:pt x="1981962" y="22098"/>
                </a:lnTo>
                <a:close/>
              </a:path>
              <a:path w="2134870" h="170179">
                <a:moveTo>
                  <a:pt x="1956816" y="23622"/>
                </a:moveTo>
                <a:lnTo>
                  <a:pt x="1956054" y="11430"/>
                </a:lnTo>
                <a:lnTo>
                  <a:pt x="1943100" y="12192"/>
                </a:lnTo>
                <a:lnTo>
                  <a:pt x="1943862" y="24384"/>
                </a:lnTo>
                <a:lnTo>
                  <a:pt x="1956816" y="23622"/>
                </a:lnTo>
                <a:close/>
              </a:path>
              <a:path w="2134870" h="170179">
                <a:moveTo>
                  <a:pt x="1931670" y="25146"/>
                </a:moveTo>
                <a:lnTo>
                  <a:pt x="1930908" y="12954"/>
                </a:lnTo>
                <a:lnTo>
                  <a:pt x="1917954" y="13716"/>
                </a:lnTo>
                <a:lnTo>
                  <a:pt x="1918716" y="25908"/>
                </a:lnTo>
                <a:lnTo>
                  <a:pt x="1931670" y="25146"/>
                </a:lnTo>
                <a:close/>
              </a:path>
              <a:path w="2134870" h="170179">
                <a:moveTo>
                  <a:pt x="1905762" y="26670"/>
                </a:moveTo>
                <a:lnTo>
                  <a:pt x="1905000" y="14478"/>
                </a:lnTo>
                <a:lnTo>
                  <a:pt x="1892808" y="15240"/>
                </a:lnTo>
                <a:lnTo>
                  <a:pt x="1893570" y="27432"/>
                </a:lnTo>
                <a:lnTo>
                  <a:pt x="1905762" y="26670"/>
                </a:lnTo>
                <a:close/>
              </a:path>
              <a:path w="2134870" h="170179">
                <a:moveTo>
                  <a:pt x="1880616" y="28194"/>
                </a:moveTo>
                <a:lnTo>
                  <a:pt x="1879854" y="16002"/>
                </a:lnTo>
                <a:lnTo>
                  <a:pt x="1866900" y="16764"/>
                </a:lnTo>
                <a:lnTo>
                  <a:pt x="1867662" y="28956"/>
                </a:lnTo>
                <a:lnTo>
                  <a:pt x="1880616" y="28194"/>
                </a:lnTo>
                <a:close/>
              </a:path>
              <a:path w="2134870" h="170179">
                <a:moveTo>
                  <a:pt x="1855470" y="29718"/>
                </a:moveTo>
                <a:lnTo>
                  <a:pt x="1854708" y="17526"/>
                </a:lnTo>
                <a:lnTo>
                  <a:pt x="1841754" y="18288"/>
                </a:lnTo>
                <a:lnTo>
                  <a:pt x="1842516" y="30480"/>
                </a:lnTo>
                <a:lnTo>
                  <a:pt x="1855470" y="29718"/>
                </a:lnTo>
                <a:close/>
              </a:path>
              <a:path w="2134870" h="170179">
                <a:moveTo>
                  <a:pt x="1830324" y="31242"/>
                </a:moveTo>
                <a:lnTo>
                  <a:pt x="1829562" y="19050"/>
                </a:lnTo>
                <a:lnTo>
                  <a:pt x="1816608" y="19812"/>
                </a:lnTo>
                <a:lnTo>
                  <a:pt x="1817370" y="32004"/>
                </a:lnTo>
                <a:lnTo>
                  <a:pt x="1830324" y="31242"/>
                </a:lnTo>
                <a:close/>
              </a:path>
              <a:path w="2134870" h="170179">
                <a:moveTo>
                  <a:pt x="1804416" y="32766"/>
                </a:moveTo>
                <a:lnTo>
                  <a:pt x="1803654" y="20574"/>
                </a:lnTo>
                <a:lnTo>
                  <a:pt x="1791462" y="21336"/>
                </a:lnTo>
                <a:lnTo>
                  <a:pt x="1792224" y="33528"/>
                </a:lnTo>
                <a:lnTo>
                  <a:pt x="1804416" y="32766"/>
                </a:lnTo>
                <a:close/>
              </a:path>
              <a:path w="2134870" h="170179">
                <a:moveTo>
                  <a:pt x="1779270" y="34290"/>
                </a:moveTo>
                <a:lnTo>
                  <a:pt x="1778508" y="22098"/>
                </a:lnTo>
                <a:lnTo>
                  <a:pt x="1765554" y="22860"/>
                </a:lnTo>
                <a:lnTo>
                  <a:pt x="1766316" y="35052"/>
                </a:lnTo>
                <a:lnTo>
                  <a:pt x="1779270" y="34290"/>
                </a:lnTo>
                <a:close/>
              </a:path>
              <a:path w="2134870" h="170179">
                <a:moveTo>
                  <a:pt x="1754124" y="35814"/>
                </a:moveTo>
                <a:lnTo>
                  <a:pt x="1753362" y="23622"/>
                </a:lnTo>
                <a:lnTo>
                  <a:pt x="1740408" y="24384"/>
                </a:lnTo>
                <a:lnTo>
                  <a:pt x="1741170" y="36576"/>
                </a:lnTo>
                <a:lnTo>
                  <a:pt x="1754124" y="35814"/>
                </a:lnTo>
                <a:close/>
              </a:path>
              <a:path w="2134870" h="170179">
                <a:moveTo>
                  <a:pt x="1728216" y="37338"/>
                </a:moveTo>
                <a:lnTo>
                  <a:pt x="1727454" y="25146"/>
                </a:lnTo>
                <a:lnTo>
                  <a:pt x="1715262" y="25908"/>
                </a:lnTo>
                <a:lnTo>
                  <a:pt x="1716024" y="38100"/>
                </a:lnTo>
                <a:lnTo>
                  <a:pt x="1728216" y="37338"/>
                </a:lnTo>
                <a:close/>
              </a:path>
              <a:path w="2134870" h="170179">
                <a:moveTo>
                  <a:pt x="1703070" y="38862"/>
                </a:moveTo>
                <a:lnTo>
                  <a:pt x="1702308" y="26670"/>
                </a:lnTo>
                <a:lnTo>
                  <a:pt x="1690116" y="27432"/>
                </a:lnTo>
                <a:lnTo>
                  <a:pt x="1690877" y="39624"/>
                </a:lnTo>
                <a:lnTo>
                  <a:pt x="1703070" y="38862"/>
                </a:lnTo>
                <a:close/>
              </a:path>
              <a:path w="2134870" h="170179">
                <a:moveTo>
                  <a:pt x="1677924" y="40386"/>
                </a:moveTo>
                <a:lnTo>
                  <a:pt x="1677162" y="28194"/>
                </a:lnTo>
                <a:lnTo>
                  <a:pt x="1664208" y="28956"/>
                </a:lnTo>
                <a:lnTo>
                  <a:pt x="1664970" y="41148"/>
                </a:lnTo>
                <a:lnTo>
                  <a:pt x="1677924" y="40386"/>
                </a:lnTo>
                <a:close/>
              </a:path>
              <a:path w="2134870" h="170179">
                <a:moveTo>
                  <a:pt x="1652777" y="42672"/>
                </a:moveTo>
                <a:lnTo>
                  <a:pt x="1652016" y="29718"/>
                </a:lnTo>
                <a:lnTo>
                  <a:pt x="1639062" y="30480"/>
                </a:lnTo>
                <a:lnTo>
                  <a:pt x="1639824" y="43434"/>
                </a:lnTo>
                <a:lnTo>
                  <a:pt x="1652777" y="42672"/>
                </a:lnTo>
                <a:close/>
              </a:path>
              <a:path w="2134870" h="170179">
                <a:moveTo>
                  <a:pt x="1626870" y="44196"/>
                </a:moveTo>
                <a:lnTo>
                  <a:pt x="1626108" y="31242"/>
                </a:lnTo>
                <a:lnTo>
                  <a:pt x="1613916" y="32004"/>
                </a:lnTo>
                <a:lnTo>
                  <a:pt x="1614678" y="44958"/>
                </a:lnTo>
                <a:lnTo>
                  <a:pt x="1626870" y="44196"/>
                </a:lnTo>
                <a:close/>
              </a:path>
              <a:path w="2134870" h="170179">
                <a:moveTo>
                  <a:pt x="1601724" y="45720"/>
                </a:moveTo>
                <a:lnTo>
                  <a:pt x="1600962" y="32766"/>
                </a:lnTo>
                <a:lnTo>
                  <a:pt x="1588008" y="33528"/>
                </a:lnTo>
                <a:lnTo>
                  <a:pt x="1588770" y="46482"/>
                </a:lnTo>
                <a:lnTo>
                  <a:pt x="1601724" y="45720"/>
                </a:lnTo>
                <a:close/>
              </a:path>
              <a:path w="2134870" h="170179">
                <a:moveTo>
                  <a:pt x="1576578" y="47244"/>
                </a:moveTo>
                <a:lnTo>
                  <a:pt x="1575816" y="34290"/>
                </a:lnTo>
                <a:lnTo>
                  <a:pt x="1562862" y="35052"/>
                </a:lnTo>
                <a:lnTo>
                  <a:pt x="1563624" y="48006"/>
                </a:lnTo>
                <a:lnTo>
                  <a:pt x="1576578" y="47244"/>
                </a:lnTo>
                <a:close/>
              </a:path>
              <a:path w="2134870" h="170179">
                <a:moveTo>
                  <a:pt x="1551432" y="48768"/>
                </a:moveTo>
                <a:lnTo>
                  <a:pt x="1550670" y="35814"/>
                </a:lnTo>
                <a:lnTo>
                  <a:pt x="1537716" y="36576"/>
                </a:lnTo>
                <a:lnTo>
                  <a:pt x="1538478" y="49530"/>
                </a:lnTo>
                <a:lnTo>
                  <a:pt x="1551432" y="48768"/>
                </a:lnTo>
                <a:close/>
              </a:path>
              <a:path w="2134870" h="170179">
                <a:moveTo>
                  <a:pt x="1525524" y="50292"/>
                </a:moveTo>
                <a:lnTo>
                  <a:pt x="1524762" y="37338"/>
                </a:lnTo>
                <a:lnTo>
                  <a:pt x="1512570" y="38100"/>
                </a:lnTo>
                <a:lnTo>
                  <a:pt x="1513332" y="51054"/>
                </a:lnTo>
                <a:lnTo>
                  <a:pt x="1525524" y="50292"/>
                </a:lnTo>
                <a:close/>
              </a:path>
              <a:path w="2134870" h="170179">
                <a:moveTo>
                  <a:pt x="1500378" y="51816"/>
                </a:moveTo>
                <a:lnTo>
                  <a:pt x="1499616" y="38862"/>
                </a:lnTo>
                <a:lnTo>
                  <a:pt x="1486662" y="39624"/>
                </a:lnTo>
                <a:lnTo>
                  <a:pt x="1487424" y="52578"/>
                </a:lnTo>
                <a:lnTo>
                  <a:pt x="1500378" y="51816"/>
                </a:lnTo>
                <a:close/>
              </a:path>
              <a:path w="2134870" h="170179">
                <a:moveTo>
                  <a:pt x="1475232" y="53340"/>
                </a:moveTo>
                <a:lnTo>
                  <a:pt x="1474470" y="40386"/>
                </a:lnTo>
                <a:lnTo>
                  <a:pt x="1461516" y="41148"/>
                </a:lnTo>
                <a:lnTo>
                  <a:pt x="1462278" y="54102"/>
                </a:lnTo>
                <a:lnTo>
                  <a:pt x="1475232" y="53340"/>
                </a:lnTo>
                <a:close/>
              </a:path>
              <a:path w="2134870" h="170179">
                <a:moveTo>
                  <a:pt x="1449324" y="54864"/>
                </a:moveTo>
                <a:lnTo>
                  <a:pt x="1448562" y="41910"/>
                </a:lnTo>
                <a:lnTo>
                  <a:pt x="1436370" y="42672"/>
                </a:lnTo>
                <a:lnTo>
                  <a:pt x="1437132" y="55626"/>
                </a:lnTo>
                <a:lnTo>
                  <a:pt x="1449324" y="54864"/>
                </a:lnTo>
                <a:close/>
              </a:path>
              <a:path w="2134870" h="170179">
                <a:moveTo>
                  <a:pt x="1424178" y="56388"/>
                </a:moveTo>
                <a:lnTo>
                  <a:pt x="1423416" y="43434"/>
                </a:lnTo>
                <a:lnTo>
                  <a:pt x="1411224" y="44196"/>
                </a:lnTo>
                <a:lnTo>
                  <a:pt x="1411986" y="57150"/>
                </a:lnTo>
                <a:lnTo>
                  <a:pt x="1424178" y="56388"/>
                </a:lnTo>
                <a:close/>
              </a:path>
              <a:path w="2134870" h="170179">
                <a:moveTo>
                  <a:pt x="1399032" y="57912"/>
                </a:moveTo>
                <a:lnTo>
                  <a:pt x="1398270" y="44958"/>
                </a:lnTo>
                <a:lnTo>
                  <a:pt x="1385316" y="45720"/>
                </a:lnTo>
                <a:lnTo>
                  <a:pt x="1386078" y="58674"/>
                </a:lnTo>
                <a:lnTo>
                  <a:pt x="1399032" y="57912"/>
                </a:lnTo>
                <a:close/>
              </a:path>
              <a:path w="2134870" h="170179">
                <a:moveTo>
                  <a:pt x="1373886" y="59436"/>
                </a:moveTo>
                <a:lnTo>
                  <a:pt x="1373124" y="46482"/>
                </a:lnTo>
                <a:lnTo>
                  <a:pt x="1360170" y="47244"/>
                </a:lnTo>
                <a:lnTo>
                  <a:pt x="1360932" y="60198"/>
                </a:lnTo>
                <a:lnTo>
                  <a:pt x="1373886" y="59436"/>
                </a:lnTo>
                <a:close/>
              </a:path>
              <a:path w="2134870" h="170179">
                <a:moveTo>
                  <a:pt x="1347978" y="60960"/>
                </a:moveTo>
                <a:lnTo>
                  <a:pt x="1347216" y="48006"/>
                </a:lnTo>
                <a:lnTo>
                  <a:pt x="1335024" y="48768"/>
                </a:lnTo>
                <a:lnTo>
                  <a:pt x="1335786" y="61722"/>
                </a:lnTo>
                <a:lnTo>
                  <a:pt x="1347978" y="60960"/>
                </a:lnTo>
                <a:close/>
              </a:path>
              <a:path w="2134870" h="170179">
                <a:moveTo>
                  <a:pt x="1322832" y="62484"/>
                </a:moveTo>
                <a:lnTo>
                  <a:pt x="1322070" y="49530"/>
                </a:lnTo>
                <a:lnTo>
                  <a:pt x="1309116" y="50292"/>
                </a:lnTo>
                <a:lnTo>
                  <a:pt x="1309878" y="63246"/>
                </a:lnTo>
                <a:lnTo>
                  <a:pt x="1322832" y="62484"/>
                </a:lnTo>
                <a:close/>
              </a:path>
              <a:path w="2134870" h="170179">
                <a:moveTo>
                  <a:pt x="1297686" y="64008"/>
                </a:moveTo>
                <a:lnTo>
                  <a:pt x="1296924" y="51054"/>
                </a:lnTo>
                <a:lnTo>
                  <a:pt x="1283970" y="51816"/>
                </a:lnTo>
                <a:lnTo>
                  <a:pt x="1284732" y="64770"/>
                </a:lnTo>
                <a:lnTo>
                  <a:pt x="1297686" y="64008"/>
                </a:lnTo>
                <a:close/>
              </a:path>
              <a:path w="2134870" h="170179">
                <a:moveTo>
                  <a:pt x="1272540" y="65532"/>
                </a:moveTo>
                <a:lnTo>
                  <a:pt x="1271778" y="52578"/>
                </a:lnTo>
                <a:lnTo>
                  <a:pt x="1258824" y="53340"/>
                </a:lnTo>
                <a:lnTo>
                  <a:pt x="1259586" y="66294"/>
                </a:lnTo>
                <a:lnTo>
                  <a:pt x="1272540" y="65532"/>
                </a:lnTo>
                <a:close/>
              </a:path>
              <a:path w="2134870" h="170179">
                <a:moveTo>
                  <a:pt x="1246632" y="67056"/>
                </a:moveTo>
                <a:lnTo>
                  <a:pt x="1245870" y="54102"/>
                </a:lnTo>
                <a:lnTo>
                  <a:pt x="1233678" y="54864"/>
                </a:lnTo>
                <a:lnTo>
                  <a:pt x="1234440" y="67818"/>
                </a:lnTo>
                <a:lnTo>
                  <a:pt x="1246632" y="67056"/>
                </a:lnTo>
                <a:close/>
              </a:path>
              <a:path w="2134870" h="170179">
                <a:moveTo>
                  <a:pt x="1221486" y="68580"/>
                </a:moveTo>
                <a:lnTo>
                  <a:pt x="1220724" y="55626"/>
                </a:lnTo>
                <a:lnTo>
                  <a:pt x="1207770" y="56388"/>
                </a:lnTo>
                <a:lnTo>
                  <a:pt x="1208532" y="69342"/>
                </a:lnTo>
                <a:lnTo>
                  <a:pt x="1221486" y="68580"/>
                </a:lnTo>
                <a:close/>
              </a:path>
              <a:path w="2134870" h="170179">
                <a:moveTo>
                  <a:pt x="1196340" y="70104"/>
                </a:moveTo>
                <a:lnTo>
                  <a:pt x="1195578" y="57150"/>
                </a:lnTo>
                <a:lnTo>
                  <a:pt x="1182624" y="57912"/>
                </a:lnTo>
                <a:lnTo>
                  <a:pt x="1183386" y="70866"/>
                </a:lnTo>
                <a:lnTo>
                  <a:pt x="1196340" y="70104"/>
                </a:lnTo>
                <a:close/>
              </a:path>
              <a:path w="2134870" h="170179">
                <a:moveTo>
                  <a:pt x="1170432" y="71628"/>
                </a:moveTo>
                <a:lnTo>
                  <a:pt x="1169670" y="58674"/>
                </a:lnTo>
                <a:lnTo>
                  <a:pt x="1157478" y="59436"/>
                </a:lnTo>
                <a:lnTo>
                  <a:pt x="1158240" y="72390"/>
                </a:lnTo>
                <a:lnTo>
                  <a:pt x="1170432" y="71628"/>
                </a:lnTo>
                <a:close/>
              </a:path>
              <a:path w="2134870" h="170179">
                <a:moveTo>
                  <a:pt x="1145286" y="73152"/>
                </a:moveTo>
                <a:lnTo>
                  <a:pt x="1144524" y="60198"/>
                </a:lnTo>
                <a:lnTo>
                  <a:pt x="1132332" y="60960"/>
                </a:lnTo>
                <a:lnTo>
                  <a:pt x="1133094" y="73914"/>
                </a:lnTo>
                <a:lnTo>
                  <a:pt x="1145286" y="73152"/>
                </a:lnTo>
                <a:close/>
              </a:path>
              <a:path w="2134870" h="170179">
                <a:moveTo>
                  <a:pt x="1120140" y="74676"/>
                </a:moveTo>
                <a:lnTo>
                  <a:pt x="1119378" y="62484"/>
                </a:lnTo>
                <a:lnTo>
                  <a:pt x="1106424" y="63246"/>
                </a:lnTo>
                <a:lnTo>
                  <a:pt x="1107186" y="75438"/>
                </a:lnTo>
                <a:lnTo>
                  <a:pt x="1120140" y="74676"/>
                </a:lnTo>
                <a:close/>
              </a:path>
              <a:path w="2134870" h="170179">
                <a:moveTo>
                  <a:pt x="1094994" y="76200"/>
                </a:moveTo>
                <a:lnTo>
                  <a:pt x="1094232" y="64008"/>
                </a:lnTo>
                <a:lnTo>
                  <a:pt x="1081278" y="64770"/>
                </a:lnTo>
                <a:lnTo>
                  <a:pt x="1082040" y="76962"/>
                </a:lnTo>
                <a:lnTo>
                  <a:pt x="1094994" y="76200"/>
                </a:lnTo>
                <a:close/>
              </a:path>
              <a:path w="2134870" h="170179">
                <a:moveTo>
                  <a:pt x="1069086" y="77724"/>
                </a:moveTo>
                <a:lnTo>
                  <a:pt x="1068324" y="65532"/>
                </a:lnTo>
                <a:lnTo>
                  <a:pt x="1056132" y="66294"/>
                </a:lnTo>
                <a:lnTo>
                  <a:pt x="1056894" y="78486"/>
                </a:lnTo>
                <a:lnTo>
                  <a:pt x="1069086" y="77724"/>
                </a:lnTo>
                <a:close/>
              </a:path>
              <a:path w="2134870" h="170179">
                <a:moveTo>
                  <a:pt x="1043940" y="79248"/>
                </a:moveTo>
                <a:lnTo>
                  <a:pt x="1043178" y="67056"/>
                </a:lnTo>
                <a:lnTo>
                  <a:pt x="1030224" y="67818"/>
                </a:lnTo>
                <a:lnTo>
                  <a:pt x="1030986" y="80010"/>
                </a:lnTo>
                <a:lnTo>
                  <a:pt x="1043940" y="79248"/>
                </a:lnTo>
                <a:close/>
              </a:path>
              <a:path w="2134870" h="170179">
                <a:moveTo>
                  <a:pt x="1018794" y="80772"/>
                </a:moveTo>
                <a:lnTo>
                  <a:pt x="1018032" y="68580"/>
                </a:lnTo>
                <a:lnTo>
                  <a:pt x="1005078" y="69342"/>
                </a:lnTo>
                <a:lnTo>
                  <a:pt x="1005840" y="81534"/>
                </a:lnTo>
                <a:lnTo>
                  <a:pt x="1018794" y="80772"/>
                </a:lnTo>
                <a:close/>
              </a:path>
              <a:path w="2134870" h="170179">
                <a:moveTo>
                  <a:pt x="993648" y="82296"/>
                </a:moveTo>
                <a:lnTo>
                  <a:pt x="992886" y="70104"/>
                </a:lnTo>
                <a:lnTo>
                  <a:pt x="979932" y="70866"/>
                </a:lnTo>
                <a:lnTo>
                  <a:pt x="980694" y="83058"/>
                </a:lnTo>
                <a:lnTo>
                  <a:pt x="993648" y="82296"/>
                </a:lnTo>
                <a:close/>
              </a:path>
              <a:path w="2134870" h="170179">
                <a:moveTo>
                  <a:pt x="967740" y="83820"/>
                </a:moveTo>
                <a:lnTo>
                  <a:pt x="966978" y="71628"/>
                </a:lnTo>
                <a:lnTo>
                  <a:pt x="954786" y="72390"/>
                </a:lnTo>
                <a:lnTo>
                  <a:pt x="955548" y="84582"/>
                </a:lnTo>
                <a:lnTo>
                  <a:pt x="967740" y="83820"/>
                </a:lnTo>
                <a:close/>
              </a:path>
              <a:path w="2134870" h="170179">
                <a:moveTo>
                  <a:pt x="942594" y="85344"/>
                </a:moveTo>
                <a:lnTo>
                  <a:pt x="941832" y="73152"/>
                </a:lnTo>
                <a:lnTo>
                  <a:pt x="928878" y="73914"/>
                </a:lnTo>
                <a:lnTo>
                  <a:pt x="929640" y="86106"/>
                </a:lnTo>
                <a:lnTo>
                  <a:pt x="942594" y="85344"/>
                </a:lnTo>
                <a:close/>
              </a:path>
              <a:path w="2134870" h="170179">
                <a:moveTo>
                  <a:pt x="917448" y="86868"/>
                </a:moveTo>
                <a:lnTo>
                  <a:pt x="916686" y="74676"/>
                </a:lnTo>
                <a:lnTo>
                  <a:pt x="903732" y="75438"/>
                </a:lnTo>
                <a:lnTo>
                  <a:pt x="904494" y="87630"/>
                </a:lnTo>
                <a:lnTo>
                  <a:pt x="917448" y="86868"/>
                </a:lnTo>
                <a:close/>
              </a:path>
              <a:path w="2134870" h="170179">
                <a:moveTo>
                  <a:pt x="892302" y="88392"/>
                </a:moveTo>
                <a:lnTo>
                  <a:pt x="890778" y="76200"/>
                </a:lnTo>
                <a:lnTo>
                  <a:pt x="878586" y="76962"/>
                </a:lnTo>
                <a:lnTo>
                  <a:pt x="879348" y="89154"/>
                </a:lnTo>
                <a:lnTo>
                  <a:pt x="892302" y="88392"/>
                </a:lnTo>
                <a:close/>
              </a:path>
              <a:path w="2134870" h="170179">
                <a:moveTo>
                  <a:pt x="866394" y="89916"/>
                </a:moveTo>
                <a:lnTo>
                  <a:pt x="865632" y="77724"/>
                </a:lnTo>
                <a:lnTo>
                  <a:pt x="853440" y="78486"/>
                </a:lnTo>
                <a:lnTo>
                  <a:pt x="854202" y="90678"/>
                </a:lnTo>
                <a:lnTo>
                  <a:pt x="866394" y="89916"/>
                </a:lnTo>
                <a:close/>
              </a:path>
              <a:path w="2134870" h="170179">
                <a:moveTo>
                  <a:pt x="841248" y="91440"/>
                </a:moveTo>
                <a:lnTo>
                  <a:pt x="840486" y="79248"/>
                </a:lnTo>
                <a:lnTo>
                  <a:pt x="827532" y="80010"/>
                </a:lnTo>
                <a:lnTo>
                  <a:pt x="828294" y="92202"/>
                </a:lnTo>
                <a:lnTo>
                  <a:pt x="841248" y="91440"/>
                </a:lnTo>
                <a:close/>
              </a:path>
              <a:path w="2134870" h="170179">
                <a:moveTo>
                  <a:pt x="816102" y="93726"/>
                </a:moveTo>
                <a:lnTo>
                  <a:pt x="815340" y="80772"/>
                </a:lnTo>
                <a:lnTo>
                  <a:pt x="802386" y="81534"/>
                </a:lnTo>
                <a:lnTo>
                  <a:pt x="803148" y="94488"/>
                </a:lnTo>
                <a:lnTo>
                  <a:pt x="816102" y="93726"/>
                </a:lnTo>
                <a:close/>
              </a:path>
              <a:path w="2134870" h="170179">
                <a:moveTo>
                  <a:pt x="790194" y="95250"/>
                </a:moveTo>
                <a:lnTo>
                  <a:pt x="789432" y="82296"/>
                </a:lnTo>
                <a:lnTo>
                  <a:pt x="777240" y="83058"/>
                </a:lnTo>
                <a:lnTo>
                  <a:pt x="778002" y="96012"/>
                </a:lnTo>
                <a:lnTo>
                  <a:pt x="790194" y="95250"/>
                </a:lnTo>
                <a:close/>
              </a:path>
              <a:path w="2134870" h="170179">
                <a:moveTo>
                  <a:pt x="765048" y="96774"/>
                </a:moveTo>
                <a:lnTo>
                  <a:pt x="764286" y="83820"/>
                </a:lnTo>
                <a:lnTo>
                  <a:pt x="751332" y="84582"/>
                </a:lnTo>
                <a:lnTo>
                  <a:pt x="752856" y="97536"/>
                </a:lnTo>
                <a:lnTo>
                  <a:pt x="765048" y="96774"/>
                </a:lnTo>
                <a:close/>
              </a:path>
              <a:path w="2134870" h="170179">
                <a:moveTo>
                  <a:pt x="739902" y="98298"/>
                </a:moveTo>
                <a:lnTo>
                  <a:pt x="739140" y="85344"/>
                </a:lnTo>
                <a:lnTo>
                  <a:pt x="726186" y="86106"/>
                </a:lnTo>
                <a:lnTo>
                  <a:pt x="726948" y="99060"/>
                </a:lnTo>
                <a:lnTo>
                  <a:pt x="739902" y="98298"/>
                </a:lnTo>
                <a:close/>
              </a:path>
              <a:path w="2134870" h="170179">
                <a:moveTo>
                  <a:pt x="714756" y="99822"/>
                </a:moveTo>
                <a:lnTo>
                  <a:pt x="713994" y="86868"/>
                </a:lnTo>
                <a:lnTo>
                  <a:pt x="701040" y="87630"/>
                </a:lnTo>
                <a:lnTo>
                  <a:pt x="701802" y="100584"/>
                </a:lnTo>
                <a:lnTo>
                  <a:pt x="714756" y="99822"/>
                </a:lnTo>
                <a:close/>
              </a:path>
              <a:path w="2134870" h="170179">
                <a:moveTo>
                  <a:pt x="688848" y="101346"/>
                </a:moveTo>
                <a:lnTo>
                  <a:pt x="688086" y="88392"/>
                </a:lnTo>
                <a:lnTo>
                  <a:pt x="675894" y="89154"/>
                </a:lnTo>
                <a:lnTo>
                  <a:pt x="676656" y="102108"/>
                </a:lnTo>
                <a:lnTo>
                  <a:pt x="688848" y="101346"/>
                </a:lnTo>
                <a:close/>
              </a:path>
              <a:path w="2134870" h="170179">
                <a:moveTo>
                  <a:pt x="663702" y="102870"/>
                </a:moveTo>
                <a:lnTo>
                  <a:pt x="662940" y="89916"/>
                </a:lnTo>
                <a:lnTo>
                  <a:pt x="649986" y="90678"/>
                </a:lnTo>
                <a:lnTo>
                  <a:pt x="650748" y="103632"/>
                </a:lnTo>
                <a:lnTo>
                  <a:pt x="663702" y="102870"/>
                </a:lnTo>
                <a:close/>
              </a:path>
              <a:path w="2134870" h="170179">
                <a:moveTo>
                  <a:pt x="638556" y="104394"/>
                </a:moveTo>
                <a:lnTo>
                  <a:pt x="637794" y="91440"/>
                </a:lnTo>
                <a:lnTo>
                  <a:pt x="624840" y="92202"/>
                </a:lnTo>
                <a:lnTo>
                  <a:pt x="625602" y="105156"/>
                </a:lnTo>
                <a:lnTo>
                  <a:pt x="638556" y="104394"/>
                </a:lnTo>
                <a:close/>
              </a:path>
              <a:path w="2134870" h="170179">
                <a:moveTo>
                  <a:pt x="613410" y="105918"/>
                </a:moveTo>
                <a:lnTo>
                  <a:pt x="611886" y="92964"/>
                </a:lnTo>
                <a:lnTo>
                  <a:pt x="599694" y="93726"/>
                </a:lnTo>
                <a:lnTo>
                  <a:pt x="600456" y="106680"/>
                </a:lnTo>
                <a:lnTo>
                  <a:pt x="613410" y="105918"/>
                </a:lnTo>
                <a:close/>
              </a:path>
              <a:path w="2134870" h="170179">
                <a:moveTo>
                  <a:pt x="587502" y="107442"/>
                </a:moveTo>
                <a:lnTo>
                  <a:pt x="586740" y="94488"/>
                </a:lnTo>
                <a:lnTo>
                  <a:pt x="574548" y="95250"/>
                </a:lnTo>
                <a:lnTo>
                  <a:pt x="575310" y="108204"/>
                </a:lnTo>
                <a:lnTo>
                  <a:pt x="587502" y="107442"/>
                </a:lnTo>
                <a:close/>
              </a:path>
              <a:path w="2134870" h="170179">
                <a:moveTo>
                  <a:pt x="562356" y="108966"/>
                </a:moveTo>
                <a:lnTo>
                  <a:pt x="561594" y="96012"/>
                </a:lnTo>
                <a:lnTo>
                  <a:pt x="548640" y="96774"/>
                </a:lnTo>
                <a:lnTo>
                  <a:pt x="549402" y="109728"/>
                </a:lnTo>
                <a:lnTo>
                  <a:pt x="562356" y="108966"/>
                </a:lnTo>
                <a:close/>
              </a:path>
              <a:path w="2134870" h="170179">
                <a:moveTo>
                  <a:pt x="537210" y="110490"/>
                </a:moveTo>
                <a:lnTo>
                  <a:pt x="536448" y="97536"/>
                </a:lnTo>
                <a:lnTo>
                  <a:pt x="523494" y="98298"/>
                </a:lnTo>
                <a:lnTo>
                  <a:pt x="524256" y="111252"/>
                </a:lnTo>
                <a:lnTo>
                  <a:pt x="537210" y="110490"/>
                </a:lnTo>
                <a:close/>
              </a:path>
              <a:path w="2134870" h="170179">
                <a:moveTo>
                  <a:pt x="511302" y="112014"/>
                </a:moveTo>
                <a:lnTo>
                  <a:pt x="510540" y="99060"/>
                </a:lnTo>
                <a:lnTo>
                  <a:pt x="498348" y="99822"/>
                </a:lnTo>
                <a:lnTo>
                  <a:pt x="499110" y="112776"/>
                </a:lnTo>
                <a:lnTo>
                  <a:pt x="511302" y="112014"/>
                </a:lnTo>
                <a:close/>
              </a:path>
              <a:path w="2134870" h="170179">
                <a:moveTo>
                  <a:pt x="486156" y="113538"/>
                </a:moveTo>
                <a:lnTo>
                  <a:pt x="485394" y="100584"/>
                </a:lnTo>
                <a:lnTo>
                  <a:pt x="473201" y="101346"/>
                </a:lnTo>
                <a:lnTo>
                  <a:pt x="473963" y="114300"/>
                </a:lnTo>
                <a:lnTo>
                  <a:pt x="486156" y="113538"/>
                </a:lnTo>
                <a:close/>
              </a:path>
              <a:path w="2134870" h="170179">
                <a:moveTo>
                  <a:pt x="461010" y="115062"/>
                </a:moveTo>
                <a:lnTo>
                  <a:pt x="460248" y="102108"/>
                </a:lnTo>
                <a:lnTo>
                  <a:pt x="447294" y="102870"/>
                </a:lnTo>
                <a:lnTo>
                  <a:pt x="448056" y="115824"/>
                </a:lnTo>
                <a:lnTo>
                  <a:pt x="461010" y="115062"/>
                </a:lnTo>
                <a:close/>
              </a:path>
              <a:path w="2134870" h="170179">
                <a:moveTo>
                  <a:pt x="435863" y="116586"/>
                </a:moveTo>
                <a:lnTo>
                  <a:pt x="435101" y="103632"/>
                </a:lnTo>
                <a:lnTo>
                  <a:pt x="422148" y="104394"/>
                </a:lnTo>
                <a:lnTo>
                  <a:pt x="422910" y="117348"/>
                </a:lnTo>
                <a:lnTo>
                  <a:pt x="435863" y="116586"/>
                </a:lnTo>
                <a:close/>
              </a:path>
              <a:path w="2134870" h="170179">
                <a:moveTo>
                  <a:pt x="409956" y="118110"/>
                </a:moveTo>
                <a:lnTo>
                  <a:pt x="409194" y="105156"/>
                </a:lnTo>
                <a:lnTo>
                  <a:pt x="397001" y="105918"/>
                </a:lnTo>
                <a:lnTo>
                  <a:pt x="397763" y="118872"/>
                </a:lnTo>
                <a:lnTo>
                  <a:pt x="409956" y="118110"/>
                </a:lnTo>
                <a:close/>
              </a:path>
              <a:path w="2134870" h="170179">
                <a:moveTo>
                  <a:pt x="384810" y="119634"/>
                </a:moveTo>
                <a:lnTo>
                  <a:pt x="384048" y="106680"/>
                </a:lnTo>
                <a:lnTo>
                  <a:pt x="371094" y="107442"/>
                </a:lnTo>
                <a:lnTo>
                  <a:pt x="371856" y="120396"/>
                </a:lnTo>
                <a:lnTo>
                  <a:pt x="384810" y="119634"/>
                </a:lnTo>
                <a:close/>
              </a:path>
              <a:path w="2134870" h="170179">
                <a:moveTo>
                  <a:pt x="359663" y="121158"/>
                </a:moveTo>
                <a:lnTo>
                  <a:pt x="358901" y="108204"/>
                </a:lnTo>
                <a:lnTo>
                  <a:pt x="345948" y="108966"/>
                </a:lnTo>
                <a:lnTo>
                  <a:pt x="346710" y="121920"/>
                </a:lnTo>
                <a:lnTo>
                  <a:pt x="359663" y="121158"/>
                </a:lnTo>
                <a:close/>
              </a:path>
              <a:path w="2134870" h="170179">
                <a:moveTo>
                  <a:pt x="334518" y="122682"/>
                </a:moveTo>
                <a:lnTo>
                  <a:pt x="333756" y="109728"/>
                </a:lnTo>
                <a:lnTo>
                  <a:pt x="320801" y="110490"/>
                </a:lnTo>
                <a:lnTo>
                  <a:pt x="321563" y="123444"/>
                </a:lnTo>
                <a:lnTo>
                  <a:pt x="334518" y="122682"/>
                </a:lnTo>
                <a:close/>
              </a:path>
              <a:path w="2134870" h="170179">
                <a:moveTo>
                  <a:pt x="308610" y="124206"/>
                </a:moveTo>
                <a:lnTo>
                  <a:pt x="307848" y="111252"/>
                </a:lnTo>
                <a:lnTo>
                  <a:pt x="295656" y="112014"/>
                </a:lnTo>
                <a:lnTo>
                  <a:pt x="296418" y="124968"/>
                </a:lnTo>
                <a:lnTo>
                  <a:pt x="308610" y="124206"/>
                </a:lnTo>
                <a:close/>
              </a:path>
              <a:path w="2134870" h="170179">
                <a:moveTo>
                  <a:pt x="283463" y="125730"/>
                </a:moveTo>
                <a:lnTo>
                  <a:pt x="282701" y="113538"/>
                </a:lnTo>
                <a:lnTo>
                  <a:pt x="269748" y="114300"/>
                </a:lnTo>
                <a:lnTo>
                  <a:pt x="270510" y="126492"/>
                </a:lnTo>
                <a:lnTo>
                  <a:pt x="283463" y="125730"/>
                </a:lnTo>
                <a:close/>
              </a:path>
              <a:path w="2134870" h="170179">
                <a:moveTo>
                  <a:pt x="258318" y="127254"/>
                </a:moveTo>
                <a:lnTo>
                  <a:pt x="257556" y="115062"/>
                </a:lnTo>
                <a:lnTo>
                  <a:pt x="244601" y="115824"/>
                </a:lnTo>
                <a:lnTo>
                  <a:pt x="245363" y="128016"/>
                </a:lnTo>
                <a:lnTo>
                  <a:pt x="258318" y="127254"/>
                </a:lnTo>
                <a:close/>
              </a:path>
              <a:path w="2134870" h="170179">
                <a:moveTo>
                  <a:pt x="232410" y="128778"/>
                </a:moveTo>
                <a:lnTo>
                  <a:pt x="231648" y="116586"/>
                </a:lnTo>
                <a:lnTo>
                  <a:pt x="219456" y="117348"/>
                </a:lnTo>
                <a:lnTo>
                  <a:pt x="220218" y="129540"/>
                </a:lnTo>
                <a:lnTo>
                  <a:pt x="232410" y="128778"/>
                </a:lnTo>
                <a:close/>
              </a:path>
              <a:path w="2134870" h="170179">
                <a:moveTo>
                  <a:pt x="207263" y="130302"/>
                </a:moveTo>
                <a:lnTo>
                  <a:pt x="206501" y="118110"/>
                </a:lnTo>
                <a:lnTo>
                  <a:pt x="194310" y="118872"/>
                </a:lnTo>
                <a:lnTo>
                  <a:pt x="195072" y="131064"/>
                </a:lnTo>
                <a:lnTo>
                  <a:pt x="207263" y="130302"/>
                </a:lnTo>
                <a:close/>
              </a:path>
              <a:path w="2134870" h="170179">
                <a:moveTo>
                  <a:pt x="182118" y="131826"/>
                </a:moveTo>
                <a:lnTo>
                  <a:pt x="181356" y="119634"/>
                </a:lnTo>
                <a:lnTo>
                  <a:pt x="168401" y="120396"/>
                </a:lnTo>
                <a:lnTo>
                  <a:pt x="169163" y="132588"/>
                </a:lnTo>
                <a:lnTo>
                  <a:pt x="182118" y="131826"/>
                </a:lnTo>
                <a:close/>
              </a:path>
              <a:path w="2134870" h="170179">
                <a:moveTo>
                  <a:pt x="156972" y="133350"/>
                </a:moveTo>
                <a:lnTo>
                  <a:pt x="156210" y="121158"/>
                </a:lnTo>
                <a:lnTo>
                  <a:pt x="143256" y="121920"/>
                </a:lnTo>
                <a:lnTo>
                  <a:pt x="144018" y="134112"/>
                </a:lnTo>
                <a:lnTo>
                  <a:pt x="156972" y="133350"/>
                </a:lnTo>
                <a:close/>
              </a:path>
              <a:path w="2134870" h="170179">
                <a:moveTo>
                  <a:pt x="131063" y="134874"/>
                </a:moveTo>
                <a:lnTo>
                  <a:pt x="130301" y="122682"/>
                </a:lnTo>
                <a:lnTo>
                  <a:pt x="118110" y="123444"/>
                </a:lnTo>
                <a:lnTo>
                  <a:pt x="118872" y="135636"/>
                </a:lnTo>
                <a:lnTo>
                  <a:pt x="131063" y="134874"/>
                </a:lnTo>
                <a:close/>
              </a:path>
              <a:path w="2134870" h="170179">
                <a:moveTo>
                  <a:pt x="105918" y="136398"/>
                </a:moveTo>
                <a:lnTo>
                  <a:pt x="105156" y="124206"/>
                </a:lnTo>
                <a:lnTo>
                  <a:pt x="92201" y="124968"/>
                </a:lnTo>
                <a:lnTo>
                  <a:pt x="92963" y="137160"/>
                </a:lnTo>
                <a:lnTo>
                  <a:pt x="105918" y="136398"/>
                </a:lnTo>
                <a:close/>
              </a:path>
              <a:path w="2134870" h="170179">
                <a:moveTo>
                  <a:pt x="75848" y="125974"/>
                </a:moveTo>
                <a:lnTo>
                  <a:pt x="73913" y="93726"/>
                </a:lnTo>
                <a:lnTo>
                  <a:pt x="0" y="136398"/>
                </a:lnTo>
                <a:lnTo>
                  <a:pt x="67056" y="165043"/>
                </a:lnTo>
                <a:lnTo>
                  <a:pt x="67056" y="126492"/>
                </a:lnTo>
                <a:lnTo>
                  <a:pt x="75848" y="125974"/>
                </a:lnTo>
                <a:close/>
              </a:path>
              <a:path w="2134870" h="170179">
                <a:moveTo>
                  <a:pt x="76580" y="138168"/>
                </a:moveTo>
                <a:lnTo>
                  <a:pt x="75848" y="125974"/>
                </a:lnTo>
                <a:lnTo>
                  <a:pt x="67056" y="126492"/>
                </a:lnTo>
                <a:lnTo>
                  <a:pt x="67818" y="138684"/>
                </a:lnTo>
                <a:lnTo>
                  <a:pt x="76580" y="138168"/>
                </a:lnTo>
                <a:close/>
              </a:path>
              <a:path w="2134870" h="170179">
                <a:moveTo>
                  <a:pt x="78486" y="169926"/>
                </a:moveTo>
                <a:lnTo>
                  <a:pt x="76580" y="138168"/>
                </a:lnTo>
                <a:lnTo>
                  <a:pt x="67818" y="138684"/>
                </a:lnTo>
                <a:lnTo>
                  <a:pt x="67056" y="126492"/>
                </a:lnTo>
                <a:lnTo>
                  <a:pt x="67056" y="165043"/>
                </a:lnTo>
                <a:lnTo>
                  <a:pt x="78486" y="169926"/>
                </a:lnTo>
                <a:close/>
              </a:path>
              <a:path w="2134870" h="170179">
                <a:moveTo>
                  <a:pt x="80772" y="137922"/>
                </a:moveTo>
                <a:lnTo>
                  <a:pt x="80010" y="125730"/>
                </a:lnTo>
                <a:lnTo>
                  <a:pt x="75848" y="125974"/>
                </a:lnTo>
                <a:lnTo>
                  <a:pt x="76580" y="138168"/>
                </a:lnTo>
                <a:lnTo>
                  <a:pt x="80772" y="137922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4995" rIns="0" bIns="0" rtlCol="0">
            <a:spAutoFit/>
          </a:bodyPr>
          <a:lstStyle/>
          <a:p>
            <a:pPr marL="2089150">
              <a:lnSpc>
                <a:spcPct val="100000"/>
              </a:lnSpc>
            </a:pPr>
            <a:r>
              <a:rPr sz="4800" dirty="0"/>
              <a:t>Caution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322167" y="1736407"/>
            <a:ext cx="8183245" cy="3646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03835" indent="-342900">
              <a:lnSpc>
                <a:spcPct val="80000"/>
              </a:lnSpc>
              <a:buAutoNum type="arabicPeriod"/>
              <a:tabLst>
                <a:tab pos="365125" algn="l"/>
              </a:tabLst>
            </a:pPr>
            <a:r>
              <a:rPr sz="2800" spc="-5" dirty="0">
                <a:latin typeface="Calibri"/>
                <a:cs typeface="Calibri"/>
              </a:rPr>
              <a:t>Freein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memor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 </a:t>
            </a:r>
            <a:r>
              <a:rPr sz="2800" spc="-5" dirty="0">
                <a:latin typeface="Calibri"/>
                <a:cs typeface="Calibri"/>
              </a:rPr>
              <a:t>chang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th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valu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pointer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After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free(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t </a:t>
            </a:r>
            <a:r>
              <a:rPr sz="2800" spc="-5" dirty="0">
                <a:latin typeface="Calibri"/>
                <a:cs typeface="Calibri"/>
              </a:rPr>
              <a:t>stil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 point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 sa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e memor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area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54965" marR="467995" indent="-342265">
              <a:lnSpc>
                <a:spcPct val="80000"/>
              </a:lnSpc>
              <a:spcBef>
                <a:spcPts val="670"/>
              </a:spcBef>
              <a:buAutoNum type="arabicPeriod"/>
              <a:tabLst>
                <a:tab pos="365125" algn="l"/>
              </a:tabLst>
            </a:pPr>
            <a:r>
              <a:rPr sz="2800" dirty="0">
                <a:latin typeface="Calibri"/>
                <a:cs typeface="Calibri"/>
              </a:rPr>
              <a:t>After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free(</a:t>
            </a:r>
            <a:r>
              <a:rPr sz="2800" dirty="0">
                <a:latin typeface="Calibri"/>
                <a:cs typeface="Calibri"/>
              </a:rPr>
              <a:t>) </a:t>
            </a: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memor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5" dirty="0">
                <a:latin typeface="Calibri"/>
                <a:cs typeface="Calibri"/>
              </a:rPr>
              <a:t>conten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remain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same </a:t>
            </a:r>
            <a:r>
              <a:rPr sz="2800" spc="-5" dirty="0">
                <a:latin typeface="Calibri"/>
                <a:cs typeface="Calibri"/>
              </a:rPr>
              <a:t>unti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allocate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again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55600" marR="5080" indent="-1270">
              <a:lnSpc>
                <a:spcPct val="80000"/>
              </a:lnSpc>
              <a:spcBef>
                <a:spcPts val="670"/>
              </a:spcBef>
            </a:pPr>
            <a:r>
              <a:rPr sz="2800" spc="-5" dirty="0">
                <a:solidFill>
                  <a:srgbClr val="00009A"/>
                </a:solidFill>
                <a:latin typeface="Calibri"/>
                <a:cs typeface="Calibri"/>
              </a:rPr>
              <a:t>However</a:t>
            </a:r>
            <a:r>
              <a:rPr sz="2800" dirty="0">
                <a:solidFill>
                  <a:srgbClr val="00009A"/>
                </a:solidFill>
                <a:latin typeface="Calibri"/>
                <a:cs typeface="Calibri"/>
              </a:rPr>
              <a:t>,</a:t>
            </a:r>
            <a:r>
              <a:rPr sz="2800" spc="5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9A"/>
                </a:solidFill>
                <a:latin typeface="Calibri"/>
                <a:cs typeface="Calibri"/>
              </a:rPr>
              <a:t>yo</a:t>
            </a:r>
            <a:r>
              <a:rPr sz="2800" dirty="0">
                <a:solidFill>
                  <a:srgbClr val="00009A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A"/>
                </a:solidFill>
                <a:latin typeface="Calibri"/>
                <a:cs typeface="Calibri"/>
              </a:rPr>
              <a:t>must</a:t>
            </a:r>
            <a:r>
              <a:rPr sz="2800" spc="5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A"/>
                </a:solidFill>
                <a:latin typeface="Calibri"/>
                <a:cs typeface="Calibri"/>
              </a:rPr>
              <a:t>not </a:t>
            </a:r>
            <a:r>
              <a:rPr sz="2800" spc="-5" dirty="0">
                <a:solidFill>
                  <a:srgbClr val="00009A"/>
                </a:solidFill>
                <a:latin typeface="Calibri"/>
                <a:cs typeface="Calibri"/>
              </a:rPr>
              <a:t>mak</a:t>
            </a:r>
            <a:r>
              <a:rPr sz="2800" dirty="0">
                <a:solidFill>
                  <a:srgbClr val="00009A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009A"/>
                </a:solidFill>
                <a:latin typeface="Calibri"/>
                <a:cs typeface="Calibri"/>
              </a:rPr>
              <a:t> an</a:t>
            </a:r>
            <a:r>
              <a:rPr sz="2800" dirty="0">
                <a:solidFill>
                  <a:srgbClr val="00009A"/>
                </a:solidFill>
                <a:latin typeface="Calibri"/>
                <a:cs typeface="Calibri"/>
              </a:rPr>
              <a:t>y </a:t>
            </a:r>
            <a:r>
              <a:rPr sz="2800" spc="-5" dirty="0">
                <a:solidFill>
                  <a:srgbClr val="00009A"/>
                </a:solidFill>
                <a:latin typeface="Calibri"/>
                <a:cs typeface="Calibri"/>
              </a:rPr>
              <a:t>attemp</a:t>
            </a:r>
            <a:r>
              <a:rPr sz="2800" dirty="0">
                <a:solidFill>
                  <a:srgbClr val="00009A"/>
                </a:solidFill>
                <a:latin typeface="Calibri"/>
                <a:cs typeface="Calibri"/>
              </a:rPr>
              <a:t>t </a:t>
            </a:r>
            <a:r>
              <a:rPr sz="2800" spc="-5" dirty="0">
                <a:solidFill>
                  <a:srgbClr val="00009A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009A"/>
                </a:solidFill>
                <a:latin typeface="Calibri"/>
                <a:cs typeface="Calibri"/>
              </a:rPr>
              <a:t>o use </a:t>
            </a:r>
            <a:r>
              <a:rPr sz="2800" spc="-5" dirty="0">
                <a:solidFill>
                  <a:srgbClr val="00009A"/>
                </a:solidFill>
                <a:latin typeface="Calibri"/>
                <a:cs typeface="Calibri"/>
              </a:rPr>
              <a:t>data i</a:t>
            </a:r>
            <a:r>
              <a:rPr sz="2800" dirty="0">
                <a:solidFill>
                  <a:srgbClr val="00009A"/>
                </a:solidFill>
                <a:latin typeface="Calibri"/>
                <a:cs typeface="Calibri"/>
              </a:rPr>
              <a:t>n the</a:t>
            </a:r>
            <a:r>
              <a:rPr sz="2800" spc="-10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9A"/>
                </a:solidFill>
                <a:latin typeface="Calibri"/>
                <a:cs typeface="Calibri"/>
              </a:rPr>
              <a:t>free</a:t>
            </a:r>
            <a:r>
              <a:rPr sz="2800" dirty="0">
                <a:solidFill>
                  <a:srgbClr val="00009A"/>
                </a:solidFill>
                <a:latin typeface="Calibri"/>
                <a:cs typeface="Calibri"/>
              </a:rPr>
              <a:t>d </a:t>
            </a:r>
            <a:r>
              <a:rPr sz="2800" spc="-5" dirty="0">
                <a:solidFill>
                  <a:srgbClr val="00009A"/>
                </a:solidFill>
                <a:latin typeface="Calibri"/>
                <a:cs typeface="Calibri"/>
              </a:rPr>
              <a:t>area</a:t>
            </a:r>
            <a:endParaRPr sz="2800" dirty="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  <a:spcBef>
                <a:spcPts val="1975"/>
              </a:spcBef>
            </a:pP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*tempArr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tempData;</a:t>
            </a:r>
            <a:endParaRPr sz="1800" dirty="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5"/>
              </a:spcBef>
              <a:tabLst>
                <a:tab pos="831850" algn="l"/>
                <a:tab pos="1377950" algn="l"/>
                <a:tab pos="1924050" algn="l"/>
                <a:tab pos="2470150" algn="l"/>
              </a:tabLst>
            </a:pPr>
            <a:r>
              <a:rPr sz="1800" dirty="0">
                <a:latin typeface="Courier New"/>
                <a:cs typeface="Courier New"/>
              </a:rPr>
              <a:t>.	.	.	.	.</a:t>
            </a:r>
          </a:p>
          <a:p>
            <a:pPr marL="422275">
              <a:lnSpc>
                <a:spcPct val="100000"/>
              </a:lnSpc>
            </a:pPr>
            <a:r>
              <a:rPr sz="1800" spc="-10" dirty="0">
                <a:solidFill>
                  <a:srgbClr val="00009A"/>
                </a:solidFill>
                <a:latin typeface="Courier New"/>
                <a:cs typeface="Courier New"/>
              </a:rPr>
              <a:t>if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 (tempArr=calloc(num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sizeof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float</a:t>
            </a:r>
            <a:r>
              <a:rPr sz="1800" spc="-10" dirty="0">
                <a:latin typeface="Courier New"/>
                <a:cs typeface="Courier New"/>
              </a:rPr>
              <a:t>))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0" dirty="0">
                <a:latin typeface="Courier New"/>
                <a:cs typeface="Courier New"/>
              </a:rPr>
              <a:t> =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NULL)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2159" y="5416935"/>
            <a:ext cx="221107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1640" algn="l"/>
                <a:tab pos="967740" algn="l"/>
                <a:tab pos="1513840" algn="l"/>
                <a:tab pos="2059939" algn="l"/>
              </a:tabLst>
            </a:pPr>
            <a:r>
              <a:rPr sz="1800" dirty="0">
                <a:latin typeface="Courier New"/>
                <a:cs typeface="Courier New"/>
              </a:rPr>
              <a:t>.	.	.	.	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fre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tempAr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2159" y="5965575"/>
            <a:ext cx="2756535" cy="80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8165" algn="l"/>
                <a:tab pos="1104265" algn="l"/>
                <a:tab pos="1650364" algn="l"/>
              </a:tabLst>
            </a:pPr>
            <a:r>
              <a:rPr sz="1800" dirty="0">
                <a:latin typeface="Courier New"/>
                <a:cs typeface="Courier New"/>
              </a:rPr>
              <a:t>.	.	.	.</a:t>
            </a:r>
            <a:endParaRPr sz="1800">
              <a:latin typeface="Courier New"/>
              <a:cs typeface="Courier New"/>
            </a:endParaRPr>
          </a:p>
          <a:p>
            <a:pPr marL="151447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*tempArr;</a:t>
            </a:r>
            <a:endParaRPr sz="1800">
              <a:latin typeface="Courier New"/>
              <a:cs typeface="Courier New"/>
            </a:endParaRPr>
          </a:p>
          <a:p>
            <a:pPr marL="1514475">
              <a:lnSpc>
                <a:spcPct val="100000"/>
              </a:lnSpc>
              <a:tabLst>
                <a:tab pos="2059939" algn="l"/>
              </a:tabLst>
            </a:pPr>
            <a:r>
              <a:rPr sz="1800" dirty="0">
                <a:latin typeface="Courier New"/>
                <a:cs typeface="Courier New"/>
              </a:rPr>
              <a:t>.	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2159" y="6240649"/>
            <a:ext cx="139192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tempDat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21640" algn="l"/>
                <a:tab pos="967740" algn="l"/>
              </a:tabLst>
            </a:pPr>
            <a:r>
              <a:rPr sz="1800" dirty="0">
                <a:latin typeface="Courier New"/>
                <a:cs typeface="Courier New"/>
              </a:rPr>
              <a:t>.	.	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9688" y="5725891"/>
            <a:ext cx="2471420" cy="80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WRON</a:t>
            </a:r>
            <a:r>
              <a:rPr sz="1800" spc="-15" dirty="0">
                <a:solidFill>
                  <a:srgbClr val="800000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!!!</a:t>
            </a:r>
            <a:endParaRPr sz="1800">
              <a:latin typeface="Calibri"/>
              <a:cs typeface="Calibri"/>
            </a:endParaRPr>
          </a:p>
          <a:p>
            <a:pPr marL="12700" marR="5080" indent="-6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area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 has already</a:t>
            </a:r>
            <a:r>
              <a:rPr sz="1800" spc="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be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n </a:t>
            </a:r>
            <a:r>
              <a:rPr sz="1800" spc="-10" dirty="0">
                <a:solidFill>
                  <a:srgbClr val="800000"/>
                </a:solidFill>
                <a:latin typeface="Calibri"/>
                <a:cs typeface="Calibri"/>
              </a:rPr>
              <a:t>freed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25987" y="6054852"/>
            <a:ext cx="1510030" cy="269875"/>
          </a:xfrm>
          <a:custGeom>
            <a:avLst/>
            <a:gdLst/>
            <a:ahLst/>
            <a:cxnLst/>
            <a:rect l="l" t="t" r="r" b="b"/>
            <a:pathLst>
              <a:path w="1510029" h="269875">
                <a:moveTo>
                  <a:pt x="1509522" y="12191"/>
                </a:moveTo>
                <a:lnTo>
                  <a:pt x="1507236" y="0"/>
                </a:lnTo>
                <a:lnTo>
                  <a:pt x="1495044" y="1523"/>
                </a:lnTo>
                <a:lnTo>
                  <a:pt x="1496568" y="14477"/>
                </a:lnTo>
                <a:lnTo>
                  <a:pt x="1509522" y="12191"/>
                </a:lnTo>
                <a:close/>
              </a:path>
              <a:path w="1510029" h="269875">
                <a:moveTo>
                  <a:pt x="1484376" y="16001"/>
                </a:moveTo>
                <a:lnTo>
                  <a:pt x="1482090" y="3809"/>
                </a:lnTo>
                <a:lnTo>
                  <a:pt x="1469898" y="5333"/>
                </a:lnTo>
                <a:lnTo>
                  <a:pt x="1471422" y="18287"/>
                </a:lnTo>
                <a:lnTo>
                  <a:pt x="1484376" y="16001"/>
                </a:lnTo>
                <a:close/>
              </a:path>
              <a:path w="1510029" h="269875">
                <a:moveTo>
                  <a:pt x="1459230" y="19811"/>
                </a:moveTo>
                <a:lnTo>
                  <a:pt x="1456944" y="7619"/>
                </a:lnTo>
                <a:lnTo>
                  <a:pt x="1444752" y="9905"/>
                </a:lnTo>
                <a:lnTo>
                  <a:pt x="1446276" y="22097"/>
                </a:lnTo>
                <a:lnTo>
                  <a:pt x="1459230" y="19811"/>
                </a:lnTo>
                <a:close/>
              </a:path>
              <a:path w="1510029" h="269875">
                <a:moveTo>
                  <a:pt x="1434084" y="24383"/>
                </a:moveTo>
                <a:lnTo>
                  <a:pt x="1431798" y="11429"/>
                </a:lnTo>
                <a:lnTo>
                  <a:pt x="1419606" y="13715"/>
                </a:lnTo>
                <a:lnTo>
                  <a:pt x="1421130" y="25907"/>
                </a:lnTo>
                <a:lnTo>
                  <a:pt x="1434084" y="24383"/>
                </a:lnTo>
                <a:close/>
              </a:path>
              <a:path w="1510029" h="269875">
                <a:moveTo>
                  <a:pt x="1408938" y="28193"/>
                </a:moveTo>
                <a:lnTo>
                  <a:pt x="1406652" y="15239"/>
                </a:lnTo>
                <a:lnTo>
                  <a:pt x="1394460" y="17525"/>
                </a:lnTo>
                <a:lnTo>
                  <a:pt x="1395984" y="29717"/>
                </a:lnTo>
                <a:lnTo>
                  <a:pt x="1408938" y="28193"/>
                </a:lnTo>
                <a:close/>
              </a:path>
              <a:path w="1510029" h="269875">
                <a:moveTo>
                  <a:pt x="1383792" y="32003"/>
                </a:moveTo>
                <a:lnTo>
                  <a:pt x="1381506" y="19811"/>
                </a:lnTo>
                <a:lnTo>
                  <a:pt x="1369314" y="21335"/>
                </a:lnTo>
                <a:lnTo>
                  <a:pt x="1371600" y="34289"/>
                </a:lnTo>
                <a:lnTo>
                  <a:pt x="1383792" y="32003"/>
                </a:lnTo>
                <a:close/>
              </a:path>
              <a:path w="1510029" h="269875">
                <a:moveTo>
                  <a:pt x="1358646" y="35813"/>
                </a:moveTo>
                <a:lnTo>
                  <a:pt x="1356360" y="23621"/>
                </a:lnTo>
                <a:lnTo>
                  <a:pt x="1344168" y="25145"/>
                </a:lnTo>
                <a:lnTo>
                  <a:pt x="1346454" y="38099"/>
                </a:lnTo>
                <a:lnTo>
                  <a:pt x="1358646" y="35813"/>
                </a:lnTo>
                <a:close/>
              </a:path>
              <a:path w="1510029" h="269875">
                <a:moveTo>
                  <a:pt x="1333500" y="39623"/>
                </a:moveTo>
                <a:lnTo>
                  <a:pt x="1331976" y="27431"/>
                </a:lnTo>
                <a:lnTo>
                  <a:pt x="1319022" y="29717"/>
                </a:lnTo>
                <a:lnTo>
                  <a:pt x="1321308" y="41909"/>
                </a:lnTo>
                <a:lnTo>
                  <a:pt x="1333500" y="39623"/>
                </a:lnTo>
                <a:close/>
              </a:path>
              <a:path w="1510029" h="269875">
                <a:moveTo>
                  <a:pt x="1308354" y="44195"/>
                </a:moveTo>
                <a:lnTo>
                  <a:pt x="1306830" y="31241"/>
                </a:lnTo>
                <a:lnTo>
                  <a:pt x="1293876" y="33527"/>
                </a:lnTo>
                <a:lnTo>
                  <a:pt x="1296162" y="45719"/>
                </a:lnTo>
                <a:lnTo>
                  <a:pt x="1308354" y="44195"/>
                </a:lnTo>
                <a:close/>
              </a:path>
              <a:path w="1510029" h="269875">
                <a:moveTo>
                  <a:pt x="1283208" y="48005"/>
                </a:moveTo>
                <a:lnTo>
                  <a:pt x="1281684" y="35051"/>
                </a:lnTo>
                <a:lnTo>
                  <a:pt x="1268730" y="37337"/>
                </a:lnTo>
                <a:lnTo>
                  <a:pt x="1271016" y="49529"/>
                </a:lnTo>
                <a:lnTo>
                  <a:pt x="1283208" y="48005"/>
                </a:lnTo>
                <a:close/>
              </a:path>
              <a:path w="1510029" h="269875">
                <a:moveTo>
                  <a:pt x="1258062" y="51815"/>
                </a:moveTo>
                <a:lnTo>
                  <a:pt x="1256538" y="39623"/>
                </a:lnTo>
                <a:lnTo>
                  <a:pt x="1243584" y="41147"/>
                </a:lnTo>
                <a:lnTo>
                  <a:pt x="1245870" y="54101"/>
                </a:lnTo>
                <a:lnTo>
                  <a:pt x="1258062" y="51815"/>
                </a:lnTo>
                <a:close/>
              </a:path>
              <a:path w="1510029" h="269875">
                <a:moveTo>
                  <a:pt x="1232916" y="55625"/>
                </a:moveTo>
                <a:lnTo>
                  <a:pt x="1231392" y="43433"/>
                </a:lnTo>
                <a:lnTo>
                  <a:pt x="1218438" y="44957"/>
                </a:lnTo>
                <a:lnTo>
                  <a:pt x="1220724" y="57911"/>
                </a:lnTo>
                <a:lnTo>
                  <a:pt x="1232916" y="55625"/>
                </a:lnTo>
                <a:close/>
              </a:path>
              <a:path w="1510029" h="269875">
                <a:moveTo>
                  <a:pt x="1207770" y="59435"/>
                </a:moveTo>
                <a:lnTo>
                  <a:pt x="1206246" y="47243"/>
                </a:lnTo>
                <a:lnTo>
                  <a:pt x="1193292" y="49529"/>
                </a:lnTo>
                <a:lnTo>
                  <a:pt x="1195578" y="61721"/>
                </a:lnTo>
                <a:lnTo>
                  <a:pt x="1207770" y="59435"/>
                </a:lnTo>
                <a:close/>
              </a:path>
              <a:path w="1510029" h="269875">
                <a:moveTo>
                  <a:pt x="1183386" y="64007"/>
                </a:moveTo>
                <a:lnTo>
                  <a:pt x="1181100" y="51053"/>
                </a:lnTo>
                <a:lnTo>
                  <a:pt x="1168908" y="53339"/>
                </a:lnTo>
                <a:lnTo>
                  <a:pt x="1170432" y="65531"/>
                </a:lnTo>
                <a:lnTo>
                  <a:pt x="1183386" y="64007"/>
                </a:lnTo>
                <a:close/>
              </a:path>
              <a:path w="1510029" h="269875">
                <a:moveTo>
                  <a:pt x="1158240" y="67817"/>
                </a:moveTo>
                <a:lnTo>
                  <a:pt x="1155954" y="54863"/>
                </a:lnTo>
                <a:lnTo>
                  <a:pt x="1143762" y="57149"/>
                </a:lnTo>
                <a:lnTo>
                  <a:pt x="1145286" y="69341"/>
                </a:lnTo>
                <a:lnTo>
                  <a:pt x="1158240" y="67817"/>
                </a:lnTo>
                <a:close/>
              </a:path>
              <a:path w="1510029" h="269875">
                <a:moveTo>
                  <a:pt x="1133094" y="71627"/>
                </a:moveTo>
                <a:lnTo>
                  <a:pt x="1130808" y="59435"/>
                </a:lnTo>
                <a:lnTo>
                  <a:pt x="1118616" y="60959"/>
                </a:lnTo>
                <a:lnTo>
                  <a:pt x="1120140" y="73913"/>
                </a:lnTo>
                <a:lnTo>
                  <a:pt x="1133094" y="71627"/>
                </a:lnTo>
                <a:close/>
              </a:path>
              <a:path w="1510029" h="269875">
                <a:moveTo>
                  <a:pt x="1107948" y="75437"/>
                </a:moveTo>
                <a:lnTo>
                  <a:pt x="1105662" y="63245"/>
                </a:lnTo>
                <a:lnTo>
                  <a:pt x="1093470" y="64769"/>
                </a:lnTo>
                <a:lnTo>
                  <a:pt x="1094994" y="77723"/>
                </a:lnTo>
                <a:lnTo>
                  <a:pt x="1107948" y="75437"/>
                </a:lnTo>
                <a:close/>
              </a:path>
              <a:path w="1510029" h="269875">
                <a:moveTo>
                  <a:pt x="1082802" y="79247"/>
                </a:moveTo>
                <a:lnTo>
                  <a:pt x="1080516" y="67055"/>
                </a:lnTo>
                <a:lnTo>
                  <a:pt x="1068324" y="69341"/>
                </a:lnTo>
                <a:lnTo>
                  <a:pt x="1069848" y="81533"/>
                </a:lnTo>
                <a:lnTo>
                  <a:pt x="1082802" y="79247"/>
                </a:lnTo>
                <a:close/>
              </a:path>
              <a:path w="1510029" h="269875">
                <a:moveTo>
                  <a:pt x="1057656" y="83819"/>
                </a:moveTo>
                <a:lnTo>
                  <a:pt x="1055370" y="70865"/>
                </a:lnTo>
                <a:lnTo>
                  <a:pt x="1043178" y="73151"/>
                </a:lnTo>
                <a:lnTo>
                  <a:pt x="1044702" y="85343"/>
                </a:lnTo>
                <a:lnTo>
                  <a:pt x="1057656" y="83819"/>
                </a:lnTo>
                <a:close/>
              </a:path>
              <a:path w="1510029" h="269875">
                <a:moveTo>
                  <a:pt x="1032510" y="87629"/>
                </a:moveTo>
                <a:lnTo>
                  <a:pt x="1030224" y="74675"/>
                </a:lnTo>
                <a:lnTo>
                  <a:pt x="1018032" y="76961"/>
                </a:lnTo>
                <a:lnTo>
                  <a:pt x="1020318" y="89153"/>
                </a:lnTo>
                <a:lnTo>
                  <a:pt x="1032510" y="87629"/>
                </a:lnTo>
                <a:close/>
              </a:path>
              <a:path w="1510029" h="269875">
                <a:moveTo>
                  <a:pt x="1007364" y="91439"/>
                </a:moveTo>
                <a:lnTo>
                  <a:pt x="1005078" y="79247"/>
                </a:lnTo>
                <a:lnTo>
                  <a:pt x="992886" y="80771"/>
                </a:lnTo>
                <a:lnTo>
                  <a:pt x="995172" y="93725"/>
                </a:lnTo>
                <a:lnTo>
                  <a:pt x="1007364" y="91439"/>
                </a:lnTo>
                <a:close/>
              </a:path>
              <a:path w="1510029" h="269875">
                <a:moveTo>
                  <a:pt x="982218" y="95249"/>
                </a:moveTo>
                <a:lnTo>
                  <a:pt x="980694" y="83057"/>
                </a:lnTo>
                <a:lnTo>
                  <a:pt x="967740" y="84581"/>
                </a:lnTo>
                <a:lnTo>
                  <a:pt x="970026" y="97535"/>
                </a:lnTo>
                <a:lnTo>
                  <a:pt x="982218" y="95249"/>
                </a:lnTo>
                <a:close/>
              </a:path>
              <a:path w="1510029" h="269875">
                <a:moveTo>
                  <a:pt x="957072" y="99059"/>
                </a:moveTo>
                <a:lnTo>
                  <a:pt x="955548" y="86867"/>
                </a:lnTo>
                <a:lnTo>
                  <a:pt x="942594" y="89153"/>
                </a:lnTo>
                <a:lnTo>
                  <a:pt x="944880" y="101345"/>
                </a:lnTo>
                <a:lnTo>
                  <a:pt x="957072" y="99059"/>
                </a:lnTo>
                <a:close/>
              </a:path>
              <a:path w="1510029" h="269875">
                <a:moveTo>
                  <a:pt x="931926" y="103631"/>
                </a:moveTo>
                <a:lnTo>
                  <a:pt x="930402" y="90677"/>
                </a:lnTo>
                <a:lnTo>
                  <a:pt x="917448" y="92963"/>
                </a:lnTo>
                <a:lnTo>
                  <a:pt x="919734" y="105155"/>
                </a:lnTo>
                <a:lnTo>
                  <a:pt x="931926" y="103631"/>
                </a:lnTo>
                <a:close/>
              </a:path>
              <a:path w="1510029" h="269875">
                <a:moveTo>
                  <a:pt x="906780" y="107441"/>
                </a:moveTo>
                <a:lnTo>
                  <a:pt x="905256" y="94487"/>
                </a:lnTo>
                <a:lnTo>
                  <a:pt x="892302" y="96773"/>
                </a:lnTo>
                <a:lnTo>
                  <a:pt x="894588" y="108965"/>
                </a:lnTo>
                <a:lnTo>
                  <a:pt x="906780" y="107441"/>
                </a:lnTo>
                <a:close/>
              </a:path>
              <a:path w="1510029" h="269875">
                <a:moveTo>
                  <a:pt x="881634" y="111251"/>
                </a:moveTo>
                <a:lnTo>
                  <a:pt x="880110" y="99059"/>
                </a:lnTo>
                <a:lnTo>
                  <a:pt x="867156" y="100583"/>
                </a:lnTo>
                <a:lnTo>
                  <a:pt x="869442" y="113537"/>
                </a:lnTo>
                <a:lnTo>
                  <a:pt x="881634" y="111251"/>
                </a:lnTo>
                <a:close/>
              </a:path>
              <a:path w="1510029" h="269875">
                <a:moveTo>
                  <a:pt x="857250" y="115061"/>
                </a:moveTo>
                <a:lnTo>
                  <a:pt x="854964" y="102869"/>
                </a:lnTo>
                <a:lnTo>
                  <a:pt x="842010" y="104393"/>
                </a:lnTo>
                <a:lnTo>
                  <a:pt x="844296" y="117347"/>
                </a:lnTo>
                <a:lnTo>
                  <a:pt x="857250" y="115061"/>
                </a:lnTo>
                <a:close/>
              </a:path>
              <a:path w="1510029" h="269875">
                <a:moveTo>
                  <a:pt x="832104" y="118871"/>
                </a:moveTo>
                <a:lnTo>
                  <a:pt x="829818" y="106679"/>
                </a:lnTo>
                <a:lnTo>
                  <a:pt x="817626" y="108965"/>
                </a:lnTo>
                <a:lnTo>
                  <a:pt x="819150" y="121157"/>
                </a:lnTo>
                <a:lnTo>
                  <a:pt x="832104" y="118871"/>
                </a:lnTo>
                <a:close/>
              </a:path>
              <a:path w="1510029" h="269875">
                <a:moveTo>
                  <a:pt x="806958" y="123443"/>
                </a:moveTo>
                <a:lnTo>
                  <a:pt x="804672" y="110489"/>
                </a:lnTo>
                <a:lnTo>
                  <a:pt x="792480" y="112775"/>
                </a:lnTo>
                <a:lnTo>
                  <a:pt x="794004" y="124967"/>
                </a:lnTo>
                <a:lnTo>
                  <a:pt x="806958" y="123443"/>
                </a:lnTo>
                <a:close/>
              </a:path>
              <a:path w="1510029" h="269875">
                <a:moveTo>
                  <a:pt x="781812" y="127253"/>
                </a:moveTo>
                <a:lnTo>
                  <a:pt x="779526" y="114299"/>
                </a:lnTo>
                <a:lnTo>
                  <a:pt x="767334" y="116585"/>
                </a:lnTo>
                <a:lnTo>
                  <a:pt x="768858" y="128777"/>
                </a:lnTo>
                <a:lnTo>
                  <a:pt x="781812" y="127253"/>
                </a:lnTo>
                <a:close/>
              </a:path>
              <a:path w="1510029" h="269875">
                <a:moveTo>
                  <a:pt x="756666" y="131063"/>
                </a:moveTo>
                <a:lnTo>
                  <a:pt x="754380" y="118871"/>
                </a:lnTo>
                <a:lnTo>
                  <a:pt x="742188" y="120395"/>
                </a:lnTo>
                <a:lnTo>
                  <a:pt x="743712" y="133349"/>
                </a:lnTo>
                <a:lnTo>
                  <a:pt x="756666" y="131063"/>
                </a:lnTo>
                <a:close/>
              </a:path>
              <a:path w="1510029" h="269875">
                <a:moveTo>
                  <a:pt x="731520" y="134873"/>
                </a:moveTo>
                <a:lnTo>
                  <a:pt x="729234" y="122681"/>
                </a:lnTo>
                <a:lnTo>
                  <a:pt x="717042" y="124205"/>
                </a:lnTo>
                <a:lnTo>
                  <a:pt x="718566" y="137159"/>
                </a:lnTo>
                <a:lnTo>
                  <a:pt x="731520" y="134873"/>
                </a:lnTo>
                <a:close/>
              </a:path>
              <a:path w="1510029" h="269875">
                <a:moveTo>
                  <a:pt x="706374" y="138683"/>
                </a:moveTo>
                <a:lnTo>
                  <a:pt x="704088" y="126491"/>
                </a:lnTo>
                <a:lnTo>
                  <a:pt x="691896" y="128777"/>
                </a:lnTo>
                <a:lnTo>
                  <a:pt x="694182" y="140969"/>
                </a:lnTo>
                <a:lnTo>
                  <a:pt x="706374" y="138683"/>
                </a:lnTo>
                <a:close/>
              </a:path>
              <a:path w="1510029" h="269875">
                <a:moveTo>
                  <a:pt x="681228" y="143255"/>
                </a:moveTo>
                <a:lnTo>
                  <a:pt x="678942" y="130301"/>
                </a:lnTo>
                <a:lnTo>
                  <a:pt x="666750" y="132587"/>
                </a:lnTo>
                <a:lnTo>
                  <a:pt x="669036" y="144779"/>
                </a:lnTo>
                <a:lnTo>
                  <a:pt x="681228" y="143255"/>
                </a:lnTo>
                <a:close/>
              </a:path>
              <a:path w="1510029" h="269875">
                <a:moveTo>
                  <a:pt x="656082" y="147065"/>
                </a:moveTo>
                <a:lnTo>
                  <a:pt x="654558" y="134111"/>
                </a:lnTo>
                <a:lnTo>
                  <a:pt x="641604" y="136397"/>
                </a:lnTo>
                <a:lnTo>
                  <a:pt x="643890" y="148589"/>
                </a:lnTo>
                <a:lnTo>
                  <a:pt x="656082" y="147065"/>
                </a:lnTo>
                <a:close/>
              </a:path>
              <a:path w="1510029" h="269875">
                <a:moveTo>
                  <a:pt x="630936" y="150875"/>
                </a:moveTo>
                <a:lnTo>
                  <a:pt x="629412" y="138683"/>
                </a:lnTo>
                <a:lnTo>
                  <a:pt x="616458" y="140207"/>
                </a:lnTo>
                <a:lnTo>
                  <a:pt x="618744" y="153161"/>
                </a:lnTo>
                <a:lnTo>
                  <a:pt x="630936" y="150875"/>
                </a:lnTo>
                <a:close/>
              </a:path>
              <a:path w="1510029" h="269875">
                <a:moveTo>
                  <a:pt x="605790" y="154685"/>
                </a:moveTo>
                <a:lnTo>
                  <a:pt x="604266" y="142493"/>
                </a:lnTo>
                <a:lnTo>
                  <a:pt x="591312" y="144017"/>
                </a:lnTo>
                <a:lnTo>
                  <a:pt x="593598" y="156971"/>
                </a:lnTo>
                <a:lnTo>
                  <a:pt x="605790" y="154685"/>
                </a:lnTo>
                <a:close/>
              </a:path>
              <a:path w="1510029" h="269875">
                <a:moveTo>
                  <a:pt x="580644" y="158495"/>
                </a:moveTo>
                <a:lnTo>
                  <a:pt x="579120" y="146303"/>
                </a:lnTo>
                <a:lnTo>
                  <a:pt x="566166" y="148589"/>
                </a:lnTo>
                <a:lnTo>
                  <a:pt x="568452" y="160781"/>
                </a:lnTo>
                <a:lnTo>
                  <a:pt x="580644" y="158495"/>
                </a:lnTo>
                <a:close/>
              </a:path>
              <a:path w="1510029" h="269875">
                <a:moveTo>
                  <a:pt x="555498" y="163067"/>
                </a:moveTo>
                <a:lnTo>
                  <a:pt x="553974" y="150113"/>
                </a:lnTo>
                <a:lnTo>
                  <a:pt x="541020" y="152399"/>
                </a:lnTo>
                <a:lnTo>
                  <a:pt x="543306" y="164591"/>
                </a:lnTo>
                <a:lnTo>
                  <a:pt x="555498" y="163067"/>
                </a:lnTo>
                <a:close/>
              </a:path>
              <a:path w="1510029" h="269875">
                <a:moveTo>
                  <a:pt x="530352" y="166877"/>
                </a:moveTo>
                <a:lnTo>
                  <a:pt x="528828" y="153923"/>
                </a:lnTo>
                <a:lnTo>
                  <a:pt x="515874" y="156209"/>
                </a:lnTo>
                <a:lnTo>
                  <a:pt x="518160" y="168401"/>
                </a:lnTo>
                <a:lnTo>
                  <a:pt x="530352" y="166877"/>
                </a:lnTo>
                <a:close/>
              </a:path>
              <a:path w="1510029" h="269875">
                <a:moveTo>
                  <a:pt x="505968" y="170687"/>
                </a:moveTo>
                <a:lnTo>
                  <a:pt x="503682" y="158495"/>
                </a:lnTo>
                <a:lnTo>
                  <a:pt x="491490" y="160019"/>
                </a:lnTo>
                <a:lnTo>
                  <a:pt x="493014" y="172973"/>
                </a:lnTo>
                <a:lnTo>
                  <a:pt x="505968" y="170687"/>
                </a:lnTo>
                <a:close/>
              </a:path>
              <a:path w="1510029" h="269875">
                <a:moveTo>
                  <a:pt x="480822" y="174497"/>
                </a:moveTo>
                <a:lnTo>
                  <a:pt x="478536" y="162305"/>
                </a:lnTo>
                <a:lnTo>
                  <a:pt x="466344" y="163829"/>
                </a:lnTo>
                <a:lnTo>
                  <a:pt x="467868" y="176783"/>
                </a:lnTo>
                <a:lnTo>
                  <a:pt x="480822" y="174497"/>
                </a:lnTo>
                <a:close/>
              </a:path>
              <a:path w="1510029" h="269875">
                <a:moveTo>
                  <a:pt x="455676" y="178307"/>
                </a:moveTo>
                <a:lnTo>
                  <a:pt x="453390" y="166115"/>
                </a:lnTo>
                <a:lnTo>
                  <a:pt x="441198" y="168401"/>
                </a:lnTo>
                <a:lnTo>
                  <a:pt x="442722" y="180593"/>
                </a:lnTo>
                <a:lnTo>
                  <a:pt x="455676" y="178307"/>
                </a:lnTo>
                <a:close/>
              </a:path>
              <a:path w="1510029" h="269875">
                <a:moveTo>
                  <a:pt x="430530" y="182879"/>
                </a:moveTo>
                <a:lnTo>
                  <a:pt x="428244" y="169925"/>
                </a:lnTo>
                <a:lnTo>
                  <a:pt x="416052" y="172211"/>
                </a:lnTo>
                <a:lnTo>
                  <a:pt x="417576" y="184403"/>
                </a:lnTo>
                <a:lnTo>
                  <a:pt x="430530" y="182879"/>
                </a:lnTo>
                <a:close/>
              </a:path>
              <a:path w="1510029" h="269875">
                <a:moveTo>
                  <a:pt x="405384" y="186689"/>
                </a:moveTo>
                <a:lnTo>
                  <a:pt x="403098" y="173735"/>
                </a:lnTo>
                <a:lnTo>
                  <a:pt x="390906" y="176021"/>
                </a:lnTo>
                <a:lnTo>
                  <a:pt x="392430" y="188213"/>
                </a:lnTo>
                <a:lnTo>
                  <a:pt x="405384" y="186689"/>
                </a:lnTo>
                <a:close/>
              </a:path>
              <a:path w="1510029" h="269875">
                <a:moveTo>
                  <a:pt x="380238" y="190499"/>
                </a:moveTo>
                <a:lnTo>
                  <a:pt x="377952" y="178307"/>
                </a:lnTo>
                <a:lnTo>
                  <a:pt x="365760" y="179831"/>
                </a:lnTo>
                <a:lnTo>
                  <a:pt x="367284" y="192785"/>
                </a:lnTo>
                <a:lnTo>
                  <a:pt x="380238" y="190499"/>
                </a:lnTo>
                <a:close/>
              </a:path>
              <a:path w="1510029" h="269875">
                <a:moveTo>
                  <a:pt x="355092" y="194309"/>
                </a:moveTo>
                <a:lnTo>
                  <a:pt x="352806" y="182117"/>
                </a:lnTo>
                <a:lnTo>
                  <a:pt x="340614" y="183641"/>
                </a:lnTo>
                <a:lnTo>
                  <a:pt x="342900" y="196595"/>
                </a:lnTo>
                <a:lnTo>
                  <a:pt x="355092" y="194309"/>
                </a:lnTo>
                <a:close/>
              </a:path>
              <a:path w="1510029" h="269875">
                <a:moveTo>
                  <a:pt x="329946" y="198119"/>
                </a:moveTo>
                <a:lnTo>
                  <a:pt x="327660" y="185927"/>
                </a:lnTo>
                <a:lnTo>
                  <a:pt x="315468" y="188213"/>
                </a:lnTo>
                <a:lnTo>
                  <a:pt x="317754" y="200405"/>
                </a:lnTo>
                <a:lnTo>
                  <a:pt x="329946" y="198119"/>
                </a:lnTo>
                <a:close/>
              </a:path>
              <a:path w="1510029" h="269875">
                <a:moveTo>
                  <a:pt x="304800" y="202691"/>
                </a:moveTo>
                <a:lnTo>
                  <a:pt x="303276" y="189737"/>
                </a:lnTo>
                <a:lnTo>
                  <a:pt x="290322" y="192023"/>
                </a:lnTo>
                <a:lnTo>
                  <a:pt x="292608" y="204215"/>
                </a:lnTo>
                <a:lnTo>
                  <a:pt x="304800" y="202691"/>
                </a:lnTo>
                <a:close/>
              </a:path>
              <a:path w="1510029" h="269875">
                <a:moveTo>
                  <a:pt x="279654" y="206501"/>
                </a:moveTo>
                <a:lnTo>
                  <a:pt x="278130" y="193547"/>
                </a:lnTo>
                <a:lnTo>
                  <a:pt x="265176" y="195833"/>
                </a:lnTo>
                <a:lnTo>
                  <a:pt x="267462" y="208025"/>
                </a:lnTo>
                <a:lnTo>
                  <a:pt x="279654" y="206501"/>
                </a:lnTo>
                <a:close/>
              </a:path>
              <a:path w="1510029" h="269875">
                <a:moveTo>
                  <a:pt x="254508" y="210311"/>
                </a:moveTo>
                <a:lnTo>
                  <a:pt x="252984" y="198119"/>
                </a:lnTo>
                <a:lnTo>
                  <a:pt x="240030" y="199643"/>
                </a:lnTo>
                <a:lnTo>
                  <a:pt x="242316" y="212597"/>
                </a:lnTo>
                <a:lnTo>
                  <a:pt x="254508" y="210311"/>
                </a:lnTo>
                <a:close/>
              </a:path>
              <a:path w="1510029" h="269875">
                <a:moveTo>
                  <a:pt x="229362" y="214121"/>
                </a:moveTo>
                <a:lnTo>
                  <a:pt x="227838" y="201929"/>
                </a:lnTo>
                <a:lnTo>
                  <a:pt x="214884" y="203453"/>
                </a:lnTo>
                <a:lnTo>
                  <a:pt x="217170" y="216407"/>
                </a:lnTo>
                <a:lnTo>
                  <a:pt x="229362" y="214121"/>
                </a:lnTo>
                <a:close/>
              </a:path>
              <a:path w="1510029" h="269875">
                <a:moveTo>
                  <a:pt x="204216" y="217931"/>
                </a:moveTo>
                <a:lnTo>
                  <a:pt x="202692" y="205739"/>
                </a:lnTo>
                <a:lnTo>
                  <a:pt x="189738" y="208025"/>
                </a:lnTo>
                <a:lnTo>
                  <a:pt x="192024" y="220217"/>
                </a:lnTo>
                <a:lnTo>
                  <a:pt x="204216" y="217931"/>
                </a:lnTo>
                <a:close/>
              </a:path>
              <a:path w="1510029" h="269875">
                <a:moveTo>
                  <a:pt x="179832" y="222503"/>
                </a:moveTo>
                <a:lnTo>
                  <a:pt x="177546" y="209549"/>
                </a:lnTo>
                <a:lnTo>
                  <a:pt x="164592" y="211835"/>
                </a:lnTo>
                <a:lnTo>
                  <a:pt x="166878" y="224027"/>
                </a:lnTo>
                <a:lnTo>
                  <a:pt x="179832" y="222503"/>
                </a:lnTo>
                <a:close/>
              </a:path>
              <a:path w="1510029" h="269875">
                <a:moveTo>
                  <a:pt x="154686" y="226313"/>
                </a:moveTo>
                <a:lnTo>
                  <a:pt x="152400" y="213359"/>
                </a:lnTo>
                <a:lnTo>
                  <a:pt x="140208" y="215645"/>
                </a:lnTo>
                <a:lnTo>
                  <a:pt x="141732" y="227837"/>
                </a:lnTo>
                <a:lnTo>
                  <a:pt x="154686" y="226313"/>
                </a:lnTo>
                <a:close/>
              </a:path>
              <a:path w="1510029" h="269875">
                <a:moveTo>
                  <a:pt x="129540" y="230123"/>
                </a:moveTo>
                <a:lnTo>
                  <a:pt x="127254" y="217931"/>
                </a:lnTo>
                <a:lnTo>
                  <a:pt x="115062" y="219455"/>
                </a:lnTo>
                <a:lnTo>
                  <a:pt x="116586" y="232409"/>
                </a:lnTo>
                <a:lnTo>
                  <a:pt x="129540" y="230123"/>
                </a:lnTo>
                <a:close/>
              </a:path>
              <a:path w="1510029" h="269875">
                <a:moveTo>
                  <a:pt x="104394" y="233933"/>
                </a:moveTo>
                <a:lnTo>
                  <a:pt x="102108" y="221741"/>
                </a:lnTo>
                <a:lnTo>
                  <a:pt x="89916" y="223265"/>
                </a:lnTo>
                <a:lnTo>
                  <a:pt x="91440" y="236219"/>
                </a:lnTo>
                <a:lnTo>
                  <a:pt x="104394" y="233933"/>
                </a:lnTo>
                <a:close/>
              </a:path>
              <a:path w="1510029" h="269875">
                <a:moveTo>
                  <a:pt x="74442" y="225866"/>
                </a:moveTo>
                <a:lnTo>
                  <a:pt x="69342" y="194309"/>
                </a:lnTo>
                <a:lnTo>
                  <a:pt x="0" y="243839"/>
                </a:lnTo>
                <a:lnTo>
                  <a:pt x="64770" y="264421"/>
                </a:lnTo>
                <a:lnTo>
                  <a:pt x="64770" y="227075"/>
                </a:lnTo>
                <a:lnTo>
                  <a:pt x="74442" y="225866"/>
                </a:lnTo>
                <a:close/>
              </a:path>
              <a:path w="1510029" h="269875">
                <a:moveTo>
                  <a:pt x="76441" y="238239"/>
                </a:moveTo>
                <a:lnTo>
                  <a:pt x="74442" y="225866"/>
                </a:lnTo>
                <a:lnTo>
                  <a:pt x="64770" y="227075"/>
                </a:lnTo>
                <a:lnTo>
                  <a:pt x="66294" y="240029"/>
                </a:lnTo>
                <a:lnTo>
                  <a:pt x="76441" y="238239"/>
                </a:lnTo>
                <a:close/>
              </a:path>
              <a:path w="1510029" h="269875">
                <a:moveTo>
                  <a:pt x="81534" y="269747"/>
                </a:moveTo>
                <a:lnTo>
                  <a:pt x="76441" y="238239"/>
                </a:lnTo>
                <a:lnTo>
                  <a:pt x="66294" y="240029"/>
                </a:lnTo>
                <a:lnTo>
                  <a:pt x="64770" y="227075"/>
                </a:lnTo>
                <a:lnTo>
                  <a:pt x="64770" y="264421"/>
                </a:lnTo>
                <a:lnTo>
                  <a:pt x="81534" y="269747"/>
                </a:lnTo>
                <a:close/>
              </a:path>
              <a:path w="1510029" h="269875">
                <a:moveTo>
                  <a:pt x="79248" y="237743"/>
                </a:moveTo>
                <a:lnTo>
                  <a:pt x="76962" y="225551"/>
                </a:lnTo>
                <a:lnTo>
                  <a:pt x="74442" y="225866"/>
                </a:lnTo>
                <a:lnTo>
                  <a:pt x="76441" y="238239"/>
                </a:lnTo>
                <a:lnTo>
                  <a:pt x="79248" y="237743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801" y="1076197"/>
            <a:ext cx="686117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5" dirty="0"/>
              <a:t>Wha</a:t>
            </a:r>
            <a:r>
              <a:rPr sz="4800" dirty="0"/>
              <a:t>t does</a:t>
            </a:r>
            <a:r>
              <a:rPr sz="4800" spc="5" dirty="0"/>
              <a:t> </a:t>
            </a:r>
            <a:r>
              <a:rPr sz="4800" spc="-10" dirty="0">
                <a:latin typeface="Courier New"/>
                <a:cs typeface="Courier New"/>
              </a:rPr>
              <a:t>free(</a:t>
            </a:r>
            <a:r>
              <a:rPr sz="4800" dirty="0">
                <a:latin typeface="Courier New"/>
                <a:cs typeface="Courier New"/>
              </a:rPr>
              <a:t>)</a:t>
            </a:r>
            <a:r>
              <a:rPr sz="4800" spc="-1800" dirty="0">
                <a:latin typeface="Courier New"/>
                <a:cs typeface="Courier New"/>
              </a:rPr>
              <a:t> </a:t>
            </a:r>
            <a:r>
              <a:rPr sz="4800" dirty="0"/>
              <a:t>mean?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5429" y="2543492"/>
            <a:ext cx="8204200" cy="318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61620" indent="-342265">
              <a:lnSpc>
                <a:spcPct val="101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functio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free(</a:t>
            </a:r>
            <a:r>
              <a:rPr sz="2800" b="1" dirty="0">
                <a:latin typeface="Courier New"/>
                <a:cs typeface="Courier New"/>
              </a:rPr>
              <a:t>)</a:t>
            </a:r>
            <a:r>
              <a:rPr sz="2800" b="1" spc="-105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tell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manager, tha</a:t>
            </a:r>
            <a:r>
              <a:rPr sz="2800" dirty="0">
                <a:latin typeface="Calibri"/>
                <a:cs typeface="Calibri"/>
              </a:rPr>
              <a:t>t 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previousl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allocate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doe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 </a:t>
            </a:r>
            <a:r>
              <a:rPr sz="2800" spc="-5" dirty="0">
                <a:latin typeface="Calibri"/>
                <a:cs typeface="Calibri"/>
              </a:rPr>
              <a:t>need t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reserve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10" dirty="0">
                <a:latin typeface="Calibri"/>
                <a:cs typeface="Calibri"/>
              </a:rPr>
              <a:t>longer</a:t>
            </a:r>
            <a:r>
              <a:rPr lang="en-AU"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memor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</a:t>
            </a:r>
            <a:r>
              <a:rPr sz="2800" dirty="0">
                <a:latin typeface="Calibri"/>
                <a:cs typeface="Calibri"/>
              </a:rPr>
              <a:t>r </a:t>
            </a:r>
            <a:r>
              <a:rPr sz="2800" spc="-5" dirty="0">
                <a:latin typeface="Calibri"/>
                <a:cs typeface="Calibri"/>
              </a:rPr>
              <a:t>mark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5" dirty="0">
                <a:latin typeface="Calibri"/>
                <a:cs typeface="Calibri"/>
              </a:rPr>
              <a:t>thi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a as</a:t>
            </a:r>
            <a:r>
              <a:rPr sz="2800" spc="-5" dirty="0">
                <a:latin typeface="Calibri"/>
                <a:cs typeface="Calibri"/>
              </a:rPr>
              <a:t> free t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e 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purposes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55600" marR="269240" indent="-342900">
              <a:lnSpc>
                <a:spcPct val="102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800" dirty="0">
                <a:latin typeface="Calibri"/>
                <a:cs typeface="Calibri"/>
              </a:rPr>
              <a:t>Any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consecutive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malloc(</a:t>
            </a:r>
            <a:r>
              <a:rPr sz="2800" b="1" dirty="0">
                <a:latin typeface="Courier New"/>
                <a:cs typeface="Courier New"/>
              </a:rPr>
              <a:t>)</a:t>
            </a:r>
            <a:r>
              <a:rPr sz="2800" b="1" spc="-104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calloc(</a:t>
            </a:r>
            <a:r>
              <a:rPr sz="2800" b="1" dirty="0">
                <a:latin typeface="Courier New"/>
                <a:cs typeface="Courier New"/>
              </a:rPr>
              <a:t>)</a:t>
            </a:r>
            <a:r>
              <a:rPr sz="2800" b="1" spc="-104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cal</a:t>
            </a:r>
            <a:r>
              <a:rPr sz="2800" dirty="0">
                <a:latin typeface="Calibri"/>
                <a:cs typeface="Calibri"/>
              </a:rPr>
              <a:t>l </a:t>
            </a:r>
            <a:r>
              <a:rPr sz="2800" spc="-5" dirty="0">
                <a:latin typeface="Calibri"/>
                <a:cs typeface="Calibri"/>
              </a:rPr>
              <a:t>may gra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</a:t>
            </a:r>
            <a:r>
              <a:rPr sz="2800" dirty="0">
                <a:latin typeface="Calibri"/>
                <a:cs typeface="Calibri"/>
              </a:rPr>
              <a:t>t </a:t>
            </a:r>
            <a:r>
              <a:rPr sz="2800" spc="-5" dirty="0">
                <a:latin typeface="Calibri"/>
                <a:cs typeface="Calibri"/>
              </a:rPr>
              <a:t>memor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area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859" y="925512"/>
            <a:ext cx="671449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Memory </a:t>
            </a:r>
            <a:r>
              <a:rPr spc="5" dirty="0"/>
              <a:t>Allocatio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0606" y="1925973"/>
            <a:ext cx="877099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Ther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ar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thre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ANSI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 for</a:t>
            </a:r>
            <a:r>
              <a:rPr lang="en-AU" sz="2800" spc="-5" dirty="0">
                <a:cs typeface="Calibri"/>
              </a:rPr>
              <a:t> memor</a:t>
            </a:r>
            <a:r>
              <a:rPr lang="en-AU" sz="2800" dirty="0">
                <a:cs typeface="Calibri"/>
              </a:rPr>
              <a:t>y</a:t>
            </a:r>
            <a:r>
              <a:rPr lang="en-AU" sz="2800" spc="-10" dirty="0">
                <a:cs typeface="Calibri"/>
              </a:rPr>
              <a:t> </a:t>
            </a:r>
            <a:r>
              <a:rPr lang="en-AU" sz="2800" spc="-5" dirty="0">
                <a:cs typeface="Calibri"/>
              </a:rPr>
              <a:t>allocation:</a:t>
            </a:r>
            <a:endParaRPr lang="en-AU" sz="2800" dirty="0"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7616" y="2994838"/>
            <a:ext cx="3060065" cy="106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475"/>
              </a:spcBef>
            </a:pPr>
            <a:r>
              <a:rPr sz="2000" spc="-5" dirty="0">
                <a:latin typeface="Courier New"/>
                <a:cs typeface="Courier New"/>
              </a:rPr>
              <a:t>- </a:t>
            </a:r>
            <a:r>
              <a:rPr sz="2000" b="1" spc="-5" dirty="0">
                <a:latin typeface="Courier New"/>
                <a:cs typeface="Courier New"/>
              </a:rPr>
              <a:t>malloc( 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00" spc="-5" dirty="0">
                <a:latin typeface="Courier New"/>
                <a:cs typeface="Courier New"/>
              </a:rPr>
              <a:t>- </a:t>
            </a:r>
            <a:r>
              <a:rPr sz="2000" b="1" spc="-5" dirty="0">
                <a:latin typeface="Courier New"/>
                <a:cs typeface="Courier New"/>
              </a:rPr>
              <a:t>calloc( )</a:t>
            </a:r>
            <a:endParaRPr sz="2000" dirty="0">
              <a:latin typeface="Courier New"/>
              <a:cs typeface="Courier New"/>
            </a:endParaRPr>
          </a:p>
          <a:p>
            <a:pPr marL="12700">
              <a:spcBef>
                <a:spcPts val="470"/>
              </a:spcBef>
            </a:pPr>
            <a:r>
              <a:rPr sz="2000" spc="-5" dirty="0">
                <a:latin typeface="Courier New"/>
                <a:cs typeface="Courier New"/>
              </a:rPr>
              <a:t>-</a:t>
            </a:r>
            <a:r>
              <a:rPr lang="en-AU" sz="2000" spc="-5" dirty="0">
                <a:latin typeface="Courier New"/>
                <a:cs typeface="Courier New"/>
              </a:rPr>
              <a:t> </a:t>
            </a:r>
            <a:r>
              <a:rPr lang="en-AU" sz="2000" b="1" spc="-5" dirty="0" err="1">
                <a:latin typeface="Courier New"/>
                <a:cs typeface="Courier New"/>
              </a:rPr>
              <a:t>realloc</a:t>
            </a:r>
            <a:r>
              <a:rPr lang="en-AU" sz="2000" b="1" spc="-5" dirty="0">
                <a:latin typeface="Courier New"/>
                <a:cs typeface="Courier New"/>
              </a:rPr>
              <a:t>( )</a:t>
            </a:r>
            <a:endParaRPr lang="en-AU"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0317" y="5073396"/>
            <a:ext cx="1723643" cy="1098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0317" y="5073396"/>
            <a:ext cx="1724025" cy="10991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9090" marR="332105" indent="120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software application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7361" y="5070347"/>
            <a:ext cx="1827530" cy="1205230"/>
          </a:xfrm>
          <a:prstGeom prst="rect">
            <a:avLst/>
          </a:prstGeom>
          <a:solidFill>
            <a:srgbClr val="FFFFCC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4154" marR="216535" indent="67310" algn="just">
              <a:lnSpc>
                <a:spcPct val="150400"/>
              </a:lnSpc>
            </a:pPr>
            <a:r>
              <a:rPr sz="1800" b="1" spc="-5" dirty="0">
                <a:latin typeface="Courier New"/>
                <a:cs typeface="Courier New"/>
              </a:rPr>
              <a:t>malloc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 </a:t>
            </a:r>
            <a:r>
              <a:rPr sz="1800" b="1" spc="-5" dirty="0">
                <a:latin typeface="Courier New"/>
                <a:cs typeface="Courier New"/>
              </a:rPr>
              <a:t>calloc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 </a:t>
            </a:r>
            <a:r>
              <a:rPr sz="1800" b="1" spc="-5" dirty="0">
                <a:latin typeface="Courier New"/>
                <a:cs typeface="Courier New"/>
              </a:rPr>
              <a:t>realloc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30537" y="5589270"/>
            <a:ext cx="506730" cy="76200"/>
          </a:xfrm>
          <a:custGeom>
            <a:avLst/>
            <a:gdLst/>
            <a:ahLst/>
            <a:cxnLst/>
            <a:rect l="l" t="t" r="r" b="b"/>
            <a:pathLst>
              <a:path w="506729" h="76200">
                <a:moveTo>
                  <a:pt x="442722" y="44195"/>
                </a:moveTo>
                <a:lnTo>
                  <a:pt x="442722" y="31241"/>
                </a:lnTo>
                <a:lnTo>
                  <a:pt x="0" y="30479"/>
                </a:lnTo>
                <a:lnTo>
                  <a:pt x="0" y="42671"/>
                </a:lnTo>
                <a:lnTo>
                  <a:pt x="442722" y="44195"/>
                </a:lnTo>
                <a:close/>
              </a:path>
              <a:path w="506729" h="76200">
                <a:moveTo>
                  <a:pt x="506730" y="38099"/>
                </a:moveTo>
                <a:lnTo>
                  <a:pt x="430530" y="0"/>
                </a:lnTo>
                <a:lnTo>
                  <a:pt x="430529" y="31221"/>
                </a:lnTo>
                <a:lnTo>
                  <a:pt x="442722" y="31241"/>
                </a:lnTo>
                <a:lnTo>
                  <a:pt x="442722" y="70103"/>
                </a:lnTo>
                <a:lnTo>
                  <a:pt x="506730" y="38099"/>
                </a:lnTo>
                <a:close/>
              </a:path>
              <a:path w="506729" h="76200">
                <a:moveTo>
                  <a:pt x="442722" y="70103"/>
                </a:moveTo>
                <a:lnTo>
                  <a:pt x="442722" y="44195"/>
                </a:lnTo>
                <a:lnTo>
                  <a:pt x="430529" y="44154"/>
                </a:lnTo>
                <a:lnTo>
                  <a:pt x="430530" y="76199"/>
                </a:lnTo>
                <a:lnTo>
                  <a:pt x="442722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70639" y="5625846"/>
            <a:ext cx="657225" cy="76200"/>
          </a:xfrm>
          <a:custGeom>
            <a:avLst/>
            <a:gdLst/>
            <a:ahLst/>
            <a:cxnLst/>
            <a:rect l="l" t="t" r="r" b="b"/>
            <a:pathLst>
              <a:path w="657225" h="76200">
                <a:moveTo>
                  <a:pt x="581093" y="31225"/>
                </a:moveTo>
                <a:lnTo>
                  <a:pt x="0" y="30479"/>
                </a:lnTo>
                <a:lnTo>
                  <a:pt x="0" y="42671"/>
                </a:lnTo>
                <a:lnTo>
                  <a:pt x="580964" y="44163"/>
                </a:lnTo>
                <a:lnTo>
                  <a:pt x="581093" y="31225"/>
                </a:lnTo>
                <a:close/>
              </a:path>
              <a:path w="657225" h="76200">
                <a:moveTo>
                  <a:pt x="593598" y="69722"/>
                </a:moveTo>
                <a:lnTo>
                  <a:pt x="593598" y="44195"/>
                </a:lnTo>
                <a:lnTo>
                  <a:pt x="580964" y="44163"/>
                </a:lnTo>
                <a:lnTo>
                  <a:pt x="580644" y="76199"/>
                </a:lnTo>
                <a:lnTo>
                  <a:pt x="593598" y="69722"/>
                </a:lnTo>
                <a:close/>
              </a:path>
              <a:path w="657225" h="76200">
                <a:moveTo>
                  <a:pt x="593598" y="44195"/>
                </a:moveTo>
                <a:lnTo>
                  <a:pt x="593598" y="31241"/>
                </a:lnTo>
                <a:lnTo>
                  <a:pt x="581093" y="31225"/>
                </a:lnTo>
                <a:lnTo>
                  <a:pt x="580964" y="44163"/>
                </a:lnTo>
                <a:lnTo>
                  <a:pt x="593598" y="44195"/>
                </a:lnTo>
                <a:close/>
              </a:path>
              <a:path w="657225" h="76200">
                <a:moveTo>
                  <a:pt x="656844" y="38099"/>
                </a:moveTo>
                <a:lnTo>
                  <a:pt x="581406" y="0"/>
                </a:lnTo>
                <a:lnTo>
                  <a:pt x="581093" y="31225"/>
                </a:lnTo>
                <a:lnTo>
                  <a:pt x="593598" y="31241"/>
                </a:lnTo>
                <a:lnTo>
                  <a:pt x="593598" y="69722"/>
                </a:lnTo>
                <a:lnTo>
                  <a:pt x="656844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27865" y="4496561"/>
            <a:ext cx="2035302" cy="1205485"/>
          </a:xfrm>
          <a:custGeom>
            <a:avLst/>
            <a:gdLst/>
            <a:ahLst/>
            <a:cxnLst/>
            <a:rect l="l" t="t" r="r" b="b"/>
            <a:pathLst>
              <a:path w="851534" h="1205864">
                <a:moveTo>
                  <a:pt x="464057" y="1192530"/>
                </a:moveTo>
                <a:lnTo>
                  <a:pt x="426382" y="1171535"/>
                </a:lnTo>
                <a:lnTo>
                  <a:pt x="415657" y="1170301"/>
                </a:lnTo>
                <a:lnTo>
                  <a:pt x="404118" y="1170411"/>
                </a:lnTo>
                <a:lnTo>
                  <a:pt x="391223" y="1171379"/>
                </a:lnTo>
                <a:lnTo>
                  <a:pt x="376427" y="1172717"/>
                </a:lnTo>
                <a:lnTo>
                  <a:pt x="354364" y="1172834"/>
                </a:lnTo>
                <a:lnTo>
                  <a:pt x="345982" y="1173048"/>
                </a:lnTo>
                <a:lnTo>
                  <a:pt x="332975" y="1173257"/>
                </a:lnTo>
                <a:lnTo>
                  <a:pt x="313317" y="1173320"/>
                </a:lnTo>
                <a:lnTo>
                  <a:pt x="293526" y="1173224"/>
                </a:lnTo>
                <a:lnTo>
                  <a:pt x="253647" y="1172351"/>
                </a:lnTo>
                <a:lnTo>
                  <a:pt x="213610" y="1170832"/>
                </a:lnTo>
                <a:lnTo>
                  <a:pt x="173683" y="1168861"/>
                </a:lnTo>
                <a:lnTo>
                  <a:pt x="94487" y="1164295"/>
                </a:lnTo>
                <a:lnTo>
                  <a:pt x="65531" y="1162767"/>
                </a:lnTo>
                <a:lnTo>
                  <a:pt x="761" y="1159002"/>
                </a:lnTo>
                <a:lnTo>
                  <a:pt x="0" y="1171955"/>
                </a:lnTo>
                <a:lnTo>
                  <a:pt x="66293" y="1175806"/>
                </a:lnTo>
                <a:lnTo>
                  <a:pt x="95249" y="1177330"/>
                </a:lnTo>
                <a:lnTo>
                  <a:pt x="162841" y="1180951"/>
                </a:lnTo>
                <a:lnTo>
                  <a:pt x="203870" y="1183005"/>
                </a:lnTo>
                <a:lnTo>
                  <a:pt x="244909" y="1184705"/>
                </a:lnTo>
                <a:lnTo>
                  <a:pt x="285952" y="1185851"/>
                </a:lnTo>
                <a:lnTo>
                  <a:pt x="299635" y="1186075"/>
                </a:lnTo>
                <a:lnTo>
                  <a:pt x="354364" y="1185980"/>
                </a:lnTo>
                <a:lnTo>
                  <a:pt x="368045" y="1185671"/>
                </a:lnTo>
                <a:lnTo>
                  <a:pt x="377189" y="1184909"/>
                </a:lnTo>
                <a:lnTo>
                  <a:pt x="397117" y="1183428"/>
                </a:lnTo>
                <a:lnTo>
                  <a:pt x="442480" y="1191758"/>
                </a:lnTo>
                <a:lnTo>
                  <a:pt x="455675" y="1202436"/>
                </a:lnTo>
                <a:lnTo>
                  <a:pt x="457961" y="1203198"/>
                </a:lnTo>
                <a:lnTo>
                  <a:pt x="457961" y="1203959"/>
                </a:lnTo>
                <a:lnTo>
                  <a:pt x="458723" y="1203959"/>
                </a:lnTo>
                <a:lnTo>
                  <a:pt x="459485" y="1204340"/>
                </a:lnTo>
                <a:lnTo>
                  <a:pt x="459485" y="1194053"/>
                </a:lnTo>
                <a:lnTo>
                  <a:pt x="460247" y="1193292"/>
                </a:lnTo>
                <a:lnTo>
                  <a:pt x="460247" y="1193545"/>
                </a:lnTo>
                <a:lnTo>
                  <a:pt x="460465" y="1193400"/>
                </a:lnTo>
                <a:lnTo>
                  <a:pt x="461009" y="1191767"/>
                </a:lnTo>
                <a:lnTo>
                  <a:pt x="461009" y="1193037"/>
                </a:lnTo>
                <a:lnTo>
                  <a:pt x="461771" y="1192530"/>
                </a:lnTo>
                <a:lnTo>
                  <a:pt x="461771" y="1193139"/>
                </a:lnTo>
                <a:lnTo>
                  <a:pt x="463295" y="1192834"/>
                </a:lnTo>
                <a:lnTo>
                  <a:pt x="463295" y="1192530"/>
                </a:lnTo>
                <a:lnTo>
                  <a:pt x="464057" y="1192530"/>
                </a:lnTo>
                <a:close/>
              </a:path>
              <a:path w="851534" h="1205864">
                <a:moveTo>
                  <a:pt x="460247" y="1193292"/>
                </a:moveTo>
                <a:lnTo>
                  <a:pt x="459485" y="1194053"/>
                </a:lnTo>
                <a:lnTo>
                  <a:pt x="460057" y="1193672"/>
                </a:lnTo>
                <a:lnTo>
                  <a:pt x="460247" y="1193292"/>
                </a:lnTo>
                <a:close/>
              </a:path>
              <a:path w="851534" h="1205864">
                <a:moveTo>
                  <a:pt x="460057" y="1193672"/>
                </a:moveTo>
                <a:lnTo>
                  <a:pt x="459485" y="1194053"/>
                </a:lnTo>
                <a:lnTo>
                  <a:pt x="459485" y="1194815"/>
                </a:lnTo>
                <a:lnTo>
                  <a:pt x="460057" y="1193672"/>
                </a:lnTo>
                <a:close/>
              </a:path>
              <a:path w="851534" h="1205864">
                <a:moveTo>
                  <a:pt x="461771" y="1192530"/>
                </a:moveTo>
                <a:lnTo>
                  <a:pt x="460465" y="1193400"/>
                </a:lnTo>
                <a:lnTo>
                  <a:pt x="460247" y="1194053"/>
                </a:lnTo>
                <a:lnTo>
                  <a:pt x="460247" y="1193545"/>
                </a:lnTo>
                <a:lnTo>
                  <a:pt x="460057" y="1193672"/>
                </a:lnTo>
                <a:lnTo>
                  <a:pt x="459485" y="1194815"/>
                </a:lnTo>
                <a:lnTo>
                  <a:pt x="459485" y="1204340"/>
                </a:lnTo>
                <a:lnTo>
                  <a:pt x="460057" y="1204626"/>
                </a:lnTo>
                <a:lnTo>
                  <a:pt x="461009" y="1204721"/>
                </a:lnTo>
                <a:lnTo>
                  <a:pt x="461009" y="1193292"/>
                </a:lnTo>
                <a:lnTo>
                  <a:pt x="461771" y="1192530"/>
                </a:lnTo>
                <a:close/>
              </a:path>
              <a:path w="851534" h="1205864">
                <a:moveTo>
                  <a:pt x="460247" y="1193545"/>
                </a:moveTo>
                <a:lnTo>
                  <a:pt x="460247" y="1193292"/>
                </a:lnTo>
                <a:lnTo>
                  <a:pt x="460057" y="1193672"/>
                </a:lnTo>
                <a:lnTo>
                  <a:pt x="460247" y="1193545"/>
                </a:lnTo>
                <a:close/>
              </a:path>
              <a:path w="851534" h="1205864">
                <a:moveTo>
                  <a:pt x="461009" y="1193037"/>
                </a:moveTo>
                <a:lnTo>
                  <a:pt x="461009" y="1191767"/>
                </a:lnTo>
                <a:lnTo>
                  <a:pt x="460465" y="1193400"/>
                </a:lnTo>
                <a:lnTo>
                  <a:pt x="461009" y="1193037"/>
                </a:lnTo>
                <a:close/>
              </a:path>
              <a:path w="851534" h="1205864">
                <a:moveTo>
                  <a:pt x="775625" y="32293"/>
                </a:moveTo>
                <a:lnTo>
                  <a:pt x="704262" y="32573"/>
                </a:lnTo>
                <a:lnTo>
                  <a:pt x="664156" y="35788"/>
                </a:lnTo>
                <a:lnTo>
                  <a:pt x="625971" y="43166"/>
                </a:lnTo>
                <a:lnTo>
                  <a:pt x="579064" y="62181"/>
                </a:lnTo>
                <a:lnTo>
                  <a:pt x="547650" y="85355"/>
                </a:lnTo>
                <a:lnTo>
                  <a:pt x="521969" y="115823"/>
                </a:lnTo>
                <a:lnTo>
                  <a:pt x="505629" y="159851"/>
                </a:lnTo>
                <a:lnTo>
                  <a:pt x="498778" y="198639"/>
                </a:lnTo>
                <a:lnTo>
                  <a:pt x="491193" y="276406"/>
                </a:lnTo>
                <a:lnTo>
                  <a:pt x="486917" y="319277"/>
                </a:lnTo>
                <a:lnTo>
                  <a:pt x="486155" y="336041"/>
                </a:lnTo>
                <a:lnTo>
                  <a:pt x="484631" y="355091"/>
                </a:lnTo>
                <a:lnTo>
                  <a:pt x="483212" y="386353"/>
                </a:lnTo>
                <a:lnTo>
                  <a:pt x="481057" y="448948"/>
                </a:lnTo>
                <a:lnTo>
                  <a:pt x="479202" y="542987"/>
                </a:lnTo>
                <a:lnTo>
                  <a:pt x="477895" y="825506"/>
                </a:lnTo>
                <a:lnTo>
                  <a:pt x="475487" y="982217"/>
                </a:lnTo>
                <a:lnTo>
                  <a:pt x="475487" y="1005839"/>
                </a:lnTo>
                <a:lnTo>
                  <a:pt x="474532" y="1033808"/>
                </a:lnTo>
                <a:lnTo>
                  <a:pt x="471698" y="1084570"/>
                </a:lnTo>
                <a:lnTo>
                  <a:pt x="466084" y="1147830"/>
                </a:lnTo>
                <a:lnTo>
                  <a:pt x="461009" y="1188720"/>
                </a:lnTo>
                <a:lnTo>
                  <a:pt x="461009" y="1189843"/>
                </a:lnTo>
                <a:lnTo>
                  <a:pt x="464057" y="1192530"/>
                </a:lnTo>
                <a:lnTo>
                  <a:pt x="464819" y="1192530"/>
                </a:lnTo>
                <a:lnTo>
                  <a:pt x="464819" y="1192911"/>
                </a:lnTo>
                <a:lnTo>
                  <a:pt x="465581" y="1193292"/>
                </a:lnTo>
                <a:lnTo>
                  <a:pt x="465581" y="1205102"/>
                </a:lnTo>
                <a:lnTo>
                  <a:pt x="466343" y="1204721"/>
                </a:lnTo>
                <a:lnTo>
                  <a:pt x="467105" y="1203959"/>
                </a:lnTo>
                <a:lnTo>
                  <a:pt x="467867" y="1203959"/>
                </a:lnTo>
                <a:lnTo>
                  <a:pt x="470915" y="1200911"/>
                </a:lnTo>
                <a:lnTo>
                  <a:pt x="470915" y="1200149"/>
                </a:lnTo>
                <a:lnTo>
                  <a:pt x="471698" y="1198605"/>
                </a:lnTo>
                <a:lnTo>
                  <a:pt x="472439" y="1197864"/>
                </a:lnTo>
                <a:lnTo>
                  <a:pt x="473201" y="1195577"/>
                </a:lnTo>
                <a:lnTo>
                  <a:pt x="478429" y="1148388"/>
                </a:lnTo>
                <a:lnTo>
                  <a:pt x="482068" y="1104958"/>
                </a:lnTo>
                <a:lnTo>
                  <a:pt x="484965" y="1061482"/>
                </a:lnTo>
                <a:lnTo>
                  <a:pt x="487199" y="1017964"/>
                </a:lnTo>
                <a:lnTo>
                  <a:pt x="488854" y="974411"/>
                </a:lnTo>
                <a:lnTo>
                  <a:pt x="490753" y="887213"/>
                </a:lnTo>
                <a:lnTo>
                  <a:pt x="491065" y="625253"/>
                </a:lnTo>
                <a:lnTo>
                  <a:pt x="491560" y="537939"/>
                </a:lnTo>
                <a:lnTo>
                  <a:pt x="493344" y="450694"/>
                </a:lnTo>
                <a:lnTo>
                  <a:pt x="494925" y="407109"/>
                </a:lnTo>
                <a:lnTo>
                  <a:pt x="497073" y="363556"/>
                </a:lnTo>
                <a:lnTo>
                  <a:pt x="499871" y="320039"/>
                </a:lnTo>
                <a:lnTo>
                  <a:pt x="502919" y="289559"/>
                </a:lnTo>
                <a:lnTo>
                  <a:pt x="504063" y="272044"/>
                </a:lnTo>
                <a:lnTo>
                  <a:pt x="505307" y="260696"/>
                </a:lnTo>
                <a:lnTo>
                  <a:pt x="508925" y="222023"/>
                </a:lnTo>
                <a:lnTo>
                  <a:pt x="510390" y="208289"/>
                </a:lnTo>
                <a:lnTo>
                  <a:pt x="516805" y="167502"/>
                </a:lnTo>
                <a:lnTo>
                  <a:pt x="533399" y="121919"/>
                </a:lnTo>
                <a:lnTo>
                  <a:pt x="567463" y="85112"/>
                </a:lnTo>
                <a:lnTo>
                  <a:pt x="600334" y="65445"/>
                </a:lnTo>
                <a:lnTo>
                  <a:pt x="647883" y="51247"/>
                </a:lnTo>
                <a:lnTo>
                  <a:pt x="686479" y="46516"/>
                </a:lnTo>
                <a:lnTo>
                  <a:pt x="727709" y="44195"/>
                </a:lnTo>
                <a:lnTo>
                  <a:pt x="768095" y="44224"/>
                </a:lnTo>
                <a:lnTo>
                  <a:pt x="775015" y="44480"/>
                </a:lnTo>
                <a:lnTo>
                  <a:pt x="775625" y="32293"/>
                </a:lnTo>
                <a:close/>
              </a:path>
              <a:path w="851534" h="1205864">
                <a:moveTo>
                  <a:pt x="461771" y="1193139"/>
                </a:moveTo>
                <a:lnTo>
                  <a:pt x="461771" y="1192530"/>
                </a:lnTo>
                <a:lnTo>
                  <a:pt x="461009" y="1193292"/>
                </a:lnTo>
                <a:lnTo>
                  <a:pt x="461771" y="1193139"/>
                </a:lnTo>
                <a:close/>
              </a:path>
              <a:path w="851534" h="1205864">
                <a:moveTo>
                  <a:pt x="465581" y="1205102"/>
                </a:moveTo>
                <a:lnTo>
                  <a:pt x="465581" y="1193292"/>
                </a:lnTo>
                <a:lnTo>
                  <a:pt x="464275" y="1192856"/>
                </a:lnTo>
                <a:lnTo>
                  <a:pt x="463280" y="1192837"/>
                </a:lnTo>
                <a:lnTo>
                  <a:pt x="461009" y="1193292"/>
                </a:lnTo>
                <a:lnTo>
                  <a:pt x="461009" y="1204721"/>
                </a:lnTo>
                <a:lnTo>
                  <a:pt x="461771" y="1204721"/>
                </a:lnTo>
                <a:lnTo>
                  <a:pt x="462533" y="1205483"/>
                </a:lnTo>
                <a:lnTo>
                  <a:pt x="464819" y="1205483"/>
                </a:lnTo>
                <a:lnTo>
                  <a:pt x="465581" y="1205102"/>
                </a:lnTo>
                <a:close/>
              </a:path>
              <a:path w="851534" h="1205864">
                <a:moveTo>
                  <a:pt x="464275" y="1192638"/>
                </a:moveTo>
                <a:lnTo>
                  <a:pt x="463295" y="1192530"/>
                </a:lnTo>
                <a:lnTo>
                  <a:pt x="463867" y="1192720"/>
                </a:lnTo>
                <a:lnTo>
                  <a:pt x="464275" y="1192638"/>
                </a:lnTo>
                <a:close/>
              </a:path>
              <a:path w="851534" h="1205864">
                <a:moveTo>
                  <a:pt x="463867" y="1192720"/>
                </a:moveTo>
                <a:lnTo>
                  <a:pt x="463295" y="1192530"/>
                </a:lnTo>
                <a:lnTo>
                  <a:pt x="463295" y="1192834"/>
                </a:lnTo>
                <a:lnTo>
                  <a:pt x="463867" y="1192720"/>
                </a:lnTo>
                <a:close/>
              </a:path>
              <a:path w="851534" h="1205864">
                <a:moveTo>
                  <a:pt x="465581" y="1193292"/>
                </a:moveTo>
                <a:lnTo>
                  <a:pt x="464275" y="1192638"/>
                </a:lnTo>
                <a:lnTo>
                  <a:pt x="463867" y="1192720"/>
                </a:lnTo>
                <a:lnTo>
                  <a:pt x="465581" y="1193292"/>
                </a:lnTo>
                <a:close/>
              </a:path>
              <a:path w="851534" h="1205864">
                <a:moveTo>
                  <a:pt x="464819" y="1192911"/>
                </a:moveTo>
                <a:lnTo>
                  <a:pt x="464819" y="1192530"/>
                </a:lnTo>
                <a:lnTo>
                  <a:pt x="464275" y="1192638"/>
                </a:lnTo>
                <a:lnTo>
                  <a:pt x="464819" y="1192911"/>
                </a:lnTo>
                <a:close/>
              </a:path>
              <a:path w="851534" h="1205864">
                <a:moveTo>
                  <a:pt x="491317" y="799928"/>
                </a:moveTo>
                <a:lnTo>
                  <a:pt x="491065" y="625253"/>
                </a:lnTo>
                <a:lnTo>
                  <a:pt x="491065" y="853836"/>
                </a:lnTo>
                <a:lnTo>
                  <a:pt x="491317" y="799928"/>
                </a:lnTo>
                <a:close/>
              </a:path>
              <a:path w="851534" h="1205864">
                <a:moveTo>
                  <a:pt x="787907" y="69812"/>
                </a:moveTo>
                <a:lnTo>
                  <a:pt x="787907" y="44957"/>
                </a:lnTo>
                <a:lnTo>
                  <a:pt x="775015" y="44480"/>
                </a:lnTo>
                <a:lnTo>
                  <a:pt x="773429" y="76199"/>
                </a:lnTo>
                <a:lnTo>
                  <a:pt x="787907" y="69812"/>
                </a:lnTo>
                <a:close/>
              </a:path>
              <a:path w="851534" h="1205864">
                <a:moveTo>
                  <a:pt x="787907" y="44957"/>
                </a:moveTo>
                <a:lnTo>
                  <a:pt x="787907" y="32765"/>
                </a:lnTo>
                <a:lnTo>
                  <a:pt x="775625" y="32293"/>
                </a:lnTo>
                <a:lnTo>
                  <a:pt x="775015" y="44480"/>
                </a:lnTo>
                <a:lnTo>
                  <a:pt x="787907" y="44957"/>
                </a:lnTo>
                <a:close/>
              </a:path>
              <a:path w="851534" h="1205864">
                <a:moveTo>
                  <a:pt x="851153" y="41909"/>
                </a:moveTo>
                <a:lnTo>
                  <a:pt x="777239" y="0"/>
                </a:lnTo>
                <a:lnTo>
                  <a:pt x="775625" y="32293"/>
                </a:lnTo>
                <a:lnTo>
                  <a:pt x="787907" y="32765"/>
                </a:lnTo>
                <a:lnTo>
                  <a:pt x="787907" y="69812"/>
                </a:lnTo>
                <a:lnTo>
                  <a:pt x="851153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79085" y="2685351"/>
            <a:ext cx="73342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28985" y="3876294"/>
            <a:ext cx="3020060" cy="3797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800" b="1" spc="-5" dirty="0">
                <a:solidFill>
                  <a:srgbClr val="00009A"/>
                </a:solidFill>
                <a:latin typeface="Courier New"/>
                <a:cs typeface="Courier New"/>
              </a:rPr>
              <a:t>#includ</a:t>
            </a:r>
            <a:r>
              <a:rPr sz="1800" b="1" dirty="0">
                <a:solidFill>
                  <a:srgbClr val="00009A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&lt;stdlib.h&gt;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22066" y="4303776"/>
            <a:ext cx="770773" cy="606297"/>
          </a:xfrm>
          <a:custGeom>
            <a:avLst/>
            <a:gdLst/>
            <a:ahLst/>
            <a:cxnLst/>
            <a:rect l="l" t="t" r="r" b="b"/>
            <a:pathLst>
              <a:path w="660400" h="327025">
                <a:moveTo>
                  <a:pt x="43899" y="264124"/>
                </a:moveTo>
                <a:lnTo>
                  <a:pt x="19811" y="243839"/>
                </a:lnTo>
                <a:lnTo>
                  <a:pt x="0" y="326897"/>
                </a:lnTo>
                <a:lnTo>
                  <a:pt x="35813" y="311097"/>
                </a:lnTo>
                <a:lnTo>
                  <a:pt x="35813" y="273557"/>
                </a:lnTo>
                <a:lnTo>
                  <a:pt x="43899" y="264124"/>
                </a:lnTo>
                <a:close/>
              </a:path>
              <a:path w="660400" h="327025">
                <a:moveTo>
                  <a:pt x="53825" y="272483"/>
                </a:moveTo>
                <a:lnTo>
                  <a:pt x="43899" y="264124"/>
                </a:lnTo>
                <a:lnTo>
                  <a:pt x="35813" y="273557"/>
                </a:lnTo>
                <a:lnTo>
                  <a:pt x="45719" y="281939"/>
                </a:lnTo>
                <a:lnTo>
                  <a:pt x="53825" y="272483"/>
                </a:lnTo>
                <a:close/>
              </a:path>
              <a:path w="660400" h="327025">
                <a:moveTo>
                  <a:pt x="77723" y="292607"/>
                </a:moveTo>
                <a:lnTo>
                  <a:pt x="53825" y="272483"/>
                </a:lnTo>
                <a:lnTo>
                  <a:pt x="45719" y="281939"/>
                </a:lnTo>
                <a:lnTo>
                  <a:pt x="35813" y="273557"/>
                </a:lnTo>
                <a:lnTo>
                  <a:pt x="35813" y="311097"/>
                </a:lnTo>
                <a:lnTo>
                  <a:pt x="77723" y="292607"/>
                </a:lnTo>
                <a:close/>
              </a:path>
              <a:path w="660400" h="327025">
                <a:moveTo>
                  <a:pt x="659891" y="12191"/>
                </a:moveTo>
                <a:lnTo>
                  <a:pt x="584453" y="18287"/>
                </a:lnTo>
                <a:lnTo>
                  <a:pt x="518528" y="36572"/>
                </a:lnTo>
                <a:lnTo>
                  <a:pt x="469308" y="50687"/>
                </a:lnTo>
                <a:lnTo>
                  <a:pt x="419662" y="65294"/>
                </a:lnTo>
                <a:lnTo>
                  <a:pt x="369949" y="80400"/>
                </a:lnTo>
                <a:lnTo>
                  <a:pt x="320532" y="96011"/>
                </a:lnTo>
                <a:lnTo>
                  <a:pt x="271771" y="112135"/>
                </a:lnTo>
                <a:lnTo>
                  <a:pt x="224027" y="128777"/>
                </a:lnTo>
                <a:lnTo>
                  <a:pt x="210311" y="134873"/>
                </a:lnTo>
                <a:lnTo>
                  <a:pt x="190447" y="143588"/>
                </a:lnTo>
                <a:lnTo>
                  <a:pt x="157167" y="162509"/>
                </a:lnTo>
                <a:lnTo>
                  <a:pt x="125963" y="184678"/>
                </a:lnTo>
                <a:lnTo>
                  <a:pt x="96725" y="209459"/>
                </a:lnTo>
                <a:lnTo>
                  <a:pt x="69341" y="236219"/>
                </a:lnTo>
                <a:lnTo>
                  <a:pt x="43899" y="264124"/>
                </a:lnTo>
                <a:lnTo>
                  <a:pt x="53825" y="272483"/>
                </a:lnTo>
                <a:lnTo>
                  <a:pt x="59435" y="265937"/>
                </a:lnTo>
                <a:lnTo>
                  <a:pt x="80562" y="242390"/>
                </a:lnTo>
                <a:lnTo>
                  <a:pt x="108176" y="215792"/>
                </a:lnTo>
                <a:lnTo>
                  <a:pt x="137877" y="191485"/>
                </a:lnTo>
                <a:lnTo>
                  <a:pt x="169591" y="169937"/>
                </a:lnTo>
                <a:lnTo>
                  <a:pt x="203246" y="151614"/>
                </a:lnTo>
                <a:lnTo>
                  <a:pt x="242315" y="135635"/>
                </a:lnTo>
                <a:lnTo>
                  <a:pt x="288188" y="120136"/>
                </a:lnTo>
                <a:lnTo>
                  <a:pt x="334835" y="104945"/>
                </a:lnTo>
                <a:lnTo>
                  <a:pt x="381983" y="90113"/>
                </a:lnTo>
                <a:lnTo>
                  <a:pt x="429360" y="75691"/>
                </a:lnTo>
                <a:lnTo>
                  <a:pt x="476691" y="61730"/>
                </a:lnTo>
                <a:lnTo>
                  <a:pt x="523705" y="48280"/>
                </a:lnTo>
                <a:lnTo>
                  <a:pt x="554735" y="39623"/>
                </a:lnTo>
                <a:lnTo>
                  <a:pt x="587501" y="30479"/>
                </a:lnTo>
                <a:lnTo>
                  <a:pt x="6598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947659" y="2957067"/>
          <a:ext cx="1712976" cy="3428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7226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13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7177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C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13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666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7977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315" rIns="0" bIns="0" rtlCol="0">
            <a:spAutoFit/>
          </a:bodyPr>
          <a:lstStyle/>
          <a:p>
            <a:pPr marL="2558415">
              <a:lnSpc>
                <a:spcPct val="100000"/>
              </a:lnSpc>
            </a:pPr>
            <a:r>
              <a:rPr sz="4800" dirty="0"/>
              <a:t>Quiz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pc="-5" dirty="0"/>
              <a:t>Wha</a:t>
            </a:r>
            <a:r>
              <a:rPr dirty="0"/>
              <a:t>t</a:t>
            </a:r>
            <a:r>
              <a:rPr spc="-5" dirty="0"/>
              <a:t> i</a:t>
            </a:r>
            <a:r>
              <a:rPr dirty="0"/>
              <a:t>s</a:t>
            </a:r>
            <a:r>
              <a:rPr spc="5" dirty="0"/>
              <a:t> </a:t>
            </a:r>
            <a:r>
              <a:rPr spc="-5" dirty="0"/>
              <a:t>wron</a:t>
            </a:r>
            <a:r>
              <a:rPr dirty="0"/>
              <a:t>g</a:t>
            </a:r>
            <a:r>
              <a:rPr spc="-5" dirty="0"/>
              <a:t> wit</a:t>
            </a:r>
            <a:r>
              <a:rPr dirty="0"/>
              <a:t>h </a:t>
            </a:r>
            <a:r>
              <a:rPr spc="-5" dirty="0"/>
              <a:t>thi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code?</a:t>
            </a:r>
          </a:p>
          <a:p>
            <a:pPr marL="429895">
              <a:lnSpc>
                <a:spcPct val="100000"/>
              </a:lnSpc>
              <a:spcBef>
                <a:spcPts val="166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j, sum=0;</a:t>
            </a:r>
            <a:endParaRPr sz="2000">
              <a:latin typeface="Courier New"/>
              <a:cs typeface="Courier New"/>
            </a:endParaRPr>
          </a:p>
          <a:p>
            <a:pPr marL="429895" marR="35560">
              <a:lnSpc>
                <a:spcPct val="140000"/>
              </a:lnSpc>
              <a:spcBef>
                <a:spcPts val="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codeList[7] = {25, -12,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*listPtr;</a:t>
            </a:r>
            <a:endParaRPr sz="2000">
              <a:latin typeface="Courier New"/>
              <a:cs typeface="Courier New"/>
            </a:endParaRPr>
          </a:p>
          <a:p>
            <a:pPr marL="429895" marR="1406525">
              <a:lnSpc>
                <a:spcPct val="140300"/>
              </a:lnSpc>
              <a:spcBef>
                <a:spcPts val="1340"/>
              </a:spcBef>
            </a:pPr>
            <a:r>
              <a:rPr sz="2000" spc="-5" dirty="0">
                <a:latin typeface="Courier New"/>
                <a:cs typeface="Courier New"/>
              </a:rPr>
              <a:t>listPtr = codeList;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000" spc="-5" dirty="0">
                <a:latin typeface="Courier New"/>
                <a:cs typeface="Courier New"/>
              </a:rPr>
              <a:t>(j=0; j&lt;7; j++)</a:t>
            </a:r>
            <a:endParaRPr sz="2000">
              <a:latin typeface="Courier New"/>
              <a:cs typeface="Courier New"/>
            </a:endParaRPr>
          </a:p>
          <a:p>
            <a:pPr marL="429895" indent="3048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Courier New"/>
                <a:cs typeface="Courier New"/>
              </a:rPr>
              <a:t>sum += listPtr[j];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42989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free( listPtr 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7994" y="3269446"/>
            <a:ext cx="2921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24, 17, 59, 43, 1};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0995" y="3789426"/>
            <a:ext cx="4034790" cy="313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1565" marR="59055">
              <a:lnSpc>
                <a:spcPct val="99900"/>
              </a:lnSpc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listPt</a:t>
            </a:r>
            <a:r>
              <a:rPr sz="2400" dirty="0">
                <a:solidFill>
                  <a:srgbClr val="800000"/>
                </a:solidFill>
                <a:latin typeface="Courier New"/>
                <a:cs typeface="Courier New"/>
              </a:rPr>
              <a:t>r</a:t>
            </a:r>
            <a:r>
              <a:rPr sz="2400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00000"/>
                </a:solidFill>
                <a:latin typeface="Comic Sans MS"/>
                <a:cs typeface="Comic Sans MS"/>
              </a:rPr>
              <a:t>points</a:t>
            </a:r>
            <a:r>
              <a:rPr sz="2400" spc="-15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mic Sans MS"/>
                <a:cs typeface="Comic Sans MS"/>
              </a:rPr>
              <a:t>to </a:t>
            </a:r>
            <a:r>
              <a:rPr sz="2400" spc="-10" dirty="0">
                <a:solidFill>
                  <a:srgbClr val="800000"/>
                </a:solidFill>
                <a:latin typeface="Comic Sans MS"/>
                <a:cs typeface="Comic Sans MS"/>
              </a:rPr>
              <a:t>th</a:t>
            </a:r>
            <a:r>
              <a:rPr sz="2400" spc="-5" dirty="0">
                <a:solidFill>
                  <a:srgbClr val="800000"/>
                </a:solidFill>
                <a:latin typeface="Comic Sans MS"/>
                <a:cs typeface="Comic Sans MS"/>
              </a:rPr>
              <a:t>e</a:t>
            </a:r>
            <a:r>
              <a:rPr sz="2400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mic Sans MS"/>
                <a:cs typeface="Comic Sans MS"/>
              </a:rPr>
              <a:t>sam</a:t>
            </a:r>
            <a:r>
              <a:rPr sz="2400" spc="-5" dirty="0">
                <a:solidFill>
                  <a:srgbClr val="800000"/>
                </a:solidFill>
                <a:latin typeface="Comic Sans MS"/>
                <a:cs typeface="Comic Sans MS"/>
              </a:rPr>
              <a:t>e locatio</a:t>
            </a:r>
            <a:r>
              <a:rPr sz="2400" dirty="0">
                <a:solidFill>
                  <a:srgbClr val="800000"/>
                </a:solidFill>
                <a:latin typeface="Comic Sans MS"/>
                <a:cs typeface="Comic Sans MS"/>
              </a:rPr>
              <a:t>n</a:t>
            </a:r>
            <a:r>
              <a:rPr sz="2400" spc="-5" dirty="0">
                <a:solidFill>
                  <a:srgbClr val="800000"/>
                </a:solidFill>
                <a:latin typeface="Comic Sans MS"/>
                <a:cs typeface="Comic Sans MS"/>
              </a:rPr>
              <a:t> as </a:t>
            </a: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codeLis</a:t>
            </a:r>
            <a:r>
              <a:rPr sz="2400" dirty="0">
                <a:solidFill>
                  <a:srgbClr val="800000"/>
                </a:solidFill>
                <a:latin typeface="Courier New"/>
                <a:cs typeface="Courier New"/>
              </a:rPr>
              <a:t>t</a:t>
            </a:r>
            <a:r>
              <a:rPr sz="2400" spc="-73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mic Sans MS"/>
                <a:cs typeface="Comic Sans MS"/>
              </a:rPr>
              <a:t>tha</a:t>
            </a:r>
            <a:r>
              <a:rPr sz="2400" spc="-5" dirty="0">
                <a:solidFill>
                  <a:srgbClr val="800000"/>
                </a:solidFill>
                <a:latin typeface="Comic Sans MS"/>
                <a:cs typeface="Comic Sans MS"/>
              </a:rPr>
              <a:t>t </a:t>
            </a:r>
            <a:r>
              <a:rPr sz="2400" spc="-10" dirty="0">
                <a:solidFill>
                  <a:srgbClr val="800000"/>
                </a:solidFill>
                <a:latin typeface="Comic Sans MS"/>
                <a:cs typeface="Comic Sans MS"/>
              </a:rPr>
              <a:t>was </a:t>
            </a:r>
            <a:r>
              <a:rPr sz="2400" spc="-5" dirty="0">
                <a:solidFill>
                  <a:srgbClr val="800000"/>
                </a:solidFill>
                <a:latin typeface="Comic Sans MS"/>
                <a:cs typeface="Comic Sans MS"/>
              </a:rPr>
              <a:t>allocated</a:t>
            </a:r>
            <a:r>
              <a:rPr sz="2400" spc="-15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mic Sans MS"/>
                <a:cs typeface="Comic Sans MS"/>
              </a:rPr>
              <a:t>statically</a:t>
            </a:r>
            <a:endParaRPr sz="2400" dirty="0">
              <a:latin typeface="Comic Sans MS"/>
              <a:cs typeface="Comic Sans MS"/>
            </a:endParaRPr>
          </a:p>
          <a:p>
            <a:pPr marL="1091565" marR="242570">
              <a:lnSpc>
                <a:spcPct val="100000"/>
              </a:lnSpc>
              <a:spcBef>
                <a:spcPts val="1430"/>
              </a:spcBef>
            </a:pPr>
            <a:r>
              <a:rPr sz="2400" spc="-5" dirty="0">
                <a:solidFill>
                  <a:srgbClr val="800000"/>
                </a:solidFill>
                <a:latin typeface="Comic Sans MS"/>
                <a:cs typeface="Comic Sans MS"/>
              </a:rPr>
              <a:t>Yo</a:t>
            </a:r>
            <a:r>
              <a:rPr sz="2400" dirty="0">
                <a:solidFill>
                  <a:srgbClr val="800000"/>
                </a:solidFill>
                <a:latin typeface="Comic Sans MS"/>
                <a:cs typeface="Comic Sans MS"/>
              </a:rPr>
              <a:t>u can’t</a:t>
            </a:r>
            <a:r>
              <a:rPr sz="2400" spc="-5" dirty="0">
                <a:solidFill>
                  <a:srgbClr val="800000"/>
                </a:solidFill>
                <a:latin typeface="Comic Sans MS"/>
                <a:cs typeface="Comic Sans MS"/>
              </a:rPr>
              <a:t> free statically</a:t>
            </a:r>
            <a:r>
              <a:rPr sz="2400" spc="-10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mic Sans MS"/>
                <a:cs typeface="Comic Sans MS"/>
              </a:rPr>
              <a:t>allocated </a:t>
            </a:r>
            <a:r>
              <a:rPr sz="2400" spc="-10" dirty="0">
                <a:solidFill>
                  <a:srgbClr val="800000"/>
                </a:solidFill>
                <a:latin typeface="Comic Sans MS"/>
                <a:cs typeface="Comic Sans MS"/>
              </a:rPr>
              <a:t>memory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04167" y="4476750"/>
            <a:ext cx="514350" cy="76200"/>
          </a:xfrm>
          <a:custGeom>
            <a:avLst/>
            <a:gdLst/>
            <a:ahLst/>
            <a:cxnLst/>
            <a:rect l="l" t="t" r="r" b="b"/>
            <a:pathLst>
              <a:path w="514350" h="76200">
                <a:moveTo>
                  <a:pt x="76200" y="31241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31241"/>
                </a:lnTo>
                <a:lnTo>
                  <a:pt x="76200" y="31241"/>
                </a:lnTo>
                <a:close/>
              </a:path>
              <a:path w="514350" h="76200">
                <a:moveTo>
                  <a:pt x="514350" y="44195"/>
                </a:moveTo>
                <a:lnTo>
                  <a:pt x="514350" y="31241"/>
                </a:lnTo>
                <a:lnTo>
                  <a:pt x="63246" y="31241"/>
                </a:lnTo>
                <a:lnTo>
                  <a:pt x="63246" y="44195"/>
                </a:lnTo>
                <a:lnTo>
                  <a:pt x="514350" y="44195"/>
                </a:lnTo>
                <a:close/>
              </a:path>
              <a:path w="514350" h="76200">
                <a:moveTo>
                  <a:pt x="76200" y="76200"/>
                </a:moveTo>
                <a:lnTo>
                  <a:pt x="76200" y="44195"/>
                </a:lnTo>
                <a:lnTo>
                  <a:pt x="63246" y="44195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9115" y="5892546"/>
            <a:ext cx="514350" cy="76200"/>
          </a:xfrm>
          <a:custGeom>
            <a:avLst/>
            <a:gdLst/>
            <a:ahLst/>
            <a:cxnLst/>
            <a:rect l="l" t="t" r="r" b="b"/>
            <a:pathLst>
              <a:path w="514350" h="76200">
                <a:moveTo>
                  <a:pt x="76200" y="32003"/>
                </a:moveTo>
                <a:lnTo>
                  <a:pt x="76199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32003"/>
                </a:lnTo>
                <a:lnTo>
                  <a:pt x="76200" y="32003"/>
                </a:lnTo>
                <a:close/>
              </a:path>
              <a:path w="514350" h="76200">
                <a:moveTo>
                  <a:pt x="514350" y="44195"/>
                </a:moveTo>
                <a:lnTo>
                  <a:pt x="514350" y="32003"/>
                </a:lnTo>
                <a:lnTo>
                  <a:pt x="63246" y="32003"/>
                </a:lnTo>
                <a:lnTo>
                  <a:pt x="63246" y="44195"/>
                </a:lnTo>
                <a:lnTo>
                  <a:pt x="514350" y="44195"/>
                </a:lnTo>
                <a:close/>
              </a:path>
              <a:path w="514350" h="76200">
                <a:moveTo>
                  <a:pt x="76200" y="76200"/>
                </a:moveTo>
                <a:lnTo>
                  <a:pt x="76200" y="44195"/>
                </a:lnTo>
                <a:lnTo>
                  <a:pt x="63246" y="44195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50" y="6895846"/>
            <a:ext cx="1847850" cy="63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780" y="352425"/>
            <a:ext cx="6227838" cy="1228725"/>
          </a:xfrm>
          <a:prstGeom prst="rect">
            <a:avLst/>
          </a:prstGeom>
        </p:spPr>
        <p:txBody>
          <a:bodyPr vert="horz" wrap="square" lIns="0" tIns="193547" rIns="0" bIns="0" rtlCol="0">
            <a:spAutoFit/>
          </a:bodyPr>
          <a:lstStyle/>
          <a:p>
            <a:pPr marL="1348105">
              <a:lnSpc>
                <a:spcPct val="100000"/>
              </a:lnSpc>
            </a:pPr>
            <a:r>
              <a:rPr spc="-5" dirty="0"/>
              <a:t>Dynamic</a:t>
            </a:r>
            <a:r>
              <a:rPr spc="15" dirty="0"/>
              <a:t> </a:t>
            </a:r>
            <a:r>
              <a:rPr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3831" y="1340262"/>
            <a:ext cx="719137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Dynami</a:t>
            </a:r>
            <a:r>
              <a:rPr sz="2400" dirty="0">
                <a:latin typeface="Calibri"/>
                <a:cs typeface="Calibri"/>
              </a:rPr>
              <a:t>c </a:t>
            </a:r>
            <a:r>
              <a:rPr sz="2400" spc="-10" dirty="0">
                <a:latin typeface="Calibri"/>
                <a:cs typeface="Calibri"/>
              </a:rPr>
              <a:t>Arra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allocatio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eliminates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mos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awkward </a:t>
            </a:r>
            <a:r>
              <a:rPr sz="2400" dirty="0">
                <a:latin typeface="Calibri"/>
                <a:cs typeface="Calibri"/>
              </a:rPr>
              <a:t>aspect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conv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5" dirty="0">
                <a:latin typeface="Calibri"/>
                <a:cs typeface="Calibri"/>
              </a:rPr>
              <a:t>tiona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array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 –</a:t>
            </a:r>
            <a:r>
              <a:rPr sz="2400" spc="-5" dirty="0">
                <a:latin typeface="Calibri"/>
                <a:cs typeface="Calibri"/>
              </a:rPr>
              <a:t> H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w bi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array size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8624" y="2076704"/>
            <a:ext cx="5053965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shoul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be</a:t>
            </a:r>
            <a:endParaRPr sz="2400">
              <a:latin typeface="Calibri"/>
              <a:cs typeface="Calibri"/>
            </a:endParaRPr>
          </a:p>
          <a:p>
            <a:pPr marL="12700" marR="5080" indent="17780">
              <a:lnSpc>
                <a:spcPct val="124000"/>
              </a:lnSpc>
              <a:spcBef>
                <a:spcPts val="880"/>
              </a:spcBef>
              <a:tabLst>
                <a:tab pos="3841115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#define </a:t>
            </a:r>
            <a:r>
              <a:rPr sz="2000" spc="-5" dirty="0">
                <a:latin typeface="Courier New"/>
                <a:cs typeface="Courier New"/>
              </a:rPr>
              <a:t>NUM_OF_STUDENTS	50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2000" spc="-5" dirty="0">
                <a:latin typeface="Courier New"/>
                <a:cs typeface="Courier New"/>
              </a:rPr>
              <a:t>examMarks[NUM_OF_STUDENTS];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3831" y="3592988"/>
            <a:ext cx="7950200" cy="3182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307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Dynami</a:t>
            </a:r>
            <a:r>
              <a:rPr sz="2400" dirty="0">
                <a:latin typeface="Calibri"/>
                <a:cs typeface="Calibri"/>
              </a:rPr>
              <a:t>c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reserve spac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accordin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u="heavy" dirty="0">
                <a:latin typeface="Calibri"/>
                <a:cs typeface="Calibri"/>
              </a:rPr>
              <a:t>actual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requirements</a:t>
            </a:r>
            <a:r>
              <a:rPr lang="en-AU"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i="1" spc="-5" dirty="0">
                <a:latin typeface="Calibri"/>
                <a:cs typeface="Calibri"/>
              </a:rPr>
              <a:t>Example:</a:t>
            </a:r>
            <a:endParaRPr sz="2000" dirty="0">
              <a:latin typeface="Calibri"/>
              <a:cs typeface="Calibri"/>
            </a:endParaRPr>
          </a:p>
          <a:p>
            <a:pPr marL="164465" marR="5003800" indent="30480">
              <a:lnSpc>
                <a:spcPct val="125000"/>
              </a:lnSpc>
              <a:spcBef>
                <a:spcPts val="215"/>
              </a:spcBef>
            </a:pPr>
            <a:r>
              <a:rPr sz="2000" spc="-5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numOfStudents;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2000" spc="-5" dirty="0">
                <a:latin typeface="Courier New"/>
                <a:cs typeface="Courier New"/>
              </a:rPr>
              <a:t>*examMarks;</a:t>
            </a:r>
            <a:endParaRPr sz="2000" dirty="0">
              <a:latin typeface="Courier New"/>
              <a:cs typeface="Courier New"/>
            </a:endParaRPr>
          </a:p>
          <a:p>
            <a:pPr marL="164465" marR="1529715">
              <a:lnSpc>
                <a:spcPct val="120000"/>
              </a:lnSpc>
              <a:spcBef>
                <a:spcPts val="1275"/>
              </a:spcBef>
            </a:pPr>
            <a:r>
              <a:rPr sz="2000" spc="-5" dirty="0">
                <a:latin typeface="Courier New"/>
                <a:cs typeface="Courier New"/>
              </a:rPr>
              <a:t>printf("Enter the number of students :"); scanf("%d", &amp;numOfStudents);</a:t>
            </a:r>
            <a:endParaRPr sz="2000" dirty="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ourier New"/>
                <a:cs typeface="Courier New"/>
              </a:rPr>
              <a:t>examMarks = calloc( numOfStudents, sizeof</a:t>
            </a:r>
            <a:r>
              <a:rPr sz="2000" dirty="0"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2000" spc="-5" dirty="0">
                <a:latin typeface="Courier New"/>
                <a:cs typeface="Courier New"/>
              </a:rPr>
              <a:t>)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7965" y="2336355"/>
            <a:ext cx="237236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dirty="0">
                <a:solidFill>
                  <a:srgbClr val="003300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003300"/>
                </a:solidFill>
                <a:latin typeface="Calibri"/>
                <a:cs typeface="Calibri"/>
              </a:rPr>
              <a:t>h</a:t>
            </a:r>
            <a:r>
              <a:rPr sz="1600" dirty="0">
                <a:solidFill>
                  <a:srgbClr val="003300"/>
                </a:solidFill>
                <a:latin typeface="Calibri"/>
                <a:cs typeface="Calibri"/>
              </a:rPr>
              <a:t>at</a:t>
            </a:r>
            <a:r>
              <a:rPr sz="1600" spc="-5" dirty="0">
                <a:solidFill>
                  <a:srgbClr val="003300"/>
                </a:solidFill>
                <a:latin typeface="Calibri"/>
                <a:cs typeface="Calibri"/>
              </a:rPr>
              <a:t> i</a:t>
            </a:r>
            <a:r>
              <a:rPr sz="1600" dirty="0">
                <a:solidFill>
                  <a:srgbClr val="003300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3300"/>
                </a:solidFill>
                <a:latin typeface="Calibri"/>
                <a:cs typeface="Calibri"/>
              </a:rPr>
              <a:t>the</a:t>
            </a:r>
            <a:r>
              <a:rPr sz="1600" spc="-5" dirty="0">
                <a:solidFill>
                  <a:srgbClr val="003300"/>
                </a:solidFill>
                <a:latin typeface="Calibri"/>
                <a:cs typeface="Calibri"/>
              </a:rPr>
              <a:t> act</a:t>
            </a:r>
            <a:r>
              <a:rPr sz="1600" spc="-10" dirty="0">
                <a:solidFill>
                  <a:srgbClr val="003300"/>
                </a:solidFill>
                <a:latin typeface="Calibri"/>
                <a:cs typeface="Calibri"/>
              </a:rPr>
              <a:t>u</a:t>
            </a:r>
            <a:r>
              <a:rPr sz="1600" dirty="0">
                <a:solidFill>
                  <a:srgbClr val="003300"/>
                </a:solidFill>
                <a:latin typeface="Calibri"/>
                <a:cs typeface="Calibri"/>
              </a:rPr>
              <a:t>al</a:t>
            </a:r>
            <a:r>
              <a:rPr sz="1600" spc="-1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3300"/>
                </a:solidFill>
                <a:latin typeface="Calibri"/>
                <a:cs typeface="Calibri"/>
              </a:rPr>
              <a:t>numbe</a:t>
            </a:r>
            <a:r>
              <a:rPr sz="1600" dirty="0">
                <a:solidFill>
                  <a:srgbClr val="003300"/>
                </a:solidFill>
                <a:latin typeface="Calibri"/>
                <a:cs typeface="Calibri"/>
              </a:rPr>
              <a:t>r </a:t>
            </a:r>
            <a:r>
              <a:rPr sz="1600" spc="-5" dirty="0">
                <a:solidFill>
                  <a:srgbClr val="003300"/>
                </a:solidFill>
                <a:latin typeface="Calibri"/>
                <a:cs typeface="Calibri"/>
              </a:rPr>
              <a:t>is different?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2898" y="2617470"/>
            <a:ext cx="1160780" cy="325755"/>
          </a:xfrm>
          <a:custGeom>
            <a:avLst/>
            <a:gdLst/>
            <a:ahLst/>
            <a:cxnLst/>
            <a:rect l="l" t="t" r="r" b="b"/>
            <a:pathLst>
              <a:path w="1160779" h="325755">
                <a:moveTo>
                  <a:pt x="72239" y="282614"/>
                </a:moveTo>
                <a:lnTo>
                  <a:pt x="64007" y="252221"/>
                </a:lnTo>
                <a:lnTo>
                  <a:pt x="0" y="307847"/>
                </a:lnTo>
                <a:lnTo>
                  <a:pt x="60197" y="320434"/>
                </a:lnTo>
                <a:lnTo>
                  <a:pt x="60197" y="285749"/>
                </a:lnTo>
                <a:lnTo>
                  <a:pt x="72239" y="282614"/>
                </a:lnTo>
                <a:close/>
              </a:path>
              <a:path w="1160779" h="325755">
                <a:moveTo>
                  <a:pt x="75524" y="294744"/>
                </a:moveTo>
                <a:lnTo>
                  <a:pt x="72239" y="282614"/>
                </a:lnTo>
                <a:lnTo>
                  <a:pt x="60197" y="285749"/>
                </a:lnTo>
                <a:lnTo>
                  <a:pt x="63245" y="297941"/>
                </a:lnTo>
                <a:lnTo>
                  <a:pt x="75524" y="294744"/>
                </a:lnTo>
                <a:close/>
              </a:path>
              <a:path w="1160779" h="325755">
                <a:moveTo>
                  <a:pt x="83819" y="325373"/>
                </a:moveTo>
                <a:lnTo>
                  <a:pt x="75524" y="294744"/>
                </a:lnTo>
                <a:lnTo>
                  <a:pt x="63245" y="297941"/>
                </a:lnTo>
                <a:lnTo>
                  <a:pt x="60197" y="285749"/>
                </a:lnTo>
                <a:lnTo>
                  <a:pt x="60197" y="320434"/>
                </a:lnTo>
                <a:lnTo>
                  <a:pt x="83819" y="325373"/>
                </a:lnTo>
                <a:close/>
              </a:path>
              <a:path w="1160779" h="325755">
                <a:moveTo>
                  <a:pt x="1160526" y="12191"/>
                </a:moveTo>
                <a:lnTo>
                  <a:pt x="1157478" y="0"/>
                </a:lnTo>
                <a:lnTo>
                  <a:pt x="72239" y="282614"/>
                </a:lnTo>
                <a:lnTo>
                  <a:pt x="75524" y="294744"/>
                </a:lnTo>
                <a:lnTo>
                  <a:pt x="1160526" y="1219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8565" y="5235617"/>
            <a:ext cx="4123054" cy="150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12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erro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recover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y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acces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s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throug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h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indexin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g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acces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s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throug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h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pointe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72228" y="1675320"/>
            <a:ext cx="7948942" cy="2787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675" marR="5080" indent="-342900">
              <a:lnSpc>
                <a:spcPts val="2630"/>
              </a:lnSpc>
            </a:pPr>
            <a:r>
              <a:rPr sz="2000" i="1" spc="-5" dirty="0">
                <a:latin typeface="Calibri"/>
                <a:cs typeface="Calibri"/>
              </a:rPr>
              <a:t>Example:</a:t>
            </a:r>
            <a:r>
              <a:rPr sz="2000" i="1" spc="90" dirty="0">
                <a:latin typeface="Calibri"/>
                <a:cs typeface="Calibri"/>
              </a:rPr>
              <a:t> </a:t>
            </a:r>
            <a:r>
              <a:rPr spc="-5" dirty="0"/>
              <a:t>A functio</a:t>
            </a:r>
            <a:r>
              <a:rPr dirty="0"/>
              <a:t>n</a:t>
            </a:r>
            <a:r>
              <a:rPr spc="-5" dirty="0"/>
              <a:t> </a:t>
            </a:r>
            <a:r>
              <a:rPr b="1" spc="-5" dirty="0">
                <a:latin typeface="Courier New"/>
                <a:cs typeface="Courier New"/>
              </a:rPr>
              <a:t>createFlArra</a:t>
            </a:r>
            <a:r>
              <a:rPr b="1" dirty="0">
                <a:latin typeface="Courier New"/>
                <a:cs typeface="Courier New"/>
              </a:rPr>
              <a:t>y</a:t>
            </a:r>
            <a:r>
              <a:rPr b="1" spc="-905" dirty="0">
                <a:latin typeface="Courier New"/>
                <a:cs typeface="Courier New"/>
              </a:rPr>
              <a:t> </a:t>
            </a:r>
            <a:r>
              <a:rPr dirty="0"/>
              <a:t>that</a:t>
            </a:r>
            <a:r>
              <a:rPr spc="-10" dirty="0"/>
              <a:t> </a:t>
            </a:r>
            <a:r>
              <a:rPr spc="-5" dirty="0"/>
              <a:t>allocate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memory </a:t>
            </a:r>
            <a:r>
              <a:rPr spc="-5" dirty="0"/>
              <a:t>fo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a specified</a:t>
            </a:r>
            <a:r>
              <a:rPr spc="-5" dirty="0"/>
              <a:t> </a:t>
            </a:r>
            <a:r>
              <a:rPr dirty="0"/>
              <a:t>size</a:t>
            </a:r>
            <a:r>
              <a:rPr spc="-10" dirty="0"/>
              <a:t> </a:t>
            </a:r>
            <a:r>
              <a:rPr spc="-5" dirty="0"/>
              <a:t>array </a:t>
            </a:r>
            <a:r>
              <a:rPr dirty="0"/>
              <a:t>and</a:t>
            </a:r>
            <a:r>
              <a:rPr spc="-5" dirty="0"/>
              <a:t> initialis</a:t>
            </a:r>
            <a:r>
              <a:rPr dirty="0"/>
              <a:t>e</a:t>
            </a:r>
            <a:r>
              <a:rPr spc="15" dirty="0"/>
              <a:t> </a:t>
            </a:r>
            <a:r>
              <a:rPr spc="-5" dirty="0"/>
              <a:t>elements</a:t>
            </a:r>
            <a:r>
              <a:rPr spc="-15" dirty="0"/>
              <a:t> </a:t>
            </a:r>
            <a:r>
              <a:rPr spc="-10" dirty="0"/>
              <a:t>t</a:t>
            </a:r>
            <a:r>
              <a:rPr dirty="0"/>
              <a:t>o</a:t>
            </a:r>
            <a:r>
              <a:rPr spc="-10" dirty="0"/>
              <a:t> </a:t>
            </a:r>
            <a:r>
              <a:rPr spc="-5" dirty="0"/>
              <a:t>0.</a:t>
            </a:r>
            <a:endParaRPr sz="2000" dirty="0">
              <a:latin typeface="Courier New"/>
              <a:cs typeface="Courier New"/>
            </a:endParaRPr>
          </a:p>
          <a:p>
            <a:pPr marL="105410">
              <a:lnSpc>
                <a:spcPct val="100000"/>
              </a:lnSpc>
              <a:spcBef>
                <a:spcPts val="1415"/>
              </a:spcBef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*createFlArray(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size)</a:t>
            </a:r>
            <a:endParaRPr sz="1800" dirty="0">
              <a:latin typeface="Courier New"/>
              <a:cs typeface="Courier New"/>
            </a:endParaRPr>
          </a:p>
          <a:p>
            <a:pPr marL="10541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514984">
              <a:lnSpc>
                <a:spcPct val="100000"/>
              </a:lnSpc>
              <a:spcBef>
                <a:spcPts val="225"/>
              </a:spcBef>
            </a:pPr>
            <a:r>
              <a:rPr lang="en-US" sz="1800" spc="-5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static</a:t>
            </a:r>
            <a:r>
              <a:rPr lang="en-US" sz="18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*array;</a:t>
            </a:r>
            <a:endParaRPr sz="1800" dirty="0">
              <a:latin typeface="Courier New"/>
              <a:cs typeface="Courier New"/>
            </a:endParaRPr>
          </a:p>
          <a:p>
            <a:pPr marL="514984" marR="898525" indent="-635">
              <a:lnSpc>
                <a:spcPct val="110600"/>
              </a:lnSpc>
              <a:spcBef>
                <a:spcPts val="1050"/>
              </a:spcBef>
            </a:pPr>
            <a:r>
              <a:rPr sz="1800" spc="-10" dirty="0">
                <a:latin typeface="Courier New"/>
                <a:cs typeface="Courier New"/>
              </a:rPr>
              <a:t>arra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9A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*)calloc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 size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sizeof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0" dirty="0">
                <a:latin typeface="Courier New"/>
                <a:cs typeface="Courier New"/>
              </a:rPr>
              <a:t> );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retur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array;</a:t>
            </a:r>
            <a:endParaRPr sz="1800" dirty="0">
              <a:latin typeface="Courier New"/>
              <a:cs typeface="Courier New"/>
            </a:endParaRPr>
          </a:p>
          <a:p>
            <a:pPr marL="10541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5482" y="4798991"/>
            <a:ext cx="3712845" cy="195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priceList;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ct val="110300"/>
              </a:lnSpc>
              <a:spcBef>
                <a:spcPts val="1055"/>
              </a:spcBef>
            </a:pPr>
            <a:r>
              <a:rPr sz="1800" spc="-10" dirty="0">
                <a:latin typeface="Courier New"/>
                <a:cs typeface="Courier New"/>
              </a:rPr>
              <a:t>priceLis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create</a:t>
            </a:r>
            <a:r>
              <a:rPr lang="en-AU" sz="1800" spc="-10" dirty="0" err="1">
                <a:latin typeface="Courier New"/>
                <a:cs typeface="Courier New"/>
              </a:rPr>
              <a:t>Fl</a:t>
            </a:r>
            <a:r>
              <a:rPr sz="1800" spc="-10" dirty="0">
                <a:latin typeface="Courier New"/>
                <a:cs typeface="Courier New"/>
              </a:rPr>
              <a:t>Array( </a:t>
            </a:r>
            <a:r>
              <a:rPr sz="1800" spc="-10" dirty="0">
                <a:solidFill>
                  <a:srgbClr val="00009A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f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 priceLis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=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NUL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.</a:t>
            </a: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priceList[5</a:t>
            </a:r>
            <a:r>
              <a:rPr sz="1800" dirty="0">
                <a:latin typeface="Courier New"/>
                <a:cs typeface="Courier New"/>
              </a:rPr>
              <a:t>]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35.50;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10" dirty="0">
                <a:latin typeface="Courier New"/>
                <a:cs typeface="Courier New"/>
              </a:rPr>
              <a:t>*(priceLis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0" dirty="0">
                <a:latin typeface="Courier New"/>
                <a:cs typeface="Courier New"/>
              </a:rPr>
              <a:t> 5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16.30;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2780" y="276225"/>
            <a:ext cx="6227838" cy="1228725"/>
          </a:xfrm>
          <a:prstGeom prst="rect">
            <a:avLst/>
          </a:prstGeom>
        </p:spPr>
        <p:txBody>
          <a:bodyPr vert="horz" wrap="square" lIns="0" tIns="382523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use</a:t>
            </a:r>
            <a:r>
              <a:rPr spc="1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5" dirty="0"/>
              <a:t>Dynamic</a:t>
            </a:r>
            <a:r>
              <a:rPr spc="15" dirty="0"/>
              <a:t> </a:t>
            </a:r>
            <a:r>
              <a:rPr dirty="0"/>
              <a:t>Arrays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547" rIns="0" bIns="0" rtlCol="0">
            <a:spAutoFit/>
          </a:bodyPr>
          <a:lstStyle/>
          <a:p>
            <a:pPr marL="1348105">
              <a:lnSpc>
                <a:spcPct val="100000"/>
              </a:lnSpc>
            </a:pPr>
            <a:r>
              <a:rPr spc="-5" dirty="0"/>
              <a:t>Dynamic</a:t>
            </a:r>
            <a:r>
              <a:rPr spc="15" dirty="0"/>
              <a:t> </a:t>
            </a:r>
            <a:r>
              <a:rPr dirty="0"/>
              <a:t>Arrays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3540" y="1563624"/>
            <a:ext cx="47548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006500"/>
                </a:solidFill>
                <a:latin typeface="Calibri"/>
                <a:cs typeface="Calibri"/>
              </a:rPr>
              <a:t>Example</a:t>
            </a:r>
            <a:r>
              <a:rPr sz="1800" i="1" dirty="0">
                <a:solidFill>
                  <a:srgbClr val="006500"/>
                </a:solidFill>
                <a:latin typeface="Calibri"/>
                <a:cs typeface="Calibri"/>
              </a:rPr>
              <a:t>: </a:t>
            </a:r>
            <a:r>
              <a:rPr sz="1800" i="1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 function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 concatenates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tw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strings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3540" y="1863174"/>
            <a:ext cx="514350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5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char char </a:t>
            </a:r>
            <a:r>
              <a:rPr sz="1600" dirty="0">
                <a:solidFill>
                  <a:srgbClr val="00009A"/>
                </a:solidFill>
                <a:latin typeface="Courier New"/>
                <a:cs typeface="Courier New"/>
              </a:rPr>
              <a:t>char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4655" y="1863174"/>
            <a:ext cx="2959735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600" dirty="0">
                <a:latin typeface="Courier New"/>
                <a:cs typeface="Courier New"/>
              </a:rPr>
              <a:t>firstName[] = "Peter"; secondName[] = "Norton";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Courier New"/>
                <a:cs typeface="Courier New"/>
              </a:rPr>
              <a:t>*fullName;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3540" y="2744802"/>
            <a:ext cx="7757795" cy="260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/*</a:t>
            </a:r>
            <a:r>
              <a:rPr sz="1600" spc="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function</a:t>
            </a:r>
            <a:r>
              <a:rPr sz="1600" spc="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call</a:t>
            </a:r>
            <a:r>
              <a:rPr sz="1600" spc="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Courier New"/>
                <a:cs typeface="Courier New"/>
              </a:rPr>
              <a:t>fullName = addTwoStrings( firstName, secondName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----functio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definition---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-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00" dirty="0">
                <a:latin typeface="Courier New"/>
                <a:cs typeface="Courier New"/>
              </a:rPr>
              <a:t>*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addTwoStrings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cha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*firstStr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cha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*secondSt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</a:p>
          <a:p>
            <a:pPr marL="285750">
              <a:lnSpc>
                <a:spcPct val="100000"/>
              </a:lnSpc>
              <a:spcBef>
                <a:spcPts val="400"/>
              </a:spcBef>
              <a:tabLst>
                <a:tab pos="2334260" algn="l"/>
              </a:tabLst>
            </a:pPr>
            <a:r>
              <a:rPr lang="en-US" spc="-10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</a:t>
            </a:r>
            <a:r>
              <a:rPr lang="en-US" sz="1800" spc="-10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tatic </a:t>
            </a:r>
            <a:r>
              <a:rPr sz="1800" spc="-10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cha</a:t>
            </a:r>
            <a:r>
              <a:rPr sz="1800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r</a:t>
            </a:r>
            <a:r>
              <a:rPr sz="1800" spc="-10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*newStr</a:t>
            </a:r>
            <a:r>
              <a:rPr sz="1800" dirty="0">
                <a:latin typeface="Courier New"/>
                <a:cs typeface="Courier New"/>
              </a:rPr>
              <a:t>;	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a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concatenate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d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strin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g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*/</a:t>
            </a:r>
            <a:endParaRPr sz="1800" dirty="0">
              <a:latin typeface="Courier New"/>
              <a:cs typeface="Courier New"/>
            </a:endParaRPr>
          </a:p>
          <a:p>
            <a:pPr marL="285750" marR="5080">
              <a:lnSpc>
                <a:spcPct val="135600"/>
              </a:lnSpc>
              <a:spcBef>
                <a:spcPts val="1105"/>
              </a:spcBef>
            </a:pPr>
            <a:r>
              <a:rPr sz="1600" dirty="0">
                <a:latin typeface="Courier New"/>
                <a:cs typeface="Courier New"/>
              </a:rPr>
              <a:t>newStr=malloc(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strlen</a:t>
            </a:r>
            <a:r>
              <a:rPr sz="1600" spc="5" dirty="0"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firstStr) + strlen(secondStr) + 2 );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600" dirty="0">
                <a:latin typeface="Courier New"/>
                <a:cs typeface="Courier New"/>
              </a:rPr>
              <a:t>(newStr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== NULL )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NULL;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/*memory allocation error */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372" y="6303370"/>
            <a:ext cx="17379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33CC"/>
                </a:solidFill>
                <a:latin typeface="Courier New"/>
                <a:cs typeface="Courier New"/>
              </a:rPr>
              <a:t>return</a:t>
            </a:r>
            <a:r>
              <a:rPr sz="1600" spc="5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1600" dirty="0" err="1">
                <a:latin typeface="Courier New"/>
                <a:cs typeface="Courier New"/>
              </a:rPr>
              <a:t>newStr</a:t>
            </a:r>
            <a:r>
              <a:rPr sz="1600" dirty="0">
                <a:latin typeface="Courier New"/>
                <a:cs typeface="Courier New"/>
              </a:rPr>
              <a:t>;</a:t>
            </a:r>
            <a:endParaRPr lang="en-AU"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AU" sz="1600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65147" y="5371675"/>
          <a:ext cx="3494082" cy="917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29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strcpy(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newStr,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firstStr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5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strcat(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newStr,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" " 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1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strcat(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newStr,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secondStr 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175" rIns="0" bIns="0" rtlCol="0">
            <a:spAutoFit/>
          </a:bodyPr>
          <a:lstStyle/>
          <a:p>
            <a:pPr marL="970915">
              <a:lnSpc>
                <a:spcPct val="100000"/>
              </a:lnSpc>
            </a:pPr>
            <a:r>
              <a:rPr spc="-5" dirty="0"/>
              <a:t>Dynamic</a:t>
            </a:r>
            <a:r>
              <a:rPr spc="10" dirty="0"/>
              <a:t> </a:t>
            </a:r>
            <a:r>
              <a:rPr spc="-5" dirty="0"/>
              <a:t>2D</a:t>
            </a:r>
            <a:r>
              <a:rPr spc="10" dirty="0"/>
              <a:t> </a:t>
            </a:r>
            <a:r>
              <a:rPr spc="-5" dirty="0"/>
              <a:t>Arrays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5459" y="1565592"/>
            <a:ext cx="7617459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Yo</a:t>
            </a:r>
            <a:r>
              <a:rPr sz="2800" dirty="0">
                <a:latin typeface="Calibri"/>
                <a:cs typeface="Calibri"/>
              </a:rPr>
              <a:t>u can </a:t>
            </a:r>
            <a:r>
              <a:rPr sz="2800" spc="-5" dirty="0">
                <a:latin typeface="Calibri"/>
                <a:cs typeface="Calibri"/>
              </a:rPr>
              <a:t>allocat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memor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Array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5" dirty="0">
                <a:latin typeface="Calibri"/>
                <a:cs typeface="Calibri"/>
              </a:rPr>
              <a:t>usin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dirty="0">
                <a:latin typeface="Calibri"/>
                <a:cs typeface="Calibri"/>
              </a:rPr>
              <a:t>ro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spc="-340" dirty="0">
                <a:latin typeface="Calibri"/>
                <a:cs typeface="Calibri"/>
              </a:rPr>
              <a:t>‐</a:t>
            </a:r>
            <a:r>
              <a:rPr sz="2800" dirty="0">
                <a:latin typeface="Calibri"/>
                <a:cs typeface="Calibri"/>
              </a:rPr>
              <a:t>column </a:t>
            </a:r>
            <a:r>
              <a:rPr sz="2800" spc="-5" dirty="0">
                <a:latin typeface="Calibri"/>
                <a:cs typeface="Calibri"/>
              </a:rPr>
              <a:t>decompositio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</a:t>
            </a:r>
            <a:r>
              <a:rPr sz="2800" dirty="0">
                <a:latin typeface="Calibri"/>
                <a:cs typeface="Calibri"/>
              </a:rPr>
              <a:t>o 1D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Arrays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5459" y="4127048"/>
            <a:ext cx="2463800" cy="94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3425">
              <a:lnSpc>
                <a:spcPct val="100000"/>
              </a:lnSpc>
            </a:pPr>
            <a:r>
              <a:rPr sz="1400" spc="-5" dirty="0">
                <a:latin typeface="Comic Sans MS"/>
                <a:cs typeface="Comic Sans MS"/>
              </a:rPr>
              <a:t>columns</a:t>
            </a:r>
            <a:endParaRPr sz="1400">
              <a:latin typeface="Comic Sans MS"/>
              <a:cs typeface="Comic Sans MS"/>
            </a:endParaRPr>
          </a:p>
          <a:p>
            <a:pPr marL="12700" marR="5080">
              <a:lnSpc>
                <a:spcPct val="119700"/>
              </a:lnSpc>
              <a:spcBef>
                <a:spcPts val="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*matrix; matrix = calloc(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5825" y="4796480"/>
            <a:ext cx="4598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nRows*nColumns, sizeof</a:t>
            </a:r>
            <a:r>
              <a:rPr sz="2000" dirty="0"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spc="-5" dirty="0">
                <a:latin typeface="Courier New"/>
                <a:cs typeface="Courier New"/>
              </a:rPr>
              <a:t>)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7859" y="5161469"/>
            <a:ext cx="1305560" cy="157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</a:tabLst>
            </a:pPr>
            <a:r>
              <a:rPr sz="2000" spc="-5" dirty="0">
                <a:latin typeface="Courier New"/>
                <a:cs typeface="Courier New"/>
              </a:rPr>
              <a:t>.	.	.</a:t>
            </a:r>
            <a:endParaRPr sz="200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latin typeface="Courier New"/>
                <a:cs typeface="Courier New"/>
              </a:rPr>
              <a:t>*(matrix</a:t>
            </a:r>
            <a:endParaRPr sz="2000">
              <a:latin typeface="Courier New"/>
              <a:cs typeface="Courier New"/>
            </a:endParaRPr>
          </a:p>
          <a:p>
            <a:pPr marL="43180">
              <a:lnSpc>
                <a:spcPct val="100000"/>
              </a:lnSpc>
              <a:spcBef>
                <a:spcPts val="1250"/>
              </a:spcBef>
            </a:pP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226060">
              <a:lnSpc>
                <a:spcPct val="100000"/>
              </a:lnSpc>
              <a:spcBef>
                <a:spcPts val="1090"/>
              </a:spcBef>
            </a:pPr>
            <a:r>
              <a:rPr sz="2000" b="1" spc="-5" dirty="0">
                <a:latin typeface="Courier New"/>
                <a:cs typeface="Courier New"/>
              </a:rPr>
              <a:t>matrix[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9229" y="5161469"/>
            <a:ext cx="477964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spc="-5" dirty="0">
                <a:latin typeface="Courier New"/>
                <a:cs typeface="Courier New"/>
              </a:rPr>
              <a:t>.	.</a:t>
            </a:r>
            <a:endParaRPr sz="200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latin typeface="Courier New"/>
                <a:cs typeface="Courier New"/>
              </a:rPr>
              <a:t>+ rowIndex*nColumns + colIndex)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96728" y="5583626"/>
            <a:ext cx="787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= 35;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0037" y="6011481"/>
            <a:ext cx="5964555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60045">
              <a:lnSpc>
                <a:spcPct val="100000"/>
              </a:lnSpc>
              <a:tabLst>
                <a:tab pos="2040255" algn="l"/>
              </a:tabLst>
            </a:pPr>
            <a:r>
              <a:rPr sz="1600" spc="-5" dirty="0">
                <a:solidFill>
                  <a:srgbClr val="767676"/>
                </a:solidFill>
                <a:latin typeface="Calibri"/>
                <a:cs typeface="Calibri"/>
              </a:rPr>
              <a:t>doe</a:t>
            </a:r>
            <a:r>
              <a:rPr sz="1600" dirty="0">
                <a:solidFill>
                  <a:srgbClr val="767676"/>
                </a:solidFill>
                <a:latin typeface="Calibri"/>
                <a:cs typeface="Calibri"/>
              </a:rPr>
              <a:t>s </a:t>
            </a:r>
            <a:r>
              <a:rPr sz="1600" spc="-5" dirty="0">
                <a:solidFill>
                  <a:srgbClr val="767676"/>
                </a:solidFill>
                <a:latin typeface="Calibri"/>
                <a:cs typeface="Calibri"/>
              </a:rPr>
              <a:t>th</a:t>
            </a:r>
            <a:r>
              <a:rPr sz="1600" dirty="0">
                <a:solidFill>
                  <a:srgbClr val="767676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767676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67676"/>
                </a:solidFill>
                <a:latin typeface="Calibri"/>
                <a:cs typeface="Calibri"/>
              </a:rPr>
              <a:t>sam</a:t>
            </a:r>
            <a:r>
              <a:rPr sz="1600" dirty="0">
                <a:solidFill>
                  <a:srgbClr val="767676"/>
                </a:solidFill>
                <a:latin typeface="Calibri"/>
                <a:cs typeface="Calibri"/>
              </a:rPr>
              <a:t>e as	</a:t>
            </a:r>
            <a:r>
              <a:rPr sz="1600" dirty="0">
                <a:solidFill>
                  <a:srgbClr val="767676"/>
                </a:solidFill>
                <a:latin typeface="Courier New"/>
                <a:cs typeface="Courier New"/>
              </a:rPr>
              <a:t>matrix[rowIndex][colIndex] = 35;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rowIndex*nColumns + colIndex ]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35;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8738" y="3128970"/>
            <a:ext cx="193040" cy="489584"/>
          </a:xfrm>
          <a:custGeom>
            <a:avLst/>
            <a:gdLst/>
            <a:ahLst/>
            <a:cxnLst/>
            <a:rect l="l" t="t" r="r" b="b"/>
            <a:pathLst>
              <a:path w="193039" h="489585">
                <a:moveTo>
                  <a:pt x="192628" y="489005"/>
                </a:moveTo>
                <a:lnTo>
                  <a:pt x="139707" y="483476"/>
                </a:lnTo>
                <a:lnTo>
                  <a:pt x="103875" y="467586"/>
                </a:lnTo>
                <a:lnTo>
                  <a:pt x="91282" y="286313"/>
                </a:lnTo>
                <a:lnTo>
                  <a:pt x="89460" y="278638"/>
                </a:lnTo>
                <a:lnTo>
                  <a:pt x="51384" y="254447"/>
                </a:lnTo>
                <a:lnTo>
                  <a:pt x="0" y="246808"/>
                </a:lnTo>
                <a:lnTo>
                  <a:pt x="17716" y="245874"/>
                </a:lnTo>
                <a:lnTo>
                  <a:pt x="63817" y="233906"/>
                </a:lnTo>
                <a:lnTo>
                  <a:pt x="89017" y="212115"/>
                </a:lnTo>
                <a:lnTo>
                  <a:pt x="88234" y="41711"/>
                </a:lnTo>
                <a:lnTo>
                  <a:pt x="90043" y="33937"/>
                </a:lnTo>
                <a:lnTo>
                  <a:pt x="127843" y="8590"/>
                </a:lnTo>
                <a:lnTo>
                  <a:pt x="160370" y="1558"/>
                </a:lnTo>
                <a:lnTo>
                  <a:pt x="1788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2664" y="3302190"/>
            <a:ext cx="378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rows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0268" y="3773864"/>
            <a:ext cx="4387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row 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0831" y="3773864"/>
            <a:ext cx="4387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ow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0595" y="3773864"/>
            <a:ext cx="4387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ow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26805" y="5931408"/>
            <a:ext cx="1207135" cy="212725"/>
          </a:xfrm>
          <a:custGeom>
            <a:avLst/>
            <a:gdLst/>
            <a:ahLst/>
            <a:cxnLst/>
            <a:rect l="l" t="t" r="r" b="b"/>
            <a:pathLst>
              <a:path w="1207135" h="212725">
                <a:moveTo>
                  <a:pt x="1132932" y="168844"/>
                </a:moveTo>
                <a:lnTo>
                  <a:pt x="1524" y="0"/>
                </a:lnTo>
                <a:lnTo>
                  <a:pt x="0" y="12192"/>
                </a:lnTo>
                <a:lnTo>
                  <a:pt x="1130944" y="181833"/>
                </a:lnTo>
                <a:lnTo>
                  <a:pt x="1132932" y="168844"/>
                </a:lnTo>
                <a:close/>
              </a:path>
              <a:path w="1207135" h="212725">
                <a:moveTo>
                  <a:pt x="1145286" y="206487"/>
                </a:moveTo>
                <a:lnTo>
                  <a:pt x="1145286" y="170687"/>
                </a:lnTo>
                <a:lnTo>
                  <a:pt x="1143000" y="183641"/>
                </a:lnTo>
                <a:lnTo>
                  <a:pt x="1130944" y="181833"/>
                </a:lnTo>
                <a:lnTo>
                  <a:pt x="1126236" y="212597"/>
                </a:lnTo>
                <a:lnTo>
                  <a:pt x="1145286" y="206487"/>
                </a:lnTo>
                <a:close/>
              </a:path>
              <a:path w="1207135" h="212725">
                <a:moveTo>
                  <a:pt x="1145286" y="170687"/>
                </a:moveTo>
                <a:lnTo>
                  <a:pt x="1132932" y="168844"/>
                </a:lnTo>
                <a:lnTo>
                  <a:pt x="1130944" y="181833"/>
                </a:lnTo>
                <a:lnTo>
                  <a:pt x="1143000" y="183641"/>
                </a:lnTo>
                <a:lnTo>
                  <a:pt x="1145286" y="170687"/>
                </a:lnTo>
                <a:close/>
              </a:path>
              <a:path w="1207135" h="212725">
                <a:moveTo>
                  <a:pt x="1207008" y="186689"/>
                </a:moveTo>
                <a:lnTo>
                  <a:pt x="1137666" y="137921"/>
                </a:lnTo>
                <a:lnTo>
                  <a:pt x="1132932" y="168844"/>
                </a:lnTo>
                <a:lnTo>
                  <a:pt x="1145286" y="170687"/>
                </a:lnTo>
                <a:lnTo>
                  <a:pt x="1145286" y="206487"/>
                </a:lnTo>
                <a:lnTo>
                  <a:pt x="1207008" y="186689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06885" y="2592768"/>
            <a:ext cx="6413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500"/>
                </a:solidFill>
                <a:latin typeface="Calibri"/>
                <a:cs typeface="Calibri"/>
              </a:rPr>
              <a:t>2</a:t>
            </a:r>
            <a:r>
              <a:rPr sz="1400" spc="-5" dirty="0">
                <a:solidFill>
                  <a:srgbClr val="006500"/>
                </a:solidFill>
                <a:latin typeface="Calibri"/>
                <a:cs typeface="Calibri"/>
              </a:rPr>
              <a:t>D </a:t>
            </a:r>
            <a:r>
              <a:rPr sz="1400" spc="-10" dirty="0">
                <a:solidFill>
                  <a:srgbClr val="006500"/>
                </a:solidFill>
                <a:latin typeface="Calibri"/>
                <a:cs typeface="Calibri"/>
              </a:rPr>
              <a:t>arr</a:t>
            </a:r>
            <a:r>
              <a:rPr sz="1400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006500"/>
                </a:solidFill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36922" y="2686495"/>
            <a:ext cx="25215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500"/>
                </a:solidFill>
                <a:latin typeface="Calibri"/>
                <a:cs typeface="Calibri"/>
              </a:rPr>
              <a:t>It’s </a:t>
            </a:r>
            <a:r>
              <a:rPr sz="1400" spc="-10" dirty="0">
                <a:solidFill>
                  <a:srgbClr val="006500"/>
                </a:solidFill>
                <a:latin typeface="Calibri"/>
                <a:cs typeface="Calibri"/>
              </a:rPr>
              <a:t>1</a:t>
            </a:r>
            <a:r>
              <a:rPr sz="1400" spc="-5" dirty="0">
                <a:solidFill>
                  <a:srgbClr val="006500"/>
                </a:solidFill>
                <a:latin typeface="Calibri"/>
                <a:cs typeface="Calibri"/>
              </a:rPr>
              <a:t>D row</a:t>
            </a:r>
            <a:r>
              <a:rPr sz="1400" spc="-180" dirty="0">
                <a:solidFill>
                  <a:srgbClr val="006500"/>
                </a:solidFill>
                <a:latin typeface="Calibri"/>
                <a:cs typeface="Calibri"/>
              </a:rPr>
              <a:t>‐</a:t>
            </a:r>
            <a:r>
              <a:rPr sz="1400" spc="-5" dirty="0">
                <a:solidFill>
                  <a:srgbClr val="006500"/>
                </a:solidFill>
                <a:latin typeface="Calibri"/>
                <a:cs typeface="Calibri"/>
              </a:rPr>
              <a:t>column</a:t>
            </a:r>
            <a:r>
              <a:rPr sz="1400" spc="-10" dirty="0">
                <a:solidFill>
                  <a:srgbClr val="006500"/>
                </a:solidFill>
                <a:latin typeface="Calibri"/>
                <a:cs typeface="Calibri"/>
              </a:rPr>
              <a:t> r</a:t>
            </a:r>
            <a:r>
              <a:rPr sz="1400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006500"/>
                </a:solidFill>
                <a:latin typeface="Calibri"/>
                <a:cs typeface="Calibri"/>
              </a:rPr>
              <a:t>p</a:t>
            </a:r>
            <a:r>
              <a:rPr sz="1400" dirty="0">
                <a:solidFill>
                  <a:srgbClr val="006500"/>
                </a:solidFill>
                <a:latin typeface="Calibri"/>
                <a:cs typeface="Calibri"/>
              </a:rPr>
              <a:t>resentat</a:t>
            </a:r>
            <a:r>
              <a:rPr sz="1400" spc="-15" dirty="0">
                <a:solidFill>
                  <a:srgbClr val="006500"/>
                </a:solidFill>
                <a:latin typeface="Calibri"/>
                <a:cs typeface="Calibri"/>
              </a:rPr>
              <a:t>i</a:t>
            </a:r>
            <a:r>
              <a:rPr sz="1400" dirty="0">
                <a:solidFill>
                  <a:srgbClr val="006500"/>
                </a:solidFill>
                <a:latin typeface="Calibri"/>
                <a:cs typeface="Calibri"/>
              </a:rPr>
              <a:t>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70823" y="6196584"/>
            <a:ext cx="974090" cy="146050"/>
          </a:xfrm>
          <a:custGeom>
            <a:avLst/>
            <a:gdLst/>
            <a:ahLst/>
            <a:cxnLst/>
            <a:rect l="l" t="t" r="r" b="b"/>
            <a:pathLst>
              <a:path w="974089" h="146050">
                <a:moveTo>
                  <a:pt x="899175" y="44133"/>
                </a:moveTo>
                <a:lnTo>
                  <a:pt x="897697" y="31936"/>
                </a:lnTo>
                <a:lnTo>
                  <a:pt x="0" y="133350"/>
                </a:lnTo>
                <a:lnTo>
                  <a:pt x="1524" y="145542"/>
                </a:lnTo>
                <a:lnTo>
                  <a:pt x="899175" y="44133"/>
                </a:lnTo>
                <a:close/>
              </a:path>
              <a:path w="974089" h="146050">
                <a:moveTo>
                  <a:pt x="973836" y="28955"/>
                </a:moveTo>
                <a:lnTo>
                  <a:pt x="893826" y="0"/>
                </a:lnTo>
                <a:lnTo>
                  <a:pt x="897697" y="31936"/>
                </a:lnTo>
                <a:lnTo>
                  <a:pt x="910590" y="30479"/>
                </a:lnTo>
                <a:lnTo>
                  <a:pt x="912113" y="42671"/>
                </a:lnTo>
                <a:lnTo>
                  <a:pt x="912113" y="69440"/>
                </a:lnTo>
                <a:lnTo>
                  <a:pt x="973836" y="28955"/>
                </a:lnTo>
                <a:close/>
              </a:path>
              <a:path w="974089" h="146050">
                <a:moveTo>
                  <a:pt x="912113" y="42671"/>
                </a:moveTo>
                <a:lnTo>
                  <a:pt x="910590" y="30479"/>
                </a:lnTo>
                <a:lnTo>
                  <a:pt x="897697" y="31936"/>
                </a:lnTo>
                <a:lnTo>
                  <a:pt x="899175" y="44133"/>
                </a:lnTo>
                <a:lnTo>
                  <a:pt x="912113" y="42671"/>
                </a:lnTo>
                <a:close/>
              </a:path>
              <a:path w="974089" h="146050">
                <a:moveTo>
                  <a:pt x="912113" y="69440"/>
                </a:moveTo>
                <a:lnTo>
                  <a:pt x="912113" y="42671"/>
                </a:lnTo>
                <a:lnTo>
                  <a:pt x="899175" y="44133"/>
                </a:lnTo>
                <a:lnTo>
                  <a:pt x="902969" y="75437"/>
                </a:lnTo>
                <a:lnTo>
                  <a:pt x="912113" y="6944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65283" y="3228594"/>
            <a:ext cx="577215" cy="215900"/>
          </a:xfrm>
          <a:custGeom>
            <a:avLst/>
            <a:gdLst/>
            <a:ahLst/>
            <a:cxnLst/>
            <a:rect l="l" t="t" r="r" b="b"/>
            <a:pathLst>
              <a:path w="577214" h="215900">
                <a:moveTo>
                  <a:pt x="115823" y="215645"/>
                </a:moveTo>
                <a:lnTo>
                  <a:pt x="115823" y="0"/>
                </a:lnTo>
                <a:lnTo>
                  <a:pt x="0" y="108203"/>
                </a:lnTo>
                <a:lnTo>
                  <a:pt x="115823" y="215645"/>
                </a:lnTo>
                <a:close/>
              </a:path>
              <a:path w="577214" h="215900">
                <a:moveTo>
                  <a:pt x="461009" y="162305"/>
                </a:moveTo>
                <a:lnTo>
                  <a:pt x="461009" y="54101"/>
                </a:lnTo>
                <a:lnTo>
                  <a:pt x="115823" y="54101"/>
                </a:lnTo>
                <a:lnTo>
                  <a:pt x="115823" y="162305"/>
                </a:lnTo>
                <a:lnTo>
                  <a:pt x="461009" y="162305"/>
                </a:lnTo>
                <a:close/>
              </a:path>
              <a:path w="577214" h="215900">
                <a:moveTo>
                  <a:pt x="576834" y="108203"/>
                </a:moveTo>
                <a:lnTo>
                  <a:pt x="461009" y="0"/>
                </a:lnTo>
                <a:lnTo>
                  <a:pt x="461009" y="215645"/>
                </a:lnTo>
                <a:lnTo>
                  <a:pt x="576834" y="10820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5283" y="3228594"/>
            <a:ext cx="577215" cy="215900"/>
          </a:xfrm>
          <a:custGeom>
            <a:avLst/>
            <a:gdLst/>
            <a:ahLst/>
            <a:cxnLst/>
            <a:rect l="l" t="t" r="r" b="b"/>
            <a:pathLst>
              <a:path w="577214" h="215900">
                <a:moveTo>
                  <a:pt x="0" y="108203"/>
                </a:moveTo>
                <a:lnTo>
                  <a:pt x="115823" y="215645"/>
                </a:lnTo>
                <a:lnTo>
                  <a:pt x="115823" y="162305"/>
                </a:lnTo>
                <a:lnTo>
                  <a:pt x="461009" y="162305"/>
                </a:lnTo>
                <a:lnTo>
                  <a:pt x="461009" y="215645"/>
                </a:lnTo>
                <a:lnTo>
                  <a:pt x="576834" y="108203"/>
                </a:lnTo>
                <a:lnTo>
                  <a:pt x="461009" y="0"/>
                </a:lnTo>
                <a:lnTo>
                  <a:pt x="461009" y="54101"/>
                </a:lnTo>
                <a:lnTo>
                  <a:pt x="115823" y="54101"/>
                </a:lnTo>
                <a:lnTo>
                  <a:pt x="115823" y="0"/>
                </a:lnTo>
                <a:lnTo>
                  <a:pt x="0" y="1082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1255" y="3562350"/>
            <a:ext cx="790575" cy="62865"/>
          </a:xfrm>
          <a:custGeom>
            <a:avLst/>
            <a:gdLst/>
            <a:ahLst/>
            <a:cxnLst/>
            <a:rect l="l" t="t" r="r" b="b"/>
            <a:pathLst>
              <a:path w="790575" h="62864">
                <a:moveTo>
                  <a:pt x="790364" y="0"/>
                </a:moveTo>
                <a:lnTo>
                  <a:pt x="756845" y="31139"/>
                </a:lnTo>
                <a:lnTo>
                  <a:pt x="459656" y="35814"/>
                </a:lnTo>
                <a:lnTo>
                  <a:pt x="441947" y="37095"/>
                </a:lnTo>
                <a:lnTo>
                  <a:pt x="426014" y="40728"/>
                </a:lnTo>
                <a:lnTo>
                  <a:pt x="412563" y="46392"/>
                </a:lnTo>
                <a:lnTo>
                  <a:pt x="402303" y="53769"/>
                </a:lnTo>
                <a:lnTo>
                  <a:pt x="395940" y="62538"/>
                </a:lnTo>
                <a:lnTo>
                  <a:pt x="392582" y="56317"/>
                </a:lnTo>
                <a:lnTo>
                  <a:pt x="341917" y="36568"/>
                </a:lnTo>
                <a:lnTo>
                  <a:pt x="64178" y="35814"/>
                </a:lnTo>
                <a:lnTo>
                  <a:pt x="46377" y="34508"/>
                </a:lnTo>
                <a:lnTo>
                  <a:pt x="30402" y="30825"/>
                </a:lnTo>
                <a:lnTo>
                  <a:pt x="16910" y="25116"/>
                </a:lnTo>
                <a:lnTo>
                  <a:pt x="6557" y="17729"/>
                </a:lnTo>
                <a:lnTo>
                  <a:pt x="0" y="90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80768" y="3562350"/>
            <a:ext cx="789940" cy="62230"/>
          </a:xfrm>
          <a:custGeom>
            <a:avLst/>
            <a:gdLst/>
            <a:ahLst/>
            <a:cxnLst/>
            <a:rect l="l" t="t" r="r" b="b"/>
            <a:pathLst>
              <a:path w="789940" h="62229">
                <a:moveTo>
                  <a:pt x="789842" y="0"/>
                </a:moveTo>
                <a:lnTo>
                  <a:pt x="756024" y="31304"/>
                </a:lnTo>
                <a:lnTo>
                  <a:pt x="459896" y="35814"/>
                </a:lnTo>
                <a:lnTo>
                  <a:pt x="442014" y="37073"/>
                </a:lnTo>
                <a:lnTo>
                  <a:pt x="425979" y="40644"/>
                </a:lnTo>
                <a:lnTo>
                  <a:pt x="412456" y="46216"/>
                </a:lnTo>
                <a:lnTo>
                  <a:pt x="402112" y="53478"/>
                </a:lnTo>
                <a:lnTo>
                  <a:pt x="395613" y="62119"/>
                </a:lnTo>
                <a:lnTo>
                  <a:pt x="392179" y="56023"/>
                </a:lnTo>
                <a:lnTo>
                  <a:pt x="341283" y="36479"/>
                </a:lnTo>
                <a:lnTo>
                  <a:pt x="63656" y="35814"/>
                </a:lnTo>
                <a:lnTo>
                  <a:pt x="45762" y="34485"/>
                </a:lnTo>
                <a:lnTo>
                  <a:pt x="29820" y="30740"/>
                </a:lnTo>
                <a:lnTo>
                  <a:pt x="16459" y="24937"/>
                </a:lnTo>
                <a:lnTo>
                  <a:pt x="6309" y="17438"/>
                </a:lnTo>
                <a:lnTo>
                  <a:pt x="0" y="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61525" y="3562350"/>
            <a:ext cx="790575" cy="62230"/>
          </a:xfrm>
          <a:custGeom>
            <a:avLst/>
            <a:gdLst/>
            <a:ahLst/>
            <a:cxnLst/>
            <a:rect l="l" t="t" r="r" b="b"/>
            <a:pathLst>
              <a:path w="790575" h="62229">
                <a:moveTo>
                  <a:pt x="790364" y="0"/>
                </a:moveTo>
                <a:lnTo>
                  <a:pt x="756845" y="31139"/>
                </a:lnTo>
                <a:lnTo>
                  <a:pt x="460418" y="35814"/>
                </a:lnTo>
                <a:lnTo>
                  <a:pt x="442536" y="37073"/>
                </a:lnTo>
                <a:lnTo>
                  <a:pt x="426500" y="40644"/>
                </a:lnTo>
                <a:lnTo>
                  <a:pt x="412977" y="46216"/>
                </a:lnTo>
                <a:lnTo>
                  <a:pt x="402633" y="53478"/>
                </a:lnTo>
                <a:lnTo>
                  <a:pt x="396134" y="62119"/>
                </a:lnTo>
                <a:lnTo>
                  <a:pt x="392642" y="56023"/>
                </a:lnTo>
                <a:lnTo>
                  <a:pt x="341587" y="36479"/>
                </a:lnTo>
                <a:lnTo>
                  <a:pt x="64178" y="35814"/>
                </a:lnTo>
                <a:lnTo>
                  <a:pt x="46377" y="34508"/>
                </a:lnTo>
                <a:lnTo>
                  <a:pt x="30402" y="30825"/>
                </a:lnTo>
                <a:lnTo>
                  <a:pt x="16910" y="25116"/>
                </a:lnTo>
                <a:lnTo>
                  <a:pt x="6557" y="17729"/>
                </a:lnTo>
                <a:lnTo>
                  <a:pt x="0" y="90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80218" y="3922776"/>
            <a:ext cx="789940" cy="62230"/>
          </a:xfrm>
          <a:custGeom>
            <a:avLst/>
            <a:gdLst/>
            <a:ahLst/>
            <a:cxnLst/>
            <a:rect l="l" t="t" r="r" b="b"/>
            <a:pathLst>
              <a:path w="789939" h="62229">
                <a:moveTo>
                  <a:pt x="789943" y="0"/>
                </a:moveTo>
                <a:lnTo>
                  <a:pt x="755831" y="30655"/>
                </a:lnTo>
                <a:lnTo>
                  <a:pt x="459997" y="35052"/>
                </a:lnTo>
                <a:lnTo>
                  <a:pt x="442196" y="36357"/>
                </a:lnTo>
                <a:lnTo>
                  <a:pt x="426222" y="40040"/>
                </a:lnTo>
                <a:lnTo>
                  <a:pt x="412729" y="45749"/>
                </a:lnTo>
                <a:lnTo>
                  <a:pt x="402376" y="53136"/>
                </a:lnTo>
                <a:lnTo>
                  <a:pt x="395819" y="61849"/>
                </a:lnTo>
                <a:lnTo>
                  <a:pt x="392360" y="55833"/>
                </a:lnTo>
                <a:lnTo>
                  <a:pt x="341728" y="35786"/>
                </a:lnTo>
                <a:lnTo>
                  <a:pt x="63757" y="35052"/>
                </a:lnTo>
                <a:lnTo>
                  <a:pt x="45780" y="33714"/>
                </a:lnTo>
                <a:lnTo>
                  <a:pt x="29776" y="29961"/>
                </a:lnTo>
                <a:lnTo>
                  <a:pt x="16386" y="24180"/>
                </a:lnTo>
                <a:lnTo>
                  <a:pt x="6248" y="16758"/>
                </a:lnTo>
                <a:lnTo>
                  <a:pt x="0" y="808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26551" y="2880867"/>
          <a:ext cx="1088897" cy="955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2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5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7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6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7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6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3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0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1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586109" y="3162045"/>
          <a:ext cx="3267455" cy="317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75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5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7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6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7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6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3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0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14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1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2054" y="123825"/>
            <a:ext cx="6227838" cy="1228725"/>
          </a:xfrm>
          <a:prstGeom prst="rect">
            <a:avLst/>
          </a:prstGeom>
        </p:spPr>
        <p:txBody>
          <a:bodyPr vert="horz" wrap="square" lIns="0" tIns="265175" rIns="0" bIns="0" rtlCol="0">
            <a:spAutoFit/>
          </a:bodyPr>
          <a:lstStyle/>
          <a:p>
            <a:pPr marL="970915">
              <a:lnSpc>
                <a:spcPct val="100000"/>
              </a:lnSpc>
            </a:pPr>
            <a:r>
              <a:rPr spc="-5" dirty="0"/>
              <a:t>Dynamic</a:t>
            </a:r>
            <a:r>
              <a:rPr spc="10" dirty="0"/>
              <a:t> </a:t>
            </a:r>
            <a:r>
              <a:rPr spc="-5" dirty="0"/>
              <a:t>2D</a:t>
            </a:r>
            <a:r>
              <a:rPr spc="10" dirty="0"/>
              <a:t> </a:t>
            </a:r>
            <a:r>
              <a:rPr spc="-5" dirty="0"/>
              <a:t>Arrays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797" y="1275414"/>
            <a:ext cx="8990703" cy="75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1899"/>
              </a:lnSpc>
            </a:pPr>
            <a:r>
              <a:rPr sz="2400" i="1" dirty="0">
                <a:solidFill>
                  <a:srgbClr val="006500"/>
                </a:solidFill>
                <a:latin typeface="Calibri"/>
                <a:cs typeface="Calibri"/>
              </a:rPr>
              <a:t>Example: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createMatri</a:t>
            </a:r>
            <a:r>
              <a:rPr sz="2400" b="1" dirty="0">
                <a:latin typeface="Courier New"/>
                <a:cs typeface="Courier New"/>
              </a:rPr>
              <a:t>x</a:t>
            </a:r>
            <a:r>
              <a:rPr sz="2400" b="1" spc="-90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allocate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rows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aseline="6944" dirty="0">
                <a:latin typeface="Calibri"/>
                <a:cs typeface="Calibri"/>
              </a:rPr>
              <a:t>x</a:t>
            </a:r>
            <a:r>
              <a:rPr sz="2400" spc="-15" baseline="694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elements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</a:t>
            </a:r>
            <a:r>
              <a:rPr sz="2400" spc="-5" dirty="0">
                <a:latin typeface="Calibri"/>
                <a:cs typeface="Calibri"/>
              </a:rPr>
              <a:t>e int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3831" y="2105025"/>
            <a:ext cx="2768600" cy="959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pc="-5" dirty="0">
                <a:latin typeface="Courier New"/>
                <a:cs typeface="Courier New"/>
              </a:rPr>
              <a:t>*createMatrix(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pc="-5" dirty="0">
                <a:latin typeface="Courier New"/>
                <a:cs typeface="Courier New"/>
              </a:rPr>
              <a:t>{</a:t>
            </a:r>
            <a:endParaRPr dirty="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lang="en-US" spc="-5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static</a:t>
            </a:r>
            <a:r>
              <a:rPr lang="en-US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pc="-5" dirty="0">
                <a:latin typeface="Courier New"/>
                <a:cs typeface="Courier New"/>
              </a:rPr>
              <a:t>*matrix;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9428" y="2105025"/>
            <a:ext cx="1397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pc="-5" dirty="0">
                <a:latin typeface="Courier New"/>
                <a:cs typeface="Courier New"/>
              </a:rPr>
              <a:t>rows,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3425" y="2141445"/>
            <a:ext cx="24752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pc="-5" dirty="0">
                <a:latin typeface="Courier New"/>
                <a:cs typeface="Courier New"/>
              </a:rPr>
              <a:t>cols 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0522" y="3095625"/>
            <a:ext cx="9398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matrix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7144" y="3095625"/>
            <a:ext cx="2311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= (</a:t>
            </a:r>
            <a:r>
              <a:rPr spc="-5" dirty="0">
                <a:solidFill>
                  <a:srgbClr val="00009A"/>
                </a:solidFill>
                <a:latin typeface="Courier New"/>
                <a:cs typeface="Courier New"/>
              </a:rPr>
              <a:t>int</a:t>
            </a:r>
            <a:r>
              <a:rPr spc="-5" dirty="0">
                <a:latin typeface="Courier New"/>
                <a:cs typeface="Courier New"/>
              </a:rPr>
              <a:t>*)calloc(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7148" y="3071756"/>
            <a:ext cx="38360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rows*cols, sizeof</a:t>
            </a:r>
            <a:r>
              <a:rPr dirty="0">
                <a:latin typeface="Courier New"/>
                <a:cs typeface="Courier New"/>
              </a:rPr>
              <a:t>(</a:t>
            </a: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pc="-5" dirty="0">
                <a:latin typeface="Courier New"/>
                <a:cs typeface="Courier New"/>
              </a:rPr>
              <a:t>)</a:t>
            </a:r>
            <a:r>
              <a:rPr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0522" y="3464447"/>
            <a:ext cx="9398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7321" y="3464447"/>
            <a:ext cx="145516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matrix;</a:t>
            </a:r>
            <a:r>
              <a:rPr lang="en-AU" spc="-5" dirty="0">
                <a:latin typeface="Courier New"/>
                <a:cs typeface="Courier New"/>
              </a:rPr>
              <a:t>}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7418" y="2511329"/>
            <a:ext cx="2144316" cy="314841"/>
          </a:xfrm>
          <a:custGeom>
            <a:avLst/>
            <a:gdLst/>
            <a:ahLst/>
            <a:cxnLst/>
            <a:rect l="l" t="t" r="r" b="b"/>
            <a:pathLst>
              <a:path w="2017395" h="184150">
                <a:moveTo>
                  <a:pt x="2017014" y="12953"/>
                </a:moveTo>
                <a:lnTo>
                  <a:pt x="2015489" y="0"/>
                </a:lnTo>
                <a:lnTo>
                  <a:pt x="2003297" y="761"/>
                </a:lnTo>
                <a:lnTo>
                  <a:pt x="2004059" y="13715"/>
                </a:lnTo>
                <a:lnTo>
                  <a:pt x="2017014" y="12953"/>
                </a:lnTo>
                <a:close/>
              </a:path>
              <a:path w="2017395" h="184150">
                <a:moveTo>
                  <a:pt x="1991106" y="14477"/>
                </a:moveTo>
                <a:lnTo>
                  <a:pt x="1990344" y="1523"/>
                </a:lnTo>
                <a:lnTo>
                  <a:pt x="1977389" y="3047"/>
                </a:lnTo>
                <a:lnTo>
                  <a:pt x="1978914" y="15239"/>
                </a:lnTo>
                <a:lnTo>
                  <a:pt x="1991106" y="14477"/>
                </a:lnTo>
                <a:close/>
              </a:path>
              <a:path w="2017395" h="184150">
                <a:moveTo>
                  <a:pt x="1965959" y="16001"/>
                </a:moveTo>
                <a:lnTo>
                  <a:pt x="1965197" y="3809"/>
                </a:lnTo>
                <a:lnTo>
                  <a:pt x="1952244" y="4571"/>
                </a:lnTo>
                <a:lnTo>
                  <a:pt x="1953006" y="17525"/>
                </a:lnTo>
                <a:lnTo>
                  <a:pt x="1965959" y="16001"/>
                </a:lnTo>
                <a:close/>
              </a:path>
              <a:path w="2017395" h="184150">
                <a:moveTo>
                  <a:pt x="1940814" y="18287"/>
                </a:moveTo>
                <a:lnTo>
                  <a:pt x="1940052" y="5333"/>
                </a:lnTo>
                <a:lnTo>
                  <a:pt x="1927097" y="6095"/>
                </a:lnTo>
                <a:lnTo>
                  <a:pt x="1927859" y="19049"/>
                </a:lnTo>
                <a:lnTo>
                  <a:pt x="1940814" y="18287"/>
                </a:lnTo>
                <a:close/>
              </a:path>
              <a:path w="2017395" h="184150">
                <a:moveTo>
                  <a:pt x="1915668" y="19811"/>
                </a:moveTo>
                <a:lnTo>
                  <a:pt x="1914144" y="7619"/>
                </a:lnTo>
                <a:lnTo>
                  <a:pt x="1901952" y="8381"/>
                </a:lnTo>
                <a:lnTo>
                  <a:pt x="1902714" y="20573"/>
                </a:lnTo>
                <a:lnTo>
                  <a:pt x="1915668" y="19811"/>
                </a:lnTo>
                <a:close/>
              </a:path>
              <a:path w="2017395" h="184150">
                <a:moveTo>
                  <a:pt x="1889759" y="22097"/>
                </a:moveTo>
                <a:lnTo>
                  <a:pt x="1888997" y="9143"/>
                </a:lnTo>
                <a:lnTo>
                  <a:pt x="1876806" y="9905"/>
                </a:lnTo>
                <a:lnTo>
                  <a:pt x="1877568" y="22859"/>
                </a:lnTo>
                <a:lnTo>
                  <a:pt x="1889759" y="22097"/>
                </a:lnTo>
                <a:close/>
              </a:path>
              <a:path w="2017395" h="184150">
                <a:moveTo>
                  <a:pt x="1864614" y="23621"/>
                </a:moveTo>
                <a:lnTo>
                  <a:pt x="1863852" y="10667"/>
                </a:lnTo>
                <a:lnTo>
                  <a:pt x="1850897" y="12191"/>
                </a:lnTo>
                <a:lnTo>
                  <a:pt x="1851659" y="24383"/>
                </a:lnTo>
                <a:lnTo>
                  <a:pt x="1864614" y="23621"/>
                </a:lnTo>
                <a:close/>
              </a:path>
              <a:path w="2017395" h="184150">
                <a:moveTo>
                  <a:pt x="1839468" y="25145"/>
                </a:moveTo>
                <a:lnTo>
                  <a:pt x="1838706" y="12953"/>
                </a:lnTo>
                <a:lnTo>
                  <a:pt x="1825752" y="13715"/>
                </a:lnTo>
                <a:lnTo>
                  <a:pt x="1826514" y="26669"/>
                </a:lnTo>
                <a:lnTo>
                  <a:pt x="1839468" y="25145"/>
                </a:lnTo>
                <a:close/>
              </a:path>
              <a:path w="2017395" h="184150">
                <a:moveTo>
                  <a:pt x="1814321" y="27431"/>
                </a:moveTo>
                <a:lnTo>
                  <a:pt x="1812798" y="14477"/>
                </a:lnTo>
                <a:lnTo>
                  <a:pt x="1800606" y="15239"/>
                </a:lnTo>
                <a:lnTo>
                  <a:pt x="1801368" y="28193"/>
                </a:lnTo>
                <a:lnTo>
                  <a:pt x="1814321" y="27431"/>
                </a:lnTo>
                <a:close/>
              </a:path>
              <a:path w="2017395" h="184150">
                <a:moveTo>
                  <a:pt x="1788414" y="28955"/>
                </a:moveTo>
                <a:lnTo>
                  <a:pt x="1787652" y="16763"/>
                </a:lnTo>
                <a:lnTo>
                  <a:pt x="1775459" y="17525"/>
                </a:lnTo>
                <a:lnTo>
                  <a:pt x="1776221" y="29717"/>
                </a:lnTo>
                <a:lnTo>
                  <a:pt x="1788414" y="28955"/>
                </a:lnTo>
                <a:close/>
              </a:path>
              <a:path w="2017395" h="184150">
                <a:moveTo>
                  <a:pt x="1763268" y="31241"/>
                </a:moveTo>
                <a:lnTo>
                  <a:pt x="1762506" y="18287"/>
                </a:lnTo>
                <a:lnTo>
                  <a:pt x="1749552" y="19049"/>
                </a:lnTo>
                <a:lnTo>
                  <a:pt x="1750314" y="32003"/>
                </a:lnTo>
                <a:lnTo>
                  <a:pt x="1763268" y="31241"/>
                </a:lnTo>
                <a:close/>
              </a:path>
              <a:path w="2017395" h="184150">
                <a:moveTo>
                  <a:pt x="1738121" y="32765"/>
                </a:moveTo>
                <a:lnTo>
                  <a:pt x="1737359" y="19811"/>
                </a:lnTo>
                <a:lnTo>
                  <a:pt x="1724406" y="20573"/>
                </a:lnTo>
                <a:lnTo>
                  <a:pt x="1725168" y="33527"/>
                </a:lnTo>
                <a:lnTo>
                  <a:pt x="1738121" y="32765"/>
                </a:lnTo>
                <a:close/>
              </a:path>
              <a:path w="2017395" h="184150">
                <a:moveTo>
                  <a:pt x="1712976" y="34289"/>
                </a:moveTo>
                <a:lnTo>
                  <a:pt x="1711452" y="22097"/>
                </a:lnTo>
                <a:lnTo>
                  <a:pt x="1699259" y="22859"/>
                </a:lnTo>
                <a:lnTo>
                  <a:pt x="1700021" y="35051"/>
                </a:lnTo>
                <a:lnTo>
                  <a:pt x="1712976" y="34289"/>
                </a:lnTo>
                <a:close/>
              </a:path>
              <a:path w="2017395" h="184150">
                <a:moveTo>
                  <a:pt x="1687068" y="36575"/>
                </a:moveTo>
                <a:lnTo>
                  <a:pt x="1686306" y="23621"/>
                </a:lnTo>
                <a:lnTo>
                  <a:pt x="1674114" y="24383"/>
                </a:lnTo>
                <a:lnTo>
                  <a:pt x="1674876" y="37337"/>
                </a:lnTo>
                <a:lnTo>
                  <a:pt x="1687068" y="36575"/>
                </a:lnTo>
                <a:close/>
              </a:path>
              <a:path w="2017395" h="184150">
                <a:moveTo>
                  <a:pt x="1661921" y="38099"/>
                </a:moveTo>
                <a:lnTo>
                  <a:pt x="1661159" y="25145"/>
                </a:lnTo>
                <a:lnTo>
                  <a:pt x="1648206" y="26669"/>
                </a:lnTo>
                <a:lnTo>
                  <a:pt x="1648968" y="38861"/>
                </a:lnTo>
                <a:lnTo>
                  <a:pt x="1661921" y="38099"/>
                </a:lnTo>
                <a:close/>
              </a:path>
              <a:path w="2017395" h="184150">
                <a:moveTo>
                  <a:pt x="1636776" y="39623"/>
                </a:moveTo>
                <a:lnTo>
                  <a:pt x="1636014" y="27431"/>
                </a:lnTo>
                <a:lnTo>
                  <a:pt x="1623060" y="28193"/>
                </a:lnTo>
                <a:lnTo>
                  <a:pt x="1623821" y="41147"/>
                </a:lnTo>
                <a:lnTo>
                  <a:pt x="1636776" y="39623"/>
                </a:lnTo>
                <a:close/>
              </a:path>
              <a:path w="2017395" h="184150">
                <a:moveTo>
                  <a:pt x="1611630" y="41909"/>
                </a:moveTo>
                <a:lnTo>
                  <a:pt x="1610106" y="28955"/>
                </a:lnTo>
                <a:lnTo>
                  <a:pt x="1597914" y="29717"/>
                </a:lnTo>
                <a:lnTo>
                  <a:pt x="1598676" y="42671"/>
                </a:lnTo>
                <a:lnTo>
                  <a:pt x="1611630" y="41909"/>
                </a:lnTo>
                <a:close/>
              </a:path>
              <a:path w="2017395" h="184150">
                <a:moveTo>
                  <a:pt x="1585721" y="43433"/>
                </a:moveTo>
                <a:lnTo>
                  <a:pt x="1584959" y="31241"/>
                </a:lnTo>
                <a:lnTo>
                  <a:pt x="1572768" y="32003"/>
                </a:lnTo>
                <a:lnTo>
                  <a:pt x="1573530" y="44195"/>
                </a:lnTo>
                <a:lnTo>
                  <a:pt x="1585721" y="43433"/>
                </a:lnTo>
                <a:close/>
              </a:path>
              <a:path w="2017395" h="184150">
                <a:moveTo>
                  <a:pt x="1560576" y="45719"/>
                </a:moveTo>
                <a:lnTo>
                  <a:pt x="1559814" y="32765"/>
                </a:lnTo>
                <a:lnTo>
                  <a:pt x="1546859" y="33527"/>
                </a:lnTo>
                <a:lnTo>
                  <a:pt x="1547621" y="46481"/>
                </a:lnTo>
                <a:lnTo>
                  <a:pt x="1560576" y="45719"/>
                </a:lnTo>
                <a:close/>
              </a:path>
              <a:path w="2017395" h="184150">
                <a:moveTo>
                  <a:pt x="1535430" y="47243"/>
                </a:moveTo>
                <a:lnTo>
                  <a:pt x="1534668" y="34289"/>
                </a:lnTo>
                <a:lnTo>
                  <a:pt x="1521714" y="35813"/>
                </a:lnTo>
                <a:lnTo>
                  <a:pt x="1522476" y="48005"/>
                </a:lnTo>
                <a:lnTo>
                  <a:pt x="1535430" y="47243"/>
                </a:lnTo>
                <a:close/>
              </a:path>
              <a:path w="2017395" h="184150">
                <a:moveTo>
                  <a:pt x="1510283" y="48767"/>
                </a:moveTo>
                <a:lnTo>
                  <a:pt x="1508759" y="36575"/>
                </a:lnTo>
                <a:lnTo>
                  <a:pt x="1496568" y="37337"/>
                </a:lnTo>
                <a:lnTo>
                  <a:pt x="1497330" y="50291"/>
                </a:lnTo>
                <a:lnTo>
                  <a:pt x="1510283" y="48767"/>
                </a:lnTo>
                <a:close/>
              </a:path>
              <a:path w="2017395" h="184150">
                <a:moveTo>
                  <a:pt x="1484376" y="51053"/>
                </a:moveTo>
                <a:lnTo>
                  <a:pt x="1483614" y="38099"/>
                </a:lnTo>
                <a:lnTo>
                  <a:pt x="1471421" y="38861"/>
                </a:lnTo>
                <a:lnTo>
                  <a:pt x="1472183" y="51815"/>
                </a:lnTo>
                <a:lnTo>
                  <a:pt x="1484376" y="51053"/>
                </a:lnTo>
                <a:close/>
              </a:path>
              <a:path w="2017395" h="184150">
                <a:moveTo>
                  <a:pt x="1459230" y="52577"/>
                </a:moveTo>
                <a:lnTo>
                  <a:pt x="1458468" y="39623"/>
                </a:lnTo>
                <a:lnTo>
                  <a:pt x="1445514" y="41147"/>
                </a:lnTo>
                <a:lnTo>
                  <a:pt x="1446276" y="53339"/>
                </a:lnTo>
                <a:lnTo>
                  <a:pt x="1459230" y="52577"/>
                </a:lnTo>
                <a:close/>
              </a:path>
              <a:path w="2017395" h="184150">
                <a:moveTo>
                  <a:pt x="1434083" y="54101"/>
                </a:moveTo>
                <a:lnTo>
                  <a:pt x="1433321" y="41909"/>
                </a:lnTo>
                <a:lnTo>
                  <a:pt x="1420368" y="42671"/>
                </a:lnTo>
                <a:lnTo>
                  <a:pt x="1421130" y="55625"/>
                </a:lnTo>
                <a:lnTo>
                  <a:pt x="1434083" y="54101"/>
                </a:lnTo>
                <a:close/>
              </a:path>
              <a:path w="2017395" h="184150">
                <a:moveTo>
                  <a:pt x="1408938" y="56387"/>
                </a:moveTo>
                <a:lnTo>
                  <a:pt x="1407414" y="43433"/>
                </a:lnTo>
                <a:lnTo>
                  <a:pt x="1395221" y="44195"/>
                </a:lnTo>
                <a:lnTo>
                  <a:pt x="1395983" y="57149"/>
                </a:lnTo>
                <a:lnTo>
                  <a:pt x="1408938" y="56387"/>
                </a:lnTo>
                <a:close/>
              </a:path>
              <a:path w="2017395" h="184150">
                <a:moveTo>
                  <a:pt x="1383030" y="57911"/>
                </a:moveTo>
                <a:lnTo>
                  <a:pt x="1382268" y="45719"/>
                </a:lnTo>
                <a:lnTo>
                  <a:pt x="1370076" y="46481"/>
                </a:lnTo>
                <a:lnTo>
                  <a:pt x="1370838" y="58673"/>
                </a:lnTo>
                <a:lnTo>
                  <a:pt x="1383030" y="57911"/>
                </a:lnTo>
                <a:close/>
              </a:path>
              <a:path w="2017395" h="184150">
                <a:moveTo>
                  <a:pt x="1357883" y="60197"/>
                </a:moveTo>
                <a:lnTo>
                  <a:pt x="1357121" y="47243"/>
                </a:lnTo>
                <a:lnTo>
                  <a:pt x="1344168" y="48005"/>
                </a:lnTo>
                <a:lnTo>
                  <a:pt x="1344930" y="60959"/>
                </a:lnTo>
                <a:lnTo>
                  <a:pt x="1357883" y="60197"/>
                </a:lnTo>
                <a:close/>
              </a:path>
              <a:path w="2017395" h="184150">
                <a:moveTo>
                  <a:pt x="1332738" y="61721"/>
                </a:moveTo>
                <a:lnTo>
                  <a:pt x="1331976" y="48767"/>
                </a:lnTo>
                <a:lnTo>
                  <a:pt x="1319021" y="50291"/>
                </a:lnTo>
                <a:lnTo>
                  <a:pt x="1319783" y="62483"/>
                </a:lnTo>
                <a:lnTo>
                  <a:pt x="1332738" y="61721"/>
                </a:lnTo>
                <a:close/>
              </a:path>
              <a:path w="2017395" h="184150">
                <a:moveTo>
                  <a:pt x="1307592" y="63245"/>
                </a:moveTo>
                <a:lnTo>
                  <a:pt x="1306068" y="51053"/>
                </a:lnTo>
                <a:lnTo>
                  <a:pt x="1293876" y="51815"/>
                </a:lnTo>
                <a:lnTo>
                  <a:pt x="1294638" y="64769"/>
                </a:lnTo>
                <a:lnTo>
                  <a:pt x="1307592" y="63245"/>
                </a:lnTo>
                <a:close/>
              </a:path>
              <a:path w="2017395" h="184150">
                <a:moveTo>
                  <a:pt x="1281683" y="65531"/>
                </a:moveTo>
                <a:lnTo>
                  <a:pt x="1280921" y="52577"/>
                </a:lnTo>
                <a:lnTo>
                  <a:pt x="1268730" y="53339"/>
                </a:lnTo>
                <a:lnTo>
                  <a:pt x="1269492" y="66293"/>
                </a:lnTo>
                <a:lnTo>
                  <a:pt x="1281683" y="65531"/>
                </a:lnTo>
                <a:close/>
              </a:path>
              <a:path w="2017395" h="184150">
                <a:moveTo>
                  <a:pt x="1256538" y="67055"/>
                </a:moveTo>
                <a:lnTo>
                  <a:pt x="1255776" y="54863"/>
                </a:lnTo>
                <a:lnTo>
                  <a:pt x="1242821" y="55625"/>
                </a:lnTo>
                <a:lnTo>
                  <a:pt x="1243583" y="67817"/>
                </a:lnTo>
                <a:lnTo>
                  <a:pt x="1256538" y="67055"/>
                </a:lnTo>
                <a:close/>
              </a:path>
              <a:path w="2017395" h="184150">
                <a:moveTo>
                  <a:pt x="1231392" y="69341"/>
                </a:moveTo>
                <a:lnTo>
                  <a:pt x="1230630" y="56387"/>
                </a:lnTo>
                <a:lnTo>
                  <a:pt x="1217676" y="57149"/>
                </a:lnTo>
                <a:lnTo>
                  <a:pt x="1218438" y="70103"/>
                </a:lnTo>
                <a:lnTo>
                  <a:pt x="1231392" y="69341"/>
                </a:lnTo>
                <a:close/>
              </a:path>
              <a:path w="2017395" h="184150">
                <a:moveTo>
                  <a:pt x="1206245" y="70865"/>
                </a:moveTo>
                <a:lnTo>
                  <a:pt x="1204721" y="57911"/>
                </a:lnTo>
                <a:lnTo>
                  <a:pt x="1192530" y="58673"/>
                </a:lnTo>
                <a:lnTo>
                  <a:pt x="1193292" y="71627"/>
                </a:lnTo>
                <a:lnTo>
                  <a:pt x="1206245" y="70865"/>
                </a:lnTo>
                <a:close/>
              </a:path>
              <a:path w="2017395" h="184150">
                <a:moveTo>
                  <a:pt x="1180338" y="72389"/>
                </a:moveTo>
                <a:lnTo>
                  <a:pt x="1179576" y="60197"/>
                </a:lnTo>
                <a:lnTo>
                  <a:pt x="1167383" y="60959"/>
                </a:lnTo>
                <a:lnTo>
                  <a:pt x="1168145" y="73151"/>
                </a:lnTo>
                <a:lnTo>
                  <a:pt x="1180338" y="72389"/>
                </a:lnTo>
                <a:close/>
              </a:path>
              <a:path w="2017395" h="184150">
                <a:moveTo>
                  <a:pt x="1155192" y="74675"/>
                </a:moveTo>
                <a:lnTo>
                  <a:pt x="1154430" y="61721"/>
                </a:lnTo>
                <a:lnTo>
                  <a:pt x="1141476" y="62483"/>
                </a:lnTo>
                <a:lnTo>
                  <a:pt x="1142238" y="75437"/>
                </a:lnTo>
                <a:lnTo>
                  <a:pt x="1155192" y="74675"/>
                </a:lnTo>
                <a:close/>
              </a:path>
              <a:path w="2017395" h="184150">
                <a:moveTo>
                  <a:pt x="1130045" y="76199"/>
                </a:moveTo>
                <a:lnTo>
                  <a:pt x="1129283" y="63245"/>
                </a:lnTo>
                <a:lnTo>
                  <a:pt x="1116330" y="64769"/>
                </a:lnTo>
                <a:lnTo>
                  <a:pt x="1117092" y="76961"/>
                </a:lnTo>
                <a:lnTo>
                  <a:pt x="1130045" y="76199"/>
                </a:lnTo>
                <a:close/>
              </a:path>
              <a:path w="2017395" h="184150">
                <a:moveTo>
                  <a:pt x="1104900" y="77723"/>
                </a:moveTo>
                <a:lnTo>
                  <a:pt x="1103376" y="65531"/>
                </a:lnTo>
                <a:lnTo>
                  <a:pt x="1091183" y="66293"/>
                </a:lnTo>
                <a:lnTo>
                  <a:pt x="1091945" y="79247"/>
                </a:lnTo>
                <a:lnTo>
                  <a:pt x="1104900" y="77723"/>
                </a:lnTo>
                <a:close/>
              </a:path>
              <a:path w="2017395" h="184150">
                <a:moveTo>
                  <a:pt x="1078992" y="80009"/>
                </a:moveTo>
                <a:lnTo>
                  <a:pt x="1078230" y="67055"/>
                </a:lnTo>
                <a:lnTo>
                  <a:pt x="1066038" y="67817"/>
                </a:lnTo>
                <a:lnTo>
                  <a:pt x="1066800" y="80771"/>
                </a:lnTo>
                <a:lnTo>
                  <a:pt x="1078992" y="80009"/>
                </a:lnTo>
                <a:close/>
              </a:path>
              <a:path w="2017395" h="184150">
                <a:moveTo>
                  <a:pt x="1053845" y="81533"/>
                </a:moveTo>
                <a:lnTo>
                  <a:pt x="1053083" y="69341"/>
                </a:lnTo>
                <a:lnTo>
                  <a:pt x="1040129" y="70103"/>
                </a:lnTo>
                <a:lnTo>
                  <a:pt x="1041654" y="82295"/>
                </a:lnTo>
                <a:lnTo>
                  <a:pt x="1053845" y="81533"/>
                </a:lnTo>
                <a:close/>
              </a:path>
              <a:path w="2017395" h="184150">
                <a:moveTo>
                  <a:pt x="1028700" y="83819"/>
                </a:moveTo>
                <a:lnTo>
                  <a:pt x="1027938" y="70865"/>
                </a:lnTo>
                <a:lnTo>
                  <a:pt x="1014983" y="71627"/>
                </a:lnTo>
                <a:lnTo>
                  <a:pt x="1015745" y="84581"/>
                </a:lnTo>
                <a:lnTo>
                  <a:pt x="1028700" y="83819"/>
                </a:lnTo>
                <a:close/>
              </a:path>
              <a:path w="2017395" h="184150">
                <a:moveTo>
                  <a:pt x="1003554" y="85343"/>
                </a:moveTo>
                <a:lnTo>
                  <a:pt x="1002029" y="72389"/>
                </a:lnTo>
                <a:lnTo>
                  <a:pt x="989838" y="73913"/>
                </a:lnTo>
                <a:lnTo>
                  <a:pt x="990600" y="86105"/>
                </a:lnTo>
                <a:lnTo>
                  <a:pt x="1003554" y="85343"/>
                </a:lnTo>
                <a:close/>
              </a:path>
              <a:path w="2017395" h="184150">
                <a:moveTo>
                  <a:pt x="977645" y="86867"/>
                </a:moveTo>
                <a:lnTo>
                  <a:pt x="976883" y="74675"/>
                </a:lnTo>
                <a:lnTo>
                  <a:pt x="964691" y="75437"/>
                </a:lnTo>
                <a:lnTo>
                  <a:pt x="965454" y="88391"/>
                </a:lnTo>
                <a:lnTo>
                  <a:pt x="977645" y="86867"/>
                </a:lnTo>
                <a:close/>
              </a:path>
              <a:path w="2017395" h="184150">
                <a:moveTo>
                  <a:pt x="952500" y="89153"/>
                </a:moveTo>
                <a:lnTo>
                  <a:pt x="951738" y="76199"/>
                </a:lnTo>
                <a:lnTo>
                  <a:pt x="938783" y="76961"/>
                </a:lnTo>
                <a:lnTo>
                  <a:pt x="940307" y="89915"/>
                </a:lnTo>
                <a:lnTo>
                  <a:pt x="952500" y="89153"/>
                </a:lnTo>
                <a:close/>
              </a:path>
              <a:path w="2017395" h="184150">
                <a:moveTo>
                  <a:pt x="927354" y="90677"/>
                </a:moveTo>
                <a:lnTo>
                  <a:pt x="926591" y="77723"/>
                </a:lnTo>
                <a:lnTo>
                  <a:pt x="913638" y="79247"/>
                </a:lnTo>
                <a:lnTo>
                  <a:pt x="914400" y="91439"/>
                </a:lnTo>
                <a:lnTo>
                  <a:pt x="927354" y="90677"/>
                </a:lnTo>
                <a:close/>
              </a:path>
              <a:path w="2017395" h="184150">
                <a:moveTo>
                  <a:pt x="902207" y="92963"/>
                </a:moveTo>
                <a:lnTo>
                  <a:pt x="900683" y="80009"/>
                </a:lnTo>
                <a:lnTo>
                  <a:pt x="888491" y="80771"/>
                </a:lnTo>
                <a:lnTo>
                  <a:pt x="889254" y="93725"/>
                </a:lnTo>
                <a:lnTo>
                  <a:pt x="902207" y="92963"/>
                </a:lnTo>
                <a:close/>
              </a:path>
              <a:path w="2017395" h="184150">
                <a:moveTo>
                  <a:pt x="876300" y="94487"/>
                </a:moveTo>
                <a:lnTo>
                  <a:pt x="875538" y="81533"/>
                </a:lnTo>
                <a:lnTo>
                  <a:pt x="863345" y="82295"/>
                </a:lnTo>
                <a:lnTo>
                  <a:pt x="864107" y="95249"/>
                </a:lnTo>
                <a:lnTo>
                  <a:pt x="876300" y="94487"/>
                </a:lnTo>
                <a:close/>
              </a:path>
              <a:path w="2017395" h="184150">
                <a:moveTo>
                  <a:pt x="851154" y="96011"/>
                </a:moveTo>
                <a:lnTo>
                  <a:pt x="850391" y="83819"/>
                </a:lnTo>
                <a:lnTo>
                  <a:pt x="837438" y="84581"/>
                </a:lnTo>
                <a:lnTo>
                  <a:pt x="838961" y="96773"/>
                </a:lnTo>
                <a:lnTo>
                  <a:pt x="851154" y="96011"/>
                </a:lnTo>
                <a:close/>
              </a:path>
              <a:path w="2017395" h="184150">
                <a:moveTo>
                  <a:pt x="826007" y="98297"/>
                </a:moveTo>
                <a:lnTo>
                  <a:pt x="825245" y="85343"/>
                </a:lnTo>
                <a:lnTo>
                  <a:pt x="812291" y="86105"/>
                </a:lnTo>
                <a:lnTo>
                  <a:pt x="813054" y="99059"/>
                </a:lnTo>
                <a:lnTo>
                  <a:pt x="826007" y="98297"/>
                </a:lnTo>
                <a:close/>
              </a:path>
              <a:path w="2017395" h="184150">
                <a:moveTo>
                  <a:pt x="800861" y="99821"/>
                </a:moveTo>
                <a:lnTo>
                  <a:pt x="799338" y="86867"/>
                </a:lnTo>
                <a:lnTo>
                  <a:pt x="787145" y="88391"/>
                </a:lnTo>
                <a:lnTo>
                  <a:pt x="787907" y="100583"/>
                </a:lnTo>
                <a:lnTo>
                  <a:pt x="800861" y="99821"/>
                </a:lnTo>
                <a:close/>
              </a:path>
              <a:path w="2017395" h="184150">
                <a:moveTo>
                  <a:pt x="774954" y="101345"/>
                </a:moveTo>
                <a:lnTo>
                  <a:pt x="774191" y="89153"/>
                </a:lnTo>
                <a:lnTo>
                  <a:pt x="762000" y="89915"/>
                </a:lnTo>
                <a:lnTo>
                  <a:pt x="762761" y="102869"/>
                </a:lnTo>
                <a:lnTo>
                  <a:pt x="774954" y="101345"/>
                </a:lnTo>
                <a:close/>
              </a:path>
              <a:path w="2017395" h="184150">
                <a:moveTo>
                  <a:pt x="749807" y="103631"/>
                </a:moveTo>
                <a:lnTo>
                  <a:pt x="749045" y="90677"/>
                </a:lnTo>
                <a:lnTo>
                  <a:pt x="736091" y="91439"/>
                </a:lnTo>
                <a:lnTo>
                  <a:pt x="737616" y="104393"/>
                </a:lnTo>
                <a:lnTo>
                  <a:pt x="749807" y="103631"/>
                </a:lnTo>
                <a:close/>
              </a:path>
              <a:path w="2017395" h="184150">
                <a:moveTo>
                  <a:pt x="724661" y="105155"/>
                </a:moveTo>
                <a:lnTo>
                  <a:pt x="723900" y="92963"/>
                </a:lnTo>
                <a:lnTo>
                  <a:pt x="710945" y="93725"/>
                </a:lnTo>
                <a:lnTo>
                  <a:pt x="711707" y="105917"/>
                </a:lnTo>
                <a:lnTo>
                  <a:pt x="724661" y="105155"/>
                </a:lnTo>
                <a:close/>
              </a:path>
              <a:path w="2017395" h="184150">
                <a:moveTo>
                  <a:pt x="699516" y="107441"/>
                </a:moveTo>
                <a:lnTo>
                  <a:pt x="697991" y="94487"/>
                </a:lnTo>
                <a:lnTo>
                  <a:pt x="685800" y="95249"/>
                </a:lnTo>
                <a:lnTo>
                  <a:pt x="686561" y="108203"/>
                </a:lnTo>
                <a:lnTo>
                  <a:pt x="699516" y="107441"/>
                </a:lnTo>
                <a:close/>
              </a:path>
              <a:path w="2017395" h="184150">
                <a:moveTo>
                  <a:pt x="673607" y="108965"/>
                </a:moveTo>
                <a:lnTo>
                  <a:pt x="672845" y="96011"/>
                </a:lnTo>
                <a:lnTo>
                  <a:pt x="660654" y="97535"/>
                </a:lnTo>
                <a:lnTo>
                  <a:pt x="661416" y="109727"/>
                </a:lnTo>
                <a:lnTo>
                  <a:pt x="673607" y="108965"/>
                </a:lnTo>
                <a:close/>
              </a:path>
              <a:path w="2017395" h="184150">
                <a:moveTo>
                  <a:pt x="648461" y="110489"/>
                </a:moveTo>
                <a:lnTo>
                  <a:pt x="647700" y="98297"/>
                </a:lnTo>
                <a:lnTo>
                  <a:pt x="634745" y="99059"/>
                </a:lnTo>
                <a:lnTo>
                  <a:pt x="636269" y="112013"/>
                </a:lnTo>
                <a:lnTo>
                  <a:pt x="648461" y="110489"/>
                </a:lnTo>
                <a:close/>
              </a:path>
              <a:path w="2017395" h="184150">
                <a:moveTo>
                  <a:pt x="623316" y="112775"/>
                </a:moveTo>
                <a:lnTo>
                  <a:pt x="622554" y="99821"/>
                </a:lnTo>
                <a:lnTo>
                  <a:pt x="609600" y="100583"/>
                </a:lnTo>
                <a:lnTo>
                  <a:pt x="610361" y="113537"/>
                </a:lnTo>
                <a:lnTo>
                  <a:pt x="623316" y="112775"/>
                </a:lnTo>
                <a:close/>
              </a:path>
              <a:path w="2017395" h="184150">
                <a:moveTo>
                  <a:pt x="598169" y="114299"/>
                </a:moveTo>
                <a:lnTo>
                  <a:pt x="596645" y="101345"/>
                </a:lnTo>
                <a:lnTo>
                  <a:pt x="584454" y="102869"/>
                </a:lnTo>
                <a:lnTo>
                  <a:pt x="585216" y="115061"/>
                </a:lnTo>
                <a:lnTo>
                  <a:pt x="598169" y="114299"/>
                </a:lnTo>
                <a:close/>
              </a:path>
              <a:path w="2017395" h="184150">
                <a:moveTo>
                  <a:pt x="572261" y="115823"/>
                </a:moveTo>
                <a:lnTo>
                  <a:pt x="571500" y="103631"/>
                </a:lnTo>
                <a:lnTo>
                  <a:pt x="559307" y="104393"/>
                </a:lnTo>
                <a:lnTo>
                  <a:pt x="560069" y="117347"/>
                </a:lnTo>
                <a:lnTo>
                  <a:pt x="572261" y="115823"/>
                </a:lnTo>
                <a:close/>
              </a:path>
              <a:path w="2017395" h="184150">
                <a:moveTo>
                  <a:pt x="547116" y="118109"/>
                </a:moveTo>
                <a:lnTo>
                  <a:pt x="546354" y="105155"/>
                </a:lnTo>
                <a:lnTo>
                  <a:pt x="533400" y="105917"/>
                </a:lnTo>
                <a:lnTo>
                  <a:pt x="534923" y="118871"/>
                </a:lnTo>
                <a:lnTo>
                  <a:pt x="547116" y="118109"/>
                </a:lnTo>
                <a:close/>
              </a:path>
              <a:path w="2017395" h="184150">
                <a:moveTo>
                  <a:pt x="521969" y="119633"/>
                </a:moveTo>
                <a:lnTo>
                  <a:pt x="521207" y="107441"/>
                </a:lnTo>
                <a:lnTo>
                  <a:pt x="508253" y="108203"/>
                </a:lnTo>
                <a:lnTo>
                  <a:pt x="509016" y="120395"/>
                </a:lnTo>
                <a:lnTo>
                  <a:pt x="521969" y="119633"/>
                </a:lnTo>
                <a:close/>
              </a:path>
              <a:path w="2017395" h="184150">
                <a:moveTo>
                  <a:pt x="496823" y="121919"/>
                </a:moveTo>
                <a:lnTo>
                  <a:pt x="495300" y="108965"/>
                </a:lnTo>
                <a:lnTo>
                  <a:pt x="483107" y="109727"/>
                </a:lnTo>
                <a:lnTo>
                  <a:pt x="483869" y="122681"/>
                </a:lnTo>
                <a:lnTo>
                  <a:pt x="496823" y="121919"/>
                </a:lnTo>
                <a:close/>
              </a:path>
              <a:path w="2017395" h="184150">
                <a:moveTo>
                  <a:pt x="470916" y="123443"/>
                </a:moveTo>
                <a:lnTo>
                  <a:pt x="470153" y="110489"/>
                </a:lnTo>
                <a:lnTo>
                  <a:pt x="457961" y="112013"/>
                </a:lnTo>
                <a:lnTo>
                  <a:pt x="458723" y="124205"/>
                </a:lnTo>
                <a:lnTo>
                  <a:pt x="470916" y="123443"/>
                </a:lnTo>
                <a:close/>
              </a:path>
              <a:path w="2017395" h="184150">
                <a:moveTo>
                  <a:pt x="445769" y="124967"/>
                </a:moveTo>
                <a:lnTo>
                  <a:pt x="445007" y="112775"/>
                </a:lnTo>
                <a:lnTo>
                  <a:pt x="432053" y="113537"/>
                </a:lnTo>
                <a:lnTo>
                  <a:pt x="433577" y="126491"/>
                </a:lnTo>
                <a:lnTo>
                  <a:pt x="445769" y="124967"/>
                </a:lnTo>
                <a:close/>
              </a:path>
              <a:path w="2017395" h="184150">
                <a:moveTo>
                  <a:pt x="420623" y="127253"/>
                </a:moveTo>
                <a:lnTo>
                  <a:pt x="419861" y="114299"/>
                </a:lnTo>
                <a:lnTo>
                  <a:pt x="406907" y="115061"/>
                </a:lnTo>
                <a:lnTo>
                  <a:pt x="407669" y="128015"/>
                </a:lnTo>
                <a:lnTo>
                  <a:pt x="420623" y="127253"/>
                </a:lnTo>
                <a:close/>
              </a:path>
              <a:path w="2017395" h="184150">
                <a:moveTo>
                  <a:pt x="395477" y="128777"/>
                </a:moveTo>
                <a:lnTo>
                  <a:pt x="393953" y="116585"/>
                </a:lnTo>
                <a:lnTo>
                  <a:pt x="381762" y="117347"/>
                </a:lnTo>
                <a:lnTo>
                  <a:pt x="382524" y="129539"/>
                </a:lnTo>
                <a:lnTo>
                  <a:pt x="395477" y="128777"/>
                </a:lnTo>
                <a:close/>
              </a:path>
              <a:path w="2017395" h="184150">
                <a:moveTo>
                  <a:pt x="369569" y="131063"/>
                </a:moveTo>
                <a:lnTo>
                  <a:pt x="368807" y="118109"/>
                </a:lnTo>
                <a:lnTo>
                  <a:pt x="356615" y="118871"/>
                </a:lnTo>
                <a:lnTo>
                  <a:pt x="357377" y="131825"/>
                </a:lnTo>
                <a:lnTo>
                  <a:pt x="369569" y="131063"/>
                </a:lnTo>
                <a:close/>
              </a:path>
              <a:path w="2017395" h="184150">
                <a:moveTo>
                  <a:pt x="344424" y="132587"/>
                </a:moveTo>
                <a:lnTo>
                  <a:pt x="343662" y="119633"/>
                </a:lnTo>
                <a:lnTo>
                  <a:pt x="330707" y="120395"/>
                </a:lnTo>
                <a:lnTo>
                  <a:pt x="332231" y="133349"/>
                </a:lnTo>
                <a:lnTo>
                  <a:pt x="344424" y="132587"/>
                </a:lnTo>
                <a:close/>
              </a:path>
              <a:path w="2017395" h="184150">
                <a:moveTo>
                  <a:pt x="319277" y="134111"/>
                </a:moveTo>
                <a:lnTo>
                  <a:pt x="318515" y="121919"/>
                </a:lnTo>
                <a:lnTo>
                  <a:pt x="305562" y="122681"/>
                </a:lnTo>
                <a:lnTo>
                  <a:pt x="306324" y="135635"/>
                </a:lnTo>
                <a:lnTo>
                  <a:pt x="319277" y="134111"/>
                </a:lnTo>
                <a:close/>
              </a:path>
              <a:path w="2017395" h="184150">
                <a:moveTo>
                  <a:pt x="294131" y="136397"/>
                </a:moveTo>
                <a:lnTo>
                  <a:pt x="292607" y="123443"/>
                </a:lnTo>
                <a:lnTo>
                  <a:pt x="280415" y="124205"/>
                </a:lnTo>
                <a:lnTo>
                  <a:pt x="281177" y="137159"/>
                </a:lnTo>
                <a:lnTo>
                  <a:pt x="294131" y="136397"/>
                </a:lnTo>
                <a:close/>
              </a:path>
              <a:path w="2017395" h="184150">
                <a:moveTo>
                  <a:pt x="268224" y="137921"/>
                </a:moveTo>
                <a:lnTo>
                  <a:pt x="267462" y="124967"/>
                </a:lnTo>
                <a:lnTo>
                  <a:pt x="255269" y="126491"/>
                </a:lnTo>
                <a:lnTo>
                  <a:pt x="256031" y="138683"/>
                </a:lnTo>
                <a:lnTo>
                  <a:pt x="268224" y="137921"/>
                </a:lnTo>
                <a:close/>
              </a:path>
              <a:path w="2017395" h="184150">
                <a:moveTo>
                  <a:pt x="243077" y="139445"/>
                </a:moveTo>
                <a:lnTo>
                  <a:pt x="242315" y="127253"/>
                </a:lnTo>
                <a:lnTo>
                  <a:pt x="229362" y="128015"/>
                </a:lnTo>
                <a:lnTo>
                  <a:pt x="230886" y="140969"/>
                </a:lnTo>
                <a:lnTo>
                  <a:pt x="243077" y="139445"/>
                </a:lnTo>
                <a:close/>
              </a:path>
              <a:path w="2017395" h="184150">
                <a:moveTo>
                  <a:pt x="217931" y="141731"/>
                </a:moveTo>
                <a:lnTo>
                  <a:pt x="217169" y="128777"/>
                </a:lnTo>
                <a:lnTo>
                  <a:pt x="204215" y="129539"/>
                </a:lnTo>
                <a:lnTo>
                  <a:pt x="204977" y="142493"/>
                </a:lnTo>
                <a:lnTo>
                  <a:pt x="217931" y="141731"/>
                </a:lnTo>
                <a:close/>
              </a:path>
              <a:path w="2017395" h="184150">
                <a:moveTo>
                  <a:pt x="192786" y="143255"/>
                </a:moveTo>
                <a:lnTo>
                  <a:pt x="192024" y="131063"/>
                </a:lnTo>
                <a:lnTo>
                  <a:pt x="179069" y="131825"/>
                </a:lnTo>
                <a:lnTo>
                  <a:pt x="179831" y="144017"/>
                </a:lnTo>
                <a:lnTo>
                  <a:pt x="192786" y="143255"/>
                </a:lnTo>
                <a:close/>
              </a:path>
              <a:path w="2017395" h="184150">
                <a:moveTo>
                  <a:pt x="166877" y="145541"/>
                </a:moveTo>
                <a:lnTo>
                  <a:pt x="166115" y="132587"/>
                </a:lnTo>
                <a:lnTo>
                  <a:pt x="153924" y="133349"/>
                </a:lnTo>
                <a:lnTo>
                  <a:pt x="154686" y="146303"/>
                </a:lnTo>
                <a:lnTo>
                  <a:pt x="166877" y="145541"/>
                </a:lnTo>
                <a:close/>
              </a:path>
              <a:path w="2017395" h="184150">
                <a:moveTo>
                  <a:pt x="141731" y="147065"/>
                </a:moveTo>
                <a:lnTo>
                  <a:pt x="140969" y="134111"/>
                </a:lnTo>
                <a:lnTo>
                  <a:pt x="128015" y="135635"/>
                </a:lnTo>
                <a:lnTo>
                  <a:pt x="129539" y="147827"/>
                </a:lnTo>
                <a:lnTo>
                  <a:pt x="141731" y="147065"/>
                </a:lnTo>
                <a:close/>
              </a:path>
              <a:path w="2017395" h="184150">
                <a:moveTo>
                  <a:pt x="116586" y="148589"/>
                </a:moveTo>
                <a:lnTo>
                  <a:pt x="115824" y="136397"/>
                </a:lnTo>
                <a:lnTo>
                  <a:pt x="102869" y="137159"/>
                </a:lnTo>
                <a:lnTo>
                  <a:pt x="103631" y="150113"/>
                </a:lnTo>
                <a:lnTo>
                  <a:pt x="116586" y="148589"/>
                </a:lnTo>
                <a:close/>
              </a:path>
              <a:path w="2017395" h="184150">
                <a:moveTo>
                  <a:pt x="78486" y="183641"/>
                </a:moveTo>
                <a:lnTo>
                  <a:pt x="73151" y="107441"/>
                </a:lnTo>
                <a:lnTo>
                  <a:pt x="0" y="150875"/>
                </a:lnTo>
                <a:lnTo>
                  <a:pt x="63245" y="177279"/>
                </a:lnTo>
                <a:lnTo>
                  <a:pt x="63245" y="140207"/>
                </a:lnTo>
                <a:lnTo>
                  <a:pt x="64769" y="140207"/>
                </a:lnTo>
                <a:lnTo>
                  <a:pt x="65531" y="152399"/>
                </a:lnTo>
                <a:lnTo>
                  <a:pt x="65531" y="178234"/>
                </a:lnTo>
                <a:lnTo>
                  <a:pt x="78486" y="183641"/>
                </a:lnTo>
                <a:close/>
              </a:path>
              <a:path w="2017395" h="184150">
                <a:moveTo>
                  <a:pt x="65531" y="152399"/>
                </a:moveTo>
                <a:lnTo>
                  <a:pt x="64769" y="140207"/>
                </a:lnTo>
                <a:lnTo>
                  <a:pt x="63245" y="140207"/>
                </a:lnTo>
                <a:lnTo>
                  <a:pt x="64007" y="152399"/>
                </a:lnTo>
                <a:lnTo>
                  <a:pt x="65531" y="152399"/>
                </a:lnTo>
                <a:close/>
              </a:path>
              <a:path w="2017395" h="184150">
                <a:moveTo>
                  <a:pt x="65531" y="178234"/>
                </a:moveTo>
                <a:lnTo>
                  <a:pt x="65531" y="152399"/>
                </a:lnTo>
                <a:lnTo>
                  <a:pt x="64007" y="152399"/>
                </a:lnTo>
                <a:lnTo>
                  <a:pt x="63245" y="140207"/>
                </a:lnTo>
                <a:lnTo>
                  <a:pt x="63245" y="177279"/>
                </a:lnTo>
                <a:lnTo>
                  <a:pt x="65531" y="178234"/>
                </a:lnTo>
                <a:close/>
              </a:path>
              <a:path w="2017395" h="184150">
                <a:moveTo>
                  <a:pt x="91439" y="150875"/>
                </a:moveTo>
                <a:lnTo>
                  <a:pt x="90677" y="137921"/>
                </a:lnTo>
                <a:lnTo>
                  <a:pt x="77724" y="138683"/>
                </a:lnTo>
                <a:lnTo>
                  <a:pt x="78486" y="151637"/>
                </a:lnTo>
                <a:lnTo>
                  <a:pt x="91439" y="150875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1734" y="2586355"/>
            <a:ext cx="76200" cy="509270"/>
          </a:xfrm>
          <a:custGeom>
            <a:avLst/>
            <a:gdLst/>
            <a:ahLst/>
            <a:cxnLst/>
            <a:rect l="l" t="t" r="r" b="b"/>
            <a:pathLst>
              <a:path w="76200" h="509270">
                <a:moveTo>
                  <a:pt x="42672" y="4572"/>
                </a:moveTo>
                <a:lnTo>
                  <a:pt x="41148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5052" y="7620"/>
                </a:lnTo>
                <a:lnTo>
                  <a:pt x="38100" y="9144"/>
                </a:lnTo>
                <a:lnTo>
                  <a:pt x="41148" y="7620"/>
                </a:lnTo>
                <a:lnTo>
                  <a:pt x="42672" y="4572"/>
                </a:lnTo>
                <a:close/>
              </a:path>
              <a:path w="76200" h="509270">
                <a:moveTo>
                  <a:pt x="42672" y="23622"/>
                </a:moveTo>
                <a:lnTo>
                  <a:pt x="41148" y="20574"/>
                </a:lnTo>
                <a:lnTo>
                  <a:pt x="38100" y="19050"/>
                </a:lnTo>
                <a:lnTo>
                  <a:pt x="35052" y="20574"/>
                </a:lnTo>
                <a:lnTo>
                  <a:pt x="33528" y="23622"/>
                </a:lnTo>
                <a:lnTo>
                  <a:pt x="35052" y="26670"/>
                </a:lnTo>
                <a:lnTo>
                  <a:pt x="38100" y="28194"/>
                </a:lnTo>
                <a:lnTo>
                  <a:pt x="41148" y="26670"/>
                </a:lnTo>
                <a:lnTo>
                  <a:pt x="42672" y="23622"/>
                </a:lnTo>
                <a:close/>
              </a:path>
              <a:path w="76200" h="509270">
                <a:moveTo>
                  <a:pt x="42672" y="42672"/>
                </a:moveTo>
                <a:lnTo>
                  <a:pt x="41148" y="39624"/>
                </a:lnTo>
                <a:lnTo>
                  <a:pt x="38100" y="38100"/>
                </a:lnTo>
                <a:lnTo>
                  <a:pt x="35052" y="39624"/>
                </a:lnTo>
                <a:lnTo>
                  <a:pt x="33528" y="42672"/>
                </a:lnTo>
                <a:lnTo>
                  <a:pt x="35052" y="45720"/>
                </a:lnTo>
                <a:lnTo>
                  <a:pt x="38100" y="47244"/>
                </a:lnTo>
                <a:lnTo>
                  <a:pt x="41148" y="45720"/>
                </a:lnTo>
                <a:lnTo>
                  <a:pt x="42672" y="42672"/>
                </a:lnTo>
                <a:close/>
              </a:path>
              <a:path w="76200" h="509270">
                <a:moveTo>
                  <a:pt x="42672" y="61722"/>
                </a:moveTo>
                <a:lnTo>
                  <a:pt x="41148" y="58674"/>
                </a:lnTo>
                <a:lnTo>
                  <a:pt x="38100" y="57150"/>
                </a:lnTo>
                <a:lnTo>
                  <a:pt x="35052" y="58674"/>
                </a:lnTo>
                <a:lnTo>
                  <a:pt x="33528" y="61722"/>
                </a:lnTo>
                <a:lnTo>
                  <a:pt x="35052" y="64770"/>
                </a:lnTo>
                <a:lnTo>
                  <a:pt x="38100" y="66294"/>
                </a:lnTo>
                <a:lnTo>
                  <a:pt x="41148" y="64770"/>
                </a:lnTo>
                <a:lnTo>
                  <a:pt x="42672" y="61722"/>
                </a:lnTo>
                <a:close/>
              </a:path>
              <a:path w="76200" h="509270">
                <a:moveTo>
                  <a:pt x="42672" y="80772"/>
                </a:moveTo>
                <a:lnTo>
                  <a:pt x="41148" y="77724"/>
                </a:lnTo>
                <a:lnTo>
                  <a:pt x="38100" y="76200"/>
                </a:lnTo>
                <a:lnTo>
                  <a:pt x="35052" y="77724"/>
                </a:lnTo>
                <a:lnTo>
                  <a:pt x="33528" y="80772"/>
                </a:lnTo>
                <a:lnTo>
                  <a:pt x="35052" y="84582"/>
                </a:lnTo>
                <a:lnTo>
                  <a:pt x="38100" y="85344"/>
                </a:lnTo>
                <a:lnTo>
                  <a:pt x="41148" y="84582"/>
                </a:lnTo>
                <a:lnTo>
                  <a:pt x="42672" y="80772"/>
                </a:lnTo>
                <a:close/>
              </a:path>
              <a:path w="76200" h="509270">
                <a:moveTo>
                  <a:pt x="42672" y="99822"/>
                </a:moveTo>
                <a:lnTo>
                  <a:pt x="41148" y="96774"/>
                </a:lnTo>
                <a:lnTo>
                  <a:pt x="38100" y="95250"/>
                </a:lnTo>
                <a:lnTo>
                  <a:pt x="35052" y="96774"/>
                </a:lnTo>
                <a:lnTo>
                  <a:pt x="33528" y="99822"/>
                </a:lnTo>
                <a:lnTo>
                  <a:pt x="35052" y="103632"/>
                </a:lnTo>
                <a:lnTo>
                  <a:pt x="38100" y="104394"/>
                </a:lnTo>
                <a:lnTo>
                  <a:pt x="41148" y="103632"/>
                </a:lnTo>
                <a:lnTo>
                  <a:pt x="42672" y="99822"/>
                </a:lnTo>
                <a:close/>
              </a:path>
              <a:path w="76200" h="509270">
                <a:moveTo>
                  <a:pt x="42672" y="118872"/>
                </a:moveTo>
                <a:lnTo>
                  <a:pt x="41148" y="115824"/>
                </a:lnTo>
                <a:lnTo>
                  <a:pt x="38100" y="114300"/>
                </a:lnTo>
                <a:lnTo>
                  <a:pt x="35052" y="115824"/>
                </a:lnTo>
                <a:lnTo>
                  <a:pt x="33528" y="118872"/>
                </a:lnTo>
                <a:lnTo>
                  <a:pt x="35052" y="122682"/>
                </a:lnTo>
                <a:lnTo>
                  <a:pt x="38100" y="123444"/>
                </a:lnTo>
                <a:lnTo>
                  <a:pt x="41148" y="122682"/>
                </a:lnTo>
                <a:lnTo>
                  <a:pt x="42672" y="118872"/>
                </a:lnTo>
                <a:close/>
              </a:path>
              <a:path w="76200" h="509270">
                <a:moveTo>
                  <a:pt x="42672" y="137922"/>
                </a:moveTo>
                <a:lnTo>
                  <a:pt x="41148" y="134874"/>
                </a:lnTo>
                <a:lnTo>
                  <a:pt x="38100" y="133350"/>
                </a:lnTo>
                <a:lnTo>
                  <a:pt x="35052" y="134874"/>
                </a:lnTo>
                <a:lnTo>
                  <a:pt x="33528" y="137922"/>
                </a:lnTo>
                <a:lnTo>
                  <a:pt x="35052" y="141732"/>
                </a:lnTo>
                <a:lnTo>
                  <a:pt x="38100" y="142494"/>
                </a:lnTo>
                <a:lnTo>
                  <a:pt x="41148" y="141732"/>
                </a:lnTo>
                <a:lnTo>
                  <a:pt x="42672" y="137922"/>
                </a:lnTo>
                <a:close/>
              </a:path>
              <a:path w="76200" h="509270">
                <a:moveTo>
                  <a:pt x="42672" y="156972"/>
                </a:moveTo>
                <a:lnTo>
                  <a:pt x="41148" y="153924"/>
                </a:lnTo>
                <a:lnTo>
                  <a:pt x="38100" y="152400"/>
                </a:lnTo>
                <a:lnTo>
                  <a:pt x="35052" y="153924"/>
                </a:lnTo>
                <a:lnTo>
                  <a:pt x="33528" y="156972"/>
                </a:lnTo>
                <a:lnTo>
                  <a:pt x="35052" y="160782"/>
                </a:lnTo>
                <a:lnTo>
                  <a:pt x="38100" y="161544"/>
                </a:lnTo>
                <a:lnTo>
                  <a:pt x="41148" y="160782"/>
                </a:lnTo>
                <a:lnTo>
                  <a:pt x="42672" y="156972"/>
                </a:lnTo>
                <a:close/>
              </a:path>
              <a:path w="76200" h="509270">
                <a:moveTo>
                  <a:pt x="42672" y="176022"/>
                </a:moveTo>
                <a:lnTo>
                  <a:pt x="41148" y="172974"/>
                </a:lnTo>
                <a:lnTo>
                  <a:pt x="38100" y="171450"/>
                </a:lnTo>
                <a:lnTo>
                  <a:pt x="35052" y="172974"/>
                </a:lnTo>
                <a:lnTo>
                  <a:pt x="33528" y="176022"/>
                </a:lnTo>
                <a:lnTo>
                  <a:pt x="35052" y="179832"/>
                </a:lnTo>
                <a:lnTo>
                  <a:pt x="38100" y="180594"/>
                </a:lnTo>
                <a:lnTo>
                  <a:pt x="41148" y="179832"/>
                </a:lnTo>
                <a:lnTo>
                  <a:pt x="42672" y="176022"/>
                </a:lnTo>
                <a:close/>
              </a:path>
              <a:path w="76200" h="509270">
                <a:moveTo>
                  <a:pt x="42672" y="195072"/>
                </a:moveTo>
                <a:lnTo>
                  <a:pt x="41148" y="192024"/>
                </a:lnTo>
                <a:lnTo>
                  <a:pt x="38100" y="190500"/>
                </a:lnTo>
                <a:lnTo>
                  <a:pt x="35052" y="192024"/>
                </a:lnTo>
                <a:lnTo>
                  <a:pt x="33528" y="195072"/>
                </a:lnTo>
                <a:lnTo>
                  <a:pt x="35052" y="198882"/>
                </a:lnTo>
                <a:lnTo>
                  <a:pt x="38100" y="199644"/>
                </a:lnTo>
                <a:lnTo>
                  <a:pt x="41148" y="198882"/>
                </a:lnTo>
                <a:lnTo>
                  <a:pt x="42672" y="195072"/>
                </a:lnTo>
                <a:close/>
              </a:path>
              <a:path w="76200" h="509270">
                <a:moveTo>
                  <a:pt x="42672" y="214122"/>
                </a:moveTo>
                <a:lnTo>
                  <a:pt x="41148" y="211074"/>
                </a:lnTo>
                <a:lnTo>
                  <a:pt x="38100" y="209550"/>
                </a:lnTo>
                <a:lnTo>
                  <a:pt x="35052" y="211074"/>
                </a:lnTo>
                <a:lnTo>
                  <a:pt x="33528" y="214122"/>
                </a:lnTo>
                <a:lnTo>
                  <a:pt x="35052" y="217932"/>
                </a:lnTo>
                <a:lnTo>
                  <a:pt x="38100" y="218694"/>
                </a:lnTo>
                <a:lnTo>
                  <a:pt x="41148" y="217932"/>
                </a:lnTo>
                <a:lnTo>
                  <a:pt x="42672" y="214122"/>
                </a:lnTo>
                <a:close/>
              </a:path>
              <a:path w="76200" h="509270">
                <a:moveTo>
                  <a:pt x="42672" y="233172"/>
                </a:moveTo>
                <a:lnTo>
                  <a:pt x="41148" y="230124"/>
                </a:lnTo>
                <a:lnTo>
                  <a:pt x="38100" y="228600"/>
                </a:lnTo>
                <a:lnTo>
                  <a:pt x="35052" y="230124"/>
                </a:lnTo>
                <a:lnTo>
                  <a:pt x="33528" y="233172"/>
                </a:lnTo>
                <a:lnTo>
                  <a:pt x="35052" y="236982"/>
                </a:lnTo>
                <a:lnTo>
                  <a:pt x="38100" y="237744"/>
                </a:lnTo>
                <a:lnTo>
                  <a:pt x="41148" y="236982"/>
                </a:lnTo>
                <a:lnTo>
                  <a:pt x="42672" y="233172"/>
                </a:lnTo>
                <a:close/>
              </a:path>
              <a:path w="76200" h="509270">
                <a:moveTo>
                  <a:pt x="42672" y="252222"/>
                </a:moveTo>
                <a:lnTo>
                  <a:pt x="41148" y="249174"/>
                </a:lnTo>
                <a:lnTo>
                  <a:pt x="38100" y="247650"/>
                </a:lnTo>
                <a:lnTo>
                  <a:pt x="35052" y="249174"/>
                </a:lnTo>
                <a:lnTo>
                  <a:pt x="33528" y="252222"/>
                </a:lnTo>
                <a:lnTo>
                  <a:pt x="35052" y="256032"/>
                </a:lnTo>
                <a:lnTo>
                  <a:pt x="38100" y="256794"/>
                </a:lnTo>
                <a:lnTo>
                  <a:pt x="41148" y="256032"/>
                </a:lnTo>
                <a:lnTo>
                  <a:pt x="42672" y="252222"/>
                </a:lnTo>
                <a:close/>
              </a:path>
              <a:path w="76200" h="509270">
                <a:moveTo>
                  <a:pt x="42672" y="271272"/>
                </a:moveTo>
                <a:lnTo>
                  <a:pt x="41148" y="268224"/>
                </a:lnTo>
                <a:lnTo>
                  <a:pt x="38100" y="266700"/>
                </a:lnTo>
                <a:lnTo>
                  <a:pt x="35052" y="268224"/>
                </a:lnTo>
                <a:lnTo>
                  <a:pt x="33528" y="271272"/>
                </a:lnTo>
                <a:lnTo>
                  <a:pt x="35052" y="275082"/>
                </a:lnTo>
                <a:lnTo>
                  <a:pt x="38100" y="275844"/>
                </a:lnTo>
                <a:lnTo>
                  <a:pt x="41148" y="275082"/>
                </a:lnTo>
                <a:lnTo>
                  <a:pt x="42672" y="271272"/>
                </a:lnTo>
                <a:close/>
              </a:path>
              <a:path w="76200" h="509270">
                <a:moveTo>
                  <a:pt x="42672" y="290322"/>
                </a:moveTo>
                <a:lnTo>
                  <a:pt x="41148" y="287274"/>
                </a:lnTo>
                <a:lnTo>
                  <a:pt x="38100" y="285750"/>
                </a:lnTo>
                <a:lnTo>
                  <a:pt x="35052" y="287274"/>
                </a:lnTo>
                <a:lnTo>
                  <a:pt x="33528" y="290322"/>
                </a:lnTo>
                <a:lnTo>
                  <a:pt x="35052" y="294132"/>
                </a:lnTo>
                <a:lnTo>
                  <a:pt x="38100" y="294894"/>
                </a:lnTo>
                <a:lnTo>
                  <a:pt x="41148" y="294132"/>
                </a:lnTo>
                <a:lnTo>
                  <a:pt x="42672" y="290322"/>
                </a:lnTo>
                <a:close/>
              </a:path>
              <a:path w="76200" h="509270">
                <a:moveTo>
                  <a:pt x="42672" y="309372"/>
                </a:moveTo>
                <a:lnTo>
                  <a:pt x="41148" y="306324"/>
                </a:lnTo>
                <a:lnTo>
                  <a:pt x="38100" y="304800"/>
                </a:lnTo>
                <a:lnTo>
                  <a:pt x="35052" y="306324"/>
                </a:lnTo>
                <a:lnTo>
                  <a:pt x="33528" y="309372"/>
                </a:lnTo>
                <a:lnTo>
                  <a:pt x="35052" y="313182"/>
                </a:lnTo>
                <a:lnTo>
                  <a:pt x="38100" y="313944"/>
                </a:lnTo>
                <a:lnTo>
                  <a:pt x="41148" y="313182"/>
                </a:lnTo>
                <a:lnTo>
                  <a:pt x="42672" y="309372"/>
                </a:lnTo>
                <a:close/>
              </a:path>
              <a:path w="76200" h="509270">
                <a:moveTo>
                  <a:pt x="42672" y="328422"/>
                </a:moveTo>
                <a:lnTo>
                  <a:pt x="41148" y="325374"/>
                </a:lnTo>
                <a:lnTo>
                  <a:pt x="38100" y="323850"/>
                </a:lnTo>
                <a:lnTo>
                  <a:pt x="35052" y="325374"/>
                </a:lnTo>
                <a:lnTo>
                  <a:pt x="33528" y="328422"/>
                </a:lnTo>
                <a:lnTo>
                  <a:pt x="35052" y="332232"/>
                </a:lnTo>
                <a:lnTo>
                  <a:pt x="38100" y="332994"/>
                </a:lnTo>
                <a:lnTo>
                  <a:pt x="41148" y="332232"/>
                </a:lnTo>
                <a:lnTo>
                  <a:pt x="42672" y="328422"/>
                </a:lnTo>
                <a:close/>
              </a:path>
              <a:path w="76200" h="509270">
                <a:moveTo>
                  <a:pt x="42672" y="347472"/>
                </a:moveTo>
                <a:lnTo>
                  <a:pt x="41148" y="344424"/>
                </a:lnTo>
                <a:lnTo>
                  <a:pt x="38100" y="342900"/>
                </a:lnTo>
                <a:lnTo>
                  <a:pt x="35052" y="344424"/>
                </a:lnTo>
                <a:lnTo>
                  <a:pt x="33528" y="347472"/>
                </a:lnTo>
                <a:lnTo>
                  <a:pt x="35052" y="351282"/>
                </a:lnTo>
                <a:lnTo>
                  <a:pt x="38100" y="352044"/>
                </a:lnTo>
                <a:lnTo>
                  <a:pt x="41148" y="351282"/>
                </a:lnTo>
                <a:lnTo>
                  <a:pt x="42672" y="347472"/>
                </a:lnTo>
                <a:close/>
              </a:path>
              <a:path w="76200" h="509270">
                <a:moveTo>
                  <a:pt x="42672" y="366522"/>
                </a:moveTo>
                <a:lnTo>
                  <a:pt x="41148" y="363474"/>
                </a:lnTo>
                <a:lnTo>
                  <a:pt x="38100" y="361950"/>
                </a:lnTo>
                <a:lnTo>
                  <a:pt x="35052" y="363474"/>
                </a:lnTo>
                <a:lnTo>
                  <a:pt x="33528" y="366522"/>
                </a:lnTo>
                <a:lnTo>
                  <a:pt x="35052" y="370332"/>
                </a:lnTo>
                <a:lnTo>
                  <a:pt x="38100" y="371094"/>
                </a:lnTo>
                <a:lnTo>
                  <a:pt x="41148" y="370332"/>
                </a:lnTo>
                <a:lnTo>
                  <a:pt x="42672" y="366522"/>
                </a:lnTo>
                <a:close/>
              </a:path>
              <a:path w="76200" h="509270">
                <a:moveTo>
                  <a:pt x="42672" y="385572"/>
                </a:moveTo>
                <a:lnTo>
                  <a:pt x="41148" y="382524"/>
                </a:lnTo>
                <a:lnTo>
                  <a:pt x="38100" y="381000"/>
                </a:lnTo>
                <a:lnTo>
                  <a:pt x="35052" y="382524"/>
                </a:lnTo>
                <a:lnTo>
                  <a:pt x="33528" y="385572"/>
                </a:lnTo>
                <a:lnTo>
                  <a:pt x="35052" y="389382"/>
                </a:lnTo>
                <a:lnTo>
                  <a:pt x="38100" y="390906"/>
                </a:lnTo>
                <a:lnTo>
                  <a:pt x="41148" y="389382"/>
                </a:lnTo>
                <a:lnTo>
                  <a:pt x="42672" y="385572"/>
                </a:lnTo>
                <a:close/>
              </a:path>
              <a:path w="76200" h="509270">
                <a:moveTo>
                  <a:pt x="42672" y="404622"/>
                </a:moveTo>
                <a:lnTo>
                  <a:pt x="41148" y="401574"/>
                </a:lnTo>
                <a:lnTo>
                  <a:pt x="38100" y="400050"/>
                </a:lnTo>
                <a:lnTo>
                  <a:pt x="35052" y="401574"/>
                </a:lnTo>
                <a:lnTo>
                  <a:pt x="33528" y="404622"/>
                </a:lnTo>
                <a:lnTo>
                  <a:pt x="35052" y="408432"/>
                </a:lnTo>
                <a:lnTo>
                  <a:pt x="38100" y="409956"/>
                </a:lnTo>
                <a:lnTo>
                  <a:pt x="41148" y="408432"/>
                </a:lnTo>
                <a:lnTo>
                  <a:pt x="42672" y="404622"/>
                </a:lnTo>
                <a:close/>
              </a:path>
              <a:path w="76200" h="509270">
                <a:moveTo>
                  <a:pt x="42672" y="423672"/>
                </a:moveTo>
                <a:lnTo>
                  <a:pt x="41148" y="420624"/>
                </a:lnTo>
                <a:lnTo>
                  <a:pt x="38100" y="419100"/>
                </a:lnTo>
                <a:lnTo>
                  <a:pt x="35052" y="420624"/>
                </a:lnTo>
                <a:lnTo>
                  <a:pt x="33528" y="423672"/>
                </a:lnTo>
                <a:lnTo>
                  <a:pt x="35052" y="427482"/>
                </a:lnTo>
                <a:lnTo>
                  <a:pt x="38100" y="429006"/>
                </a:lnTo>
                <a:lnTo>
                  <a:pt x="41148" y="427482"/>
                </a:lnTo>
                <a:lnTo>
                  <a:pt x="42672" y="423672"/>
                </a:lnTo>
                <a:close/>
              </a:path>
              <a:path w="76200" h="509270">
                <a:moveTo>
                  <a:pt x="76200" y="432816"/>
                </a:moveTo>
                <a:lnTo>
                  <a:pt x="0" y="432816"/>
                </a:lnTo>
                <a:lnTo>
                  <a:pt x="33528" y="499872"/>
                </a:lnTo>
                <a:lnTo>
                  <a:pt x="33528" y="442722"/>
                </a:lnTo>
                <a:lnTo>
                  <a:pt x="35052" y="439674"/>
                </a:lnTo>
                <a:lnTo>
                  <a:pt x="38100" y="438150"/>
                </a:lnTo>
                <a:lnTo>
                  <a:pt x="41148" y="439674"/>
                </a:lnTo>
                <a:lnTo>
                  <a:pt x="42672" y="442722"/>
                </a:lnTo>
                <a:lnTo>
                  <a:pt x="42672" y="499872"/>
                </a:lnTo>
                <a:lnTo>
                  <a:pt x="76200" y="432816"/>
                </a:lnTo>
                <a:close/>
              </a:path>
              <a:path w="76200" h="509270">
                <a:moveTo>
                  <a:pt x="42672" y="442722"/>
                </a:moveTo>
                <a:lnTo>
                  <a:pt x="41148" y="439674"/>
                </a:lnTo>
                <a:lnTo>
                  <a:pt x="38100" y="438150"/>
                </a:lnTo>
                <a:lnTo>
                  <a:pt x="35052" y="439674"/>
                </a:lnTo>
                <a:lnTo>
                  <a:pt x="33528" y="442722"/>
                </a:lnTo>
                <a:lnTo>
                  <a:pt x="35052" y="446532"/>
                </a:lnTo>
                <a:lnTo>
                  <a:pt x="38100" y="448056"/>
                </a:lnTo>
                <a:lnTo>
                  <a:pt x="41148" y="446532"/>
                </a:lnTo>
                <a:lnTo>
                  <a:pt x="42672" y="442722"/>
                </a:lnTo>
                <a:close/>
              </a:path>
              <a:path w="76200" h="509270">
                <a:moveTo>
                  <a:pt x="42672" y="499872"/>
                </a:moveTo>
                <a:lnTo>
                  <a:pt x="42672" y="442722"/>
                </a:lnTo>
                <a:lnTo>
                  <a:pt x="41148" y="446532"/>
                </a:lnTo>
                <a:lnTo>
                  <a:pt x="38100" y="448056"/>
                </a:lnTo>
                <a:lnTo>
                  <a:pt x="35052" y="446532"/>
                </a:lnTo>
                <a:lnTo>
                  <a:pt x="33528" y="442722"/>
                </a:lnTo>
                <a:lnTo>
                  <a:pt x="33528" y="499872"/>
                </a:lnTo>
                <a:lnTo>
                  <a:pt x="38100" y="509016"/>
                </a:lnTo>
                <a:lnTo>
                  <a:pt x="42672" y="499872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/>
          <p:cNvSpPr txBox="1"/>
          <p:nvPr/>
        </p:nvSpPr>
        <p:spPr>
          <a:xfrm>
            <a:off x="1416685" y="3933825"/>
            <a:ext cx="5663565" cy="618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pc="-5" dirty="0">
                <a:latin typeface="Courier New"/>
                <a:cs typeface="Courier New"/>
              </a:rPr>
              <a:t>*matrix1, sum = 0;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pc="-5" dirty="0">
                <a:solidFill>
                  <a:srgbClr val="006500"/>
                </a:solidFill>
                <a:latin typeface="Courier New"/>
                <a:cs typeface="Courier New"/>
              </a:rPr>
              <a:t>/* an example of the function call */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1416685" y="4664563"/>
            <a:ext cx="5054600" cy="618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matrix1 = createMatrix(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20</a:t>
            </a:r>
            <a:r>
              <a:rPr spc="-5" dirty="0">
                <a:latin typeface="Courier New"/>
                <a:cs typeface="Courier New"/>
              </a:rPr>
              <a:t>,</a:t>
            </a:r>
            <a:r>
              <a:rPr dirty="0"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30</a:t>
            </a:r>
            <a:r>
              <a:rPr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);</a:t>
            </a:r>
            <a:endParaRPr>
              <a:latin typeface="Courier New"/>
              <a:cs typeface="Courier New"/>
            </a:endParaRPr>
          </a:p>
          <a:p>
            <a:pPr marR="157480" algn="r">
              <a:lnSpc>
                <a:spcPct val="100000"/>
              </a:lnSpc>
              <a:spcBef>
                <a:spcPts val="470"/>
              </a:spcBef>
            </a:pPr>
            <a:r>
              <a:rPr spc="-5" dirty="0">
                <a:latin typeface="Courier New"/>
                <a:cs typeface="Courier New"/>
              </a:rPr>
              <a:t>-1;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1416685" y="5029551"/>
            <a:ext cx="4292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pc="-5" dirty="0">
                <a:latin typeface="Courier New"/>
                <a:cs typeface="Courier New"/>
              </a:rPr>
              <a:t>( matrix1 == NULL ) </a:t>
            </a: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1416685" y="5347724"/>
            <a:ext cx="32258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pc="-5" dirty="0">
                <a:latin typeface="Courier New"/>
                <a:cs typeface="Courier New"/>
              </a:rPr>
              <a:t>( i=0; i&lt;20; i++ 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0" name="object 8"/>
          <p:cNvSpPr txBox="1"/>
          <p:nvPr/>
        </p:nvSpPr>
        <p:spPr>
          <a:xfrm>
            <a:off x="5683885" y="5366228"/>
            <a:ext cx="2482215" cy="582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6500"/>
                </a:solidFill>
                <a:latin typeface="Courier New"/>
                <a:cs typeface="Courier New"/>
              </a:rPr>
              <a:t>/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*</a:t>
            </a:r>
            <a:r>
              <a:rPr sz="1600" spc="-1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urier New"/>
                <a:cs typeface="Courier New"/>
              </a:rPr>
              <a:t>ro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w</a:t>
            </a:r>
            <a:r>
              <a:rPr sz="1600" spc="-1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urier New"/>
                <a:cs typeface="Courier New"/>
              </a:rPr>
              <a:t>inde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x</a:t>
            </a:r>
            <a:r>
              <a:rPr sz="1600" spc="-1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600" spc="-10" dirty="0">
                <a:solidFill>
                  <a:srgbClr val="006500"/>
                </a:solidFill>
                <a:latin typeface="Courier New"/>
                <a:cs typeface="Courier New"/>
              </a:rPr>
              <a:t>/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*</a:t>
            </a:r>
            <a:r>
              <a:rPr sz="1600" spc="-1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6500"/>
                </a:solidFill>
                <a:latin typeface="Courier New"/>
                <a:cs typeface="Courier New"/>
              </a:rPr>
              <a:t>colum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n</a:t>
            </a:r>
            <a:r>
              <a:rPr sz="1600" spc="-1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6500"/>
                </a:solidFill>
                <a:latin typeface="Courier New"/>
                <a:cs typeface="Courier New"/>
              </a:rPr>
              <a:t>inde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x</a:t>
            </a:r>
            <a:r>
              <a:rPr sz="1600" spc="-1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6500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9"/>
          <p:cNvSpPr txBox="1"/>
          <p:nvPr/>
        </p:nvSpPr>
        <p:spPr>
          <a:xfrm>
            <a:off x="1721485" y="5712746"/>
            <a:ext cx="3225800" cy="1005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ct val="119800"/>
              </a:lnSpc>
            </a:pP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pc="-5" dirty="0">
                <a:latin typeface="Courier New"/>
                <a:cs typeface="Courier New"/>
              </a:rPr>
              <a:t>( j=0; j&lt;30; j++ ) sum</a:t>
            </a:r>
            <a:endParaRPr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spc="-5" dirty="0">
                <a:latin typeface="Courier New"/>
                <a:cs typeface="Courier New"/>
              </a:rPr>
              <a:t>.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2" name="object 10"/>
          <p:cNvSpPr txBox="1"/>
          <p:nvPr/>
        </p:nvSpPr>
        <p:spPr>
          <a:xfrm>
            <a:off x="2483383" y="6077744"/>
            <a:ext cx="3225800" cy="618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+= matrix1[i*30 + j];</a:t>
            </a:r>
            <a:endParaRPr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  <a:spcBef>
                <a:spcPts val="480"/>
              </a:spcBef>
              <a:tabLst>
                <a:tab pos="926465" algn="l"/>
              </a:tabLst>
            </a:pPr>
            <a:r>
              <a:rPr spc="-5" dirty="0">
                <a:latin typeface="Courier New"/>
                <a:cs typeface="Courier New"/>
              </a:rPr>
              <a:t>.	.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3" name="object 11"/>
          <p:cNvSpPr txBox="1"/>
          <p:nvPr/>
        </p:nvSpPr>
        <p:spPr>
          <a:xfrm>
            <a:off x="1569085" y="6443494"/>
            <a:ext cx="1778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.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4" name="object 12"/>
          <p:cNvSpPr txBox="1"/>
          <p:nvPr/>
        </p:nvSpPr>
        <p:spPr>
          <a:xfrm>
            <a:off x="1464425" y="6783861"/>
            <a:ext cx="24638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free( matrix1 );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88464" y="2390225"/>
            <a:ext cx="2748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7195" marR="5080" indent="-635">
              <a:lnSpc>
                <a:spcPct val="100000"/>
              </a:lnSpc>
              <a:spcBef>
                <a:spcPts val="1630"/>
              </a:spcBef>
            </a:pPr>
            <a:r>
              <a:rPr lang="en-AU" spc="-5" dirty="0">
                <a:solidFill>
                  <a:srgbClr val="006500"/>
                </a:solidFill>
                <a:cs typeface="Calibri"/>
              </a:rPr>
              <a:t>A 2D array </a:t>
            </a:r>
            <a:r>
              <a:rPr lang="en-AU" dirty="0">
                <a:solidFill>
                  <a:srgbClr val="006500"/>
                </a:solidFill>
                <a:cs typeface="Calibri"/>
              </a:rPr>
              <a:t>is </a:t>
            </a:r>
            <a:r>
              <a:rPr lang="en-AU" spc="-5" dirty="0">
                <a:solidFill>
                  <a:srgbClr val="006500"/>
                </a:solidFill>
                <a:cs typeface="Calibri"/>
              </a:rPr>
              <a:t>store</a:t>
            </a:r>
            <a:r>
              <a:rPr lang="en-AU" dirty="0">
                <a:solidFill>
                  <a:srgbClr val="006500"/>
                </a:solidFill>
                <a:cs typeface="Calibri"/>
              </a:rPr>
              <a:t>d in </a:t>
            </a:r>
            <a:r>
              <a:rPr lang="en-AU" spc="-5" dirty="0">
                <a:solidFill>
                  <a:srgbClr val="006500"/>
                </a:solidFill>
                <a:cs typeface="Calibri"/>
              </a:rPr>
              <a:t>memory </a:t>
            </a:r>
            <a:r>
              <a:rPr lang="en-AU" dirty="0">
                <a:solidFill>
                  <a:srgbClr val="006500"/>
                </a:solidFill>
                <a:cs typeface="Calibri"/>
              </a:rPr>
              <a:t>as</a:t>
            </a:r>
            <a:r>
              <a:rPr lang="en-AU" spc="-5" dirty="0">
                <a:solidFill>
                  <a:srgbClr val="006500"/>
                </a:solidFill>
                <a:cs typeface="Calibri"/>
              </a:rPr>
              <a:t> </a:t>
            </a:r>
            <a:r>
              <a:rPr lang="en-AU" dirty="0">
                <a:solidFill>
                  <a:srgbClr val="006500"/>
                </a:solidFill>
                <a:cs typeface="Calibri"/>
              </a:rPr>
              <a:t>a </a:t>
            </a:r>
            <a:r>
              <a:rPr lang="en-AU" spc="5" dirty="0">
                <a:solidFill>
                  <a:srgbClr val="006500"/>
                </a:solidFill>
                <a:cs typeface="Calibri"/>
              </a:rPr>
              <a:t>1</a:t>
            </a:r>
            <a:r>
              <a:rPr lang="en-AU" dirty="0">
                <a:solidFill>
                  <a:srgbClr val="006500"/>
                </a:solidFill>
                <a:cs typeface="Calibri"/>
              </a:rPr>
              <a:t>D </a:t>
            </a:r>
            <a:r>
              <a:rPr lang="en-AU" spc="-5" dirty="0">
                <a:solidFill>
                  <a:srgbClr val="006500"/>
                </a:solidFill>
                <a:cs typeface="Calibri"/>
              </a:rPr>
              <a:t>array</a:t>
            </a:r>
            <a:endParaRPr lang="en-AU" dirty="0"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6300" y="256317"/>
            <a:ext cx="6227838" cy="1228725"/>
          </a:xfrm>
          <a:prstGeom prst="rect">
            <a:avLst/>
          </a:prstGeom>
        </p:spPr>
        <p:txBody>
          <a:bodyPr vert="horz" wrap="square" lIns="0" tIns="265175" rIns="0" bIns="0" rtlCol="0">
            <a:spAutoFit/>
          </a:bodyPr>
          <a:lstStyle/>
          <a:p>
            <a:pPr marL="904240">
              <a:lnSpc>
                <a:spcPct val="100000"/>
              </a:lnSpc>
            </a:pPr>
            <a:r>
              <a:rPr spc="-5" dirty="0"/>
              <a:t>Dynamic</a:t>
            </a:r>
            <a:r>
              <a:rPr spc="15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8185" y="1485042"/>
            <a:ext cx="7396480" cy="198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Yo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dynamicall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allocat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</a:t>
            </a:r>
            <a:r>
              <a:rPr sz="2400" spc="-5" dirty="0">
                <a:latin typeface="Calibri"/>
                <a:cs typeface="Calibri"/>
              </a:rPr>
              <a:t>y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stor</a:t>
            </a:r>
            <a:r>
              <a:rPr sz="2400" spc="-5" dirty="0">
                <a:latin typeface="Calibri"/>
                <a:cs typeface="Calibri"/>
              </a:rPr>
              <a:t>e structures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355"/>
              </a:lnSpc>
              <a:spcBef>
                <a:spcPts val="1789"/>
              </a:spcBef>
            </a:pPr>
            <a:r>
              <a:rPr sz="2000" i="1" spc="-5" dirty="0">
                <a:solidFill>
                  <a:srgbClr val="006500"/>
                </a:solidFill>
                <a:latin typeface="Calibri"/>
                <a:cs typeface="Calibri"/>
              </a:rPr>
              <a:t>Example:</a:t>
            </a:r>
            <a:endParaRPr sz="2000" dirty="0">
              <a:latin typeface="Calibri"/>
              <a:cs typeface="Calibri"/>
            </a:endParaRPr>
          </a:p>
          <a:p>
            <a:pPr marL="285750">
              <a:lnSpc>
                <a:spcPts val="2115"/>
              </a:lnSpc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typede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endParaRPr sz="1800" dirty="0">
              <a:latin typeface="Courier New"/>
              <a:cs typeface="Courier New"/>
            </a:endParaRPr>
          </a:p>
          <a:p>
            <a:pPr marL="695325" marR="4644390" indent="-409575">
              <a:lnSpc>
                <a:spcPct val="100000"/>
              </a:lnSpc>
              <a:tabLst>
                <a:tab pos="695325" algn="l"/>
                <a:tab pos="1377950" algn="l"/>
              </a:tabLst>
            </a:pPr>
            <a:r>
              <a:rPr sz="1800" dirty="0">
                <a:latin typeface="Courier New"/>
                <a:cs typeface="Courier New"/>
              </a:rPr>
              <a:t>{	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value;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	</a:t>
            </a:r>
            <a:r>
              <a:rPr sz="1800" spc="-5" dirty="0">
                <a:latin typeface="Courier New"/>
                <a:cs typeface="Courier New"/>
              </a:rPr>
              <a:t>tolerance;</a:t>
            </a:r>
            <a:endParaRPr sz="1800" dirty="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resistor;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1743" y="3876933"/>
            <a:ext cx="6715125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50"/>
              </a:lnSpc>
              <a:tabLst>
                <a:tab pos="2879725" algn="l"/>
              </a:tabLst>
            </a:pPr>
            <a:r>
              <a:rPr sz="1800" spc="-5" dirty="0">
                <a:latin typeface="Courier New"/>
                <a:cs typeface="Courier New"/>
              </a:rPr>
              <a:t>resisto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*ptrRs</a:t>
            </a:r>
            <a:r>
              <a:rPr sz="1800" dirty="0">
                <a:latin typeface="Courier New"/>
                <a:cs typeface="Courier New"/>
              </a:rPr>
              <a:t>;	</a:t>
            </a: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 pointe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r</a:t>
            </a: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 t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o</a:t>
            </a: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a</a:t>
            </a: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 structur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e</a:t>
            </a: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 */ </a:t>
            </a:r>
            <a:r>
              <a:rPr sz="1800" spc="-5" dirty="0" err="1">
                <a:latin typeface="Courier New"/>
                <a:cs typeface="Courier New"/>
              </a:rPr>
              <a:t>pt</a:t>
            </a:r>
            <a:r>
              <a:rPr sz="1800" dirty="0" err="1">
                <a:latin typeface="Courier New"/>
                <a:cs typeface="Courier New"/>
              </a:rPr>
              <a:t>r</a:t>
            </a:r>
            <a:r>
              <a:rPr lang="en-AU" sz="1800" dirty="0" err="1">
                <a:latin typeface="Courier New"/>
                <a:cs typeface="Courier New"/>
              </a:rPr>
              <a:t>Rs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malloc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sizeof(resistor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 ptrR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 =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NUL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erro</a:t>
            </a:r>
            <a:r>
              <a:rPr sz="1800" i="1" dirty="0">
                <a:latin typeface="Courier New"/>
                <a:cs typeface="Courier New"/>
              </a:rPr>
              <a:t>r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recover</a:t>
            </a:r>
            <a:r>
              <a:rPr sz="1800" i="1" dirty="0">
                <a:latin typeface="Courier New"/>
                <a:cs typeface="Courier New"/>
              </a:rPr>
              <a:t>y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actio</a:t>
            </a:r>
            <a:r>
              <a:rPr sz="1800" i="1" dirty="0">
                <a:latin typeface="Courier New"/>
                <a:cs typeface="Courier New"/>
              </a:rPr>
              <a:t>n</a:t>
            </a:r>
            <a:r>
              <a:rPr sz="1800" i="1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422275" algn="l"/>
                <a:tab pos="831850" algn="l"/>
                <a:tab pos="1241425" algn="l"/>
                <a:tab pos="1651000" algn="l"/>
                <a:tab pos="2060575" algn="l"/>
              </a:tabLst>
            </a:pPr>
            <a:r>
              <a:rPr sz="1800" dirty="0">
                <a:latin typeface="Courier New"/>
                <a:cs typeface="Courier New"/>
              </a:rPr>
              <a:t>.	.	.	.	.	.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10" dirty="0">
                <a:latin typeface="Courier New"/>
                <a:cs typeface="Courier New"/>
              </a:rPr>
              <a:t>ptrRs-&gt;valu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33.0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urier New"/>
                <a:cs typeface="Courier New"/>
              </a:rPr>
              <a:t>/*us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e</a:t>
            </a:r>
            <a:r>
              <a:rPr sz="1600" spc="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6500"/>
                </a:solidFill>
                <a:latin typeface="Courier New"/>
                <a:cs typeface="Courier New"/>
              </a:rPr>
              <a:t>-</a:t>
            </a:r>
            <a:r>
              <a:rPr sz="1600" b="1" dirty="0">
                <a:solidFill>
                  <a:srgbClr val="006500"/>
                </a:solidFill>
                <a:latin typeface="Courier New"/>
                <a:cs typeface="Courier New"/>
              </a:rPr>
              <a:t>&gt;</a:t>
            </a:r>
            <a:r>
              <a:rPr sz="1600" b="1" spc="10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to</a:t>
            </a:r>
            <a:r>
              <a:rPr sz="1600" spc="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access</a:t>
            </a:r>
            <a:r>
              <a:rPr sz="1600" spc="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members</a:t>
            </a:r>
            <a:r>
              <a:rPr sz="1600" spc="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of</a:t>
            </a:r>
            <a:r>
              <a:rPr sz="1600" spc="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a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ourier New"/>
                <a:cs typeface="Courier New"/>
              </a:rPr>
              <a:t>ptrRs-&gt;toleranc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5;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421640" algn="l"/>
                <a:tab pos="831850" algn="l"/>
                <a:tab pos="1241425" algn="l"/>
                <a:tab pos="1651000" algn="l"/>
                <a:tab pos="2060575" algn="l"/>
              </a:tabLst>
            </a:pPr>
            <a:r>
              <a:rPr sz="1800" dirty="0">
                <a:latin typeface="Courier New"/>
                <a:cs typeface="Courier New"/>
              </a:rPr>
              <a:t>.	.	.	.	.	.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b="1" spc="-10" dirty="0">
                <a:latin typeface="Courier New"/>
                <a:cs typeface="Courier New"/>
              </a:rPr>
              <a:t>free(ptrRs);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66868" y="5534025"/>
            <a:ext cx="137033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structure*/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8700" y="276225"/>
            <a:ext cx="6227838" cy="1228725"/>
          </a:xfrm>
          <a:prstGeom prst="rect">
            <a:avLst/>
          </a:prstGeom>
        </p:spPr>
        <p:txBody>
          <a:bodyPr vert="horz" wrap="square" lIns="0" tIns="265175" rIns="0" bIns="0" rtlCol="0">
            <a:spAutoFit/>
          </a:bodyPr>
          <a:lstStyle/>
          <a:p>
            <a:pPr marL="904240">
              <a:lnSpc>
                <a:spcPct val="100000"/>
              </a:lnSpc>
            </a:pPr>
            <a:r>
              <a:rPr spc="-5" dirty="0"/>
              <a:t>Dynamic</a:t>
            </a:r>
            <a:r>
              <a:rPr spc="15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1622" y="2105025"/>
            <a:ext cx="6987540" cy="1218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400"/>
              </a:spcBef>
            </a:pPr>
            <a:r>
              <a:rPr sz="2000" i="1" spc="-5" dirty="0">
                <a:solidFill>
                  <a:srgbClr val="006500"/>
                </a:solidFill>
                <a:latin typeface="Calibri"/>
                <a:cs typeface="Calibri"/>
              </a:rPr>
              <a:t>Example:</a:t>
            </a:r>
            <a:endParaRPr sz="2000" dirty="0">
              <a:latin typeface="Calibri"/>
              <a:cs typeface="Calibri"/>
            </a:endParaRPr>
          </a:p>
          <a:p>
            <a:pPr marL="285750">
              <a:lnSpc>
                <a:spcPts val="1814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typedef struct</a:t>
            </a:r>
            <a:endParaRPr sz="1600" dirty="0">
              <a:latin typeface="Courier New"/>
              <a:cs typeface="Courier New"/>
            </a:endParaRPr>
          </a:p>
          <a:p>
            <a:pPr marL="623570" marR="4399280" indent="-367665">
              <a:lnSpc>
                <a:spcPts val="1739"/>
              </a:lnSpc>
              <a:spcBef>
                <a:spcPts val="155"/>
              </a:spcBef>
              <a:tabLst>
                <a:tab pos="623570" algn="l"/>
                <a:tab pos="1356995" algn="l"/>
              </a:tabLst>
            </a:pPr>
            <a:r>
              <a:rPr sz="1600" dirty="0">
                <a:latin typeface="Courier New"/>
                <a:cs typeface="Courier New"/>
              </a:rPr>
              <a:t>{	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value;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char	</a:t>
            </a:r>
            <a:r>
              <a:rPr sz="1600" dirty="0">
                <a:latin typeface="Courier New"/>
                <a:cs typeface="Courier New"/>
              </a:rPr>
              <a:t>tolerance;</a:t>
            </a:r>
          </a:p>
          <a:p>
            <a:pPr marL="255904">
              <a:lnSpc>
                <a:spcPts val="1705"/>
              </a:lnSpc>
            </a:pPr>
            <a:r>
              <a:rPr sz="1600" dirty="0">
                <a:latin typeface="Courier New"/>
                <a:cs typeface="Courier New"/>
              </a:rPr>
              <a:t>} resistor;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66016" y="3507595"/>
            <a:ext cx="2105025" cy="184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typedef struct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pNumber;</a:t>
            </a:r>
            <a:endParaRPr sz="1600">
              <a:latin typeface="Courier New"/>
              <a:cs typeface="Courier New"/>
            </a:endParaRPr>
          </a:p>
          <a:p>
            <a:pPr marL="379730" marR="5080">
              <a:lnSpc>
                <a:spcPct val="110600"/>
              </a:lnSpc>
              <a:spcBef>
                <a:spcPts val="5"/>
              </a:spcBef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quantity; resistor spec;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Courier New"/>
                <a:cs typeface="Courier New"/>
              </a:rPr>
              <a:t>}part;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1847214" algn="l"/>
              </a:tabLst>
            </a:pPr>
            <a:r>
              <a:rPr sz="1600" dirty="0">
                <a:latin typeface="Courier New"/>
                <a:cs typeface="Courier New"/>
              </a:rPr>
              <a:t>part *ptr;	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/*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7510" y="5126804"/>
            <a:ext cx="8813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pointer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5392" y="5126804"/>
            <a:ext cx="308229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to a </a:t>
            </a:r>
            <a:r>
              <a:rPr sz="1600" spc="5" dirty="0">
                <a:solidFill>
                  <a:srgbClr val="006500"/>
                </a:solidFill>
                <a:latin typeface="Courier New"/>
                <a:cs typeface="Courier New"/>
              </a:rPr>
              <a:t>c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omplex</a:t>
            </a:r>
            <a:r>
              <a:rPr sz="1600" spc="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structure</a:t>
            </a:r>
            <a:r>
              <a:rPr sz="1600" spc="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5995" y="5666303"/>
            <a:ext cx="1615440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ptr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malloc(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379095" algn="l"/>
                <a:tab pos="746125" algn="l"/>
                <a:tab pos="1112520" algn="l"/>
                <a:tab pos="1479550" algn="l"/>
              </a:tabLst>
            </a:pPr>
            <a:r>
              <a:rPr sz="1600" dirty="0">
                <a:latin typeface="Courier New"/>
                <a:cs typeface="Courier New"/>
              </a:rPr>
              <a:t>.	.	.	.	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8142" y="5666303"/>
            <a:ext cx="1859914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sizeof(part) );</a:t>
            </a:r>
            <a:endParaRPr sz="16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  <a:spcBef>
                <a:spcPts val="210"/>
              </a:spcBef>
            </a:pPr>
            <a:r>
              <a:rPr sz="1600" dirty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1286390" y="6206555"/>
            <a:ext cx="761809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ptr-&gt;pNumber = 3451;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100" spc="-780" baseline="-15873" dirty="0">
                <a:solidFill>
                  <a:srgbClr val="EEECE1"/>
                </a:solidFill>
                <a:latin typeface="Arial"/>
                <a:cs typeface="Arial"/>
              </a:rPr>
              <a:t>0</a:t>
            </a:r>
            <a:r>
              <a:rPr sz="1600" spc="-455" dirty="0">
                <a:latin typeface="Courier New"/>
                <a:cs typeface="Courier New"/>
              </a:rPr>
              <a:t>p</a:t>
            </a:r>
            <a:r>
              <a:rPr sz="2100" spc="-494" baseline="-15873" dirty="0">
                <a:solidFill>
                  <a:srgbClr val="EEECE1"/>
                </a:solidFill>
                <a:latin typeface="Arial"/>
                <a:cs typeface="Arial"/>
              </a:rPr>
              <a:t>3</a:t>
            </a:r>
            <a:r>
              <a:rPr sz="1600" spc="-645" dirty="0">
                <a:latin typeface="Courier New"/>
                <a:cs typeface="Courier New"/>
              </a:rPr>
              <a:t>t</a:t>
            </a:r>
            <a:r>
              <a:rPr sz="2100" spc="-15" baseline="-15873" dirty="0">
                <a:solidFill>
                  <a:srgbClr val="EEECE1"/>
                </a:solidFill>
                <a:latin typeface="Arial"/>
                <a:cs typeface="Arial"/>
              </a:rPr>
              <a:t>/</a:t>
            </a:r>
            <a:r>
              <a:rPr sz="2100" spc="-794" baseline="-15873" dirty="0">
                <a:solidFill>
                  <a:srgbClr val="EEECE1"/>
                </a:solidFill>
                <a:latin typeface="Arial"/>
                <a:cs typeface="Arial"/>
              </a:rPr>
              <a:t>2</a:t>
            </a:r>
            <a:r>
              <a:rPr sz="1600" spc="-445" dirty="0">
                <a:latin typeface="Courier New"/>
                <a:cs typeface="Courier New"/>
              </a:rPr>
              <a:t>r</a:t>
            </a:r>
            <a:r>
              <a:rPr sz="2100" spc="-502" baseline="-15873" dirty="0">
                <a:solidFill>
                  <a:srgbClr val="EEECE1"/>
                </a:solidFill>
                <a:latin typeface="Arial"/>
                <a:cs typeface="Arial"/>
              </a:rPr>
              <a:t>0</a:t>
            </a:r>
            <a:r>
              <a:rPr sz="1600" b="1" spc="-635" dirty="0">
                <a:latin typeface="Courier New"/>
                <a:cs typeface="Courier New"/>
              </a:rPr>
              <a:t>-</a:t>
            </a:r>
            <a:r>
              <a:rPr sz="2100" spc="-217" baseline="-15873" dirty="0">
                <a:solidFill>
                  <a:srgbClr val="EEECE1"/>
                </a:solidFill>
                <a:latin typeface="Arial"/>
                <a:cs typeface="Arial"/>
              </a:rPr>
              <a:t>1</a:t>
            </a:r>
            <a:r>
              <a:rPr sz="1600" b="1" spc="-825" dirty="0">
                <a:latin typeface="Courier New"/>
                <a:cs typeface="Courier New"/>
              </a:rPr>
              <a:t>&gt;</a:t>
            </a:r>
            <a:r>
              <a:rPr sz="2100" spc="52" baseline="-15873" dirty="0">
                <a:solidFill>
                  <a:srgbClr val="EEECE1"/>
                </a:solidFill>
                <a:latin typeface="Arial"/>
                <a:cs typeface="Arial"/>
              </a:rPr>
              <a:t>6</a:t>
            </a:r>
            <a:r>
              <a:rPr sz="1600" dirty="0">
                <a:latin typeface="Courier New"/>
                <a:cs typeface="Courier New"/>
              </a:rPr>
              <a:t>spe</a:t>
            </a:r>
            <a:r>
              <a:rPr sz="1600" spc="5" dirty="0">
                <a:latin typeface="Courier New"/>
                <a:cs typeface="Courier New"/>
              </a:rPr>
              <a:t>c</a:t>
            </a:r>
            <a:r>
              <a:rPr sz="1600" b="1" dirty="0">
                <a:latin typeface="Courier New"/>
                <a:cs typeface="Courier New"/>
              </a:rPr>
              <a:t>.</a:t>
            </a:r>
            <a:r>
              <a:rPr sz="1600" dirty="0">
                <a:latin typeface="Courier New"/>
                <a:cs typeface="Courier New"/>
              </a:rPr>
              <a:t>tolerance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2; </a:t>
            </a:r>
            <a:r>
              <a:rPr sz="1400" spc="-10" dirty="0">
                <a:solidFill>
                  <a:srgbClr val="006500"/>
                </a:solidFill>
                <a:latin typeface="Courier New"/>
                <a:cs typeface="Courier New"/>
              </a:rPr>
              <a:t>/</a:t>
            </a:r>
            <a:r>
              <a:rPr sz="1400" spc="-5" dirty="0">
                <a:solidFill>
                  <a:srgbClr val="006500"/>
                </a:solidFill>
                <a:latin typeface="Courier New"/>
                <a:cs typeface="Courier New"/>
              </a:rPr>
              <a:t>* </a:t>
            </a:r>
            <a:r>
              <a:rPr sz="1400" spc="-10" dirty="0">
                <a:solidFill>
                  <a:srgbClr val="006500"/>
                </a:solidFill>
                <a:latin typeface="Courier New"/>
                <a:cs typeface="Courier New"/>
              </a:rPr>
              <a:t>acces</a:t>
            </a:r>
            <a:r>
              <a:rPr sz="1400" spc="-5" dirty="0">
                <a:solidFill>
                  <a:srgbClr val="006500"/>
                </a:solidFill>
                <a:latin typeface="Courier New"/>
                <a:cs typeface="Courier New"/>
              </a:rPr>
              <a:t>s a </a:t>
            </a:r>
            <a:r>
              <a:rPr sz="1400" spc="-10" dirty="0">
                <a:solidFill>
                  <a:srgbClr val="006500"/>
                </a:solidFill>
                <a:latin typeface="Courier New"/>
                <a:cs typeface="Courier New"/>
              </a:rPr>
              <a:t>membe</a:t>
            </a:r>
            <a:r>
              <a:rPr sz="1400" spc="-5" dirty="0">
                <a:solidFill>
                  <a:srgbClr val="006500"/>
                </a:solidFill>
                <a:latin typeface="Courier New"/>
                <a:cs typeface="Courier New"/>
              </a:rPr>
              <a:t>r</a:t>
            </a:r>
            <a:r>
              <a:rPr sz="1400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500"/>
                </a:solidFill>
                <a:latin typeface="Courier New"/>
                <a:cs typeface="Courier New"/>
              </a:rPr>
              <a:t>o</a:t>
            </a:r>
            <a:r>
              <a:rPr sz="1400" spc="-5" dirty="0">
                <a:solidFill>
                  <a:srgbClr val="006500"/>
                </a:solidFill>
                <a:latin typeface="Courier New"/>
                <a:cs typeface="Courier New"/>
              </a:rPr>
              <a:t>f a </a:t>
            </a:r>
            <a:r>
              <a:rPr sz="1400" spc="-10" dirty="0">
                <a:solidFill>
                  <a:srgbClr val="006500"/>
                </a:solidFill>
                <a:latin typeface="Courier New"/>
                <a:cs typeface="Courier New"/>
              </a:rPr>
              <a:t>neste</a:t>
            </a:r>
            <a:r>
              <a:rPr sz="1400" spc="-5" dirty="0">
                <a:solidFill>
                  <a:srgbClr val="006500"/>
                </a:solidFill>
                <a:latin typeface="Courier New"/>
                <a:cs typeface="Courier New"/>
              </a:rPr>
              <a:t>d </a:t>
            </a:r>
            <a:r>
              <a:rPr sz="1400" spc="-10" dirty="0">
                <a:solidFill>
                  <a:srgbClr val="006500"/>
                </a:solidFill>
                <a:latin typeface="Courier New"/>
                <a:cs typeface="Courier New"/>
              </a:rPr>
              <a:t>struc</a:t>
            </a:r>
            <a:r>
              <a:rPr sz="1400" spc="-5" dirty="0">
                <a:solidFill>
                  <a:srgbClr val="006500"/>
                </a:solidFill>
                <a:latin typeface="Courier New"/>
                <a:cs typeface="Courier New"/>
              </a:rPr>
              <a:t>t</a:t>
            </a:r>
            <a:r>
              <a:rPr sz="1400" spc="-1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500"/>
                </a:solidFill>
                <a:latin typeface="Courier New"/>
                <a:cs typeface="Courier New"/>
              </a:rPr>
              <a:t>*/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856" y="1516610"/>
            <a:ext cx="8534400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lang="en-AU" sz="2400" spc="-5" dirty="0">
                <a:cs typeface="Calibri"/>
              </a:rPr>
              <a:t>Yo</a:t>
            </a:r>
            <a:r>
              <a:rPr lang="en-AU" sz="2400" dirty="0">
                <a:cs typeface="Calibri"/>
              </a:rPr>
              <a:t>u</a:t>
            </a:r>
            <a:r>
              <a:rPr lang="en-AU" sz="2400" spc="-5" dirty="0">
                <a:cs typeface="Calibri"/>
              </a:rPr>
              <a:t> </a:t>
            </a:r>
            <a:r>
              <a:rPr lang="en-AU" sz="2400" dirty="0">
                <a:cs typeface="Calibri"/>
              </a:rPr>
              <a:t>can</a:t>
            </a:r>
            <a:r>
              <a:rPr lang="en-AU" sz="2400" spc="-5" dirty="0">
                <a:cs typeface="Calibri"/>
              </a:rPr>
              <a:t> dynamicall</a:t>
            </a:r>
            <a:r>
              <a:rPr lang="en-AU" sz="2400" dirty="0">
                <a:cs typeface="Calibri"/>
              </a:rPr>
              <a:t>y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allocat</a:t>
            </a:r>
            <a:r>
              <a:rPr lang="en-AU" sz="2400" dirty="0">
                <a:cs typeface="Calibri"/>
              </a:rPr>
              <a:t>e</a:t>
            </a:r>
            <a:r>
              <a:rPr lang="en-AU" sz="2400" spc="-5" dirty="0">
                <a:cs typeface="Calibri"/>
              </a:rPr>
              <a:t> </a:t>
            </a:r>
            <a:r>
              <a:rPr lang="en-AU" sz="2400" spc="-10" dirty="0">
                <a:cs typeface="Calibri"/>
              </a:rPr>
              <a:t>memor</a:t>
            </a:r>
            <a:r>
              <a:rPr lang="en-AU" sz="2400" spc="-5" dirty="0">
                <a:cs typeface="Calibri"/>
              </a:rPr>
              <a:t>y </a:t>
            </a:r>
            <a:r>
              <a:rPr lang="en-AU" sz="2400" dirty="0">
                <a:cs typeface="Calibri"/>
              </a:rPr>
              <a:t>to</a:t>
            </a:r>
            <a:r>
              <a:rPr lang="en-AU" sz="2400" spc="-10" dirty="0">
                <a:cs typeface="Calibri"/>
              </a:rPr>
              <a:t> stor</a:t>
            </a:r>
            <a:r>
              <a:rPr lang="en-AU" sz="2400" spc="-5" dirty="0">
                <a:cs typeface="Calibri"/>
              </a:rPr>
              <a:t>e </a:t>
            </a:r>
            <a:r>
              <a:rPr lang="en-AU" sz="2400" dirty="0">
                <a:cs typeface="Calibri"/>
              </a:rPr>
              <a:t>nested </a:t>
            </a:r>
            <a:r>
              <a:rPr lang="en-AU" sz="2400" spc="-5" dirty="0">
                <a:cs typeface="Calibri"/>
              </a:rPr>
              <a:t>structures</a:t>
            </a:r>
            <a:endParaRPr lang="en-AU" sz="2400" dirty="0"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777" rIns="0" bIns="0" rtlCol="0">
            <a:spAutoFit/>
          </a:bodyPr>
          <a:lstStyle/>
          <a:p>
            <a:pPr marL="974725">
              <a:lnSpc>
                <a:spcPct val="100000"/>
              </a:lnSpc>
            </a:pPr>
            <a:r>
              <a:rPr dirty="0"/>
              <a:t>Arra</a:t>
            </a:r>
            <a:r>
              <a:rPr spc="-5" dirty="0"/>
              <a:t>y</a:t>
            </a:r>
            <a:r>
              <a:rPr dirty="0"/>
              <a:t> of</a:t>
            </a:r>
            <a:r>
              <a:rPr spc="5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9364" y="2042414"/>
            <a:ext cx="1092200" cy="19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typedef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265" marR="156845">
              <a:lnSpc>
                <a:spcPts val="2640"/>
              </a:lnSpc>
              <a:spcBef>
                <a:spcPts val="12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solidFill>
                  <a:srgbClr val="0000CC"/>
                </a:solidFill>
                <a:latin typeface="Courier New"/>
                <a:cs typeface="Courier New"/>
              </a:rPr>
              <a:t>int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} date;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8360" y="2343612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8563" y="3013400"/>
            <a:ext cx="939800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000" spc="-5" dirty="0">
                <a:latin typeface="Courier New"/>
                <a:cs typeface="Courier New"/>
              </a:rPr>
              <a:t>day; month;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9364" y="4353737"/>
            <a:ext cx="2616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date *arrayOfStr;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9364" y="5023525"/>
            <a:ext cx="3073400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arrayOfStr = calloc(</a:t>
            </a:r>
            <a:endParaRPr sz="2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229"/>
              </a:spcBef>
              <a:tabLst>
                <a:tab pos="774065" algn="l"/>
                <a:tab pos="1383665" algn="l"/>
                <a:tab pos="1840864" algn="l"/>
              </a:tabLst>
            </a:pPr>
            <a:r>
              <a:rPr sz="2000" spc="-5" dirty="0">
                <a:latin typeface="Courier New"/>
                <a:cs typeface="Courier New"/>
              </a:rPr>
              <a:t>.	.	.	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9253" y="5023525"/>
            <a:ext cx="2768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4, sizeof(date) 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8595" y="5573267"/>
            <a:ext cx="7837170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arrayOfStr[2].day = 7;</a:t>
            </a:r>
            <a:endParaRPr sz="200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latin typeface="Courier New"/>
                <a:cs typeface="Courier New"/>
              </a:rPr>
              <a:t>arrayOfStr[2].month = 11;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08595" y="5573267"/>
            <a:ext cx="7837170" cy="973455"/>
          </a:xfrm>
          <a:custGeom>
            <a:avLst/>
            <a:gdLst/>
            <a:ahLst/>
            <a:cxnLst/>
            <a:rect l="l" t="t" r="r" b="b"/>
            <a:pathLst>
              <a:path w="7837170" h="973454">
                <a:moveTo>
                  <a:pt x="0" y="0"/>
                </a:moveTo>
                <a:lnTo>
                  <a:pt x="0" y="973074"/>
                </a:lnTo>
                <a:lnTo>
                  <a:pt x="7837170" y="973074"/>
                </a:lnTo>
                <a:lnTo>
                  <a:pt x="78371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1707771"/>
            <a:ext cx="3200400" cy="292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523" rIns="0" bIns="0" rtlCol="0">
            <a:spAutoFit/>
          </a:bodyPr>
          <a:lstStyle/>
          <a:p>
            <a:pPr marL="1165860">
              <a:lnSpc>
                <a:spcPct val="100000"/>
              </a:lnSpc>
            </a:pPr>
            <a:r>
              <a:rPr spc="-5" dirty="0"/>
              <a:t>Memory Leakage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8522" y="1680871"/>
            <a:ext cx="8717777" cy="1599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memor</a:t>
            </a:r>
            <a:r>
              <a:rPr sz="2400" spc="-5" dirty="0">
                <a:latin typeface="Calibri"/>
                <a:cs typeface="Calibri"/>
              </a:rPr>
              <a:t>y leak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dynamicall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allocate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bloc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n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pointer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pointin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anywhere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</a:t>
            </a:r>
            <a:r>
              <a:rPr lang="en-AU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marR="627380" indent="-342900">
              <a:lnSpc>
                <a:spcPct val="113300"/>
              </a:lnSpc>
              <a:spcBef>
                <a:spcPts val="1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Sinc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5" dirty="0">
                <a:latin typeface="Calibri"/>
                <a:cs typeface="Calibri"/>
              </a:rPr>
              <a:t>e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" dirty="0">
                <a:latin typeface="Calibri"/>
                <a:cs typeface="Calibri"/>
              </a:rPr>
              <a:t> pointer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pointin</a:t>
            </a:r>
            <a:r>
              <a:rPr sz="2400" dirty="0">
                <a:latin typeface="Calibri"/>
                <a:cs typeface="Calibri"/>
              </a:rPr>
              <a:t>g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blocks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the program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reference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5" dirty="0">
                <a:latin typeface="Calibri"/>
                <a:cs typeface="Calibri"/>
              </a:rPr>
              <a:t> free </a:t>
            </a:r>
            <a:r>
              <a:rPr sz="2400" spc="-10" dirty="0">
                <a:latin typeface="Calibri"/>
                <a:cs typeface="Calibri"/>
              </a:rPr>
              <a:t>them</a:t>
            </a:r>
            <a:r>
              <a:rPr lang="en-AU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2203" y="3709116"/>
            <a:ext cx="2159000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sortData(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201" y="3709116"/>
            <a:ext cx="1701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*data,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6999" y="3709116"/>
            <a:ext cx="1549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size 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9402" y="4439092"/>
            <a:ext cx="353060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char *tempArr;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tempArr = </a:t>
            </a:r>
            <a:r>
              <a:rPr sz="2000" b="1" spc="-5" dirty="0">
                <a:latin typeface="Courier New"/>
                <a:cs typeface="Courier New"/>
              </a:rPr>
              <a:t>malloc</a:t>
            </a:r>
            <a:r>
              <a:rPr sz="2000" spc="-5" dirty="0">
                <a:latin typeface="Courier New"/>
                <a:cs typeface="Courier New"/>
              </a:rPr>
              <a:t>(size);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469265" algn="l"/>
                <a:tab pos="926465" algn="l"/>
                <a:tab pos="1383665" algn="l"/>
              </a:tabLst>
            </a:pPr>
            <a:r>
              <a:rPr sz="2000" spc="-5" dirty="0">
                <a:latin typeface="Courier New"/>
                <a:cs typeface="Courier New"/>
              </a:rPr>
              <a:t>.	.	.	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9402" y="5534819"/>
            <a:ext cx="1092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return;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2203" y="5899807"/>
            <a:ext cx="177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34113" y="5001767"/>
            <a:ext cx="3774948" cy="397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13609" y="5080716"/>
            <a:ext cx="2159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800000"/>
                </a:solidFill>
                <a:latin typeface="Courier New"/>
                <a:cs typeface="Courier New"/>
              </a:rPr>
              <a:t>free(tempArr);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99607" y="5076888"/>
            <a:ext cx="10153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800000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missing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46389" y="5794247"/>
            <a:ext cx="6343649" cy="701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25860" y="5866630"/>
            <a:ext cx="5738495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80"/>
              </a:lnSpc>
            </a:pP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When</a:t>
            </a:r>
            <a:r>
              <a:rPr sz="2000" spc="-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the function</a:t>
            </a:r>
            <a:r>
              <a:rPr sz="200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return</a:t>
            </a:r>
            <a:r>
              <a:rPr sz="2000" spc="-15" dirty="0">
                <a:solidFill>
                  <a:srgbClr val="80000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800000"/>
                </a:solidFill>
                <a:latin typeface="Comic Sans MS"/>
                <a:cs typeface="Comic Sans MS"/>
              </a:rPr>
              <a:t>,</a:t>
            </a:r>
            <a:r>
              <a:rPr sz="2000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ourier New"/>
                <a:cs typeface="Courier New"/>
              </a:rPr>
              <a:t>tempArr</a:t>
            </a:r>
            <a:r>
              <a:rPr sz="2000" spc="-6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00000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 discarded</a:t>
            </a:r>
            <a:r>
              <a:rPr sz="2000" spc="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and after</a:t>
            </a:r>
            <a:r>
              <a:rPr sz="200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memory </a:t>
            </a:r>
            <a:r>
              <a:rPr sz="2000" spc="-10" dirty="0">
                <a:solidFill>
                  <a:srgbClr val="800000"/>
                </a:solidFill>
                <a:latin typeface="Calibri"/>
                <a:cs typeface="Calibri"/>
              </a:rPr>
              <a:t>bloc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cannot</a:t>
            </a:r>
            <a:r>
              <a:rPr sz="2000" spc="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800000"/>
                </a:solidFill>
                <a:latin typeface="Calibri"/>
                <a:cs typeface="Calibri"/>
              </a:rPr>
              <a:t> freed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34269" y="5212841"/>
            <a:ext cx="1515618" cy="179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4039" y="328209"/>
            <a:ext cx="6227838" cy="923374"/>
          </a:xfrm>
          <a:prstGeom prst="rect">
            <a:avLst/>
          </a:prstGeom>
        </p:spPr>
        <p:txBody>
          <a:bodyPr vert="horz" wrap="square" lIns="0" tIns="243884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b="1" spc="-10" dirty="0">
                <a:latin typeface="Courier New"/>
                <a:cs typeface="Courier New"/>
              </a:rPr>
              <a:t>malloc</a:t>
            </a:r>
            <a:r>
              <a:rPr b="1" spc="-5" dirty="0">
                <a:latin typeface="Courier New"/>
                <a:cs typeface="Courier New"/>
              </a:rPr>
              <a:t>(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900" y="1705664"/>
            <a:ext cx="86832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Allocates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specified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bytes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memory</a:t>
            </a:r>
            <a:r>
              <a:rPr lang="en-AU" sz="3200" spc="-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3831" y="2481473"/>
            <a:ext cx="7028815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403860">
              <a:lnSpc>
                <a:spcPct val="100000"/>
              </a:lnSpc>
            </a:pPr>
            <a:r>
              <a:rPr sz="2800" spc="-10" dirty="0">
                <a:solidFill>
                  <a:srgbClr val="00009A"/>
                </a:solidFill>
                <a:latin typeface="Courier New"/>
                <a:cs typeface="Courier New"/>
              </a:rPr>
              <a:t>void</a:t>
            </a:r>
            <a:r>
              <a:rPr sz="2800" dirty="0">
                <a:solidFill>
                  <a:srgbClr val="00009A"/>
                </a:solidFill>
                <a:latin typeface="Courier New"/>
                <a:cs typeface="Courier New"/>
              </a:rPr>
              <a:t>*</a:t>
            </a:r>
            <a:r>
              <a:rPr sz="2800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malloc</a:t>
            </a:r>
            <a:r>
              <a:rPr sz="2800" dirty="0">
                <a:latin typeface="Courier New"/>
                <a:cs typeface="Courier New"/>
              </a:rPr>
              <a:t>(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2800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2800" spc="-1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numOfByte</a:t>
            </a:r>
            <a:r>
              <a:rPr sz="2800" dirty="0">
                <a:latin typeface="Courier New"/>
                <a:cs typeface="Courier New"/>
              </a:rPr>
              <a:t>s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)</a:t>
            </a:r>
            <a:r>
              <a:rPr sz="280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831" y="3838016"/>
            <a:ext cx="756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CC"/>
                </a:solidFill>
                <a:latin typeface="Courier New"/>
                <a:cs typeface="Courier New"/>
              </a:rPr>
              <a:t>char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6707" y="3689147"/>
            <a:ext cx="239839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310" marR="5080" indent="-182245">
              <a:lnSpc>
                <a:spcPct val="164400"/>
              </a:lnSpc>
            </a:pPr>
            <a:r>
              <a:rPr sz="2400" spc="-5" dirty="0">
                <a:latin typeface="Courier New"/>
                <a:cs typeface="Courier New"/>
              </a:rPr>
              <a:t>*ptr; malloc(100);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831" y="4439234"/>
            <a:ext cx="93789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pt</a:t>
            </a:r>
            <a:r>
              <a:rPr sz="2400" dirty="0">
                <a:latin typeface="Courier New"/>
                <a:cs typeface="Courier New"/>
              </a:rPr>
              <a:t>r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3874" y="5074772"/>
            <a:ext cx="6391269" cy="2534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 marR="5080" indent="-322580">
              <a:lnSpc>
                <a:spcPct val="122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 err="1">
                <a:solidFill>
                  <a:srgbClr val="7030A0"/>
                </a:solidFill>
              </a:rPr>
              <a:t>malloc</a:t>
            </a:r>
            <a:r>
              <a:rPr sz="2400" b="1" dirty="0">
                <a:cs typeface="Courier New"/>
              </a:rPr>
              <a:t> </a:t>
            </a:r>
            <a:r>
              <a:rPr sz="2400" dirty="0">
                <a:cs typeface="Calibri"/>
              </a:rPr>
              <a:t>does not initialize allocated memory space</a:t>
            </a:r>
            <a:r>
              <a:rPr lang="en-AU" sz="2400" dirty="0">
                <a:cs typeface="Calibri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heap</a:t>
            </a:r>
          </a:p>
          <a:p>
            <a:pPr lvl="1"/>
            <a:r>
              <a:rPr lang="en-US" sz="2400" dirty="0"/>
              <a:t>region of memory in which function </a:t>
            </a:r>
            <a:r>
              <a:rPr lang="en-US" sz="2400" dirty="0" err="1">
                <a:solidFill>
                  <a:srgbClr val="7030A0"/>
                </a:solidFill>
              </a:rPr>
              <a:t>malloc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dynamically allocates blocks of storage.</a:t>
            </a:r>
          </a:p>
          <a:p>
            <a:pPr marL="335280" marR="5080" indent="-322580">
              <a:lnSpc>
                <a:spcPct val="122000"/>
              </a:lnSpc>
              <a:buFont typeface="Arial"/>
              <a:buChar char="•"/>
              <a:tabLst>
                <a:tab pos="35560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0911" y="3584244"/>
            <a:ext cx="151701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03300"/>
                </a:solidFill>
                <a:latin typeface="Calibri"/>
                <a:cs typeface="Calibri"/>
              </a:rPr>
              <a:t>memory 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block </a:t>
            </a:r>
            <a:r>
              <a:rPr sz="1800" spc="-5" dirty="0">
                <a:solidFill>
                  <a:srgbClr val="00330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f </a:t>
            </a:r>
            <a:r>
              <a:rPr sz="1800" spc="-5" dirty="0">
                <a:solidFill>
                  <a:srgbClr val="003300"/>
                </a:solidFill>
                <a:latin typeface="Calibri"/>
                <a:cs typeface="Calibri"/>
              </a:rPr>
              <a:t>100</a:t>
            </a:r>
            <a:r>
              <a:rPr sz="1800" spc="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by</a:t>
            </a:r>
            <a:r>
              <a:rPr sz="1800" spc="-5" dirty="0">
                <a:solidFill>
                  <a:srgbClr val="00330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33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48341" y="3673906"/>
            <a:ext cx="965835" cy="703580"/>
          </a:xfrm>
          <a:custGeom>
            <a:avLst/>
            <a:gdLst/>
            <a:ahLst/>
            <a:cxnLst/>
            <a:rect l="l" t="t" r="r" b="b"/>
            <a:pathLst>
              <a:path w="965835" h="703579">
                <a:moveTo>
                  <a:pt x="31518" y="634031"/>
                </a:moveTo>
                <a:lnTo>
                  <a:pt x="3809" y="618743"/>
                </a:lnTo>
                <a:lnTo>
                  <a:pt x="0" y="703325"/>
                </a:lnTo>
                <a:lnTo>
                  <a:pt x="25145" y="686106"/>
                </a:lnTo>
                <a:lnTo>
                  <a:pt x="25145" y="644651"/>
                </a:lnTo>
                <a:lnTo>
                  <a:pt x="31518" y="634031"/>
                </a:lnTo>
                <a:close/>
              </a:path>
              <a:path w="965835" h="703579">
                <a:moveTo>
                  <a:pt x="42425" y="640049"/>
                </a:moveTo>
                <a:lnTo>
                  <a:pt x="31518" y="634031"/>
                </a:lnTo>
                <a:lnTo>
                  <a:pt x="25145" y="644651"/>
                </a:lnTo>
                <a:lnTo>
                  <a:pt x="35813" y="651509"/>
                </a:lnTo>
                <a:lnTo>
                  <a:pt x="42425" y="640049"/>
                </a:lnTo>
                <a:close/>
              </a:path>
              <a:path w="965835" h="703579">
                <a:moveTo>
                  <a:pt x="70103" y="655319"/>
                </a:moveTo>
                <a:lnTo>
                  <a:pt x="42425" y="640049"/>
                </a:lnTo>
                <a:lnTo>
                  <a:pt x="35813" y="651509"/>
                </a:lnTo>
                <a:lnTo>
                  <a:pt x="25145" y="644651"/>
                </a:lnTo>
                <a:lnTo>
                  <a:pt x="25145" y="686106"/>
                </a:lnTo>
                <a:lnTo>
                  <a:pt x="70103" y="655319"/>
                </a:lnTo>
                <a:close/>
              </a:path>
              <a:path w="965835" h="703579">
                <a:moveTo>
                  <a:pt x="965453" y="12953"/>
                </a:moveTo>
                <a:lnTo>
                  <a:pt x="964691" y="0"/>
                </a:lnTo>
                <a:lnTo>
                  <a:pt x="888491" y="2285"/>
                </a:lnTo>
                <a:lnTo>
                  <a:pt x="853439" y="3809"/>
                </a:lnTo>
                <a:lnTo>
                  <a:pt x="802089" y="6470"/>
                </a:lnTo>
                <a:lnTo>
                  <a:pt x="749620" y="10062"/>
                </a:lnTo>
                <a:lnTo>
                  <a:pt x="696647" y="15276"/>
                </a:lnTo>
                <a:lnTo>
                  <a:pt x="643786" y="22806"/>
                </a:lnTo>
                <a:lnTo>
                  <a:pt x="591654" y="33347"/>
                </a:lnTo>
                <a:lnTo>
                  <a:pt x="540866" y="47589"/>
                </a:lnTo>
                <a:lnTo>
                  <a:pt x="492039" y="66227"/>
                </a:lnTo>
                <a:lnTo>
                  <a:pt x="445787" y="89955"/>
                </a:lnTo>
                <a:lnTo>
                  <a:pt x="402726" y="119463"/>
                </a:lnTo>
                <a:lnTo>
                  <a:pt x="363473" y="155447"/>
                </a:lnTo>
                <a:lnTo>
                  <a:pt x="330707" y="191261"/>
                </a:lnTo>
                <a:lnTo>
                  <a:pt x="304981" y="222884"/>
                </a:lnTo>
                <a:lnTo>
                  <a:pt x="280714" y="255570"/>
                </a:lnTo>
                <a:lnTo>
                  <a:pt x="257566" y="289059"/>
                </a:lnTo>
                <a:lnTo>
                  <a:pt x="235198" y="323092"/>
                </a:lnTo>
                <a:lnTo>
                  <a:pt x="176783" y="414527"/>
                </a:lnTo>
                <a:lnTo>
                  <a:pt x="169925" y="425957"/>
                </a:lnTo>
                <a:lnTo>
                  <a:pt x="159909" y="440821"/>
                </a:lnTo>
                <a:lnTo>
                  <a:pt x="101398" y="523688"/>
                </a:lnTo>
                <a:lnTo>
                  <a:pt x="73028" y="565697"/>
                </a:lnTo>
                <a:lnTo>
                  <a:pt x="44195" y="611885"/>
                </a:lnTo>
                <a:lnTo>
                  <a:pt x="36575" y="625601"/>
                </a:lnTo>
                <a:lnTo>
                  <a:pt x="31518" y="634031"/>
                </a:lnTo>
                <a:lnTo>
                  <a:pt x="42425" y="640049"/>
                </a:lnTo>
                <a:lnTo>
                  <a:pt x="47243" y="631697"/>
                </a:lnTo>
                <a:lnTo>
                  <a:pt x="54863" y="618743"/>
                </a:lnTo>
                <a:lnTo>
                  <a:pt x="79062" y="579802"/>
                </a:lnTo>
                <a:lnTo>
                  <a:pt x="107220" y="537576"/>
                </a:lnTo>
                <a:lnTo>
                  <a:pt x="172973" y="444245"/>
                </a:lnTo>
                <a:lnTo>
                  <a:pt x="180593" y="432815"/>
                </a:lnTo>
                <a:lnTo>
                  <a:pt x="245538" y="330681"/>
                </a:lnTo>
                <a:lnTo>
                  <a:pt x="267809" y="296976"/>
                </a:lnTo>
                <a:lnTo>
                  <a:pt x="290770" y="263763"/>
                </a:lnTo>
                <a:lnTo>
                  <a:pt x="314694" y="231250"/>
                </a:lnTo>
                <a:lnTo>
                  <a:pt x="339851" y="199643"/>
                </a:lnTo>
                <a:lnTo>
                  <a:pt x="371855" y="164591"/>
                </a:lnTo>
                <a:lnTo>
                  <a:pt x="410822" y="129270"/>
                </a:lnTo>
                <a:lnTo>
                  <a:pt x="453353" y="100351"/>
                </a:lnTo>
                <a:lnTo>
                  <a:pt x="498885" y="77139"/>
                </a:lnTo>
                <a:lnTo>
                  <a:pt x="546853" y="58938"/>
                </a:lnTo>
                <a:lnTo>
                  <a:pt x="596693" y="45053"/>
                </a:lnTo>
                <a:lnTo>
                  <a:pt x="647840" y="34787"/>
                </a:lnTo>
                <a:lnTo>
                  <a:pt x="699728" y="27445"/>
                </a:lnTo>
                <a:lnTo>
                  <a:pt x="751795" y="22330"/>
                </a:lnTo>
                <a:lnTo>
                  <a:pt x="803474" y="18748"/>
                </a:lnTo>
                <a:lnTo>
                  <a:pt x="854201" y="16001"/>
                </a:lnTo>
                <a:lnTo>
                  <a:pt x="888491" y="15239"/>
                </a:lnTo>
                <a:lnTo>
                  <a:pt x="9654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57499" y="4364433"/>
            <a:ext cx="39116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ptr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26885" y="4419142"/>
            <a:ext cx="577215" cy="144145"/>
          </a:xfrm>
          <a:custGeom>
            <a:avLst/>
            <a:gdLst/>
            <a:ahLst/>
            <a:cxnLst/>
            <a:rect l="l" t="t" r="r" b="b"/>
            <a:pathLst>
              <a:path w="577215" h="144145">
                <a:moveTo>
                  <a:pt x="432815" y="108204"/>
                </a:moveTo>
                <a:lnTo>
                  <a:pt x="432815" y="35814"/>
                </a:lnTo>
                <a:lnTo>
                  <a:pt x="0" y="35814"/>
                </a:lnTo>
                <a:lnTo>
                  <a:pt x="0" y="108204"/>
                </a:lnTo>
                <a:lnTo>
                  <a:pt x="432815" y="108204"/>
                </a:lnTo>
                <a:close/>
              </a:path>
              <a:path w="577215" h="144145">
                <a:moveTo>
                  <a:pt x="576833" y="71627"/>
                </a:moveTo>
                <a:lnTo>
                  <a:pt x="432815" y="0"/>
                </a:lnTo>
                <a:lnTo>
                  <a:pt x="432815" y="144018"/>
                </a:lnTo>
                <a:lnTo>
                  <a:pt x="576833" y="7162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23" y="3325291"/>
            <a:ext cx="227076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2203" y="5671197"/>
            <a:ext cx="8009255" cy="9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return 0;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523" rIns="0" bIns="0" rtlCol="0">
            <a:spAutoFit/>
          </a:bodyPr>
          <a:lstStyle/>
          <a:p>
            <a:pPr marL="1165860">
              <a:lnSpc>
                <a:spcPct val="100000"/>
              </a:lnSpc>
            </a:pPr>
            <a:r>
              <a:rPr spc="-5" dirty="0"/>
              <a:t>Memory Leakage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79403" y="4941220"/>
            <a:ext cx="2006600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  <a:tab pos="1383665" algn="l"/>
                <a:tab pos="1840864" algn="l"/>
              </a:tabLst>
            </a:pPr>
            <a:r>
              <a:rPr sz="2000" spc="-5" dirty="0">
                <a:latin typeface="Courier New"/>
                <a:cs typeface="Courier New"/>
              </a:rPr>
              <a:t>.	.	.	.	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ourier New"/>
                <a:cs typeface="Courier New"/>
              </a:rPr>
              <a:t>free( ptr 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17243" y="2920745"/>
            <a:ext cx="1713230" cy="3379470"/>
          </a:xfrm>
          <a:custGeom>
            <a:avLst/>
            <a:gdLst/>
            <a:ahLst/>
            <a:cxnLst/>
            <a:rect l="l" t="t" r="r" b="b"/>
            <a:pathLst>
              <a:path w="1713229" h="3379470">
                <a:moveTo>
                  <a:pt x="0" y="0"/>
                </a:moveTo>
                <a:lnTo>
                  <a:pt x="0" y="3379470"/>
                </a:lnTo>
                <a:lnTo>
                  <a:pt x="1712976" y="3379470"/>
                </a:lnTo>
                <a:lnTo>
                  <a:pt x="1712976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2202" y="1708086"/>
            <a:ext cx="7872857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699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memory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</a:t>
            </a:r>
            <a:r>
              <a:rPr sz="2800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 ca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create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5" dirty="0">
                <a:latin typeface="Calibri"/>
                <a:cs typeface="Calibri"/>
              </a:rPr>
              <a:t>accidental modificatio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o</a:t>
            </a:r>
            <a:r>
              <a:rPr sz="2800" dirty="0">
                <a:latin typeface="Calibri"/>
                <a:cs typeface="Calibri"/>
              </a:rPr>
              <a:t>f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pointer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9403" y="3845495"/>
            <a:ext cx="2006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ptr = </a:t>
            </a:r>
            <a:r>
              <a:rPr sz="2000" b="1" spc="-5" dirty="0">
                <a:latin typeface="Courier New"/>
                <a:cs typeface="Courier New"/>
              </a:rPr>
              <a:t>malloc</a:t>
            </a:r>
            <a:r>
              <a:rPr sz="2000" spc="-5" dirty="0"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2950" y="3845495"/>
            <a:ext cx="3073400" cy="137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1000*sizeof(char) );</a:t>
            </a:r>
            <a:endParaRPr sz="2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50*sizeof(char) );</a:t>
            </a:r>
            <a:endParaRPr sz="2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9403" y="4210483"/>
            <a:ext cx="200660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  <a:tab pos="1383665" algn="l"/>
                <a:tab pos="1840864" algn="l"/>
              </a:tabLst>
            </a:pPr>
            <a:r>
              <a:rPr sz="2000" spc="-5" dirty="0">
                <a:latin typeface="Courier New"/>
                <a:cs typeface="Courier New"/>
              </a:rPr>
              <a:t>.	.	.	.	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ptr = </a:t>
            </a:r>
            <a:r>
              <a:rPr sz="2000" b="1" spc="-5" dirty="0">
                <a:latin typeface="Courier New"/>
                <a:cs typeface="Courier New"/>
              </a:rPr>
              <a:t>malloc</a:t>
            </a:r>
            <a:r>
              <a:rPr sz="2000" spc="-5" dirty="0"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91451" y="5211317"/>
            <a:ext cx="508634" cy="159385"/>
          </a:xfrm>
          <a:custGeom>
            <a:avLst/>
            <a:gdLst/>
            <a:ahLst/>
            <a:cxnLst/>
            <a:rect l="l" t="t" r="r" b="b"/>
            <a:pathLst>
              <a:path w="508634" h="159385">
                <a:moveTo>
                  <a:pt x="381000" y="118872"/>
                </a:moveTo>
                <a:lnTo>
                  <a:pt x="381000" y="39624"/>
                </a:lnTo>
                <a:lnTo>
                  <a:pt x="0" y="39624"/>
                </a:lnTo>
                <a:lnTo>
                  <a:pt x="0" y="118872"/>
                </a:lnTo>
                <a:lnTo>
                  <a:pt x="381000" y="118872"/>
                </a:lnTo>
                <a:close/>
              </a:path>
              <a:path w="508634" h="159385">
                <a:moveTo>
                  <a:pt x="508253" y="79247"/>
                </a:moveTo>
                <a:lnTo>
                  <a:pt x="381000" y="0"/>
                </a:lnTo>
                <a:lnTo>
                  <a:pt x="381000" y="159258"/>
                </a:lnTo>
                <a:lnTo>
                  <a:pt x="508253" y="79247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1815" y="4506467"/>
            <a:ext cx="1701800" cy="792480"/>
          </a:xfrm>
          <a:custGeom>
            <a:avLst/>
            <a:gdLst/>
            <a:ahLst/>
            <a:cxnLst/>
            <a:rect l="l" t="t" r="r" b="b"/>
            <a:pathLst>
              <a:path w="1701800" h="792479">
                <a:moveTo>
                  <a:pt x="0" y="0"/>
                </a:moveTo>
                <a:lnTo>
                  <a:pt x="0" y="792479"/>
                </a:lnTo>
                <a:lnTo>
                  <a:pt x="1701546" y="792479"/>
                </a:lnTo>
                <a:lnTo>
                  <a:pt x="1701546" y="0"/>
                </a:lnTo>
                <a:lnTo>
                  <a:pt x="0" y="0"/>
                </a:lnTo>
                <a:close/>
              </a:path>
            </a:pathLst>
          </a:custGeom>
          <a:solidFill>
            <a:srgbClr val="D6D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815" y="4506467"/>
            <a:ext cx="1701800" cy="792480"/>
          </a:xfrm>
          <a:custGeom>
            <a:avLst/>
            <a:gdLst/>
            <a:ahLst/>
            <a:cxnLst/>
            <a:rect l="l" t="t" r="r" b="b"/>
            <a:pathLst>
              <a:path w="1701800" h="792479">
                <a:moveTo>
                  <a:pt x="0" y="0"/>
                </a:moveTo>
                <a:lnTo>
                  <a:pt x="0" y="792479"/>
                </a:lnTo>
                <a:lnTo>
                  <a:pt x="1701546" y="792479"/>
                </a:lnTo>
                <a:lnTo>
                  <a:pt x="1701546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50485" y="4589017"/>
            <a:ext cx="10445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1000 bytes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4217" y="3733800"/>
            <a:ext cx="9525" cy="379730"/>
          </a:xfrm>
          <a:custGeom>
            <a:avLst/>
            <a:gdLst/>
            <a:ahLst/>
            <a:cxnLst/>
            <a:rect l="l" t="t" r="r" b="b"/>
            <a:pathLst>
              <a:path w="9525" h="379729">
                <a:moveTo>
                  <a:pt x="0" y="0"/>
                </a:moveTo>
                <a:lnTo>
                  <a:pt x="0" y="379475"/>
                </a:lnTo>
                <a:lnTo>
                  <a:pt x="9144" y="379475"/>
                </a:lnTo>
                <a:lnTo>
                  <a:pt x="9144" y="0"/>
                </a:lnTo>
                <a:lnTo>
                  <a:pt x="0" y="0"/>
                </a:lnTo>
                <a:close/>
              </a:path>
            </a:pathLst>
          </a:custGeom>
          <a:solidFill>
            <a:srgbClr val="D6D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21815" y="3733800"/>
            <a:ext cx="13335" cy="379730"/>
          </a:xfrm>
          <a:custGeom>
            <a:avLst/>
            <a:gdLst/>
            <a:ahLst/>
            <a:cxnLst/>
            <a:rect l="l" t="t" r="r" b="b"/>
            <a:pathLst>
              <a:path w="13334" h="379729">
                <a:moveTo>
                  <a:pt x="0" y="0"/>
                </a:moveTo>
                <a:lnTo>
                  <a:pt x="0" y="379475"/>
                </a:lnTo>
                <a:lnTo>
                  <a:pt x="12953" y="379475"/>
                </a:lnTo>
                <a:lnTo>
                  <a:pt x="12953" y="0"/>
                </a:lnTo>
                <a:lnTo>
                  <a:pt x="0" y="0"/>
                </a:lnTo>
                <a:close/>
              </a:path>
            </a:pathLst>
          </a:custGeom>
          <a:solidFill>
            <a:srgbClr val="D6D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21815" y="3733800"/>
            <a:ext cx="1701800" cy="379730"/>
          </a:xfrm>
          <a:custGeom>
            <a:avLst/>
            <a:gdLst/>
            <a:ahLst/>
            <a:cxnLst/>
            <a:rect l="l" t="t" r="r" b="b"/>
            <a:pathLst>
              <a:path w="1701800" h="379729">
                <a:moveTo>
                  <a:pt x="0" y="0"/>
                </a:moveTo>
                <a:lnTo>
                  <a:pt x="0" y="379475"/>
                </a:lnTo>
                <a:lnTo>
                  <a:pt x="1701546" y="379475"/>
                </a:lnTo>
                <a:lnTo>
                  <a:pt x="17015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34769" y="3637026"/>
            <a:ext cx="1679575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4490">
              <a:lnSpc>
                <a:spcPct val="100000"/>
              </a:lnSpc>
            </a:pPr>
            <a:r>
              <a:rPr sz="1800" spc="-5" dirty="0">
                <a:latin typeface="Comic Sans MS"/>
                <a:cs typeface="Comic Sans MS"/>
              </a:rPr>
              <a:t>5</a:t>
            </a:r>
            <a:r>
              <a:rPr sz="1800" dirty="0">
                <a:latin typeface="Comic Sans MS"/>
                <a:cs typeface="Comic Sans MS"/>
              </a:rPr>
              <a:t>0 </a:t>
            </a:r>
            <a:r>
              <a:rPr sz="1800" spc="-10" dirty="0">
                <a:latin typeface="Comic Sans MS"/>
                <a:cs typeface="Comic Sans MS"/>
              </a:rPr>
              <a:t>bytes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88365" y="5001767"/>
            <a:ext cx="901700" cy="718185"/>
          </a:xfrm>
          <a:custGeom>
            <a:avLst/>
            <a:gdLst/>
            <a:ahLst/>
            <a:cxnLst/>
            <a:rect l="l" t="t" r="r" b="b"/>
            <a:pathLst>
              <a:path w="901700" h="718185">
                <a:moveTo>
                  <a:pt x="0" y="0"/>
                </a:moveTo>
                <a:lnTo>
                  <a:pt x="0" y="717803"/>
                </a:lnTo>
                <a:lnTo>
                  <a:pt x="901446" y="717803"/>
                </a:lnTo>
                <a:lnTo>
                  <a:pt x="9014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2319" y="4021073"/>
            <a:ext cx="508000" cy="158750"/>
          </a:xfrm>
          <a:custGeom>
            <a:avLst/>
            <a:gdLst/>
            <a:ahLst/>
            <a:cxnLst/>
            <a:rect l="l" t="t" r="r" b="b"/>
            <a:pathLst>
              <a:path w="508000" h="158750">
                <a:moveTo>
                  <a:pt x="381000" y="118872"/>
                </a:moveTo>
                <a:lnTo>
                  <a:pt x="381000" y="39624"/>
                </a:lnTo>
                <a:lnTo>
                  <a:pt x="0" y="39624"/>
                </a:lnTo>
                <a:lnTo>
                  <a:pt x="0" y="118872"/>
                </a:lnTo>
                <a:lnTo>
                  <a:pt x="381000" y="118872"/>
                </a:lnTo>
                <a:close/>
              </a:path>
              <a:path w="508000" h="158750">
                <a:moveTo>
                  <a:pt x="507492" y="79247"/>
                </a:moveTo>
                <a:lnTo>
                  <a:pt x="381000" y="0"/>
                </a:lnTo>
                <a:lnTo>
                  <a:pt x="381000" y="158496"/>
                </a:lnTo>
                <a:lnTo>
                  <a:pt x="507492" y="79247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34769" y="3637026"/>
            <a:ext cx="1679575" cy="555625"/>
          </a:xfrm>
          <a:custGeom>
            <a:avLst/>
            <a:gdLst/>
            <a:ahLst/>
            <a:cxnLst/>
            <a:rect l="l" t="t" r="r" b="b"/>
            <a:pathLst>
              <a:path w="1679575" h="555625">
                <a:moveTo>
                  <a:pt x="0" y="0"/>
                </a:moveTo>
                <a:lnTo>
                  <a:pt x="0" y="555498"/>
                </a:lnTo>
                <a:lnTo>
                  <a:pt x="1679448" y="555498"/>
                </a:lnTo>
                <a:lnTo>
                  <a:pt x="16794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8118199" y="2582384"/>
            <a:ext cx="99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60"/>
              </a:spcBef>
            </a:pPr>
            <a:r>
              <a:rPr lang="en-AU" spc="-5" dirty="0">
                <a:solidFill>
                  <a:srgbClr val="006500"/>
                </a:solidFill>
                <a:cs typeface="Calibri"/>
              </a:rPr>
              <a:t>Memory</a:t>
            </a:r>
            <a:endParaRPr lang="en-AU" dirty="0">
              <a:cs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39600" y="2996322"/>
            <a:ext cx="5346700" cy="7104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>
              <a:lnSpc>
                <a:spcPct val="100000"/>
              </a:lnSpc>
              <a:tabLst>
                <a:tab pos="926465" algn="l"/>
                <a:tab pos="1383665" algn="l"/>
                <a:tab pos="1840864" algn="l"/>
                <a:tab pos="2450465" algn="l"/>
              </a:tabLst>
            </a:pPr>
            <a:r>
              <a:rPr lang="en-AU" spc="-5" dirty="0">
                <a:latin typeface="Courier New"/>
                <a:cs typeface="Courier New"/>
              </a:rPr>
              <a:t>.	.	.	.	.</a:t>
            </a:r>
            <a:endParaRPr lang="en-AU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lang="en-AU" spc="-5" dirty="0">
                <a:latin typeface="Courier New"/>
                <a:cs typeface="Courier New"/>
              </a:rPr>
              <a:t>char *</a:t>
            </a:r>
            <a:r>
              <a:rPr lang="en-AU" spc="-5" dirty="0" err="1">
                <a:latin typeface="Courier New"/>
                <a:cs typeface="Courier New"/>
              </a:rPr>
              <a:t>ptr</a:t>
            </a:r>
            <a:r>
              <a:rPr lang="en-AU" spc="-5" dirty="0">
                <a:latin typeface="Courier New"/>
                <a:cs typeface="Courier New"/>
              </a:rPr>
              <a:t>;</a:t>
            </a:r>
            <a:endParaRPr lang="en-AU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5862" y="5153850"/>
            <a:ext cx="7505700" cy="1559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Proper solu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ion</a:t>
            </a:r>
            <a:endParaRPr sz="2000" dirty="0">
              <a:latin typeface="Calibri"/>
              <a:cs typeface="Calibri"/>
            </a:endParaRPr>
          </a:p>
          <a:p>
            <a:pPr marL="12700" marR="3115945">
              <a:lnSpc>
                <a:spcPts val="3250"/>
              </a:lnSpc>
              <a:spcBef>
                <a:spcPts val="200"/>
              </a:spcBef>
            </a:pPr>
            <a:r>
              <a:rPr sz="1800" spc="-10" dirty="0">
                <a:latin typeface="Courier New"/>
                <a:cs typeface="Courier New"/>
              </a:rPr>
              <a:t>tempPt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reallo</a:t>
            </a:r>
            <a:r>
              <a:rPr sz="1800" b="1" dirty="0">
                <a:latin typeface="Courier New"/>
                <a:cs typeface="Courier New"/>
              </a:rPr>
              <a:t>c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ptr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5000</a:t>
            </a:r>
            <a:r>
              <a:rPr sz="1800" dirty="0">
                <a:latin typeface="Courier New"/>
                <a:cs typeface="Courier New"/>
              </a:rPr>
              <a:t>0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);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(tempPt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!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NULL)</a:t>
            </a:r>
            <a:endParaRPr sz="1800" dirty="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latin typeface="Courier New"/>
                <a:cs typeface="Courier New"/>
              </a:rPr>
              <a:t>pt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 err="1">
                <a:latin typeface="Courier New"/>
                <a:cs typeface="Courier New"/>
              </a:rPr>
              <a:t>tempPtr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6501" rIns="0" bIns="0" rtlCol="0">
            <a:spAutoFit/>
          </a:bodyPr>
          <a:lstStyle/>
          <a:p>
            <a:pPr marL="1165860">
              <a:lnSpc>
                <a:spcPct val="100000"/>
              </a:lnSpc>
            </a:pPr>
            <a:r>
              <a:rPr spc="-5" dirty="0"/>
              <a:t>Memory Leakage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3831" y="1637220"/>
            <a:ext cx="8019415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memory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</a:t>
            </a:r>
            <a:r>
              <a:rPr sz="2800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 ca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create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5" dirty="0">
                <a:latin typeface="Calibri"/>
                <a:cs typeface="Calibri"/>
              </a:rPr>
              <a:t>incorrectl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 memor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allocatio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1031" y="2694894"/>
            <a:ext cx="2159000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  <a:tab pos="1383665" algn="l"/>
                <a:tab pos="1993264" algn="l"/>
              </a:tabLst>
            </a:pPr>
            <a:r>
              <a:rPr sz="2000" spc="-5" dirty="0">
                <a:latin typeface="Courier New"/>
                <a:cs typeface="Courier New"/>
              </a:rPr>
              <a:t>.	.	.	.	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ourier New"/>
                <a:cs typeface="Courier New"/>
              </a:rPr>
              <a:t>char *ptr;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1031" y="3424871"/>
            <a:ext cx="3073400" cy="137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ptr = </a:t>
            </a:r>
            <a:r>
              <a:rPr sz="2000" b="1" spc="-5" dirty="0">
                <a:latin typeface="Courier New"/>
                <a:cs typeface="Courier New"/>
              </a:rPr>
              <a:t>malloc</a:t>
            </a:r>
            <a:r>
              <a:rPr sz="2000" spc="-5" dirty="0">
                <a:latin typeface="Courier New"/>
                <a:cs typeface="Courier New"/>
              </a:rPr>
              <a:t>( 100 );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469265" algn="l"/>
              </a:tabLst>
            </a:pPr>
            <a:r>
              <a:rPr sz="2000" spc="-5" dirty="0">
                <a:latin typeface="Courier New"/>
                <a:cs typeface="Courier New"/>
              </a:rPr>
              <a:t>.	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ptr =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469265" algn="l"/>
              </a:tabLst>
            </a:pPr>
            <a:r>
              <a:rPr sz="2000" spc="-5" dirty="0">
                <a:latin typeface="Courier New"/>
                <a:cs typeface="Courier New"/>
              </a:rPr>
              <a:t>.	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5278" y="3789859"/>
            <a:ext cx="337820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  <a:tab pos="1383665" algn="l"/>
              </a:tabLst>
            </a:pPr>
            <a:r>
              <a:rPr sz="2000" spc="-5" dirty="0">
                <a:latin typeface="Courier New"/>
                <a:cs typeface="Courier New"/>
              </a:rPr>
              <a:t>.	.	.	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ourier New"/>
                <a:cs typeface="Courier New"/>
              </a:rPr>
              <a:t>realloc</a:t>
            </a:r>
            <a:r>
              <a:rPr sz="2000" spc="-5" dirty="0">
                <a:latin typeface="Courier New"/>
                <a:cs typeface="Courier New"/>
              </a:rPr>
              <a:t>( ptr, 50000 );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469265" algn="l"/>
                <a:tab pos="926465" algn="l"/>
                <a:tab pos="1383665" algn="l"/>
              </a:tabLst>
            </a:pPr>
            <a:r>
              <a:rPr sz="2000" spc="-5" dirty="0">
                <a:latin typeface="Courier New"/>
                <a:cs typeface="Courier New"/>
              </a:rPr>
              <a:t>.	.	.	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4305" y="2637422"/>
            <a:ext cx="78359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6500"/>
                </a:solidFill>
                <a:latin typeface="Comic Sans MS"/>
                <a:cs typeface="Comic Sans MS"/>
              </a:rPr>
              <a:t>Me</a:t>
            </a:r>
            <a:r>
              <a:rPr sz="1600" spc="-10" dirty="0">
                <a:solidFill>
                  <a:srgbClr val="006500"/>
                </a:solidFill>
                <a:latin typeface="Comic Sans MS"/>
                <a:cs typeface="Comic Sans MS"/>
              </a:rPr>
              <a:t>m</a:t>
            </a:r>
            <a:r>
              <a:rPr sz="1600" spc="-5" dirty="0">
                <a:solidFill>
                  <a:srgbClr val="006500"/>
                </a:solidFill>
                <a:latin typeface="Comic Sans MS"/>
                <a:cs typeface="Comic Sans MS"/>
              </a:rPr>
              <a:t>ory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91451" y="5211317"/>
            <a:ext cx="508634" cy="159385"/>
          </a:xfrm>
          <a:custGeom>
            <a:avLst/>
            <a:gdLst/>
            <a:ahLst/>
            <a:cxnLst/>
            <a:rect l="l" t="t" r="r" b="b"/>
            <a:pathLst>
              <a:path w="508634" h="159385">
                <a:moveTo>
                  <a:pt x="381000" y="118872"/>
                </a:moveTo>
                <a:lnTo>
                  <a:pt x="381000" y="39624"/>
                </a:lnTo>
                <a:lnTo>
                  <a:pt x="0" y="39624"/>
                </a:lnTo>
                <a:lnTo>
                  <a:pt x="0" y="118872"/>
                </a:lnTo>
                <a:lnTo>
                  <a:pt x="381000" y="118872"/>
                </a:lnTo>
                <a:close/>
              </a:path>
              <a:path w="508634" h="159385">
                <a:moveTo>
                  <a:pt x="508253" y="79247"/>
                </a:moveTo>
                <a:lnTo>
                  <a:pt x="381000" y="0"/>
                </a:lnTo>
                <a:lnTo>
                  <a:pt x="381000" y="159258"/>
                </a:lnTo>
                <a:lnTo>
                  <a:pt x="508253" y="79247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88365" y="4898897"/>
            <a:ext cx="901700" cy="718185"/>
          </a:xfrm>
          <a:custGeom>
            <a:avLst/>
            <a:gdLst/>
            <a:ahLst/>
            <a:cxnLst/>
            <a:rect l="l" t="t" r="r" b="b"/>
            <a:pathLst>
              <a:path w="901700" h="718185">
                <a:moveTo>
                  <a:pt x="0" y="0"/>
                </a:moveTo>
                <a:lnTo>
                  <a:pt x="0" y="717803"/>
                </a:lnTo>
                <a:lnTo>
                  <a:pt x="901446" y="717803"/>
                </a:lnTo>
                <a:lnTo>
                  <a:pt x="9014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6375" y="2945892"/>
            <a:ext cx="1667510" cy="1503680"/>
          </a:xfrm>
          <a:custGeom>
            <a:avLst/>
            <a:gdLst/>
            <a:ahLst/>
            <a:cxnLst/>
            <a:rect l="l" t="t" r="r" b="b"/>
            <a:pathLst>
              <a:path w="1667509" h="1503679">
                <a:moveTo>
                  <a:pt x="0" y="0"/>
                </a:moveTo>
                <a:lnTo>
                  <a:pt x="0" y="1503426"/>
                </a:lnTo>
                <a:lnTo>
                  <a:pt x="1667255" y="1503426"/>
                </a:lnTo>
                <a:lnTo>
                  <a:pt x="1667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57922" y="6197346"/>
            <a:ext cx="508634" cy="158750"/>
          </a:xfrm>
          <a:custGeom>
            <a:avLst/>
            <a:gdLst/>
            <a:ahLst/>
            <a:cxnLst/>
            <a:rect l="l" t="t" r="r" b="b"/>
            <a:pathLst>
              <a:path w="508634" h="158750">
                <a:moveTo>
                  <a:pt x="381000" y="118872"/>
                </a:moveTo>
                <a:lnTo>
                  <a:pt x="381000" y="39624"/>
                </a:lnTo>
                <a:lnTo>
                  <a:pt x="0" y="39624"/>
                </a:lnTo>
                <a:lnTo>
                  <a:pt x="0" y="118872"/>
                </a:lnTo>
                <a:lnTo>
                  <a:pt x="381000" y="118872"/>
                </a:lnTo>
                <a:close/>
              </a:path>
              <a:path w="508634" h="158750">
                <a:moveTo>
                  <a:pt x="508253" y="79247"/>
                </a:moveTo>
                <a:lnTo>
                  <a:pt x="381000" y="0"/>
                </a:lnTo>
                <a:lnTo>
                  <a:pt x="381000" y="158496"/>
                </a:lnTo>
                <a:lnTo>
                  <a:pt x="508253" y="79247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810893" y="2914395"/>
          <a:ext cx="1712976" cy="337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5722">
                <a:tc>
                  <a:txBody>
                    <a:bodyPr/>
                    <a:lstStyle/>
                    <a:p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42938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79"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10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0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bytes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6D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1268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547" rIns="0" bIns="0" rtlCol="0">
            <a:spAutoFit/>
          </a:bodyPr>
          <a:lstStyle/>
          <a:p>
            <a:pPr marL="1165860">
              <a:lnSpc>
                <a:spcPct val="100000"/>
              </a:lnSpc>
            </a:pPr>
            <a:r>
              <a:rPr spc="-5" dirty="0"/>
              <a:t>Memory Leakage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3831" y="1629060"/>
            <a:ext cx="7840980" cy="4370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1336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Writing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progra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dynamicall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allocate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memory, </a:t>
            </a:r>
            <a:r>
              <a:rPr sz="2400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fully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responsible</a:t>
            </a:r>
            <a:r>
              <a:rPr sz="2400" spc="-5" dirty="0">
                <a:latin typeface="Calibri"/>
                <a:cs typeface="Calibri"/>
              </a:rPr>
              <a:t> 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releasing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</a:t>
            </a:r>
            <a:r>
              <a:rPr sz="2400" spc="-5" dirty="0">
                <a:latin typeface="Calibri"/>
                <a:cs typeface="Calibri"/>
              </a:rPr>
              <a:t>y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no longe</a:t>
            </a:r>
            <a:r>
              <a:rPr sz="2400" dirty="0">
                <a:latin typeface="Calibri"/>
                <a:cs typeface="Calibri"/>
              </a:rPr>
              <a:t>r required</a:t>
            </a:r>
            <a:r>
              <a:rPr lang="en-AU" sz="240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marR="44450" indent="-342900" algn="just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Memor</a:t>
            </a:r>
            <a:r>
              <a:rPr sz="2400" spc="-5" dirty="0">
                <a:latin typeface="Calibri"/>
                <a:cs typeface="Calibri"/>
              </a:rPr>
              <a:t>y leaks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increase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</a:t>
            </a:r>
            <a:r>
              <a:rPr sz="2400" spc="-5" dirty="0">
                <a:latin typeface="Calibri"/>
                <a:cs typeface="Calibri"/>
              </a:rPr>
              <a:t>y consumptio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generally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</a:t>
            </a:r>
            <a:r>
              <a:rPr sz="2400" spc="-5" dirty="0">
                <a:latin typeface="Calibri"/>
                <a:cs typeface="Calibri"/>
              </a:rPr>
              <a:t>y fragmentation</a:t>
            </a:r>
            <a:r>
              <a:rPr lang="en-AU"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migh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 dow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performance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10" dirty="0">
                <a:latin typeface="Calibri"/>
                <a:cs typeface="Calibri"/>
              </a:rPr>
              <a:t> progra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lang="en-AU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marR="612775" indent="-342900" algn="just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Conventiona</a:t>
            </a:r>
            <a:r>
              <a:rPr sz="2400" dirty="0">
                <a:latin typeface="Calibri"/>
                <a:cs typeface="Calibri"/>
              </a:rPr>
              <a:t>l </a:t>
            </a:r>
            <a:r>
              <a:rPr sz="2400" spc="-5" dirty="0">
                <a:latin typeface="Calibri"/>
                <a:cs typeface="Calibri"/>
              </a:rPr>
              <a:t>debuggin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techniques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usually </a:t>
            </a:r>
            <a:r>
              <a:rPr sz="2400" spc="-10" dirty="0">
                <a:latin typeface="Calibri"/>
                <a:cs typeface="Calibri"/>
              </a:rPr>
              <a:t>prov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ineffective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locatin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</a:t>
            </a:r>
            <a:r>
              <a:rPr sz="2400" spc="-5" dirty="0">
                <a:latin typeface="Calibri"/>
                <a:cs typeface="Calibri"/>
              </a:rPr>
              <a:t>y leaks</a:t>
            </a:r>
            <a:r>
              <a:rPr lang="en-AU"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marR="213360" indent="-342900" algn="just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5" dirty="0">
                <a:latin typeface="Calibri"/>
                <a:cs typeface="Calibri"/>
              </a:rPr>
              <a:t>e thir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290" dirty="0">
                <a:latin typeface="Calibri"/>
                <a:cs typeface="Calibri"/>
              </a:rPr>
              <a:t>‐</a:t>
            </a:r>
            <a:r>
              <a:rPr sz="2400" spc="-5" dirty="0">
                <a:latin typeface="Calibri"/>
                <a:cs typeface="Calibri"/>
              </a:rPr>
              <a:t>party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librarie</a:t>
            </a:r>
            <a:r>
              <a:rPr sz="2400" dirty="0">
                <a:latin typeface="Calibri"/>
                <a:cs typeface="Calibri"/>
              </a:rPr>
              <a:t>s 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trac</a:t>
            </a:r>
            <a:r>
              <a:rPr sz="2400" spc="-5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memor</a:t>
            </a:r>
            <a:r>
              <a:rPr sz="2400" spc="-5" dirty="0">
                <a:latin typeface="Calibri"/>
                <a:cs typeface="Calibri"/>
              </a:rPr>
              <a:t>y </a:t>
            </a:r>
            <a:r>
              <a:rPr sz="2400" spc="-10" dirty="0">
                <a:latin typeface="Calibri"/>
                <a:cs typeface="Calibri"/>
              </a:rPr>
              <a:t>leaks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debuggin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</a:t>
            </a:r>
            <a:r>
              <a:rPr lang="en-AU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3287" y="938212"/>
            <a:ext cx="748474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Memory </a:t>
            </a:r>
            <a:r>
              <a:rPr dirty="0"/>
              <a:t>Manipulation 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6731" y="1856994"/>
            <a:ext cx="7431405" cy="432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60680" indent="22860">
              <a:lnSpc>
                <a:spcPct val="101699"/>
              </a:lnSpc>
            </a:pPr>
            <a:r>
              <a:rPr sz="2400" b="1" spc="-5" dirty="0">
                <a:latin typeface="Courier New"/>
                <a:cs typeface="Courier New"/>
              </a:rPr>
              <a:t>string.</a:t>
            </a:r>
            <a:r>
              <a:rPr sz="2400" b="1" dirty="0">
                <a:latin typeface="Courier New"/>
                <a:cs typeface="Courier New"/>
              </a:rPr>
              <a:t>h</a:t>
            </a:r>
            <a:r>
              <a:rPr sz="2400" b="1" spc="-9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librar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provide</a:t>
            </a:r>
            <a:r>
              <a:rPr sz="2400" dirty="0">
                <a:latin typeface="Calibri"/>
                <a:cs typeface="Calibri"/>
              </a:rPr>
              <a:t>s a </a:t>
            </a:r>
            <a:r>
              <a:rPr sz="2400" spc="-10" dirty="0">
                <a:latin typeface="Calibri"/>
                <a:cs typeface="Calibri"/>
              </a:rPr>
              <a:t>se</a:t>
            </a:r>
            <a:r>
              <a:rPr sz="2400" spc="-5" dirty="0">
                <a:latin typeface="Calibri"/>
                <a:cs typeface="Calibri"/>
              </a:rPr>
              <a:t>t 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function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 typica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 operation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wit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marL="526415" marR="766445" indent="-399415" algn="just">
              <a:lnSpc>
                <a:spcPts val="2870"/>
              </a:lnSpc>
              <a:spcBef>
                <a:spcPts val="155"/>
              </a:spcBef>
              <a:buFont typeface="Calibri"/>
              <a:buAutoNum type="arabicPeriod"/>
              <a:tabLst>
                <a:tab pos="560705" algn="l"/>
              </a:tabLst>
            </a:pPr>
            <a:r>
              <a:rPr sz="2000" spc="-5" dirty="0">
                <a:latin typeface="Courier New"/>
                <a:cs typeface="Courier New"/>
              </a:rPr>
              <a:t>memcpy(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*dest, 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*src, 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size); </a:t>
            </a:r>
            <a:r>
              <a:rPr sz="2000" spc="-10" dirty="0">
                <a:latin typeface="Calibri"/>
                <a:cs typeface="Calibri"/>
              </a:rPr>
              <a:t>Copi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size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bytes from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source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*src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destination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*dest</a:t>
            </a:r>
            <a:endParaRPr sz="2000">
              <a:latin typeface="Courier New"/>
              <a:cs typeface="Courier New"/>
            </a:endParaRPr>
          </a:p>
          <a:p>
            <a:pPr marL="583565" marR="5080" indent="-457200">
              <a:lnSpc>
                <a:spcPct val="120900"/>
              </a:lnSpc>
              <a:spcBef>
                <a:spcPts val="1235"/>
              </a:spcBef>
              <a:buClr>
                <a:srgbClr val="000000"/>
              </a:buClr>
              <a:buFont typeface="Calibri"/>
              <a:buAutoNum type="arabicPeriod"/>
              <a:tabLst>
                <a:tab pos="560705" algn="l"/>
              </a:tabLst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memcmp(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*loc1, 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*loc2, 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size); </a:t>
            </a:r>
            <a:r>
              <a:rPr sz="2000" spc="-5" dirty="0">
                <a:latin typeface="Calibri"/>
                <a:cs typeface="Calibri"/>
              </a:rPr>
              <a:t>Compar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two blocks for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length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bytes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returned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lu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0,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memory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conte</a:t>
            </a:r>
            <a:r>
              <a:rPr sz="2000" spc="-5" dirty="0">
                <a:latin typeface="Calibri"/>
                <a:cs typeface="Calibri"/>
              </a:rPr>
              <a:t>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identical</a:t>
            </a:r>
            <a:endParaRPr sz="2000">
              <a:latin typeface="Calibri"/>
              <a:cs typeface="Calibri"/>
            </a:endParaRPr>
          </a:p>
          <a:p>
            <a:pPr marL="583565" marR="233045" indent="-400050">
              <a:lnSpc>
                <a:spcPct val="119900"/>
              </a:lnSpc>
              <a:spcBef>
                <a:spcPts val="1380"/>
              </a:spcBef>
              <a:buFont typeface="Calibri"/>
              <a:buAutoNum type="arabicPeriod"/>
              <a:tabLst>
                <a:tab pos="617855" algn="l"/>
              </a:tabLst>
            </a:pPr>
            <a:r>
              <a:rPr sz="2000" spc="-5" dirty="0">
                <a:latin typeface="Courier New"/>
                <a:cs typeface="Courier New"/>
              </a:rPr>
              <a:t>memset(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*dest, 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value, 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size);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size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bytes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memory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blo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starting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ourier New"/>
                <a:cs typeface="Courier New"/>
              </a:rPr>
              <a:t>*dest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same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value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1031" y="5472350"/>
            <a:ext cx="7480300" cy="137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1231265" algn="l"/>
                <a:tab pos="1840864" algn="l"/>
              </a:tabLst>
            </a:pPr>
            <a:r>
              <a:rPr sz="2000" spc="-5" dirty="0">
                <a:latin typeface="Courier New"/>
                <a:cs typeface="Courier New"/>
              </a:rPr>
              <a:t>.	.	.	.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ourier New"/>
                <a:cs typeface="Courier New"/>
              </a:rPr>
              <a:t>free( buffer );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469265" algn="l"/>
                <a:tab pos="1078865" algn="l"/>
                <a:tab pos="1688464" algn="l"/>
                <a:tab pos="2298065" algn="l"/>
              </a:tabLst>
            </a:pPr>
            <a:r>
              <a:rPr sz="2000" spc="-5" dirty="0">
                <a:latin typeface="Courier New"/>
                <a:cs typeface="Courier New"/>
              </a:rPr>
              <a:t>.	.	.	.	.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0160" rIns="0" bIns="0" rtlCol="0">
            <a:spAutoFit/>
          </a:bodyPr>
          <a:lstStyle/>
          <a:p>
            <a:pPr marL="2119630">
              <a:lnSpc>
                <a:spcPct val="100000"/>
              </a:lnSpc>
            </a:pPr>
            <a:r>
              <a:rPr b="1" spc="-10" dirty="0">
                <a:latin typeface="Courier New"/>
                <a:cs typeface="Courier New"/>
              </a:rPr>
              <a:t>memset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3831" y="1706372"/>
            <a:ext cx="11588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006500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1031" y="2418288"/>
            <a:ext cx="1244600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#include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9A"/>
                </a:solidFill>
                <a:latin typeface="Courier New"/>
                <a:cs typeface="Courier New"/>
              </a:rPr>
              <a:t>#include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#define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2630" y="2418288"/>
            <a:ext cx="1549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&lt;stdio.h&gt;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&lt;string.h&gt;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0230" y="3150574"/>
            <a:ext cx="1397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SIZE 1024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1031" y="3797499"/>
            <a:ext cx="2006600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*buffer;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469265" algn="l"/>
                <a:tab pos="1078865" algn="l"/>
                <a:tab pos="1688464" algn="l"/>
              </a:tabLst>
            </a:pPr>
            <a:r>
              <a:rPr sz="2000" spc="-5" dirty="0">
                <a:latin typeface="Courier New"/>
                <a:cs typeface="Courier New"/>
              </a:rPr>
              <a:t>.	.	.	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6648" y="4132774"/>
            <a:ext cx="177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1031" y="4468048"/>
            <a:ext cx="3073400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buffer=malloc(SIZE);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469265" algn="l"/>
                <a:tab pos="1078865" algn="l"/>
                <a:tab pos="1688464" algn="l"/>
                <a:tab pos="2298065" algn="l"/>
              </a:tabLst>
            </a:pPr>
            <a:r>
              <a:rPr sz="2000" spc="-5" dirty="0">
                <a:latin typeface="Courier New"/>
                <a:cs typeface="Courier New"/>
              </a:rPr>
              <a:t>.	.	.	.	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1031" y="5137836"/>
            <a:ext cx="3225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memset( buffer, 0xFF,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3269" y="5137836"/>
            <a:ext cx="1092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SIZE 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1031" y="5410639"/>
            <a:ext cx="7480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1231265" algn="l"/>
                <a:tab pos="1840864" algn="l"/>
                <a:tab pos="2298065" algn="l"/>
                <a:tab pos="2755265" algn="l"/>
              </a:tabLst>
            </a:pPr>
            <a:r>
              <a:rPr sz="2000" spc="-5" dirty="0">
                <a:latin typeface="Courier New"/>
                <a:cs typeface="Courier New"/>
              </a:rPr>
              <a:t>.	.	.	.	.	.</a:t>
            </a:r>
            <a:endParaRPr sz="2000" dirty="0">
              <a:latin typeface="Courier New"/>
              <a:cs typeface="Courier New"/>
            </a:endParaRPr>
          </a:p>
          <a:p>
            <a:pPr marL="316865" marR="906144" indent="-304800">
              <a:lnSpc>
                <a:spcPct val="109700"/>
              </a:lnSpc>
              <a:spcBef>
                <a:spcPts val="5"/>
              </a:spcBef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if</a:t>
            </a:r>
            <a:r>
              <a:rPr sz="2000" spc="-5" dirty="0">
                <a:latin typeface="Courier New"/>
                <a:cs typeface="Courier New"/>
              </a:rPr>
              <a:t>( </a:t>
            </a:r>
            <a:r>
              <a:rPr sz="2000" b="1" spc="-5" dirty="0">
                <a:latin typeface="Courier New"/>
                <a:cs typeface="Courier New"/>
              </a:rPr>
              <a:t>memcmp( buffer1, buffer2, SIZE )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!=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 printf("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Content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is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not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identical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\n");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532" rIns="0" bIns="0" rtlCol="0">
            <a:spAutoFit/>
          </a:bodyPr>
          <a:lstStyle/>
          <a:p>
            <a:pPr marL="2119630">
              <a:lnSpc>
                <a:spcPct val="100000"/>
              </a:lnSpc>
            </a:pPr>
            <a:r>
              <a:rPr b="1" spc="-10" dirty="0">
                <a:latin typeface="Courier New"/>
                <a:cs typeface="Courier New"/>
              </a:rPr>
              <a:t>memcmp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3831" y="1706372"/>
            <a:ext cx="4140200" cy="163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006500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#define </a:t>
            </a:r>
            <a:r>
              <a:rPr sz="2000" spc="-5" dirty="0">
                <a:latin typeface="Courier New"/>
                <a:cs typeface="Courier New"/>
              </a:rPr>
              <a:t>SIZE 1024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*buffer1, *buffer2;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1031" y="3401275"/>
            <a:ext cx="1397000" cy="195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078865" algn="l"/>
              </a:tabLst>
            </a:pPr>
            <a:r>
              <a:rPr sz="2000" spc="-5" dirty="0">
                <a:latin typeface="Courier New"/>
                <a:cs typeface="Courier New"/>
              </a:rPr>
              <a:t>.	.	.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ts val="2640"/>
              </a:lnSpc>
              <a:spcBef>
                <a:spcPts val="120"/>
              </a:spcBef>
            </a:pPr>
            <a:r>
              <a:rPr sz="2000" spc="-5" dirty="0">
                <a:latin typeface="Courier New"/>
                <a:cs typeface="Courier New"/>
              </a:rPr>
              <a:t>buffer1 = readData(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  <a:tab pos="1078865" algn="l"/>
              </a:tabLst>
            </a:pPr>
            <a:r>
              <a:rPr sz="2000" spc="-5" dirty="0">
                <a:latin typeface="Courier New"/>
                <a:cs typeface="Courier New"/>
              </a:rPr>
              <a:t>.	.	.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97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buffer2 = readData(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4776" y="3401275"/>
            <a:ext cx="2463800" cy="195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  <a:tabLst>
                <a:tab pos="774065" algn="l"/>
              </a:tabLst>
            </a:pPr>
            <a:r>
              <a:rPr sz="2000" spc="-5" dirty="0">
                <a:latin typeface="Courier New"/>
                <a:cs typeface="Courier New"/>
              </a:rPr>
              <a:t>.	.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ts val="2640"/>
              </a:lnSpc>
              <a:spcBef>
                <a:spcPts val="120"/>
              </a:spcBef>
            </a:pPr>
            <a:r>
              <a:rPr sz="2000" spc="-5" dirty="0">
                <a:latin typeface="Courier New"/>
                <a:cs typeface="Courier New"/>
              </a:rPr>
              <a:t>malloc(SIZE); buffer1, SIZE );</a:t>
            </a:r>
            <a:endParaRPr sz="2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05"/>
              </a:spcBef>
              <a:tabLst>
                <a:tab pos="774065" algn="l"/>
              </a:tabLst>
            </a:pPr>
            <a:r>
              <a:rPr sz="2000" spc="-5" dirty="0">
                <a:latin typeface="Courier New"/>
                <a:cs typeface="Courier New"/>
              </a:rPr>
              <a:t>.	.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97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malloc(SIZE); buffer2, SIZE 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823" rIns="0" bIns="0" rtlCol="0">
            <a:spAutoFit/>
          </a:bodyPr>
          <a:lstStyle/>
          <a:p>
            <a:pPr marL="2044700">
              <a:lnSpc>
                <a:spcPct val="100000"/>
              </a:lnSpc>
            </a:pPr>
            <a:r>
              <a:rPr spc="-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2758" y="1973516"/>
            <a:ext cx="8219440" cy="3626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79145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Dynami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allocatio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5" dirty="0">
                <a:latin typeface="Calibri"/>
                <a:cs typeface="Calibri"/>
              </a:rPr>
              <a:t>provide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efficient mechanis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 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5" dirty="0">
                <a:latin typeface="Calibri"/>
                <a:cs typeface="Calibri"/>
              </a:rPr>
              <a:t>utilizin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computer </a:t>
            </a:r>
            <a:r>
              <a:rPr sz="2800" spc="-5" dirty="0">
                <a:latin typeface="Calibri"/>
                <a:cs typeface="Calibri"/>
              </a:rPr>
              <a:t>resources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Som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dat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structure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canno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implemente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without </a:t>
            </a:r>
            <a:r>
              <a:rPr sz="2800" spc="-5" dirty="0">
                <a:latin typeface="Calibri"/>
                <a:cs typeface="Calibri"/>
              </a:rPr>
              <a:t>dynami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allocation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4100" dirty="0">
              <a:latin typeface="Times New Roman"/>
              <a:cs typeface="Times New Roman"/>
            </a:endParaRPr>
          </a:p>
          <a:p>
            <a:pPr marL="355600" marR="2159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programmin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complexit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dynamicall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managed memor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 err="1">
                <a:latin typeface="Calibri"/>
                <a:cs typeface="Calibri"/>
              </a:rPr>
              <a:t>ver</a:t>
            </a:r>
            <a:r>
              <a:rPr lang="en-AU" sz="280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high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55600" marR="673735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dirty="0">
                <a:latin typeface="Calibri"/>
                <a:cs typeface="Calibri"/>
              </a:rPr>
              <a:t>Bugs </a:t>
            </a:r>
            <a:r>
              <a:rPr sz="2800" spc="-5" dirty="0">
                <a:latin typeface="Calibri"/>
                <a:cs typeface="Calibri"/>
              </a:rPr>
              <a:t>wit</a:t>
            </a:r>
            <a:r>
              <a:rPr sz="2800" dirty="0">
                <a:latin typeface="Calibri"/>
                <a:cs typeface="Calibri"/>
              </a:rPr>
              <a:t>h </a:t>
            </a:r>
            <a:r>
              <a:rPr sz="2800" spc="-5" dirty="0">
                <a:latin typeface="Calibri"/>
                <a:cs typeface="Calibri"/>
              </a:rPr>
              <a:t>memor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allocatio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5" dirty="0">
                <a:latin typeface="Calibri"/>
                <a:cs typeface="Calibri"/>
              </a:rPr>
              <a:t>freein</a:t>
            </a:r>
            <a:r>
              <a:rPr sz="2800" dirty="0">
                <a:latin typeface="Calibri"/>
                <a:cs typeface="Calibri"/>
              </a:rPr>
              <a:t>g </a:t>
            </a:r>
            <a:r>
              <a:rPr sz="2800" spc="-5" dirty="0">
                <a:latin typeface="Calibri"/>
                <a:cs typeface="Calibri"/>
              </a:rPr>
              <a:t>ar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very</a:t>
            </a:r>
            <a:r>
              <a:rPr sz="2800" spc="-5" dirty="0">
                <a:latin typeface="Calibri"/>
                <a:cs typeface="Calibri"/>
              </a:rPr>
              <a:t> difficul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find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0029" y="0"/>
            <a:ext cx="6564897" cy="1481430"/>
          </a:xfrm>
          <a:prstGeom prst="rect">
            <a:avLst/>
          </a:prstGeom>
        </p:spPr>
        <p:txBody>
          <a:bodyPr vert="horz" wrap="square" lIns="0" tIns="369823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AU" sz="3600" spc="-5" dirty="0"/>
              <a:t>Example</a:t>
            </a:r>
            <a:br>
              <a:rPr lang="en-AU" sz="3600" spc="-5" dirty="0"/>
            </a:br>
            <a:r>
              <a:rPr lang="en-AU" sz="3600" spc="-5" dirty="0"/>
              <a:t>Allocation of Arrays with </a:t>
            </a:r>
            <a:r>
              <a:rPr lang="en-AU" sz="3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endParaRPr sz="3600" spc="-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6848"/>
          <a:stretch/>
        </p:blipFill>
        <p:spPr>
          <a:xfrm>
            <a:off x="834769" y="1596704"/>
            <a:ext cx="5257799" cy="3343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" y="4939918"/>
            <a:ext cx="5557793" cy="2429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284" y="1952625"/>
            <a:ext cx="4243283" cy="131979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6" r="58470" b="-533"/>
          <a:stretch/>
        </p:blipFill>
        <p:spPr bwMode="auto">
          <a:xfrm>
            <a:off x="6434438" y="3743611"/>
            <a:ext cx="3358224" cy="20854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05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2203" y="5866034"/>
            <a:ext cx="8068309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63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generic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dirty="0">
                <a:latin typeface="Courier New"/>
                <a:cs typeface="Courier New"/>
              </a:rPr>
              <a:t>*</a:t>
            </a:r>
            <a:r>
              <a:rPr sz="2400" b="1" spc="-9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pointe</a:t>
            </a:r>
            <a:r>
              <a:rPr sz="2400" dirty="0">
                <a:latin typeface="Calibri"/>
                <a:cs typeface="Calibri"/>
              </a:rPr>
              <a:t>r is</a:t>
            </a:r>
            <a:r>
              <a:rPr sz="2400" spc="-5" dirty="0">
                <a:latin typeface="Calibri"/>
                <a:cs typeface="Calibri"/>
              </a:rPr>
              <a:t> implicitl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converted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pointer 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typ</a:t>
            </a:r>
            <a:r>
              <a:rPr sz="2400" spc="-5" dirty="0">
                <a:latin typeface="Calibri"/>
                <a:cs typeface="Calibri"/>
              </a:rPr>
              <a:t>e matchin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lvalue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2438" y="235847"/>
            <a:ext cx="6227838" cy="1073947"/>
          </a:xfrm>
          <a:prstGeom prst="rect">
            <a:avLst/>
          </a:prstGeom>
        </p:spPr>
        <p:txBody>
          <a:bodyPr vert="horz" wrap="square" lIns="0" tIns="332041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800" dirty="0"/>
              <a:t>Caution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2203" y="1524666"/>
            <a:ext cx="7799070" cy="216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latin typeface="Courier New"/>
                <a:cs typeface="Courier New"/>
              </a:rPr>
              <a:t>mallo</a:t>
            </a:r>
            <a:r>
              <a:rPr sz="2400" b="1" dirty="0">
                <a:latin typeface="Courier New"/>
                <a:cs typeface="Courier New"/>
              </a:rPr>
              <a:t>c</a:t>
            </a:r>
            <a:r>
              <a:rPr sz="2400" b="1" spc="-9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spc="-5" dirty="0">
                <a:latin typeface="Calibri"/>
                <a:cs typeface="Calibri"/>
              </a:rPr>
              <a:t>s 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generic</a:t>
            </a:r>
            <a:r>
              <a:rPr sz="2400" spc="-10" dirty="0">
                <a:latin typeface="Calibri"/>
                <a:cs typeface="Calibri"/>
              </a:rPr>
              <a:t> typ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dirty="0">
                <a:latin typeface="Courier New"/>
                <a:cs typeface="Courier New"/>
              </a:rPr>
              <a:t>*</a:t>
            </a:r>
            <a:r>
              <a:rPr sz="2400" b="1" spc="-9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pointer</a:t>
            </a:r>
            <a:endParaRPr sz="2400" dirty="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600"/>
              </a:spcBef>
            </a:pPr>
            <a:r>
              <a:rPr sz="2000" b="1" spc="-10" dirty="0">
                <a:solidFill>
                  <a:srgbClr val="00009A"/>
                </a:solidFill>
                <a:latin typeface="Courier New"/>
                <a:cs typeface="Courier New"/>
              </a:rPr>
              <a:t>void</a:t>
            </a:r>
            <a:r>
              <a:rPr sz="2000" b="1" spc="-5" dirty="0">
                <a:solidFill>
                  <a:srgbClr val="00009A"/>
                </a:solidFill>
                <a:latin typeface="Courier New"/>
                <a:cs typeface="Courier New"/>
              </a:rPr>
              <a:t>*</a:t>
            </a:r>
            <a:r>
              <a:rPr sz="2000" b="1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malloc(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int</a:t>
            </a:r>
            <a:r>
              <a:rPr sz="200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numOfBytes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36245" indent="-423545">
              <a:lnSpc>
                <a:spcPct val="100000"/>
              </a:lnSpc>
              <a:buFont typeface="Arial"/>
              <a:buChar char="•"/>
              <a:tabLst>
                <a:tab pos="436880" algn="l"/>
              </a:tabLst>
            </a:pPr>
            <a:r>
              <a:rPr sz="2800" spc="-5" dirty="0">
                <a:latin typeface="Calibri"/>
                <a:cs typeface="Calibri"/>
              </a:rPr>
              <a:t>Wh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void</a:t>
            </a:r>
            <a:r>
              <a:rPr sz="2400" dirty="0">
                <a:latin typeface="Courier New"/>
                <a:cs typeface="Courier New"/>
              </a:rPr>
              <a:t>*</a:t>
            </a:r>
            <a:r>
              <a:rPr sz="2400" spc="-80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</a:p>
          <a:p>
            <a:pPr marL="354965" marR="5080" indent="66675">
              <a:lnSpc>
                <a:spcPts val="2630"/>
              </a:lnSpc>
              <a:spcBef>
                <a:spcPts val="545"/>
              </a:spcBef>
            </a:pPr>
            <a:r>
              <a:rPr sz="2400" spc="-10" dirty="0">
                <a:latin typeface="Calibri"/>
                <a:cs typeface="Calibri"/>
              </a:rPr>
              <a:t>Memor</a:t>
            </a:r>
            <a:r>
              <a:rPr sz="2400" spc="-5" dirty="0">
                <a:latin typeface="Calibri"/>
                <a:cs typeface="Calibri"/>
              </a:rPr>
              <a:t>y allocate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malloc(</a:t>
            </a:r>
            <a:r>
              <a:rPr sz="2400" b="1" dirty="0">
                <a:latin typeface="Courier New"/>
                <a:cs typeface="Courier New"/>
              </a:rPr>
              <a:t>)</a:t>
            </a:r>
            <a:r>
              <a:rPr sz="2400" b="1" spc="-9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ca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stor</a:t>
            </a:r>
            <a:r>
              <a:rPr sz="2400" spc="-5" dirty="0">
                <a:latin typeface="Calibri"/>
                <a:cs typeface="Calibri"/>
              </a:rPr>
              <a:t>e data 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9100" y="3836959"/>
            <a:ext cx="8229600" cy="1843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600"/>
              </a:lnSpc>
            </a:pPr>
            <a:r>
              <a:rPr lang="en-AU" sz="2000" i="1" spc="-5" dirty="0">
                <a:cs typeface="Calibri"/>
              </a:rPr>
              <a:t>Example:   </a:t>
            </a:r>
          </a:p>
          <a:p>
            <a:pPr marL="12700" marR="5080">
              <a:lnSpc>
                <a:spcPct val="110600"/>
              </a:lnSpc>
            </a:pPr>
            <a:r>
              <a:rPr lang="en-AU" spc="-5" dirty="0">
                <a:solidFill>
                  <a:srgbClr val="0000CC"/>
                </a:solidFill>
                <a:latin typeface="Courier New"/>
                <a:cs typeface="Courier New"/>
              </a:rPr>
              <a:t>cha</a:t>
            </a:r>
            <a:r>
              <a:rPr lang="en-AU" dirty="0">
                <a:solidFill>
                  <a:srgbClr val="0000CC"/>
                </a:solidFill>
                <a:latin typeface="Courier New"/>
                <a:cs typeface="Courier New"/>
              </a:rPr>
              <a:t>r	</a:t>
            </a:r>
            <a:r>
              <a:rPr lang="en-AU" spc="-10" dirty="0">
                <a:latin typeface="Courier New"/>
                <a:cs typeface="Courier New"/>
              </a:rPr>
              <a:t>*</a:t>
            </a:r>
            <a:r>
              <a:rPr lang="en-AU" spc="-10" dirty="0" err="1">
                <a:latin typeface="Courier New"/>
                <a:cs typeface="Courier New"/>
              </a:rPr>
              <a:t>ptrC</a:t>
            </a:r>
            <a:r>
              <a:rPr lang="en-AU" spc="-10" dirty="0">
                <a:latin typeface="Courier New"/>
                <a:cs typeface="Courier New"/>
              </a:rPr>
              <a:t>; </a:t>
            </a:r>
          </a:p>
          <a:p>
            <a:pPr marL="12700" marR="5080">
              <a:lnSpc>
                <a:spcPct val="110600"/>
              </a:lnSpc>
            </a:pPr>
            <a:r>
              <a:rPr lang="en-AU" spc="-5" dirty="0">
                <a:solidFill>
                  <a:srgbClr val="0000FF"/>
                </a:solidFill>
                <a:latin typeface="Courier New"/>
                <a:cs typeface="Courier New"/>
              </a:rPr>
              <a:t>floa</a:t>
            </a:r>
            <a:r>
              <a:rPr lang="en-AU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AU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pc="-10" dirty="0">
                <a:latin typeface="Courier New"/>
                <a:cs typeface="Courier New"/>
              </a:rPr>
              <a:t>*</a:t>
            </a:r>
            <a:r>
              <a:rPr lang="en-AU" spc="-10" dirty="0" err="1">
                <a:latin typeface="Courier New"/>
                <a:cs typeface="Courier New"/>
              </a:rPr>
              <a:t>ptrF</a:t>
            </a:r>
            <a:r>
              <a:rPr lang="en-AU" spc="-10" dirty="0">
                <a:latin typeface="Courier New"/>
                <a:cs typeface="Courier New"/>
              </a:rPr>
              <a:t>;</a:t>
            </a:r>
            <a:endParaRPr lang="en-AU" dirty="0">
              <a:latin typeface="Courier New"/>
              <a:cs typeface="Courier New"/>
            </a:endParaRPr>
          </a:p>
          <a:p>
            <a:pPr marL="12700" marR="5080">
              <a:lnSpc>
                <a:spcPct val="110600"/>
              </a:lnSpc>
            </a:pPr>
            <a:endParaRPr lang="en-AU" sz="1800" spc="-1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 err="1">
                <a:latin typeface="Courier New"/>
                <a:cs typeface="Courier New"/>
              </a:rPr>
              <a:t>ptr</a:t>
            </a:r>
            <a:r>
              <a:rPr sz="1800" dirty="0" err="1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10" dirty="0" err="1">
                <a:latin typeface="Courier New"/>
                <a:cs typeface="Courier New"/>
              </a:rPr>
              <a:t>malloc</a:t>
            </a:r>
            <a:r>
              <a:rPr sz="1800" spc="-10" dirty="0">
                <a:latin typeface="Courier New"/>
                <a:cs typeface="Courier New"/>
              </a:rPr>
              <a:t>(100);</a:t>
            </a:r>
            <a:r>
              <a:rPr lang="en-AU" sz="1800" spc="-10" dirty="0">
                <a:latin typeface="Courier New"/>
                <a:cs typeface="Courier New"/>
              </a:rPr>
              <a:t> </a:t>
            </a:r>
            <a:r>
              <a:rPr lang="en-AU" spc="-5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lang="en-AU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lang="en-AU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spc="-5" dirty="0">
                <a:solidFill>
                  <a:srgbClr val="003300"/>
                </a:solidFill>
                <a:latin typeface="Courier New"/>
                <a:cs typeface="Courier New"/>
              </a:rPr>
              <a:t>memor</a:t>
            </a:r>
            <a:r>
              <a:rPr lang="en-AU" dirty="0">
                <a:solidFill>
                  <a:srgbClr val="003300"/>
                </a:solidFill>
                <a:latin typeface="Courier New"/>
                <a:cs typeface="Courier New"/>
              </a:rPr>
              <a:t>y</a:t>
            </a:r>
            <a:r>
              <a:rPr lang="en-AU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spc="-5" dirty="0">
                <a:solidFill>
                  <a:srgbClr val="003300"/>
                </a:solidFill>
                <a:latin typeface="Courier New"/>
                <a:cs typeface="Courier New"/>
              </a:rPr>
              <a:t>t</a:t>
            </a:r>
            <a:r>
              <a:rPr lang="en-AU" dirty="0">
                <a:solidFill>
                  <a:srgbClr val="003300"/>
                </a:solidFill>
                <a:latin typeface="Courier New"/>
                <a:cs typeface="Courier New"/>
              </a:rPr>
              <a:t>o</a:t>
            </a:r>
            <a:r>
              <a:rPr lang="en-AU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spc="-5" dirty="0">
                <a:solidFill>
                  <a:srgbClr val="003300"/>
                </a:solidFill>
                <a:latin typeface="Courier New"/>
                <a:cs typeface="Courier New"/>
              </a:rPr>
              <a:t>stor</a:t>
            </a:r>
            <a:r>
              <a:rPr lang="en-AU" dirty="0">
                <a:solidFill>
                  <a:srgbClr val="003300"/>
                </a:solidFill>
                <a:latin typeface="Courier New"/>
                <a:cs typeface="Courier New"/>
              </a:rPr>
              <a:t>e</a:t>
            </a:r>
            <a:r>
              <a:rPr lang="en-AU" spc="-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b="1" spc="-5" dirty="0">
                <a:solidFill>
                  <a:srgbClr val="003300"/>
                </a:solidFill>
                <a:latin typeface="Courier New"/>
                <a:cs typeface="Courier New"/>
              </a:rPr>
              <a:t>cha</a:t>
            </a:r>
            <a:r>
              <a:rPr lang="en-AU" b="1" dirty="0">
                <a:solidFill>
                  <a:srgbClr val="003300"/>
                </a:solidFill>
                <a:latin typeface="Courier New"/>
                <a:cs typeface="Courier New"/>
              </a:rPr>
              <a:t>r</a:t>
            </a:r>
            <a:r>
              <a:rPr lang="en-AU" b="1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spc="-10" dirty="0">
                <a:solidFill>
                  <a:srgbClr val="003300"/>
                </a:solidFill>
                <a:latin typeface="Courier New"/>
                <a:cs typeface="Courier New"/>
              </a:rPr>
              <a:t>typ</a:t>
            </a:r>
            <a:r>
              <a:rPr lang="en-AU" dirty="0">
                <a:solidFill>
                  <a:srgbClr val="003300"/>
                </a:solidFill>
                <a:latin typeface="Courier New"/>
                <a:cs typeface="Courier New"/>
              </a:rPr>
              <a:t>e</a:t>
            </a:r>
            <a:r>
              <a:rPr lang="en-AU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spc="-10" dirty="0">
                <a:solidFill>
                  <a:srgbClr val="003300"/>
                </a:solidFill>
                <a:latin typeface="Courier New"/>
                <a:cs typeface="Courier New"/>
              </a:rPr>
              <a:t>dat</a:t>
            </a:r>
            <a:r>
              <a:rPr lang="en-AU" dirty="0">
                <a:solidFill>
                  <a:srgbClr val="003300"/>
                </a:solidFill>
                <a:latin typeface="Courier New"/>
                <a:cs typeface="Courier New"/>
              </a:rPr>
              <a:t>a</a:t>
            </a:r>
            <a:r>
              <a:rPr lang="en-AU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spc="-10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lang="en-AU" dirty="0">
              <a:latin typeface="Courier New"/>
              <a:cs typeface="Courier New"/>
            </a:endParaRPr>
          </a:p>
          <a:p>
            <a:pPr marL="12700">
              <a:spcBef>
                <a:spcPts val="225"/>
              </a:spcBef>
            </a:pPr>
            <a:r>
              <a:rPr sz="1800" spc="-10" dirty="0" err="1">
                <a:latin typeface="Courier New"/>
                <a:cs typeface="Courier New"/>
              </a:rPr>
              <a:t>ptr</a:t>
            </a:r>
            <a:r>
              <a:rPr sz="1800" dirty="0" err="1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10" dirty="0" err="1">
                <a:latin typeface="Courier New"/>
                <a:cs typeface="Courier New"/>
              </a:rPr>
              <a:t>malloc</a:t>
            </a:r>
            <a:r>
              <a:rPr sz="1800" spc="-10" dirty="0">
                <a:latin typeface="Courier New"/>
                <a:cs typeface="Courier New"/>
              </a:rPr>
              <a:t>(100);</a:t>
            </a:r>
            <a:r>
              <a:rPr lang="en-AU" sz="1800" spc="-10" dirty="0">
                <a:latin typeface="Courier New"/>
                <a:cs typeface="Courier New"/>
              </a:rPr>
              <a:t> </a:t>
            </a:r>
            <a:r>
              <a:rPr lang="en-AU" spc="-5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lang="en-AU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lang="en-AU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spc="-5" dirty="0">
                <a:solidFill>
                  <a:srgbClr val="003300"/>
                </a:solidFill>
                <a:latin typeface="Courier New"/>
                <a:cs typeface="Courier New"/>
              </a:rPr>
              <a:t>memor</a:t>
            </a:r>
            <a:r>
              <a:rPr lang="en-AU" dirty="0">
                <a:solidFill>
                  <a:srgbClr val="003300"/>
                </a:solidFill>
                <a:latin typeface="Courier New"/>
                <a:cs typeface="Courier New"/>
              </a:rPr>
              <a:t>y</a:t>
            </a:r>
            <a:r>
              <a:rPr lang="en-AU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spc="-5" dirty="0">
                <a:solidFill>
                  <a:srgbClr val="003300"/>
                </a:solidFill>
                <a:latin typeface="Courier New"/>
                <a:cs typeface="Courier New"/>
              </a:rPr>
              <a:t>t</a:t>
            </a:r>
            <a:r>
              <a:rPr lang="en-AU" dirty="0">
                <a:solidFill>
                  <a:srgbClr val="003300"/>
                </a:solidFill>
                <a:latin typeface="Courier New"/>
                <a:cs typeface="Courier New"/>
              </a:rPr>
              <a:t>o</a:t>
            </a:r>
            <a:r>
              <a:rPr lang="en-AU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spc="-5" dirty="0">
                <a:solidFill>
                  <a:srgbClr val="003300"/>
                </a:solidFill>
                <a:latin typeface="Courier New"/>
                <a:cs typeface="Courier New"/>
              </a:rPr>
              <a:t>stor</a:t>
            </a:r>
            <a:r>
              <a:rPr lang="en-AU" dirty="0">
                <a:solidFill>
                  <a:srgbClr val="003300"/>
                </a:solidFill>
                <a:latin typeface="Courier New"/>
                <a:cs typeface="Courier New"/>
              </a:rPr>
              <a:t>e</a:t>
            </a:r>
            <a:r>
              <a:rPr lang="en-AU" spc="-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b="1" spc="-5" dirty="0">
                <a:solidFill>
                  <a:srgbClr val="003300"/>
                </a:solidFill>
                <a:latin typeface="Courier New"/>
                <a:cs typeface="Courier New"/>
              </a:rPr>
              <a:t>floa</a:t>
            </a:r>
            <a:r>
              <a:rPr lang="en-AU" b="1" dirty="0">
                <a:solidFill>
                  <a:srgbClr val="003300"/>
                </a:solidFill>
                <a:latin typeface="Courier New"/>
                <a:cs typeface="Courier New"/>
              </a:rPr>
              <a:t>t</a:t>
            </a:r>
            <a:r>
              <a:rPr lang="en-AU" b="1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spc="-5" dirty="0">
                <a:solidFill>
                  <a:srgbClr val="003300"/>
                </a:solidFill>
                <a:latin typeface="Courier New"/>
                <a:cs typeface="Courier New"/>
              </a:rPr>
              <a:t>typ</a:t>
            </a:r>
            <a:r>
              <a:rPr lang="en-AU" dirty="0">
                <a:solidFill>
                  <a:srgbClr val="003300"/>
                </a:solidFill>
                <a:latin typeface="Courier New"/>
                <a:cs typeface="Courier New"/>
              </a:rPr>
              <a:t>e</a:t>
            </a:r>
            <a:r>
              <a:rPr lang="en-AU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spc="-5" dirty="0">
                <a:solidFill>
                  <a:srgbClr val="003300"/>
                </a:solidFill>
                <a:latin typeface="Courier New"/>
                <a:cs typeface="Courier New"/>
              </a:rPr>
              <a:t>dat</a:t>
            </a:r>
            <a:r>
              <a:rPr lang="en-AU" dirty="0">
                <a:solidFill>
                  <a:srgbClr val="003300"/>
                </a:solidFill>
                <a:latin typeface="Courier New"/>
                <a:cs typeface="Courier New"/>
              </a:rPr>
              <a:t>a</a:t>
            </a:r>
            <a:r>
              <a:rPr lang="en-AU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lang="en-AU" spc="-5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lang="en-AU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2780" y="276225"/>
            <a:ext cx="6227838" cy="1228725"/>
          </a:xfrm>
          <a:prstGeom prst="rect">
            <a:avLst/>
          </a:prstGeom>
        </p:spPr>
        <p:txBody>
          <a:bodyPr vert="horz" wrap="square" lIns="0" tIns="286321" rIns="0" bIns="0" rtlCol="0">
            <a:spAutoFit/>
          </a:bodyPr>
          <a:lstStyle/>
          <a:p>
            <a:pPr marL="1552575">
              <a:lnSpc>
                <a:spcPct val="100000"/>
              </a:lnSpc>
            </a:pPr>
            <a:r>
              <a:rPr sz="4800" spc="-10" dirty="0"/>
              <a:t>Typ</a:t>
            </a:r>
            <a:r>
              <a:rPr sz="4800" spc="-5" dirty="0"/>
              <a:t>e</a:t>
            </a:r>
            <a:r>
              <a:rPr sz="4800" spc="10" dirty="0"/>
              <a:t> </a:t>
            </a:r>
            <a:r>
              <a:rPr sz="4800" spc="-5" dirty="0"/>
              <a:t>Casting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1322203" y="1495425"/>
            <a:ext cx="7702550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5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Yo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" dirty="0">
                <a:latin typeface="Calibri"/>
                <a:cs typeface="Calibri"/>
              </a:rPr>
              <a:t> 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lang="en-AU" sz="2400" spc="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explicitly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void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pointe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returned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lang="en-AU" sz="2400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ourier New"/>
                <a:cs typeface="Courier New"/>
              </a:rPr>
              <a:t>mallo</a:t>
            </a:r>
            <a:r>
              <a:rPr sz="2400" dirty="0" err="1">
                <a:latin typeface="Courier New"/>
                <a:cs typeface="Courier New"/>
              </a:rPr>
              <a:t>c</a:t>
            </a:r>
            <a:r>
              <a:rPr sz="2400" spc="-90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assig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pointe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</a:t>
            </a:r>
            <a:r>
              <a:rPr lang="en-AU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9100" y="2654698"/>
            <a:ext cx="6005697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5" dirty="0">
                <a:solidFill>
                  <a:srgbClr val="003300"/>
                </a:solidFill>
                <a:latin typeface="Calibri"/>
                <a:cs typeface="Calibri"/>
              </a:rPr>
              <a:t>Example: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float </a:t>
            </a:r>
            <a:r>
              <a:rPr sz="2000" spc="-5" dirty="0">
                <a:latin typeface="Courier New"/>
                <a:cs typeface="Courier New"/>
              </a:rPr>
              <a:t>*ptrF;</a:t>
            </a:r>
            <a:endParaRPr sz="2000" dirty="0">
              <a:latin typeface="Courier New"/>
              <a:cs typeface="Courier New"/>
            </a:endParaRPr>
          </a:p>
          <a:p>
            <a:pPr marL="12700">
              <a:spcBef>
                <a:spcPts val="1625"/>
              </a:spcBef>
            </a:pPr>
            <a:r>
              <a:rPr sz="2000" spc="-5" dirty="0">
                <a:latin typeface="Courier New"/>
                <a:cs typeface="Courier New"/>
              </a:rPr>
              <a:t>ptrF = </a:t>
            </a:r>
            <a:r>
              <a:rPr sz="2000" spc="-5" dirty="0" err="1">
                <a:latin typeface="Courier New"/>
                <a:cs typeface="Courier New"/>
              </a:rPr>
              <a:t>malloc</a:t>
            </a:r>
            <a:r>
              <a:rPr sz="2000" spc="-5" dirty="0">
                <a:latin typeface="Courier New"/>
                <a:cs typeface="Courier New"/>
              </a:rPr>
              <a:t>(100);</a:t>
            </a:r>
            <a:r>
              <a:rPr lang="en-AU" sz="2000" spc="-5" dirty="0">
                <a:latin typeface="Courier New"/>
                <a:cs typeface="Courier New"/>
              </a:rPr>
              <a:t> </a:t>
            </a:r>
            <a:r>
              <a:rPr lang="en-AU" sz="2000" spc="-5" dirty="0">
                <a:solidFill>
                  <a:srgbClr val="006500"/>
                </a:solidFill>
                <a:latin typeface="Courier New"/>
                <a:cs typeface="Courier New"/>
              </a:rPr>
              <a:t>/* usually OK */</a:t>
            </a:r>
            <a:endParaRPr lang="en-AU"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2202" y="4025041"/>
            <a:ext cx="9129897" cy="2811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Som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compiler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may require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explicit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casting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4584065" algn="l"/>
              </a:tabLst>
            </a:pPr>
            <a:r>
              <a:rPr lang="en-AU" sz="2000" spc="-5" dirty="0">
                <a:latin typeface="Courier New"/>
                <a:cs typeface="Courier New"/>
              </a:rPr>
              <a:t>   </a:t>
            </a:r>
            <a:r>
              <a:rPr sz="2000" spc="-5" dirty="0" err="1">
                <a:latin typeface="Courier New"/>
                <a:cs typeface="Courier New"/>
              </a:rPr>
              <a:t>ptrF</a:t>
            </a:r>
            <a:r>
              <a:rPr sz="2000" spc="-5" dirty="0">
                <a:latin typeface="Courier New"/>
                <a:cs typeface="Courier New"/>
              </a:rPr>
              <a:t> = (</a:t>
            </a:r>
            <a:r>
              <a:rPr sz="2000" spc="-5" dirty="0">
                <a:solidFill>
                  <a:srgbClr val="0000CC"/>
                </a:solidFill>
                <a:latin typeface="Courier New"/>
                <a:cs typeface="Courier New"/>
              </a:rPr>
              <a:t>float*</a:t>
            </a:r>
            <a:r>
              <a:rPr sz="2000" spc="-5" dirty="0">
                <a:latin typeface="Courier New"/>
                <a:cs typeface="Courier New"/>
              </a:rPr>
              <a:t>) malloc(100);	</a:t>
            </a: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/* explicit casting */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Explici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castin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may hel</a:t>
            </a:r>
            <a:r>
              <a:rPr sz="2400" dirty="0">
                <a:latin typeface="Calibri"/>
                <a:cs typeface="Calibri"/>
              </a:rPr>
              <a:t>p you</a:t>
            </a:r>
            <a:r>
              <a:rPr sz="2400" spc="-10" dirty="0">
                <a:latin typeface="Calibri"/>
                <a:cs typeface="Calibri"/>
              </a:rPr>
              <a:t> 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avoi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bug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lang="en-AU" sz="2400" spc="-5" dirty="0">
                <a:latin typeface="Courier New"/>
                <a:cs typeface="Courier New"/>
              </a:rPr>
              <a:t>  </a:t>
            </a:r>
            <a:r>
              <a:rPr sz="2400" spc="-5" dirty="0">
                <a:latin typeface="Courier New"/>
                <a:cs typeface="Courier New"/>
              </a:rPr>
              <a:t>ptr</a:t>
            </a:r>
            <a:r>
              <a:rPr sz="2400" dirty="0">
                <a:latin typeface="Courier New"/>
                <a:cs typeface="Courier New"/>
              </a:rPr>
              <a:t>1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0000CC"/>
                </a:solidFill>
                <a:latin typeface="Courier New"/>
                <a:cs typeface="Courier New"/>
              </a:rPr>
              <a:t>float</a:t>
            </a:r>
            <a:r>
              <a:rPr sz="2400" dirty="0">
                <a:solidFill>
                  <a:srgbClr val="0000CC"/>
                </a:solidFill>
                <a:latin typeface="Courier New"/>
                <a:cs typeface="Courier New"/>
              </a:rPr>
              <a:t>*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malloc(100);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603500" marR="1963420" indent="-635">
              <a:lnSpc>
                <a:spcPct val="100000"/>
              </a:lnSpc>
            </a:pP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You'l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 b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warned</a:t>
            </a:r>
            <a:r>
              <a:rPr sz="1600" spc="-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ptr</a:t>
            </a:r>
            <a:r>
              <a:rPr sz="1600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ha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 alread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y</a:t>
            </a:r>
            <a:r>
              <a:rPr sz="1600" spc="-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been 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converted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 f</a:t>
            </a:r>
            <a:r>
              <a:rPr sz="1600" spc="5" dirty="0">
                <a:solidFill>
                  <a:srgbClr val="800000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float</a:t>
            </a:r>
            <a:r>
              <a:rPr sz="1600" dirty="0">
                <a:latin typeface="Calibri"/>
                <a:cs typeface="Calibri"/>
              </a:rPr>
              <a:t>*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o</a:t>
            </a:r>
            <a:r>
              <a:rPr sz="1600" spc="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another 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type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86569" y="6009894"/>
            <a:ext cx="652780" cy="509905"/>
          </a:xfrm>
          <a:custGeom>
            <a:avLst/>
            <a:gdLst/>
            <a:ahLst/>
            <a:cxnLst/>
            <a:rect l="l" t="t" r="r" b="b"/>
            <a:pathLst>
              <a:path w="652779" h="509904">
                <a:moveTo>
                  <a:pt x="652271" y="504443"/>
                </a:moveTo>
                <a:lnTo>
                  <a:pt x="649985" y="501395"/>
                </a:lnTo>
                <a:lnTo>
                  <a:pt x="646937" y="499871"/>
                </a:lnTo>
                <a:lnTo>
                  <a:pt x="643889" y="502157"/>
                </a:lnTo>
                <a:lnTo>
                  <a:pt x="642365" y="505205"/>
                </a:lnTo>
                <a:lnTo>
                  <a:pt x="644651" y="509015"/>
                </a:lnTo>
                <a:lnTo>
                  <a:pt x="647699" y="509777"/>
                </a:lnTo>
                <a:lnTo>
                  <a:pt x="651509" y="508253"/>
                </a:lnTo>
                <a:lnTo>
                  <a:pt x="652271" y="504443"/>
                </a:lnTo>
                <a:close/>
              </a:path>
              <a:path w="652779" h="509904">
                <a:moveTo>
                  <a:pt x="637031" y="492251"/>
                </a:moveTo>
                <a:lnTo>
                  <a:pt x="635507" y="489203"/>
                </a:lnTo>
                <a:lnTo>
                  <a:pt x="631697" y="488441"/>
                </a:lnTo>
                <a:lnTo>
                  <a:pt x="628649" y="489965"/>
                </a:lnTo>
                <a:lnTo>
                  <a:pt x="627887" y="493775"/>
                </a:lnTo>
                <a:lnTo>
                  <a:pt x="629411" y="496823"/>
                </a:lnTo>
                <a:lnTo>
                  <a:pt x="633221" y="498347"/>
                </a:lnTo>
                <a:lnTo>
                  <a:pt x="636269" y="496061"/>
                </a:lnTo>
                <a:lnTo>
                  <a:pt x="637031" y="492251"/>
                </a:lnTo>
                <a:close/>
              </a:path>
              <a:path w="652779" h="509904">
                <a:moveTo>
                  <a:pt x="621791" y="480821"/>
                </a:moveTo>
                <a:lnTo>
                  <a:pt x="620267" y="477773"/>
                </a:lnTo>
                <a:lnTo>
                  <a:pt x="616457" y="477011"/>
                </a:lnTo>
                <a:lnTo>
                  <a:pt x="613409" y="478535"/>
                </a:lnTo>
                <a:lnTo>
                  <a:pt x="612647" y="482345"/>
                </a:lnTo>
                <a:lnTo>
                  <a:pt x="614171" y="485393"/>
                </a:lnTo>
                <a:lnTo>
                  <a:pt x="617981" y="486155"/>
                </a:lnTo>
                <a:lnTo>
                  <a:pt x="621029" y="484631"/>
                </a:lnTo>
                <a:lnTo>
                  <a:pt x="621791" y="480821"/>
                </a:lnTo>
                <a:close/>
              </a:path>
              <a:path w="652779" h="509904">
                <a:moveTo>
                  <a:pt x="607313" y="469391"/>
                </a:moveTo>
                <a:lnTo>
                  <a:pt x="605027" y="466343"/>
                </a:lnTo>
                <a:lnTo>
                  <a:pt x="601979" y="464819"/>
                </a:lnTo>
                <a:lnTo>
                  <a:pt x="598169" y="467105"/>
                </a:lnTo>
                <a:lnTo>
                  <a:pt x="597407" y="470153"/>
                </a:lnTo>
                <a:lnTo>
                  <a:pt x="599693" y="473201"/>
                </a:lnTo>
                <a:lnTo>
                  <a:pt x="602741" y="474725"/>
                </a:lnTo>
                <a:lnTo>
                  <a:pt x="605789" y="472439"/>
                </a:lnTo>
                <a:lnTo>
                  <a:pt x="607313" y="469391"/>
                </a:lnTo>
                <a:close/>
              </a:path>
              <a:path w="652779" h="509904">
                <a:moveTo>
                  <a:pt x="592073" y="457199"/>
                </a:moveTo>
                <a:lnTo>
                  <a:pt x="590549" y="454151"/>
                </a:lnTo>
                <a:lnTo>
                  <a:pt x="589787" y="454151"/>
                </a:lnTo>
                <a:lnTo>
                  <a:pt x="586739" y="453389"/>
                </a:lnTo>
                <a:lnTo>
                  <a:pt x="583691" y="454913"/>
                </a:lnTo>
                <a:lnTo>
                  <a:pt x="582167" y="458723"/>
                </a:lnTo>
                <a:lnTo>
                  <a:pt x="584453" y="461771"/>
                </a:lnTo>
                <a:lnTo>
                  <a:pt x="587501" y="462533"/>
                </a:lnTo>
                <a:lnTo>
                  <a:pt x="591311" y="461009"/>
                </a:lnTo>
                <a:lnTo>
                  <a:pt x="592073" y="457199"/>
                </a:lnTo>
                <a:close/>
              </a:path>
              <a:path w="652779" h="509904">
                <a:moveTo>
                  <a:pt x="576833" y="445769"/>
                </a:moveTo>
                <a:lnTo>
                  <a:pt x="575309" y="442721"/>
                </a:lnTo>
                <a:lnTo>
                  <a:pt x="571499" y="441959"/>
                </a:lnTo>
                <a:lnTo>
                  <a:pt x="568451" y="443483"/>
                </a:lnTo>
                <a:lnTo>
                  <a:pt x="567689" y="447293"/>
                </a:lnTo>
                <a:lnTo>
                  <a:pt x="569213" y="450341"/>
                </a:lnTo>
                <a:lnTo>
                  <a:pt x="573023" y="451103"/>
                </a:lnTo>
                <a:lnTo>
                  <a:pt x="576071" y="449579"/>
                </a:lnTo>
                <a:lnTo>
                  <a:pt x="576833" y="445769"/>
                </a:lnTo>
                <a:close/>
              </a:path>
              <a:path w="652779" h="509904">
                <a:moveTo>
                  <a:pt x="562355" y="434339"/>
                </a:moveTo>
                <a:lnTo>
                  <a:pt x="560069" y="430529"/>
                </a:lnTo>
                <a:lnTo>
                  <a:pt x="556259" y="429767"/>
                </a:lnTo>
                <a:lnTo>
                  <a:pt x="553211" y="432053"/>
                </a:lnTo>
                <a:lnTo>
                  <a:pt x="552449" y="435101"/>
                </a:lnTo>
                <a:lnTo>
                  <a:pt x="553973" y="438149"/>
                </a:lnTo>
                <a:lnTo>
                  <a:pt x="557783" y="439673"/>
                </a:lnTo>
                <a:lnTo>
                  <a:pt x="560831" y="437387"/>
                </a:lnTo>
                <a:lnTo>
                  <a:pt x="562355" y="434339"/>
                </a:lnTo>
                <a:close/>
              </a:path>
              <a:path w="652779" h="509904">
                <a:moveTo>
                  <a:pt x="547115" y="422147"/>
                </a:moveTo>
                <a:lnTo>
                  <a:pt x="544829" y="419099"/>
                </a:lnTo>
                <a:lnTo>
                  <a:pt x="541781" y="418337"/>
                </a:lnTo>
                <a:lnTo>
                  <a:pt x="538733" y="419861"/>
                </a:lnTo>
                <a:lnTo>
                  <a:pt x="537209" y="423671"/>
                </a:lnTo>
                <a:lnTo>
                  <a:pt x="539495" y="426719"/>
                </a:lnTo>
                <a:lnTo>
                  <a:pt x="542543" y="427481"/>
                </a:lnTo>
                <a:lnTo>
                  <a:pt x="545591" y="425957"/>
                </a:lnTo>
                <a:lnTo>
                  <a:pt x="547115" y="422147"/>
                </a:lnTo>
                <a:close/>
              </a:path>
              <a:path w="652779" h="509904">
                <a:moveTo>
                  <a:pt x="531875" y="410717"/>
                </a:moveTo>
                <a:lnTo>
                  <a:pt x="530351" y="407669"/>
                </a:lnTo>
                <a:lnTo>
                  <a:pt x="526541" y="406145"/>
                </a:lnTo>
                <a:lnTo>
                  <a:pt x="523493" y="408431"/>
                </a:lnTo>
                <a:lnTo>
                  <a:pt x="522731" y="411479"/>
                </a:lnTo>
                <a:lnTo>
                  <a:pt x="524255" y="415289"/>
                </a:lnTo>
                <a:lnTo>
                  <a:pt x="528065" y="416051"/>
                </a:lnTo>
                <a:lnTo>
                  <a:pt x="531113" y="413765"/>
                </a:lnTo>
                <a:lnTo>
                  <a:pt x="531875" y="410717"/>
                </a:lnTo>
                <a:close/>
              </a:path>
              <a:path w="652779" h="509904">
                <a:moveTo>
                  <a:pt x="516635" y="398525"/>
                </a:moveTo>
                <a:lnTo>
                  <a:pt x="515111" y="395477"/>
                </a:lnTo>
                <a:lnTo>
                  <a:pt x="511301" y="394715"/>
                </a:lnTo>
                <a:lnTo>
                  <a:pt x="508253" y="396239"/>
                </a:lnTo>
                <a:lnTo>
                  <a:pt x="507491" y="400049"/>
                </a:lnTo>
                <a:lnTo>
                  <a:pt x="509015" y="403097"/>
                </a:lnTo>
                <a:lnTo>
                  <a:pt x="512825" y="404621"/>
                </a:lnTo>
                <a:lnTo>
                  <a:pt x="515873" y="402335"/>
                </a:lnTo>
                <a:lnTo>
                  <a:pt x="516635" y="398525"/>
                </a:lnTo>
                <a:close/>
              </a:path>
              <a:path w="652779" h="509904">
                <a:moveTo>
                  <a:pt x="502157" y="387095"/>
                </a:moveTo>
                <a:lnTo>
                  <a:pt x="499871" y="384047"/>
                </a:lnTo>
                <a:lnTo>
                  <a:pt x="496061" y="383285"/>
                </a:lnTo>
                <a:lnTo>
                  <a:pt x="493013" y="384809"/>
                </a:lnTo>
                <a:lnTo>
                  <a:pt x="492251" y="388619"/>
                </a:lnTo>
                <a:lnTo>
                  <a:pt x="493775" y="391667"/>
                </a:lnTo>
                <a:lnTo>
                  <a:pt x="497585" y="392429"/>
                </a:lnTo>
                <a:lnTo>
                  <a:pt x="500633" y="390905"/>
                </a:lnTo>
                <a:lnTo>
                  <a:pt x="502157" y="387095"/>
                </a:lnTo>
                <a:close/>
              </a:path>
              <a:path w="652779" h="509904">
                <a:moveTo>
                  <a:pt x="486917" y="375665"/>
                </a:moveTo>
                <a:lnTo>
                  <a:pt x="484631" y="372617"/>
                </a:lnTo>
                <a:lnTo>
                  <a:pt x="481583" y="371093"/>
                </a:lnTo>
                <a:lnTo>
                  <a:pt x="478535" y="373379"/>
                </a:lnTo>
                <a:lnTo>
                  <a:pt x="477011" y="376427"/>
                </a:lnTo>
                <a:lnTo>
                  <a:pt x="479297" y="379475"/>
                </a:lnTo>
                <a:lnTo>
                  <a:pt x="482345" y="380999"/>
                </a:lnTo>
                <a:lnTo>
                  <a:pt x="485393" y="378713"/>
                </a:lnTo>
                <a:lnTo>
                  <a:pt x="486917" y="375665"/>
                </a:lnTo>
                <a:close/>
              </a:path>
              <a:path w="652779" h="509904">
                <a:moveTo>
                  <a:pt x="471677" y="363473"/>
                </a:moveTo>
                <a:lnTo>
                  <a:pt x="470153" y="360425"/>
                </a:lnTo>
                <a:lnTo>
                  <a:pt x="466343" y="359663"/>
                </a:lnTo>
                <a:lnTo>
                  <a:pt x="463295" y="361187"/>
                </a:lnTo>
                <a:lnTo>
                  <a:pt x="462533" y="364997"/>
                </a:lnTo>
                <a:lnTo>
                  <a:pt x="464057" y="368045"/>
                </a:lnTo>
                <a:lnTo>
                  <a:pt x="467867" y="368807"/>
                </a:lnTo>
                <a:lnTo>
                  <a:pt x="470915" y="367283"/>
                </a:lnTo>
                <a:lnTo>
                  <a:pt x="471677" y="363473"/>
                </a:lnTo>
                <a:close/>
              </a:path>
              <a:path w="652779" h="509904">
                <a:moveTo>
                  <a:pt x="456437" y="352043"/>
                </a:moveTo>
                <a:lnTo>
                  <a:pt x="454913" y="348995"/>
                </a:lnTo>
                <a:lnTo>
                  <a:pt x="451103" y="348233"/>
                </a:lnTo>
                <a:lnTo>
                  <a:pt x="448055" y="349757"/>
                </a:lnTo>
                <a:lnTo>
                  <a:pt x="447293" y="353567"/>
                </a:lnTo>
                <a:lnTo>
                  <a:pt x="448817" y="356615"/>
                </a:lnTo>
                <a:lnTo>
                  <a:pt x="452627" y="357377"/>
                </a:lnTo>
                <a:lnTo>
                  <a:pt x="455675" y="355853"/>
                </a:lnTo>
                <a:lnTo>
                  <a:pt x="456437" y="352043"/>
                </a:lnTo>
                <a:close/>
              </a:path>
              <a:path w="652779" h="509904">
                <a:moveTo>
                  <a:pt x="441959" y="340613"/>
                </a:moveTo>
                <a:lnTo>
                  <a:pt x="439673" y="336803"/>
                </a:lnTo>
                <a:lnTo>
                  <a:pt x="436625" y="336041"/>
                </a:lnTo>
                <a:lnTo>
                  <a:pt x="432815" y="338327"/>
                </a:lnTo>
                <a:lnTo>
                  <a:pt x="432053" y="341375"/>
                </a:lnTo>
                <a:lnTo>
                  <a:pt x="434339" y="344423"/>
                </a:lnTo>
                <a:lnTo>
                  <a:pt x="437387" y="345947"/>
                </a:lnTo>
                <a:lnTo>
                  <a:pt x="440435" y="343661"/>
                </a:lnTo>
                <a:lnTo>
                  <a:pt x="441959" y="340613"/>
                </a:lnTo>
                <a:close/>
              </a:path>
              <a:path w="652779" h="509904">
                <a:moveTo>
                  <a:pt x="426719" y="328421"/>
                </a:moveTo>
                <a:lnTo>
                  <a:pt x="424433" y="325373"/>
                </a:lnTo>
                <a:lnTo>
                  <a:pt x="421385" y="324611"/>
                </a:lnTo>
                <a:lnTo>
                  <a:pt x="418337" y="326135"/>
                </a:lnTo>
                <a:lnTo>
                  <a:pt x="416813" y="329945"/>
                </a:lnTo>
                <a:lnTo>
                  <a:pt x="419099" y="332993"/>
                </a:lnTo>
                <a:lnTo>
                  <a:pt x="422147" y="333755"/>
                </a:lnTo>
                <a:lnTo>
                  <a:pt x="425957" y="332231"/>
                </a:lnTo>
                <a:lnTo>
                  <a:pt x="426719" y="328421"/>
                </a:lnTo>
                <a:close/>
              </a:path>
              <a:path w="652779" h="509904">
                <a:moveTo>
                  <a:pt x="411479" y="316991"/>
                </a:moveTo>
                <a:lnTo>
                  <a:pt x="409955" y="313943"/>
                </a:lnTo>
                <a:lnTo>
                  <a:pt x="406145" y="312419"/>
                </a:lnTo>
                <a:lnTo>
                  <a:pt x="403097" y="314705"/>
                </a:lnTo>
                <a:lnTo>
                  <a:pt x="402335" y="317753"/>
                </a:lnTo>
                <a:lnTo>
                  <a:pt x="403859" y="321563"/>
                </a:lnTo>
                <a:lnTo>
                  <a:pt x="407669" y="322325"/>
                </a:lnTo>
                <a:lnTo>
                  <a:pt x="410717" y="320039"/>
                </a:lnTo>
                <a:lnTo>
                  <a:pt x="411479" y="316991"/>
                </a:lnTo>
                <a:close/>
              </a:path>
              <a:path w="652779" h="509904">
                <a:moveTo>
                  <a:pt x="396239" y="304799"/>
                </a:moveTo>
                <a:lnTo>
                  <a:pt x="394715" y="301751"/>
                </a:lnTo>
                <a:lnTo>
                  <a:pt x="390905" y="300989"/>
                </a:lnTo>
                <a:lnTo>
                  <a:pt x="387857" y="302513"/>
                </a:lnTo>
                <a:lnTo>
                  <a:pt x="387095" y="306323"/>
                </a:lnTo>
                <a:lnTo>
                  <a:pt x="388619" y="309371"/>
                </a:lnTo>
                <a:lnTo>
                  <a:pt x="392429" y="310895"/>
                </a:lnTo>
                <a:lnTo>
                  <a:pt x="395477" y="308609"/>
                </a:lnTo>
                <a:lnTo>
                  <a:pt x="396239" y="304799"/>
                </a:lnTo>
                <a:close/>
              </a:path>
              <a:path w="652779" h="509904">
                <a:moveTo>
                  <a:pt x="381761" y="293369"/>
                </a:moveTo>
                <a:lnTo>
                  <a:pt x="379475" y="290321"/>
                </a:lnTo>
                <a:lnTo>
                  <a:pt x="376427" y="289559"/>
                </a:lnTo>
                <a:lnTo>
                  <a:pt x="373379" y="291083"/>
                </a:lnTo>
                <a:lnTo>
                  <a:pt x="371855" y="294893"/>
                </a:lnTo>
                <a:lnTo>
                  <a:pt x="374141" y="297941"/>
                </a:lnTo>
                <a:lnTo>
                  <a:pt x="377189" y="298703"/>
                </a:lnTo>
                <a:lnTo>
                  <a:pt x="380237" y="297179"/>
                </a:lnTo>
                <a:lnTo>
                  <a:pt x="381761" y="293369"/>
                </a:lnTo>
                <a:close/>
              </a:path>
              <a:path w="652779" h="509904">
                <a:moveTo>
                  <a:pt x="366521" y="281939"/>
                </a:moveTo>
                <a:lnTo>
                  <a:pt x="364997" y="278891"/>
                </a:lnTo>
                <a:lnTo>
                  <a:pt x="361187" y="277367"/>
                </a:lnTo>
                <a:lnTo>
                  <a:pt x="358139" y="279653"/>
                </a:lnTo>
                <a:lnTo>
                  <a:pt x="357377" y="282701"/>
                </a:lnTo>
                <a:lnTo>
                  <a:pt x="358901" y="285749"/>
                </a:lnTo>
                <a:lnTo>
                  <a:pt x="362711" y="287273"/>
                </a:lnTo>
                <a:lnTo>
                  <a:pt x="365759" y="284987"/>
                </a:lnTo>
                <a:lnTo>
                  <a:pt x="366521" y="281939"/>
                </a:lnTo>
                <a:close/>
              </a:path>
              <a:path w="652779" h="509904">
                <a:moveTo>
                  <a:pt x="351281" y="269747"/>
                </a:moveTo>
                <a:lnTo>
                  <a:pt x="349757" y="266699"/>
                </a:lnTo>
                <a:lnTo>
                  <a:pt x="345947" y="265937"/>
                </a:lnTo>
                <a:lnTo>
                  <a:pt x="342899" y="267461"/>
                </a:lnTo>
                <a:lnTo>
                  <a:pt x="342137" y="271271"/>
                </a:lnTo>
                <a:lnTo>
                  <a:pt x="343661" y="274319"/>
                </a:lnTo>
                <a:lnTo>
                  <a:pt x="347471" y="275081"/>
                </a:lnTo>
                <a:lnTo>
                  <a:pt x="350519" y="273557"/>
                </a:lnTo>
                <a:lnTo>
                  <a:pt x="351281" y="269747"/>
                </a:lnTo>
                <a:close/>
              </a:path>
              <a:path w="652779" h="509904">
                <a:moveTo>
                  <a:pt x="336803" y="258317"/>
                </a:moveTo>
                <a:lnTo>
                  <a:pt x="334517" y="255269"/>
                </a:lnTo>
                <a:lnTo>
                  <a:pt x="330707" y="254507"/>
                </a:lnTo>
                <a:lnTo>
                  <a:pt x="327659" y="256031"/>
                </a:lnTo>
                <a:lnTo>
                  <a:pt x="326897" y="259841"/>
                </a:lnTo>
                <a:lnTo>
                  <a:pt x="328421" y="262889"/>
                </a:lnTo>
                <a:lnTo>
                  <a:pt x="332231" y="263651"/>
                </a:lnTo>
                <a:lnTo>
                  <a:pt x="335279" y="262127"/>
                </a:lnTo>
                <a:lnTo>
                  <a:pt x="336803" y="258317"/>
                </a:lnTo>
                <a:close/>
              </a:path>
              <a:path w="652779" h="509904">
                <a:moveTo>
                  <a:pt x="321563" y="246887"/>
                </a:moveTo>
                <a:lnTo>
                  <a:pt x="319277" y="243077"/>
                </a:lnTo>
                <a:lnTo>
                  <a:pt x="316229" y="242315"/>
                </a:lnTo>
                <a:lnTo>
                  <a:pt x="313181" y="244601"/>
                </a:lnTo>
                <a:lnTo>
                  <a:pt x="311657" y="247649"/>
                </a:lnTo>
                <a:lnTo>
                  <a:pt x="313943" y="250697"/>
                </a:lnTo>
                <a:lnTo>
                  <a:pt x="316991" y="252221"/>
                </a:lnTo>
                <a:lnTo>
                  <a:pt x="320039" y="249935"/>
                </a:lnTo>
                <a:lnTo>
                  <a:pt x="321563" y="246887"/>
                </a:lnTo>
                <a:close/>
              </a:path>
              <a:path w="652779" h="509904">
                <a:moveTo>
                  <a:pt x="306323" y="234695"/>
                </a:moveTo>
                <a:lnTo>
                  <a:pt x="304799" y="231647"/>
                </a:lnTo>
                <a:lnTo>
                  <a:pt x="300989" y="230885"/>
                </a:lnTo>
                <a:lnTo>
                  <a:pt x="297941" y="232409"/>
                </a:lnTo>
                <a:lnTo>
                  <a:pt x="297179" y="236219"/>
                </a:lnTo>
                <a:lnTo>
                  <a:pt x="298703" y="239267"/>
                </a:lnTo>
                <a:lnTo>
                  <a:pt x="302513" y="240029"/>
                </a:lnTo>
                <a:lnTo>
                  <a:pt x="305561" y="238505"/>
                </a:lnTo>
                <a:lnTo>
                  <a:pt x="306323" y="234695"/>
                </a:lnTo>
                <a:close/>
              </a:path>
              <a:path w="652779" h="509904">
                <a:moveTo>
                  <a:pt x="291083" y="223265"/>
                </a:moveTo>
                <a:lnTo>
                  <a:pt x="289559" y="220217"/>
                </a:lnTo>
                <a:lnTo>
                  <a:pt x="285749" y="218693"/>
                </a:lnTo>
                <a:lnTo>
                  <a:pt x="282701" y="220979"/>
                </a:lnTo>
                <a:lnTo>
                  <a:pt x="281939" y="224027"/>
                </a:lnTo>
                <a:lnTo>
                  <a:pt x="283463" y="227837"/>
                </a:lnTo>
                <a:lnTo>
                  <a:pt x="287273" y="228599"/>
                </a:lnTo>
                <a:lnTo>
                  <a:pt x="290321" y="226313"/>
                </a:lnTo>
                <a:lnTo>
                  <a:pt x="291083" y="223265"/>
                </a:lnTo>
                <a:close/>
              </a:path>
              <a:path w="652779" h="509904">
                <a:moveTo>
                  <a:pt x="276605" y="211073"/>
                </a:moveTo>
                <a:lnTo>
                  <a:pt x="274319" y="208025"/>
                </a:lnTo>
                <a:lnTo>
                  <a:pt x="271271" y="207263"/>
                </a:lnTo>
                <a:lnTo>
                  <a:pt x="267461" y="208787"/>
                </a:lnTo>
                <a:lnTo>
                  <a:pt x="266699" y="212597"/>
                </a:lnTo>
                <a:lnTo>
                  <a:pt x="268985" y="215645"/>
                </a:lnTo>
                <a:lnTo>
                  <a:pt x="272033" y="217169"/>
                </a:lnTo>
                <a:lnTo>
                  <a:pt x="275081" y="214883"/>
                </a:lnTo>
                <a:lnTo>
                  <a:pt x="276605" y="211073"/>
                </a:lnTo>
                <a:close/>
              </a:path>
              <a:path w="652779" h="509904">
                <a:moveTo>
                  <a:pt x="261365" y="199643"/>
                </a:moveTo>
                <a:lnTo>
                  <a:pt x="259079" y="196595"/>
                </a:lnTo>
                <a:lnTo>
                  <a:pt x="256031" y="195833"/>
                </a:lnTo>
                <a:lnTo>
                  <a:pt x="252983" y="197357"/>
                </a:lnTo>
                <a:lnTo>
                  <a:pt x="251459" y="201167"/>
                </a:lnTo>
                <a:lnTo>
                  <a:pt x="253745" y="204215"/>
                </a:lnTo>
                <a:lnTo>
                  <a:pt x="256793" y="204977"/>
                </a:lnTo>
                <a:lnTo>
                  <a:pt x="260603" y="203453"/>
                </a:lnTo>
                <a:lnTo>
                  <a:pt x="261365" y="199643"/>
                </a:lnTo>
                <a:close/>
              </a:path>
              <a:path w="652779" h="509904">
                <a:moveTo>
                  <a:pt x="246125" y="188213"/>
                </a:moveTo>
                <a:lnTo>
                  <a:pt x="244601" y="185165"/>
                </a:lnTo>
                <a:lnTo>
                  <a:pt x="240791" y="183641"/>
                </a:lnTo>
                <a:lnTo>
                  <a:pt x="237743" y="185927"/>
                </a:lnTo>
                <a:lnTo>
                  <a:pt x="236981" y="188975"/>
                </a:lnTo>
                <a:lnTo>
                  <a:pt x="238505" y="192023"/>
                </a:lnTo>
                <a:lnTo>
                  <a:pt x="242315" y="193547"/>
                </a:lnTo>
                <a:lnTo>
                  <a:pt x="245363" y="191261"/>
                </a:lnTo>
                <a:lnTo>
                  <a:pt x="246125" y="188213"/>
                </a:lnTo>
                <a:close/>
              </a:path>
              <a:path w="652779" h="509904">
                <a:moveTo>
                  <a:pt x="230885" y="176021"/>
                </a:moveTo>
                <a:lnTo>
                  <a:pt x="229361" y="172973"/>
                </a:lnTo>
                <a:lnTo>
                  <a:pt x="225551" y="172211"/>
                </a:lnTo>
                <a:lnTo>
                  <a:pt x="222503" y="173735"/>
                </a:lnTo>
                <a:lnTo>
                  <a:pt x="221741" y="177545"/>
                </a:lnTo>
                <a:lnTo>
                  <a:pt x="223265" y="180593"/>
                </a:lnTo>
                <a:lnTo>
                  <a:pt x="227075" y="181355"/>
                </a:lnTo>
                <a:lnTo>
                  <a:pt x="230123" y="179831"/>
                </a:lnTo>
                <a:lnTo>
                  <a:pt x="230885" y="176021"/>
                </a:lnTo>
                <a:close/>
              </a:path>
              <a:path w="652779" h="509904">
                <a:moveTo>
                  <a:pt x="216407" y="164591"/>
                </a:moveTo>
                <a:lnTo>
                  <a:pt x="214121" y="161543"/>
                </a:lnTo>
                <a:lnTo>
                  <a:pt x="211073" y="160781"/>
                </a:lnTo>
                <a:lnTo>
                  <a:pt x="208025" y="162305"/>
                </a:lnTo>
                <a:lnTo>
                  <a:pt x="206501" y="166115"/>
                </a:lnTo>
                <a:lnTo>
                  <a:pt x="208787" y="169163"/>
                </a:lnTo>
                <a:lnTo>
                  <a:pt x="211835" y="169925"/>
                </a:lnTo>
                <a:lnTo>
                  <a:pt x="214883" y="168401"/>
                </a:lnTo>
                <a:lnTo>
                  <a:pt x="216407" y="164591"/>
                </a:lnTo>
                <a:close/>
              </a:path>
              <a:path w="652779" h="509904">
                <a:moveTo>
                  <a:pt x="201167" y="153161"/>
                </a:moveTo>
                <a:lnTo>
                  <a:pt x="199643" y="149351"/>
                </a:lnTo>
                <a:lnTo>
                  <a:pt x="195833" y="148589"/>
                </a:lnTo>
                <a:lnTo>
                  <a:pt x="192785" y="150875"/>
                </a:lnTo>
                <a:lnTo>
                  <a:pt x="192023" y="153923"/>
                </a:lnTo>
                <a:lnTo>
                  <a:pt x="193547" y="156971"/>
                </a:lnTo>
                <a:lnTo>
                  <a:pt x="197357" y="158495"/>
                </a:lnTo>
                <a:lnTo>
                  <a:pt x="200405" y="156209"/>
                </a:lnTo>
                <a:lnTo>
                  <a:pt x="201167" y="153161"/>
                </a:lnTo>
                <a:close/>
              </a:path>
              <a:path w="652779" h="509904">
                <a:moveTo>
                  <a:pt x="185927" y="140969"/>
                </a:moveTo>
                <a:lnTo>
                  <a:pt x="184403" y="137921"/>
                </a:lnTo>
                <a:lnTo>
                  <a:pt x="180593" y="137159"/>
                </a:lnTo>
                <a:lnTo>
                  <a:pt x="177545" y="138683"/>
                </a:lnTo>
                <a:lnTo>
                  <a:pt x="176783" y="142493"/>
                </a:lnTo>
                <a:lnTo>
                  <a:pt x="178307" y="145541"/>
                </a:lnTo>
                <a:lnTo>
                  <a:pt x="182117" y="146303"/>
                </a:lnTo>
                <a:lnTo>
                  <a:pt x="185165" y="144779"/>
                </a:lnTo>
                <a:lnTo>
                  <a:pt x="185927" y="140969"/>
                </a:lnTo>
                <a:close/>
              </a:path>
              <a:path w="652779" h="509904">
                <a:moveTo>
                  <a:pt x="171449" y="129539"/>
                </a:moveTo>
                <a:lnTo>
                  <a:pt x="169163" y="126491"/>
                </a:lnTo>
                <a:lnTo>
                  <a:pt x="165353" y="124967"/>
                </a:lnTo>
                <a:lnTo>
                  <a:pt x="162305" y="127253"/>
                </a:lnTo>
                <a:lnTo>
                  <a:pt x="161543" y="130301"/>
                </a:lnTo>
                <a:lnTo>
                  <a:pt x="163067" y="134111"/>
                </a:lnTo>
                <a:lnTo>
                  <a:pt x="166877" y="134873"/>
                </a:lnTo>
                <a:lnTo>
                  <a:pt x="169925" y="132587"/>
                </a:lnTo>
                <a:lnTo>
                  <a:pt x="171449" y="129539"/>
                </a:lnTo>
                <a:close/>
              </a:path>
              <a:path w="652779" h="509904">
                <a:moveTo>
                  <a:pt x="156209" y="117347"/>
                </a:moveTo>
                <a:lnTo>
                  <a:pt x="153923" y="114299"/>
                </a:lnTo>
                <a:lnTo>
                  <a:pt x="150875" y="113537"/>
                </a:lnTo>
                <a:lnTo>
                  <a:pt x="147827" y="115061"/>
                </a:lnTo>
                <a:lnTo>
                  <a:pt x="146303" y="118871"/>
                </a:lnTo>
                <a:lnTo>
                  <a:pt x="148589" y="121919"/>
                </a:lnTo>
                <a:lnTo>
                  <a:pt x="151637" y="123443"/>
                </a:lnTo>
                <a:lnTo>
                  <a:pt x="154685" y="121157"/>
                </a:lnTo>
                <a:lnTo>
                  <a:pt x="156209" y="117347"/>
                </a:lnTo>
                <a:close/>
              </a:path>
              <a:path w="652779" h="509904">
                <a:moveTo>
                  <a:pt x="140969" y="105917"/>
                </a:moveTo>
                <a:lnTo>
                  <a:pt x="139445" y="102869"/>
                </a:lnTo>
                <a:lnTo>
                  <a:pt x="135635" y="102107"/>
                </a:lnTo>
                <a:lnTo>
                  <a:pt x="132587" y="103631"/>
                </a:lnTo>
                <a:lnTo>
                  <a:pt x="131825" y="107441"/>
                </a:lnTo>
                <a:lnTo>
                  <a:pt x="133349" y="110489"/>
                </a:lnTo>
                <a:lnTo>
                  <a:pt x="137159" y="111251"/>
                </a:lnTo>
                <a:lnTo>
                  <a:pt x="140207" y="109727"/>
                </a:lnTo>
                <a:lnTo>
                  <a:pt x="140969" y="105917"/>
                </a:lnTo>
                <a:close/>
              </a:path>
              <a:path w="652779" h="509904">
                <a:moveTo>
                  <a:pt x="125729" y="94487"/>
                </a:moveTo>
                <a:lnTo>
                  <a:pt x="124205" y="91439"/>
                </a:lnTo>
                <a:lnTo>
                  <a:pt x="120395" y="89915"/>
                </a:lnTo>
                <a:lnTo>
                  <a:pt x="117347" y="92201"/>
                </a:lnTo>
                <a:lnTo>
                  <a:pt x="116585" y="95249"/>
                </a:lnTo>
                <a:lnTo>
                  <a:pt x="118109" y="98297"/>
                </a:lnTo>
                <a:lnTo>
                  <a:pt x="121919" y="99821"/>
                </a:lnTo>
                <a:lnTo>
                  <a:pt x="124967" y="97535"/>
                </a:lnTo>
                <a:lnTo>
                  <a:pt x="125729" y="94487"/>
                </a:lnTo>
                <a:close/>
              </a:path>
              <a:path w="652779" h="509904">
                <a:moveTo>
                  <a:pt x="111251" y="82295"/>
                </a:moveTo>
                <a:lnTo>
                  <a:pt x="108965" y="79247"/>
                </a:lnTo>
                <a:lnTo>
                  <a:pt x="105917" y="78485"/>
                </a:lnTo>
                <a:lnTo>
                  <a:pt x="102107" y="80009"/>
                </a:lnTo>
                <a:lnTo>
                  <a:pt x="101345" y="83819"/>
                </a:lnTo>
                <a:lnTo>
                  <a:pt x="103631" y="86867"/>
                </a:lnTo>
                <a:lnTo>
                  <a:pt x="106679" y="87629"/>
                </a:lnTo>
                <a:lnTo>
                  <a:pt x="109727" y="86105"/>
                </a:lnTo>
                <a:lnTo>
                  <a:pt x="111251" y="82295"/>
                </a:lnTo>
                <a:close/>
              </a:path>
              <a:path w="652779" h="509904">
                <a:moveTo>
                  <a:pt x="96011" y="70865"/>
                </a:moveTo>
                <a:lnTo>
                  <a:pt x="93725" y="67817"/>
                </a:lnTo>
                <a:lnTo>
                  <a:pt x="90677" y="67055"/>
                </a:lnTo>
                <a:lnTo>
                  <a:pt x="87629" y="68579"/>
                </a:lnTo>
                <a:lnTo>
                  <a:pt x="86105" y="72389"/>
                </a:lnTo>
                <a:lnTo>
                  <a:pt x="88391" y="75437"/>
                </a:lnTo>
                <a:lnTo>
                  <a:pt x="91439" y="76199"/>
                </a:lnTo>
                <a:lnTo>
                  <a:pt x="95249" y="74675"/>
                </a:lnTo>
                <a:lnTo>
                  <a:pt x="96011" y="70865"/>
                </a:lnTo>
                <a:close/>
              </a:path>
              <a:path w="652779" h="509904">
                <a:moveTo>
                  <a:pt x="83057" y="16763"/>
                </a:moveTo>
                <a:lnTo>
                  <a:pt x="0" y="0"/>
                </a:lnTo>
                <a:lnTo>
                  <a:pt x="36575" y="76961"/>
                </a:lnTo>
                <a:lnTo>
                  <a:pt x="56387" y="51303"/>
                </a:lnTo>
                <a:lnTo>
                  <a:pt x="56387" y="48767"/>
                </a:lnTo>
                <a:lnTo>
                  <a:pt x="57157" y="44954"/>
                </a:lnTo>
                <a:lnTo>
                  <a:pt x="60197" y="43433"/>
                </a:lnTo>
                <a:lnTo>
                  <a:pt x="62161" y="43826"/>
                </a:lnTo>
                <a:lnTo>
                  <a:pt x="83057" y="16763"/>
                </a:lnTo>
                <a:close/>
              </a:path>
              <a:path w="652779" h="509904">
                <a:moveTo>
                  <a:pt x="62161" y="43826"/>
                </a:moveTo>
                <a:lnTo>
                  <a:pt x="60197" y="43433"/>
                </a:lnTo>
                <a:lnTo>
                  <a:pt x="57149" y="44957"/>
                </a:lnTo>
                <a:lnTo>
                  <a:pt x="56387" y="48767"/>
                </a:lnTo>
                <a:lnTo>
                  <a:pt x="57157" y="50307"/>
                </a:lnTo>
                <a:lnTo>
                  <a:pt x="62161" y="43826"/>
                </a:lnTo>
                <a:close/>
              </a:path>
              <a:path w="652779" h="509904">
                <a:moveTo>
                  <a:pt x="57157" y="50307"/>
                </a:moveTo>
                <a:lnTo>
                  <a:pt x="56387" y="48767"/>
                </a:lnTo>
                <a:lnTo>
                  <a:pt x="56387" y="51303"/>
                </a:lnTo>
                <a:lnTo>
                  <a:pt x="57157" y="50307"/>
                </a:lnTo>
                <a:close/>
              </a:path>
              <a:path w="652779" h="509904">
                <a:moveTo>
                  <a:pt x="65531" y="47243"/>
                </a:moveTo>
                <a:lnTo>
                  <a:pt x="64007" y="44195"/>
                </a:lnTo>
                <a:lnTo>
                  <a:pt x="62161" y="43826"/>
                </a:lnTo>
                <a:lnTo>
                  <a:pt x="57157" y="50307"/>
                </a:lnTo>
                <a:lnTo>
                  <a:pt x="57911" y="51815"/>
                </a:lnTo>
                <a:lnTo>
                  <a:pt x="61721" y="52577"/>
                </a:lnTo>
                <a:lnTo>
                  <a:pt x="64769" y="51053"/>
                </a:lnTo>
                <a:lnTo>
                  <a:pt x="65531" y="47243"/>
                </a:lnTo>
                <a:close/>
              </a:path>
              <a:path w="652779" h="509904">
                <a:moveTo>
                  <a:pt x="80771" y="59435"/>
                </a:moveTo>
                <a:lnTo>
                  <a:pt x="79247" y="55625"/>
                </a:lnTo>
                <a:lnTo>
                  <a:pt x="75437" y="54863"/>
                </a:lnTo>
                <a:lnTo>
                  <a:pt x="72389" y="57149"/>
                </a:lnTo>
                <a:lnTo>
                  <a:pt x="71627" y="60197"/>
                </a:lnTo>
                <a:lnTo>
                  <a:pt x="73151" y="63245"/>
                </a:lnTo>
                <a:lnTo>
                  <a:pt x="76961" y="64769"/>
                </a:lnTo>
                <a:lnTo>
                  <a:pt x="80009" y="62483"/>
                </a:lnTo>
                <a:lnTo>
                  <a:pt x="80771" y="59435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2983" rIns="0" bIns="0" rtlCol="0">
            <a:spAutoFit/>
          </a:bodyPr>
          <a:lstStyle/>
          <a:p>
            <a:pPr marL="1325245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mallo</a:t>
            </a:r>
            <a:r>
              <a:rPr spc="-5" dirty="0">
                <a:latin typeface="Courier New"/>
                <a:cs typeface="Courier New"/>
              </a:rPr>
              <a:t>c</a:t>
            </a:r>
            <a:r>
              <a:rPr spc="-1650" dirty="0">
                <a:latin typeface="Courier New"/>
                <a:cs typeface="Courier New"/>
              </a:rPr>
              <a:t> </a:t>
            </a:r>
            <a:r>
              <a:rPr spc="-5" dirty="0"/>
              <a:t>failure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3830" y="1557972"/>
            <a:ext cx="7991469" cy="5428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o not assume</a:t>
            </a:r>
            <a:r>
              <a:rPr sz="2800" spc="-5" dirty="0">
                <a:latin typeface="Calibri"/>
                <a:cs typeface="Calibri"/>
              </a:rPr>
              <a:t> tha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10" dirty="0" err="1">
                <a:latin typeface="Courier New"/>
                <a:cs typeface="Courier New"/>
              </a:rPr>
              <a:t>mallo</a:t>
            </a:r>
            <a:r>
              <a:rPr sz="2800" b="1" dirty="0" err="1">
                <a:latin typeface="Courier New"/>
                <a:cs typeface="Courier New"/>
              </a:rPr>
              <a:t>c</a:t>
            </a:r>
            <a:r>
              <a:rPr sz="2800" b="1" spc="-1045" dirty="0">
                <a:latin typeface="Courier New"/>
                <a:cs typeface="Courier New"/>
              </a:rPr>
              <a:t> </a:t>
            </a:r>
            <a:r>
              <a:rPr lang="en-AU" sz="2800" b="1" spc="-10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wil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alway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5" dirty="0">
                <a:latin typeface="Calibri"/>
                <a:cs typeface="Calibri"/>
              </a:rPr>
              <a:t>succeed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55600" marR="220979" indent="-342900">
              <a:lnSpc>
                <a:spcPct val="101800"/>
              </a:lnSpc>
              <a:spcBef>
                <a:spcPts val="615"/>
              </a:spcBef>
              <a:buFont typeface="Arial"/>
              <a:buChar char="•"/>
              <a:tabLst>
                <a:tab pos="436880" algn="l"/>
              </a:tabLst>
            </a:pPr>
            <a:r>
              <a:rPr sz="2800" spc="-5" dirty="0">
                <a:latin typeface="Calibri"/>
                <a:cs typeface="Calibri"/>
              </a:rPr>
              <a:t>Whe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allocatio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5" dirty="0">
                <a:latin typeface="Calibri"/>
                <a:cs typeface="Calibri"/>
              </a:rPr>
              <a:t>fails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 </a:t>
            </a:r>
            <a:r>
              <a:rPr sz="2800" b="1" spc="-5" dirty="0" err="1">
                <a:latin typeface="Courier New"/>
                <a:cs typeface="Courier New"/>
              </a:rPr>
              <a:t>mallo</a:t>
            </a:r>
            <a:r>
              <a:rPr sz="2800" b="1" dirty="0" err="1">
                <a:latin typeface="Courier New"/>
                <a:cs typeface="Courier New"/>
              </a:rPr>
              <a:t>c</a:t>
            </a:r>
            <a:r>
              <a:rPr sz="2800" b="1" spc="-1055" dirty="0">
                <a:latin typeface="Courier New"/>
                <a:cs typeface="Courier New"/>
              </a:rPr>
              <a:t> </a:t>
            </a:r>
            <a:r>
              <a:rPr lang="en-AU" sz="2800" b="1" spc="-105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returns th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NULL </a:t>
            </a:r>
            <a:r>
              <a:rPr sz="2800" spc="-5" dirty="0">
                <a:latin typeface="Calibri"/>
                <a:cs typeface="Calibri"/>
              </a:rPr>
              <a:t>pointer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469900" lvl="1">
              <a:spcBef>
                <a:spcPts val="1675"/>
              </a:spcBef>
            </a:pPr>
            <a:r>
              <a:rPr sz="2000" i="1" spc="-5" dirty="0">
                <a:latin typeface="Calibri"/>
                <a:cs typeface="Calibri"/>
              </a:rPr>
              <a:t>Example:</a:t>
            </a:r>
            <a:endParaRPr sz="2000" dirty="0">
              <a:latin typeface="Calibri"/>
              <a:cs typeface="Calibri"/>
            </a:endParaRPr>
          </a:p>
          <a:p>
            <a:pPr marL="469900" lvl="1">
              <a:spcBef>
                <a:spcPts val="365"/>
              </a:spcBef>
            </a:pPr>
            <a:r>
              <a:rPr sz="2000" spc="-5" dirty="0">
                <a:solidFill>
                  <a:srgbClr val="0000CC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*ptr;</a:t>
            </a:r>
            <a:endParaRPr sz="2000" dirty="0">
              <a:latin typeface="Courier New"/>
              <a:cs typeface="Courier New"/>
            </a:endParaRPr>
          </a:p>
          <a:p>
            <a:pPr marL="469900" lvl="1">
              <a:spcBef>
                <a:spcPts val="176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spc="-5" dirty="0">
                <a:latin typeface="Courier New"/>
                <a:cs typeface="Courier New"/>
              </a:rPr>
              <a:t>( (ptr = (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char</a:t>
            </a:r>
            <a:r>
              <a:rPr sz="2000" spc="-5" dirty="0">
                <a:latin typeface="Courier New"/>
                <a:cs typeface="Courier New"/>
              </a:rPr>
              <a:t>*)malloc(100)) == NULL )</a:t>
            </a:r>
            <a:endParaRPr sz="2000" dirty="0">
              <a:latin typeface="Courier New"/>
              <a:cs typeface="Courier New"/>
            </a:endParaRPr>
          </a:p>
          <a:p>
            <a:pPr marL="469900" lvl="1">
              <a:spcBef>
                <a:spcPts val="470"/>
              </a:spcBef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926465" marR="81915" lvl="1">
              <a:lnSpc>
                <a:spcPts val="2880"/>
              </a:lnSpc>
              <a:spcBef>
                <a:spcPts val="170"/>
              </a:spcBef>
            </a:pPr>
            <a:r>
              <a:rPr lang="en-US" sz="2000" spc="-5" dirty="0" err="1">
                <a:latin typeface="Courier New"/>
                <a:cs typeface="Courier New"/>
              </a:rPr>
              <a:t>printf</a:t>
            </a:r>
            <a:r>
              <a:rPr lang="en-US" sz="2000" spc="-5" dirty="0"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" Memory allocation failure"); </a:t>
            </a:r>
            <a:endParaRPr lang="en-US" sz="2000" spc="-5" dirty="0">
              <a:latin typeface="Courier New"/>
              <a:cs typeface="Courier New"/>
            </a:endParaRPr>
          </a:p>
          <a:p>
            <a:pPr marL="926465" marR="81915" lvl="1">
              <a:lnSpc>
                <a:spcPts val="2880"/>
              </a:lnSpc>
              <a:spcBef>
                <a:spcPts val="17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000" spc="-5" dirty="0">
                <a:latin typeface="Courier New"/>
                <a:cs typeface="Courier New"/>
              </a:rPr>
              <a:t>(-1);</a:t>
            </a:r>
            <a:endParaRPr sz="2000" dirty="0">
              <a:latin typeface="Courier New"/>
              <a:cs typeface="Courier New"/>
            </a:endParaRPr>
          </a:p>
          <a:p>
            <a:pPr marL="469900" lvl="1">
              <a:spcBef>
                <a:spcPts val="295"/>
              </a:spcBef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erro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recover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applicatio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5" dirty="0">
                <a:latin typeface="Calibri"/>
                <a:cs typeface="Calibri"/>
              </a:rPr>
              <a:t>specific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</a:t>
            </a:r>
            <a:r>
              <a:rPr sz="2800" dirty="0">
                <a:latin typeface="Calibri"/>
                <a:cs typeface="Calibri"/>
              </a:rPr>
              <a:t>t </a:t>
            </a:r>
            <a:r>
              <a:rPr sz="2800" spc="-5" dirty="0">
                <a:latin typeface="Calibri"/>
                <a:cs typeface="Calibri"/>
              </a:rPr>
              <a:t>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ofte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progra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terminated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2860" rIns="0" bIns="0" rtlCol="0">
            <a:spAutoFit/>
          </a:bodyPr>
          <a:lstStyle/>
          <a:p>
            <a:pPr marL="1617345">
              <a:lnSpc>
                <a:spcPct val="100000"/>
              </a:lnSpc>
            </a:pPr>
            <a:r>
              <a:rPr b="1" spc="-10" dirty="0">
                <a:latin typeface="Courier New"/>
                <a:cs typeface="Courier New"/>
              </a:rPr>
              <a:t>malloc</a:t>
            </a:r>
            <a:r>
              <a:rPr b="1" spc="-5" dirty="0">
                <a:latin typeface="Courier New"/>
                <a:cs typeface="Courier New"/>
              </a:rPr>
              <a:t>(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3831" y="1708086"/>
            <a:ext cx="7694295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1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allocat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memor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specifie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element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5" dirty="0">
                <a:latin typeface="Calibri"/>
                <a:cs typeface="Calibri"/>
              </a:rPr>
              <a:t>typ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us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sizeof(</a:t>
            </a:r>
            <a:r>
              <a:rPr sz="2800" b="1" dirty="0">
                <a:latin typeface="Courier New"/>
                <a:cs typeface="Courier New"/>
              </a:rPr>
              <a:t>)</a:t>
            </a:r>
            <a:r>
              <a:rPr sz="2800" b="1" spc="-104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operator</a:t>
            </a:r>
            <a:r>
              <a:rPr lang="en-A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3085" y="2758884"/>
            <a:ext cx="5059045" cy="60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5" dirty="0">
                <a:latin typeface="Calibri"/>
                <a:cs typeface="Calibri"/>
              </a:rPr>
              <a:t>Example:  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ocate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memory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100 integers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solidFill>
                  <a:srgbClr val="0000CC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CC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*ptr;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3062" y="3581285"/>
            <a:ext cx="5215890" cy="198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300"/>
              </a:lnSpc>
            </a:pPr>
            <a:r>
              <a:rPr sz="1800" spc="-5" dirty="0">
                <a:latin typeface="Courier New"/>
                <a:cs typeface="Courier New"/>
              </a:rPr>
              <a:t>pt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9A"/>
                </a:solidFill>
                <a:latin typeface="Courier New"/>
                <a:cs typeface="Courier New"/>
              </a:rPr>
              <a:t>int</a:t>
            </a:r>
            <a:r>
              <a:rPr sz="1800" spc="-5" dirty="0">
                <a:latin typeface="Courier New"/>
                <a:cs typeface="Courier New"/>
              </a:rPr>
              <a:t>*)malloc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100*</a:t>
            </a:r>
            <a:r>
              <a:rPr sz="1800" b="1" spc="-10" dirty="0">
                <a:latin typeface="Courier New"/>
                <a:cs typeface="Courier New"/>
              </a:rPr>
              <a:t>sizeof</a:t>
            </a:r>
            <a:r>
              <a:rPr sz="1800" b="1" spc="-5" dirty="0"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);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(ptr==NULL)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422275" marR="5715">
              <a:lnSpc>
                <a:spcPct val="120300"/>
              </a:lnSpc>
            </a:pPr>
            <a:r>
              <a:rPr sz="1800" spc="-10" dirty="0" err="1">
                <a:latin typeface="Courier New"/>
                <a:cs typeface="Courier New"/>
              </a:rPr>
              <a:t>printf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"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Memor</a:t>
            </a:r>
            <a:r>
              <a:rPr sz="1800" dirty="0">
                <a:latin typeface="Courier New"/>
                <a:cs typeface="Courier New"/>
              </a:rPr>
              <a:t>y </a:t>
            </a:r>
            <a:r>
              <a:rPr sz="1800" spc="-5" dirty="0">
                <a:latin typeface="Courier New"/>
                <a:cs typeface="Courier New"/>
              </a:rPr>
              <a:t>allocation </a:t>
            </a:r>
            <a:endParaRPr lang="en-US" sz="1800" spc="-5" dirty="0">
              <a:latin typeface="Courier New"/>
              <a:cs typeface="Courier New"/>
            </a:endParaRPr>
          </a:p>
          <a:p>
            <a:pPr marL="422275" marR="5715">
              <a:lnSpc>
                <a:spcPct val="120300"/>
              </a:lnSpc>
            </a:pPr>
            <a:r>
              <a:rPr lang="en-US" spc="-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etur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(-1);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48345" y="4571877"/>
            <a:ext cx="13906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failure");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3085" y="5584094"/>
            <a:ext cx="763841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specif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dat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explicitly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may be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othe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platforms</a:t>
            </a:r>
            <a:endParaRPr sz="2400">
              <a:latin typeface="Calibri"/>
              <a:cs typeface="Calibri"/>
            </a:endParaRPr>
          </a:p>
          <a:p>
            <a:pPr marL="316865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latin typeface="Courier New"/>
                <a:cs typeface="Courier New"/>
              </a:rPr>
              <a:t>ptr = malloc( 100*</a:t>
            </a:r>
            <a:r>
              <a:rPr sz="2000" b="1" spc="-5" dirty="0">
                <a:latin typeface="Courier New"/>
                <a:cs typeface="Courier New"/>
              </a:rPr>
              <a:t>4 </a:t>
            </a:r>
            <a:r>
              <a:rPr sz="2000" spc="-5" dirty="0">
                <a:latin typeface="Courier New"/>
                <a:cs typeface="Courier New"/>
              </a:rPr>
              <a:t>); </a:t>
            </a:r>
            <a:r>
              <a:rPr sz="2000" spc="-5" dirty="0">
                <a:solidFill>
                  <a:srgbClr val="800000"/>
                </a:solidFill>
                <a:latin typeface="Courier New"/>
                <a:cs typeface="Courier New"/>
              </a:rPr>
              <a:t>/* bad style */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4693" rIns="0" bIns="0" rtlCol="0">
            <a:spAutoFit/>
          </a:bodyPr>
          <a:lstStyle/>
          <a:p>
            <a:pPr marL="2161540">
              <a:lnSpc>
                <a:spcPct val="100000"/>
              </a:lnSpc>
            </a:pPr>
            <a:r>
              <a:rPr sz="4800" dirty="0"/>
              <a:t>Caution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322203" y="1557972"/>
            <a:ext cx="7718425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o not </a:t>
            </a:r>
            <a:r>
              <a:rPr sz="2800" spc="-5" dirty="0">
                <a:latin typeface="Calibri"/>
                <a:cs typeface="Calibri"/>
              </a:rPr>
              <a:t>modif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returne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 </a:t>
            </a:r>
            <a:r>
              <a:rPr sz="2800" b="1" spc="-10" dirty="0">
                <a:latin typeface="Courier New"/>
                <a:cs typeface="Courier New"/>
              </a:rPr>
              <a:t>malloc()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0535" y="2225484"/>
            <a:ext cx="7492365" cy="209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5" dirty="0">
                <a:latin typeface="Calibri"/>
                <a:cs typeface="Calibri"/>
              </a:rPr>
              <a:t>Example: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00" spc="-5" dirty="0">
                <a:solidFill>
                  <a:srgbClr val="0000CC"/>
                </a:solidFill>
                <a:latin typeface="Courier New"/>
                <a:cs typeface="Courier New"/>
              </a:rPr>
              <a:t>float </a:t>
            </a:r>
            <a:r>
              <a:rPr sz="2000" spc="-5" dirty="0">
                <a:latin typeface="Courier New"/>
                <a:cs typeface="Courier New"/>
              </a:rPr>
              <a:t>*ptr;</a:t>
            </a:r>
            <a:endParaRPr sz="2000" dirty="0">
              <a:latin typeface="Courier New"/>
              <a:cs typeface="Courier New"/>
            </a:endParaRPr>
          </a:p>
          <a:p>
            <a:pPr marL="12700" marR="2289810">
              <a:lnSpc>
                <a:spcPct val="119700"/>
              </a:lnSpc>
              <a:spcBef>
                <a:spcPts val="1435"/>
              </a:spcBef>
            </a:pPr>
            <a:r>
              <a:rPr sz="2000" spc="-5" dirty="0">
                <a:latin typeface="Courier New"/>
                <a:cs typeface="Courier New"/>
              </a:rPr>
              <a:t>ptr = malloc( 100*</a:t>
            </a:r>
            <a:r>
              <a:rPr sz="2000" b="1" spc="-5" dirty="0">
                <a:latin typeface="Courier New"/>
                <a:cs typeface="Courier New"/>
              </a:rPr>
              <a:t>sizeof(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2000" b="1" spc="-5" dirty="0">
                <a:latin typeface="Courier New"/>
                <a:cs typeface="Courier New"/>
              </a:rPr>
              <a:t>) </a:t>
            </a:r>
            <a:r>
              <a:rPr sz="2000" spc="-5" dirty="0">
                <a:latin typeface="Courier New"/>
                <a:cs typeface="Courier New"/>
              </a:rPr>
              <a:t>);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spc="-5" dirty="0">
                <a:latin typeface="Courier New"/>
                <a:cs typeface="Courier New"/>
              </a:rPr>
              <a:t>(ptr==NULL)</a:t>
            </a:r>
            <a:endParaRPr sz="20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sz="2000" spc="-5" dirty="0" err="1">
                <a:latin typeface="Courier New"/>
                <a:cs typeface="Courier New"/>
              </a:rPr>
              <a:t>printf</a:t>
            </a:r>
            <a:r>
              <a:rPr sz="2000" spc="-5" dirty="0">
                <a:latin typeface="Courier New"/>
                <a:cs typeface="Courier New"/>
              </a:rPr>
              <a:t>( " Memory allocation failure");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0535" y="4734775"/>
            <a:ext cx="1397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ptr += 5;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0535" y="5641244"/>
            <a:ext cx="7399655" cy="1185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65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poin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beginnin</a:t>
            </a:r>
            <a:r>
              <a:rPr sz="2400" dirty="0">
                <a:latin typeface="Calibri"/>
                <a:cs typeface="Calibri"/>
              </a:rPr>
              <a:t>g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allocated </a:t>
            </a:r>
            <a:r>
              <a:rPr sz="2400" spc="-10" dirty="0">
                <a:latin typeface="Calibri"/>
                <a:cs typeface="Calibri"/>
              </a:rPr>
              <a:t>memor</a:t>
            </a:r>
            <a:r>
              <a:rPr sz="2400" spc="-5" dirty="0">
                <a:latin typeface="Calibri"/>
                <a:cs typeface="Calibri"/>
              </a:rPr>
              <a:t>y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avoid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confusion</a:t>
            </a:r>
            <a:r>
              <a:rPr sz="2400" spc="-10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</a:t>
            </a:r>
            <a:r>
              <a:rPr sz="2400" spc="-5" dirty="0">
                <a:latin typeface="Calibri"/>
                <a:cs typeface="Calibri"/>
              </a:rPr>
              <a:t>m </a:t>
            </a:r>
            <a:r>
              <a:rPr sz="2400" spc="-10" dirty="0">
                <a:latin typeface="Calibri"/>
                <a:cs typeface="Calibri"/>
              </a:rPr>
              <a:t>memory </a:t>
            </a:r>
            <a:r>
              <a:rPr sz="2400" spc="-5" dirty="0">
                <a:latin typeface="Calibri"/>
                <a:cs typeface="Calibri"/>
              </a:rPr>
              <a:t>manager</a:t>
            </a:r>
            <a:r>
              <a:rPr lang="en-AU"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4863" y="4836667"/>
            <a:ext cx="219519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may lea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d</a:t>
            </a:r>
            <a:r>
              <a:rPr sz="1800" spc="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mem</a:t>
            </a:r>
            <a:r>
              <a:rPr sz="1800" spc="-10" dirty="0">
                <a:solidFill>
                  <a:srgbClr val="800000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ry management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 problems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1995" y="5071109"/>
            <a:ext cx="1746885" cy="148590"/>
          </a:xfrm>
          <a:custGeom>
            <a:avLst/>
            <a:gdLst/>
            <a:ahLst/>
            <a:cxnLst/>
            <a:rect l="l" t="t" r="r" b="b"/>
            <a:pathLst>
              <a:path w="1746885" h="148589">
                <a:moveTo>
                  <a:pt x="1746504" y="115824"/>
                </a:moveTo>
                <a:lnTo>
                  <a:pt x="1745742" y="103632"/>
                </a:lnTo>
                <a:lnTo>
                  <a:pt x="1733550" y="103632"/>
                </a:lnTo>
                <a:lnTo>
                  <a:pt x="1733550" y="116586"/>
                </a:lnTo>
                <a:lnTo>
                  <a:pt x="1746504" y="115824"/>
                </a:lnTo>
                <a:close/>
              </a:path>
              <a:path w="1746885" h="148589">
                <a:moveTo>
                  <a:pt x="1721358" y="117348"/>
                </a:moveTo>
                <a:lnTo>
                  <a:pt x="1720596" y="104394"/>
                </a:lnTo>
                <a:lnTo>
                  <a:pt x="1707642" y="105156"/>
                </a:lnTo>
                <a:lnTo>
                  <a:pt x="1708404" y="117348"/>
                </a:lnTo>
                <a:lnTo>
                  <a:pt x="1721358" y="117348"/>
                </a:lnTo>
                <a:close/>
              </a:path>
              <a:path w="1746885" h="148589">
                <a:moveTo>
                  <a:pt x="1695450" y="118110"/>
                </a:moveTo>
                <a:lnTo>
                  <a:pt x="1695450" y="105918"/>
                </a:lnTo>
                <a:lnTo>
                  <a:pt x="1682496" y="105918"/>
                </a:lnTo>
                <a:lnTo>
                  <a:pt x="1683258" y="118872"/>
                </a:lnTo>
                <a:lnTo>
                  <a:pt x="1695450" y="118110"/>
                </a:lnTo>
                <a:close/>
              </a:path>
              <a:path w="1746885" h="148589">
                <a:moveTo>
                  <a:pt x="1670304" y="119634"/>
                </a:moveTo>
                <a:lnTo>
                  <a:pt x="1669542" y="106680"/>
                </a:lnTo>
                <a:lnTo>
                  <a:pt x="1657350" y="107442"/>
                </a:lnTo>
                <a:lnTo>
                  <a:pt x="1658112" y="119634"/>
                </a:lnTo>
                <a:lnTo>
                  <a:pt x="1670304" y="119634"/>
                </a:lnTo>
                <a:close/>
              </a:path>
              <a:path w="1746885" h="148589">
                <a:moveTo>
                  <a:pt x="1645158" y="120396"/>
                </a:moveTo>
                <a:lnTo>
                  <a:pt x="1644396" y="107442"/>
                </a:lnTo>
                <a:lnTo>
                  <a:pt x="1634490" y="108149"/>
                </a:lnTo>
                <a:lnTo>
                  <a:pt x="1632204" y="108204"/>
                </a:lnTo>
                <a:lnTo>
                  <a:pt x="1632204" y="121158"/>
                </a:lnTo>
                <a:lnTo>
                  <a:pt x="1634490" y="120396"/>
                </a:lnTo>
                <a:lnTo>
                  <a:pt x="1645158" y="120396"/>
                </a:lnTo>
                <a:close/>
              </a:path>
              <a:path w="1746885" h="148589">
                <a:moveTo>
                  <a:pt x="1620012" y="121158"/>
                </a:moveTo>
                <a:lnTo>
                  <a:pt x="1619250" y="108966"/>
                </a:lnTo>
                <a:lnTo>
                  <a:pt x="1606296" y="108966"/>
                </a:lnTo>
                <a:lnTo>
                  <a:pt x="1607058" y="121920"/>
                </a:lnTo>
                <a:lnTo>
                  <a:pt x="1610106" y="121920"/>
                </a:lnTo>
                <a:lnTo>
                  <a:pt x="1620012" y="121158"/>
                </a:lnTo>
                <a:close/>
              </a:path>
              <a:path w="1746885" h="148589">
                <a:moveTo>
                  <a:pt x="1594104" y="122682"/>
                </a:moveTo>
                <a:lnTo>
                  <a:pt x="1594104" y="109728"/>
                </a:lnTo>
                <a:lnTo>
                  <a:pt x="1585722" y="109728"/>
                </a:lnTo>
                <a:lnTo>
                  <a:pt x="1581150" y="110490"/>
                </a:lnTo>
                <a:lnTo>
                  <a:pt x="1581912" y="122682"/>
                </a:lnTo>
                <a:lnTo>
                  <a:pt x="1594104" y="122682"/>
                </a:lnTo>
                <a:close/>
              </a:path>
              <a:path w="1746885" h="148589">
                <a:moveTo>
                  <a:pt x="1568958" y="123444"/>
                </a:moveTo>
                <a:lnTo>
                  <a:pt x="1568196" y="110490"/>
                </a:lnTo>
                <a:lnTo>
                  <a:pt x="1560576" y="111252"/>
                </a:lnTo>
                <a:lnTo>
                  <a:pt x="1556004" y="111252"/>
                </a:lnTo>
                <a:lnTo>
                  <a:pt x="1556004" y="123444"/>
                </a:lnTo>
                <a:lnTo>
                  <a:pt x="1568958" y="123444"/>
                </a:lnTo>
                <a:close/>
              </a:path>
              <a:path w="1746885" h="148589">
                <a:moveTo>
                  <a:pt x="1543812" y="124206"/>
                </a:moveTo>
                <a:lnTo>
                  <a:pt x="1543050" y="111252"/>
                </a:lnTo>
                <a:lnTo>
                  <a:pt x="1534668" y="111950"/>
                </a:lnTo>
                <a:lnTo>
                  <a:pt x="1530096" y="112014"/>
                </a:lnTo>
                <a:lnTo>
                  <a:pt x="1530858" y="124968"/>
                </a:lnTo>
                <a:lnTo>
                  <a:pt x="1534668" y="124206"/>
                </a:lnTo>
                <a:lnTo>
                  <a:pt x="1543812" y="124206"/>
                </a:lnTo>
                <a:close/>
              </a:path>
              <a:path w="1746885" h="148589">
                <a:moveTo>
                  <a:pt x="1517904" y="124968"/>
                </a:moveTo>
                <a:lnTo>
                  <a:pt x="1517904" y="112776"/>
                </a:lnTo>
                <a:lnTo>
                  <a:pt x="1504950" y="112776"/>
                </a:lnTo>
                <a:lnTo>
                  <a:pt x="1505712" y="125730"/>
                </a:lnTo>
                <a:lnTo>
                  <a:pt x="1507236" y="125730"/>
                </a:lnTo>
                <a:lnTo>
                  <a:pt x="1517904" y="124968"/>
                </a:lnTo>
                <a:close/>
              </a:path>
              <a:path w="1746885" h="148589">
                <a:moveTo>
                  <a:pt x="1492758" y="125730"/>
                </a:moveTo>
                <a:lnTo>
                  <a:pt x="1491996" y="113538"/>
                </a:lnTo>
                <a:lnTo>
                  <a:pt x="1479804" y="113538"/>
                </a:lnTo>
                <a:lnTo>
                  <a:pt x="1479804" y="126492"/>
                </a:lnTo>
                <a:lnTo>
                  <a:pt x="1492758" y="125730"/>
                </a:lnTo>
                <a:close/>
              </a:path>
              <a:path w="1746885" h="148589">
                <a:moveTo>
                  <a:pt x="1467612" y="126492"/>
                </a:moveTo>
                <a:lnTo>
                  <a:pt x="1466850" y="114300"/>
                </a:lnTo>
                <a:lnTo>
                  <a:pt x="1453896" y="114300"/>
                </a:lnTo>
                <a:lnTo>
                  <a:pt x="1454658" y="127254"/>
                </a:lnTo>
                <a:lnTo>
                  <a:pt x="1463802" y="127254"/>
                </a:lnTo>
                <a:lnTo>
                  <a:pt x="1467612" y="126492"/>
                </a:lnTo>
                <a:close/>
              </a:path>
              <a:path w="1746885" h="148589">
                <a:moveTo>
                  <a:pt x="1441704" y="127254"/>
                </a:moveTo>
                <a:lnTo>
                  <a:pt x="1441704" y="115062"/>
                </a:lnTo>
                <a:lnTo>
                  <a:pt x="1428750" y="115062"/>
                </a:lnTo>
                <a:lnTo>
                  <a:pt x="1429512" y="128016"/>
                </a:lnTo>
                <a:lnTo>
                  <a:pt x="1432560" y="128016"/>
                </a:lnTo>
                <a:lnTo>
                  <a:pt x="1441704" y="127254"/>
                </a:lnTo>
                <a:close/>
              </a:path>
              <a:path w="1746885" h="148589">
                <a:moveTo>
                  <a:pt x="1416558" y="128016"/>
                </a:moveTo>
                <a:lnTo>
                  <a:pt x="1415796" y="115824"/>
                </a:lnTo>
                <a:lnTo>
                  <a:pt x="1403604" y="115824"/>
                </a:lnTo>
                <a:lnTo>
                  <a:pt x="1403604" y="128778"/>
                </a:lnTo>
                <a:lnTo>
                  <a:pt x="1416558" y="128016"/>
                </a:lnTo>
                <a:close/>
              </a:path>
              <a:path w="1746885" h="148589">
                <a:moveTo>
                  <a:pt x="1391412" y="128778"/>
                </a:moveTo>
                <a:lnTo>
                  <a:pt x="1390650" y="116586"/>
                </a:lnTo>
                <a:lnTo>
                  <a:pt x="1377696" y="116586"/>
                </a:lnTo>
                <a:lnTo>
                  <a:pt x="1378458" y="129540"/>
                </a:lnTo>
                <a:lnTo>
                  <a:pt x="1383792" y="129540"/>
                </a:lnTo>
                <a:lnTo>
                  <a:pt x="1391412" y="128778"/>
                </a:lnTo>
                <a:close/>
              </a:path>
              <a:path w="1746885" h="148589">
                <a:moveTo>
                  <a:pt x="1365504" y="129540"/>
                </a:moveTo>
                <a:lnTo>
                  <a:pt x="1365504" y="117348"/>
                </a:lnTo>
                <a:lnTo>
                  <a:pt x="1352550" y="117348"/>
                </a:lnTo>
                <a:lnTo>
                  <a:pt x="1353312" y="130302"/>
                </a:lnTo>
                <a:lnTo>
                  <a:pt x="1365504" y="129540"/>
                </a:lnTo>
                <a:close/>
              </a:path>
              <a:path w="1746885" h="148589">
                <a:moveTo>
                  <a:pt x="1340358" y="130302"/>
                </a:moveTo>
                <a:lnTo>
                  <a:pt x="1340358" y="118110"/>
                </a:lnTo>
                <a:lnTo>
                  <a:pt x="1327404" y="118110"/>
                </a:lnTo>
                <a:lnTo>
                  <a:pt x="1327404" y="131064"/>
                </a:lnTo>
                <a:lnTo>
                  <a:pt x="1331214" y="131064"/>
                </a:lnTo>
                <a:lnTo>
                  <a:pt x="1340358" y="130302"/>
                </a:lnTo>
                <a:close/>
              </a:path>
              <a:path w="1746885" h="148589">
                <a:moveTo>
                  <a:pt x="1315212" y="131064"/>
                </a:moveTo>
                <a:lnTo>
                  <a:pt x="1314450" y="118110"/>
                </a:lnTo>
                <a:lnTo>
                  <a:pt x="1312164" y="118872"/>
                </a:lnTo>
                <a:lnTo>
                  <a:pt x="1302258" y="118872"/>
                </a:lnTo>
                <a:lnTo>
                  <a:pt x="1302258" y="131826"/>
                </a:lnTo>
                <a:lnTo>
                  <a:pt x="1312164" y="131064"/>
                </a:lnTo>
                <a:lnTo>
                  <a:pt x="1315212" y="131064"/>
                </a:lnTo>
                <a:close/>
              </a:path>
              <a:path w="1746885" h="148589">
                <a:moveTo>
                  <a:pt x="1289304" y="131826"/>
                </a:moveTo>
                <a:lnTo>
                  <a:pt x="1289304" y="118872"/>
                </a:lnTo>
                <a:lnTo>
                  <a:pt x="1276350" y="119634"/>
                </a:lnTo>
                <a:lnTo>
                  <a:pt x="1277112" y="131826"/>
                </a:lnTo>
                <a:lnTo>
                  <a:pt x="1289304" y="131826"/>
                </a:lnTo>
                <a:close/>
              </a:path>
              <a:path w="1746885" h="148589">
                <a:moveTo>
                  <a:pt x="1264158" y="132588"/>
                </a:moveTo>
                <a:lnTo>
                  <a:pt x="1264158" y="119634"/>
                </a:lnTo>
                <a:lnTo>
                  <a:pt x="1251204" y="120396"/>
                </a:lnTo>
                <a:lnTo>
                  <a:pt x="1251204" y="132588"/>
                </a:lnTo>
                <a:lnTo>
                  <a:pt x="1264158" y="132588"/>
                </a:lnTo>
                <a:close/>
              </a:path>
              <a:path w="1746885" h="148589">
                <a:moveTo>
                  <a:pt x="1239012" y="133350"/>
                </a:moveTo>
                <a:lnTo>
                  <a:pt x="1238250" y="120396"/>
                </a:lnTo>
                <a:lnTo>
                  <a:pt x="1228344" y="121158"/>
                </a:lnTo>
                <a:lnTo>
                  <a:pt x="1226058" y="121158"/>
                </a:lnTo>
                <a:lnTo>
                  <a:pt x="1226058" y="133350"/>
                </a:lnTo>
                <a:lnTo>
                  <a:pt x="1239012" y="133350"/>
                </a:lnTo>
                <a:close/>
              </a:path>
              <a:path w="1746885" h="148589">
                <a:moveTo>
                  <a:pt x="1213104" y="134112"/>
                </a:moveTo>
                <a:lnTo>
                  <a:pt x="1213104" y="121158"/>
                </a:lnTo>
                <a:lnTo>
                  <a:pt x="1206246" y="121843"/>
                </a:lnTo>
                <a:lnTo>
                  <a:pt x="1200150" y="121920"/>
                </a:lnTo>
                <a:lnTo>
                  <a:pt x="1200912" y="134874"/>
                </a:lnTo>
                <a:lnTo>
                  <a:pt x="1205484" y="134220"/>
                </a:lnTo>
                <a:lnTo>
                  <a:pt x="1213104" y="134112"/>
                </a:lnTo>
                <a:close/>
              </a:path>
              <a:path w="1746885" h="148589">
                <a:moveTo>
                  <a:pt x="1187958" y="134874"/>
                </a:moveTo>
                <a:lnTo>
                  <a:pt x="1187958" y="121920"/>
                </a:lnTo>
                <a:lnTo>
                  <a:pt x="1181862" y="122682"/>
                </a:lnTo>
                <a:lnTo>
                  <a:pt x="1175004" y="122682"/>
                </a:lnTo>
                <a:lnTo>
                  <a:pt x="1175004" y="135636"/>
                </a:lnTo>
                <a:lnTo>
                  <a:pt x="1181862" y="134874"/>
                </a:lnTo>
                <a:lnTo>
                  <a:pt x="1187958" y="134874"/>
                </a:lnTo>
                <a:close/>
              </a:path>
              <a:path w="1746885" h="148589">
                <a:moveTo>
                  <a:pt x="1162812" y="135636"/>
                </a:moveTo>
                <a:lnTo>
                  <a:pt x="1162050" y="123444"/>
                </a:lnTo>
                <a:lnTo>
                  <a:pt x="1149858" y="123444"/>
                </a:lnTo>
                <a:lnTo>
                  <a:pt x="1149858" y="136398"/>
                </a:lnTo>
                <a:lnTo>
                  <a:pt x="1157478" y="135636"/>
                </a:lnTo>
                <a:lnTo>
                  <a:pt x="1162812" y="135636"/>
                </a:lnTo>
                <a:close/>
              </a:path>
              <a:path w="1746885" h="148589">
                <a:moveTo>
                  <a:pt x="1136904" y="136398"/>
                </a:moveTo>
                <a:lnTo>
                  <a:pt x="1136904" y="124206"/>
                </a:lnTo>
                <a:lnTo>
                  <a:pt x="1123950" y="124206"/>
                </a:lnTo>
                <a:lnTo>
                  <a:pt x="1124712" y="137160"/>
                </a:lnTo>
                <a:lnTo>
                  <a:pt x="1133094" y="137160"/>
                </a:lnTo>
                <a:lnTo>
                  <a:pt x="1136904" y="136398"/>
                </a:lnTo>
                <a:close/>
              </a:path>
              <a:path w="1746885" h="148589">
                <a:moveTo>
                  <a:pt x="1111758" y="137922"/>
                </a:moveTo>
                <a:lnTo>
                  <a:pt x="1111758" y="124968"/>
                </a:lnTo>
                <a:lnTo>
                  <a:pt x="1098804" y="124968"/>
                </a:lnTo>
                <a:lnTo>
                  <a:pt x="1098804" y="137922"/>
                </a:lnTo>
                <a:lnTo>
                  <a:pt x="1111758" y="137922"/>
                </a:lnTo>
                <a:close/>
              </a:path>
              <a:path w="1746885" h="148589">
                <a:moveTo>
                  <a:pt x="1086612" y="138684"/>
                </a:moveTo>
                <a:lnTo>
                  <a:pt x="1085850" y="125730"/>
                </a:lnTo>
                <a:lnTo>
                  <a:pt x="1080516" y="125730"/>
                </a:lnTo>
                <a:lnTo>
                  <a:pt x="1073658" y="126492"/>
                </a:lnTo>
                <a:lnTo>
                  <a:pt x="1073658" y="138684"/>
                </a:lnTo>
                <a:lnTo>
                  <a:pt x="1086612" y="138684"/>
                </a:lnTo>
                <a:close/>
              </a:path>
              <a:path w="1746885" h="148589">
                <a:moveTo>
                  <a:pt x="1061466" y="139446"/>
                </a:moveTo>
                <a:lnTo>
                  <a:pt x="1060704" y="126492"/>
                </a:lnTo>
                <a:lnTo>
                  <a:pt x="1054608" y="126492"/>
                </a:lnTo>
                <a:lnTo>
                  <a:pt x="1047750" y="127254"/>
                </a:lnTo>
                <a:lnTo>
                  <a:pt x="1048512" y="139446"/>
                </a:lnTo>
                <a:lnTo>
                  <a:pt x="1061466" y="139446"/>
                </a:lnTo>
                <a:close/>
              </a:path>
              <a:path w="1746885" h="148589">
                <a:moveTo>
                  <a:pt x="1035558" y="140208"/>
                </a:moveTo>
                <a:lnTo>
                  <a:pt x="1035558" y="127254"/>
                </a:lnTo>
                <a:lnTo>
                  <a:pt x="1027176" y="128016"/>
                </a:lnTo>
                <a:lnTo>
                  <a:pt x="1022604" y="128016"/>
                </a:lnTo>
                <a:lnTo>
                  <a:pt x="1023366" y="140208"/>
                </a:lnTo>
                <a:lnTo>
                  <a:pt x="1035558" y="140208"/>
                </a:lnTo>
                <a:close/>
              </a:path>
              <a:path w="1746885" h="148589">
                <a:moveTo>
                  <a:pt x="1010412" y="140970"/>
                </a:moveTo>
                <a:lnTo>
                  <a:pt x="1009650" y="128016"/>
                </a:lnTo>
                <a:lnTo>
                  <a:pt x="997458" y="128778"/>
                </a:lnTo>
                <a:lnTo>
                  <a:pt x="997458" y="140970"/>
                </a:lnTo>
                <a:lnTo>
                  <a:pt x="1010412" y="140970"/>
                </a:lnTo>
                <a:close/>
              </a:path>
              <a:path w="1746885" h="148589">
                <a:moveTo>
                  <a:pt x="985266" y="141732"/>
                </a:moveTo>
                <a:lnTo>
                  <a:pt x="984504" y="128778"/>
                </a:lnTo>
                <a:lnTo>
                  <a:pt x="973836" y="129489"/>
                </a:lnTo>
                <a:lnTo>
                  <a:pt x="971550" y="129540"/>
                </a:lnTo>
                <a:lnTo>
                  <a:pt x="972312" y="142494"/>
                </a:lnTo>
                <a:lnTo>
                  <a:pt x="973836" y="141732"/>
                </a:lnTo>
                <a:lnTo>
                  <a:pt x="985266" y="141732"/>
                </a:lnTo>
                <a:close/>
              </a:path>
              <a:path w="1746885" h="148589">
                <a:moveTo>
                  <a:pt x="959358" y="142494"/>
                </a:moveTo>
                <a:lnTo>
                  <a:pt x="959358" y="129540"/>
                </a:lnTo>
                <a:lnTo>
                  <a:pt x="946404" y="130302"/>
                </a:lnTo>
                <a:lnTo>
                  <a:pt x="947166" y="143256"/>
                </a:lnTo>
                <a:lnTo>
                  <a:pt x="959358" y="142494"/>
                </a:lnTo>
                <a:close/>
              </a:path>
              <a:path w="1746885" h="148589">
                <a:moveTo>
                  <a:pt x="934212" y="143256"/>
                </a:moveTo>
                <a:lnTo>
                  <a:pt x="933450" y="130302"/>
                </a:lnTo>
                <a:lnTo>
                  <a:pt x="921258" y="131064"/>
                </a:lnTo>
                <a:lnTo>
                  <a:pt x="921258" y="144018"/>
                </a:lnTo>
                <a:lnTo>
                  <a:pt x="934212" y="143256"/>
                </a:lnTo>
                <a:close/>
              </a:path>
              <a:path w="1746885" h="148589">
                <a:moveTo>
                  <a:pt x="909066" y="144018"/>
                </a:moveTo>
                <a:lnTo>
                  <a:pt x="908304" y="131064"/>
                </a:lnTo>
                <a:lnTo>
                  <a:pt x="895350" y="131826"/>
                </a:lnTo>
                <a:lnTo>
                  <a:pt x="896112" y="144780"/>
                </a:lnTo>
                <a:lnTo>
                  <a:pt x="909066" y="144018"/>
                </a:lnTo>
                <a:close/>
              </a:path>
              <a:path w="1746885" h="148589">
                <a:moveTo>
                  <a:pt x="883158" y="144780"/>
                </a:moveTo>
                <a:lnTo>
                  <a:pt x="883158" y="131826"/>
                </a:lnTo>
                <a:lnTo>
                  <a:pt x="870204" y="132588"/>
                </a:lnTo>
                <a:lnTo>
                  <a:pt x="870966" y="144780"/>
                </a:lnTo>
                <a:lnTo>
                  <a:pt x="883158" y="144780"/>
                </a:lnTo>
                <a:close/>
              </a:path>
              <a:path w="1746885" h="148589">
                <a:moveTo>
                  <a:pt x="858012" y="145542"/>
                </a:moveTo>
                <a:lnTo>
                  <a:pt x="857250" y="132588"/>
                </a:lnTo>
                <a:lnTo>
                  <a:pt x="845058" y="133350"/>
                </a:lnTo>
                <a:lnTo>
                  <a:pt x="845058" y="145542"/>
                </a:lnTo>
                <a:lnTo>
                  <a:pt x="858012" y="145542"/>
                </a:lnTo>
                <a:close/>
              </a:path>
              <a:path w="1746885" h="148589">
                <a:moveTo>
                  <a:pt x="832866" y="146304"/>
                </a:moveTo>
                <a:lnTo>
                  <a:pt x="832104" y="133350"/>
                </a:lnTo>
                <a:lnTo>
                  <a:pt x="819912" y="133350"/>
                </a:lnTo>
                <a:lnTo>
                  <a:pt x="819912" y="146304"/>
                </a:lnTo>
                <a:lnTo>
                  <a:pt x="832866" y="146304"/>
                </a:lnTo>
                <a:close/>
              </a:path>
              <a:path w="1746885" h="148589">
                <a:moveTo>
                  <a:pt x="806958" y="146304"/>
                </a:moveTo>
                <a:lnTo>
                  <a:pt x="806958" y="134112"/>
                </a:lnTo>
                <a:lnTo>
                  <a:pt x="794004" y="134112"/>
                </a:lnTo>
                <a:lnTo>
                  <a:pt x="794766" y="147066"/>
                </a:lnTo>
                <a:lnTo>
                  <a:pt x="806958" y="146304"/>
                </a:lnTo>
                <a:close/>
              </a:path>
              <a:path w="1746885" h="148589">
                <a:moveTo>
                  <a:pt x="781812" y="147066"/>
                </a:moveTo>
                <a:lnTo>
                  <a:pt x="781812" y="134112"/>
                </a:lnTo>
                <a:lnTo>
                  <a:pt x="768858" y="134874"/>
                </a:lnTo>
                <a:lnTo>
                  <a:pt x="768858" y="147066"/>
                </a:lnTo>
                <a:lnTo>
                  <a:pt x="781812" y="147066"/>
                </a:lnTo>
                <a:close/>
              </a:path>
              <a:path w="1746885" h="148589">
                <a:moveTo>
                  <a:pt x="756666" y="147828"/>
                </a:moveTo>
                <a:lnTo>
                  <a:pt x="755904" y="134874"/>
                </a:lnTo>
                <a:lnTo>
                  <a:pt x="743712" y="134874"/>
                </a:lnTo>
                <a:lnTo>
                  <a:pt x="743712" y="147828"/>
                </a:lnTo>
                <a:lnTo>
                  <a:pt x="756666" y="147828"/>
                </a:lnTo>
                <a:close/>
              </a:path>
              <a:path w="1746885" h="148589">
                <a:moveTo>
                  <a:pt x="730758" y="147828"/>
                </a:moveTo>
                <a:lnTo>
                  <a:pt x="730758" y="134874"/>
                </a:lnTo>
                <a:lnTo>
                  <a:pt x="717804" y="135636"/>
                </a:lnTo>
                <a:lnTo>
                  <a:pt x="717804" y="147828"/>
                </a:lnTo>
                <a:lnTo>
                  <a:pt x="730758" y="147828"/>
                </a:lnTo>
                <a:close/>
              </a:path>
              <a:path w="1746885" h="148589">
                <a:moveTo>
                  <a:pt x="705612" y="147828"/>
                </a:moveTo>
                <a:lnTo>
                  <a:pt x="705612" y="135636"/>
                </a:lnTo>
                <a:lnTo>
                  <a:pt x="692658" y="135636"/>
                </a:lnTo>
                <a:lnTo>
                  <a:pt x="692658" y="148590"/>
                </a:lnTo>
                <a:lnTo>
                  <a:pt x="705612" y="147828"/>
                </a:lnTo>
                <a:close/>
              </a:path>
              <a:path w="1746885" h="148589">
                <a:moveTo>
                  <a:pt x="679704" y="148590"/>
                </a:moveTo>
                <a:lnTo>
                  <a:pt x="679704" y="135636"/>
                </a:lnTo>
                <a:lnTo>
                  <a:pt x="667512" y="135636"/>
                </a:lnTo>
                <a:lnTo>
                  <a:pt x="667512" y="148590"/>
                </a:lnTo>
                <a:lnTo>
                  <a:pt x="679704" y="148590"/>
                </a:lnTo>
                <a:close/>
              </a:path>
              <a:path w="1746885" h="148589">
                <a:moveTo>
                  <a:pt x="654558" y="148590"/>
                </a:moveTo>
                <a:lnTo>
                  <a:pt x="654558" y="135636"/>
                </a:lnTo>
                <a:lnTo>
                  <a:pt x="641604" y="135636"/>
                </a:lnTo>
                <a:lnTo>
                  <a:pt x="641604" y="148590"/>
                </a:lnTo>
                <a:lnTo>
                  <a:pt x="654558" y="148590"/>
                </a:lnTo>
                <a:close/>
              </a:path>
              <a:path w="1746885" h="148589">
                <a:moveTo>
                  <a:pt x="629412" y="148590"/>
                </a:moveTo>
                <a:lnTo>
                  <a:pt x="629412" y="135636"/>
                </a:lnTo>
                <a:lnTo>
                  <a:pt x="616458" y="135636"/>
                </a:lnTo>
                <a:lnTo>
                  <a:pt x="616458" y="148590"/>
                </a:lnTo>
                <a:lnTo>
                  <a:pt x="629412" y="148590"/>
                </a:lnTo>
                <a:close/>
              </a:path>
              <a:path w="1746885" h="148589">
                <a:moveTo>
                  <a:pt x="604266" y="135636"/>
                </a:moveTo>
                <a:lnTo>
                  <a:pt x="594360" y="135636"/>
                </a:lnTo>
                <a:lnTo>
                  <a:pt x="591312" y="134874"/>
                </a:lnTo>
                <a:lnTo>
                  <a:pt x="591312" y="147828"/>
                </a:lnTo>
                <a:lnTo>
                  <a:pt x="603504" y="147828"/>
                </a:lnTo>
                <a:lnTo>
                  <a:pt x="604266" y="135636"/>
                </a:lnTo>
                <a:close/>
              </a:path>
              <a:path w="1746885" h="148589">
                <a:moveTo>
                  <a:pt x="578358" y="147828"/>
                </a:moveTo>
                <a:lnTo>
                  <a:pt x="578358" y="134874"/>
                </a:lnTo>
                <a:lnTo>
                  <a:pt x="566166" y="134874"/>
                </a:lnTo>
                <a:lnTo>
                  <a:pt x="565404" y="147066"/>
                </a:lnTo>
                <a:lnTo>
                  <a:pt x="573786" y="147828"/>
                </a:lnTo>
                <a:lnTo>
                  <a:pt x="578358" y="147828"/>
                </a:lnTo>
                <a:close/>
              </a:path>
              <a:path w="1746885" h="148589">
                <a:moveTo>
                  <a:pt x="553212" y="134112"/>
                </a:moveTo>
                <a:lnTo>
                  <a:pt x="540258" y="134112"/>
                </a:lnTo>
                <a:lnTo>
                  <a:pt x="540258" y="146304"/>
                </a:lnTo>
                <a:lnTo>
                  <a:pt x="545592" y="146304"/>
                </a:lnTo>
                <a:lnTo>
                  <a:pt x="552450" y="147066"/>
                </a:lnTo>
                <a:lnTo>
                  <a:pt x="553212" y="134112"/>
                </a:lnTo>
                <a:close/>
              </a:path>
              <a:path w="1746885" h="148589">
                <a:moveTo>
                  <a:pt x="528066" y="133350"/>
                </a:moveTo>
                <a:lnTo>
                  <a:pt x="520446" y="132588"/>
                </a:lnTo>
                <a:lnTo>
                  <a:pt x="515112" y="132588"/>
                </a:lnTo>
                <a:lnTo>
                  <a:pt x="514350" y="144780"/>
                </a:lnTo>
                <a:lnTo>
                  <a:pt x="519684" y="145542"/>
                </a:lnTo>
                <a:lnTo>
                  <a:pt x="527304" y="145542"/>
                </a:lnTo>
                <a:lnTo>
                  <a:pt x="528066" y="133350"/>
                </a:lnTo>
                <a:close/>
              </a:path>
              <a:path w="1746885" h="148589">
                <a:moveTo>
                  <a:pt x="502920" y="131826"/>
                </a:moveTo>
                <a:lnTo>
                  <a:pt x="489966" y="131064"/>
                </a:lnTo>
                <a:lnTo>
                  <a:pt x="489204" y="143256"/>
                </a:lnTo>
                <a:lnTo>
                  <a:pt x="502158" y="144018"/>
                </a:lnTo>
                <a:lnTo>
                  <a:pt x="502920" y="131826"/>
                </a:lnTo>
                <a:close/>
              </a:path>
              <a:path w="1746885" h="148589">
                <a:moveTo>
                  <a:pt x="477774" y="129540"/>
                </a:moveTo>
                <a:lnTo>
                  <a:pt x="473202" y="129540"/>
                </a:lnTo>
                <a:lnTo>
                  <a:pt x="464820" y="128778"/>
                </a:lnTo>
                <a:lnTo>
                  <a:pt x="464058" y="141732"/>
                </a:lnTo>
                <a:lnTo>
                  <a:pt x="471678" y="142494"/>
                </a:lnTo>
                <a:lnTo>
                  <a:pt x="476250" y="142494"/>
                </a:lnTo>
                <a:lnTo>
                  <a:pt x="477774" y="129540"/>
                </a:lnTo>
                <a:close/>
              </a:path>
              <a:path w="1746885" h="148589">
                <a:moveTo>
                  <a:pt x="452628" y="127254"/>
                </a:moveTo>
                <a:lnTo>
                  <a:pt x="444246" y="126492"/>
                </a:lnTo>
                <a:lnTo>
                  <a:pt x="439674" y="126492"/>
                </a:lnTo>
                <a:lnTo>
                  <a:pt x="438150" y="138684"/>
                </a:lnTo>
                <a:lnTo>
                  <a:pt x="443484" y="139446"/>
                </a:lnTo>
                <a:lnTo>
                  <a:pt x="451104" y="140208"/>
                </a:lnTo>
                <a:lnTo>
                  <a:pt x="452628" y="127254"/>
                </a:lnTo>
                <a:close/>
              </a:path>
              <a:path w="1746885" h="148589">
                <a:moveTo>
                  <a:pt x="427482" y="124968"/>
                </a:moveTo>
                <a:lnTo>
                  <a:pt x="418338" y="123444"/>
                </a:lnTo>
                <a:lnTo>
                  <a:pt x="414528" y="123444"/>
                </a:lnTo>
                <a:lnTo>
                  <a:pt x="413004" y="135636"/>
                </a:lnTo>
                <a:lnTo>
                  <a:pt x="416814" y="136398"/>
                </a:lnTo>
                <a:lnTo>
                  <a:pt x="425958" y="137160"/>
                </a:lnTo>
                <a:lnTo>
                  <a:pt x="427482" y="124968"/>
                </a:lnTo>
                <a:close/>
              </a:path>
              <a:path w="1746885" h="148589">
                <a:moveTo>
                  <a:pt x="402336" y="121158"/>
                </a:moveTo>
                <a:lnTo>
                  <a:pt x="393954" y="120396"/>
                </a:lnTo>
                <a:lnTo>
                  <a:pt x="389382" y="119634"/>
                </a:lnTo>
                <a:lnTo>
                  <a:pt x="387858" y="131826"/>
                </a:lnTo>
                <a:lnTo>
                  <a:pt x="392430" y="132588"/>
                </a:lnTo>
                <a:lnTo>
                  <a:pt x="400050" y="134112"/>
                </a:lnTo>
                <a:lnTo>
                  <a:pt x="402336" y="121158"/>
                </a:lnTo>
                <a:close/>
              </a:path>
              <a:path w="1746885" h="148589">
                <a:moveTo>
                  <a:pt x="377190" y="117348"/>
                </a:moveTo>
                <a:lnTo>
                  <a:pt x="371856" y="116586"/>
                </a:lnTo>
                <a:lnTo>
                  <a:pt x="364998" y="115062"/>
                </a:lnTo>
                <a:lnTo>
                  <a:pt x="362712" y="128016"/>
                </a:lnTo>
                <a:lnTo>
                  <a:pt x="369570" y="128778"/>
                </a:lnTo>
                <a:lnTo>
                  <a:pt x="374904" y="130302"/>
                </a:lnTo>
                <a:lnTo>
                  <a:pt x="377190" y="117348"/>
                </a:lnTo>
                <a:close/>
              </a:path>
              <a:path w="1746885" h="148589">
                <a:moveTo>
                  <a:pt x="352044" y="112776"/>
                </a:moveTo>
                <a:lnTo>
                  <a:pt x="350520" y="112776"/>
                </a:lnTo>
                <a:lnTo>
                  <a:pt x="340614" y="110490"/>
                </a:lnTo>
                <a:lnTo>
                  <a:pt x="339852" y="110490"/>
                </a:lnTo>
                <a:lnTo>
                  <a:pt x="337566" y="122682"/>
                </a:lnTo>
                <a:lnTo>
                  <a:pt x="338328" y="122682"/>
                </a:lnTo>
                <a:lnTo>
                  <a:pt x="348234" y="124968"/>
                </a:lnTo>
                <a:lnTo>
                  <a:pt x="349758" y="125730"/>
                </a:lnTo>
                <a:lnTo>
                  <a:pt x="352044" y="112776"/>
                </a:lnTo>
                <a:close/>
              </a:path>
              <a:path w="1746885" h="148589">
                <a:moveTo>
                  <a:pt x="327660" y="107442"/>
                </a:moveTo>
                <a:lnTo>
                  <a:pt x="315468" y="104394"/>
                </a:lnTo>
                <a:lnTo>
                  <a:pt x="312420" y="117348"/>
                </a:lnTo>
                <a:lnTo>
                  <a:pt x="324612" y="119634"/>
                </a:lnTo>
                <a:lnTo>
                  <a:pt x="327660" y="107442"/>
                </a:lnTo>
                <a:close/>
              </a:path>
              <a:path w="1746885" h="148589">
                <a:moveTo>
                  <a:pt x="303276" y="101346"/>
                </a:moveTo>
                <a:lnTo>
                  <a:pt x="294894" y="99822"/>
                </a:lnTo>
                <a:lnTo>
                  <a:pt x="291084" y="98298"/>
                </a:lnTo>
                <a:lnTo>
                  <a:pt x="288036" y="110490"/>
                </a:lnTo>
                <a:lnTo>
                  <a:pt x="291846" y="112014"/>
                </a:lnTo>
                <a:lnTo>
                  <a:pt x="300228" y="114300"/>
                </a:lnTo>
                <a:lnTo>
                  <a:pt x="303276" y="101346"/>
                </a:lnTo>
                <a:close/>
              </a:path>
              <a:path w="1746885" h="148589">
                <a:moveTo>
                  <a:pt x="278892" y="95250"/>
                </a:moveTo>
                <a:lnTo>
                  <a:pt x="277368" y="94488"/>
                </a:lnTo>
                <a:lnTo>
                  <a:pt x="266700" y="91440"/>
                </a:lnTo>
                <a:lnTo>
                  <a:pt x="262890" y="103632"/>
                </a:lnTo>
                <a:lnTo>
                  <a:pt x="274320" y="107442"/>
                </a:lnTo>
                <a:lnTo>
                  <a:pt x="275844" y="107442"/>
                </a:lnTo>
                <a:lnTo>
                  <a:pt x="278892" y="95250"/>
                </a:lnTo>
                <a:close/>
              </a:path>
              <a:path w="1746885" h="148589">
                <a:moveTo>
                  <a:pt x="254508" y="88392"/>
                </a:moveTo>
                <a:lnTo>
                  <a:pt x="245364" y="85344"/>
                </a:lnTo>
                <a:lnTo>
                  <a:pt x="242316" y="84582"/>
                </a:lnTo>
                <a:lnTo>
                  <a:pt x="238506" y="96774"/>
                </a:lnTo>
                <a:lnTo>
                  <a:pt x="241554" y="97536"/>
                </a:lnTo>
                <a:lnTo>
                  <a:pt x="250698" y="100584"/>
                </a:lnTo>
                <a:lnTo>
                  <a:pt x="254508" y="88392"/>
                </a:lnTo>
                <a:close/>
              </a:path>
              <a:path w="1746885" h="148589">
                <a:moveTo>
                  <a:pt x="230124" y="80772"/>
                </a:moveTo>
                <a:lnTo>
                  <a:pt x="228600" y="80772"/>
                </a:lnTo>
                <a:lnTo>
                  <a:pt x="217932" y="77724"/>
                </a:lnTo>
                <a:lnTo>
                  <a:pt x="214122" y="89916"/>
                </a:lnTo>
                <a:lnTo>
                  <a:pt x="225552" y="92964"/>
                </a:lnTo>
                <a:lnTo>
                  <a:pt x="226314" y="92964"/>
                </a:lnTo>
                <a:lnTo>
                  <a:pt x="230124" y="80772"/>
                </a:lnTo>
                <a:close/>
              </a:path>
              <a:path w="1746885" h="148589">
                <a:moveTo>
                  <a:pt x="205740" y="73914"/>
                </a:moveTo>
                <a:lnTo>
                  <a:pt x="195834" y="71628"/>
                </a:lnTo>
                <a:lnTo>
                  <a:pt x="193548" y="70866"/>
                </a:lnTo>
                <a:lnTo>
                  <a:pt x="189738" y="83058"/>
                </a:lnTo>
                <a:lnTo>
                  <a:pt x="192786" y="83820"/>
                </a:lnTo>
                <a:lnTo>
                  <a:pt x="201930" y="86868"/>
                </a:lnTo>
                <a:lnTo>
                  <a:pt x="205740" y="73914"/>
                </a:lnTo>
                <a:close/>
              </a:path>
              <a:path w="1746885" h="148589">
                <a:moveTo>
                  <a:pt x="181356" y="67818"/>
                </a:moveTo>
                <a:lnTo>
                  <a:pt x="179832" y="67056"/>
                </a:lnTo>
                <a:lnTo>
                  <a:pt x="169164" y="64008"/>
                </a:lnTo>
                <a:lnTo>
                  <a:pt x="165354" y="76200"/>
                </a:lnTo>
                <a:lnTo>
                  <a:pt x="176022" y="79248"/>
                </a:lnTo>
                <a:lnTo>
                  <a:pt x="177546" y="80010"/>
                </a:lnTo>
                <a:lnTo>
                  <a:pt x="181356" y="67818"/>
                </a:lnTo>
                <a:close/>
              </a:path>
              <a:path w="1746885" h="148589">
                <a:moveTo>
                  <a:pt x="156972" y="60198"/>
                </a:moveTo>
                <a:lnTo>
                  <a:pt x="149352" y="57912"/>
                </a:lnTo>
                <a:lnTo>
                  <a:pt x="144780" y="56388"/>
                </a:lnTo>
                <a:lnTo>
                  <a:pt x="140970" y="68580"/>
                </a:lnTo>
                <a:lnTo>
                  <a:pt x="145542" y="70104"/>
                </a:lnTo>
                <a:lnTo>
                  <a:pt x="153162" y="72390"/>
                </a:lnTo>
                <a:lnTo>
                  <a:pt x="156972" y="60198"/>
                </a:lnTo>
                <a:close/>
              </a:path>
              <a:path w="1746885" h="148589">
                <a:moveTo>
                  <a:pt x="132588" y="52578"/>
                </a:moveTo>
                <a:lnTo>
                  <a:pt x="121920" y="48768"/>
                </a:lnTo>
                <a:lnTo>
                  <a:pt x="121158" y="48768"/>
                </a:lnTo>
                <a:lnTo>
                  <a:pt x="116586" y="60198"/>
                </a:lnTo>
                <a:lnTo>
                  <a:pt x="118110" y="60960"/>
                </a:lnTo>
                <a:lnTo>
                  <a:pt x="128778" y="64770"/>
                </a:lnTo>
                <a:lnTo>
                  <a:pt x="132588" y="52578"/>
                </a:lnTo>
                <a:close/>
              </a:path>
              <a:path w="1746885" h="148589">
                <a:moveTo>
                  <a:pt x="108966" y="44196"/>
                </a:moveTo>
                <a:lnTo>
                  <a:pt x="97536" y="39624"/>
                </a:lnTo>
                <a:lnTo>
                  <a:pt x="92964" y="51816"/>
                </a:lnTo>
                <a:lnTo>
                  <a:pt x="104393" y="56388"/>
                </a:lnTo>
                <a:lnTo>
                  <a:pt x="108966" y="44196"/>
                </a:lnTo>
                <a:close/>
              </a:path>
              <a:path w="1746885" h="148589">
                <a:moveTo>
                  <a:pt x="85343" y="0"/>
                </a:moveTo>
                <a:lnTo>
                  <a:pt x="0" y="2286"/>
                </a:lnTo>
                <a:lnTo>
                  <a:pt x="52578" y="69342"/>
                </a:lnTo>
                <a:lnTo>
                  <a:pt x="54864" y="64504"/>
                </a:lnTo>
                <a:lnTo>
                  <a:pt x="54864" y="35052"/>
                </a:lnTo>
                <a:lnTo>
                  <a:pt x="60198" y="23622"/>
                </a:lnTo>
                <a:lnTo>
                  <a:pt x="62484" y="24384"/>
                </a:lnTo>
                <a:lnTo>
                  <a:pt x="62484" y="48378"/>
                </a:lnTo>
                <a:lnTo>
                  <a:pt x="85343" y="0"/>
                </a:lnTo>
                <a:close/>
              </a:path>
              <a:path w="1746885" h="148589">
                <a:moveTo>
                  <a:pt x="62484" y="24384"/>
                </a:moveTo>
                <a:lnTo>
                  <a:pt x="60198" y="23622"/>
                </a:lnTo>
                <a:lnTo>
                  <a:pt x="54864" y="35052"/>
                </a:lnTo>
                <a:lnTo>
                  <a:pt x="57150" y="36576"/>
                </a:lnTo>
                <a:lnTo>
                  <a:pt x="62484" y="24384"/>
                </a:lnTo>
                <a:close/>
              </a:path>
              <a:path w="1746885" h="148589">
                <a:moveTo>
                  <a:pt x="62484" y="48378"/>
                </a:moveTo>
                <a:lnTo>
                  <a:pt x="62484" y="24384"/>
                </a:lnTo>
                <a:lnTo>
                  <a:pt x="57150" y="36576"/>
                </a:lnTo>
                <a:lnTo>
                  <a:pt x="54864" y="35052"/>
                </a:lnTo>
                <a:lnTo>
                  <a:pt x="54864" y="64504"/>
                </a:lnTo>
                <a:lnTo>
                  <a:pt x="62484" y="48378"/>
                </a:lnTo>
                <a:close/>
              </a:path>
              <a:path w="1746885" h="148589">
                <a:moveTo>
                  <a:pt x="85343" y="35052"/>
                </a:moveTo>
                <a:lnTo>
                  <a:pt x="73914" y="29718"/>
                </a:lnTo>
                <a:lnTo>
                  <a:pt x="68580" y="41910"/>
                </a:lnTo>
                <a:lnTo>
                  <a:pt x="69342" y="41910"/>
                </a:lnTo>
                <a:lnTo>
                  <a:pt x="80772" y="46482"/>
                </a:lnTo>
                <a:lnTo>
                  <a:pt x="85343" y="35052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64" rIns="0" bIns="0" rtlCol="0">
            <a:spAutoFit/>
          </a:bodyPr>
          <a:lstStyle/>
          <a:p>
            <a:pPr marL="1481455">
              <a:lnSpc>
                <a:spcPct val="100000"/>
              </a:lnSpc>
            </a:pPr>
            <a:r>
              <a:rPr sz="4800" b="1" spc="-10" dirty="0">
                <a:latin typeface="Courier New"/>
                <a:cs typeface="Courier New"/>
              </a:rPr>
              <a:t>calloc</a:t>
            </a:r>
            <a:r>
              <a:rPr sz="4800" b="1" dirty="0">
                <a:latin typeface="Courier New"/>
                <a:cs typeface="Courier New"/>
              </a:rPr>
              <a:t>(</a:t>
            </a:r>
            <a:r>
              <a:rPr sz="4800" b="1" spc="-15" dirty="0">
                <a:latin typeface="Courier New"/>
                <a:cs typeface="Courier New"/>
              </a:rPr>
              <a:t> </a:t>
            </a:r>
            <a:r>
              <a:rPr sz="4800" b="1" dirty="0">
                <a:latin typeface="Courier New"/>
                <a:cs typeface="Courier New"/>
              </a:rPr>
              <a:t>)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3830" y="1708086"/>
            <a:ext cx="8448669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1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Allocate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 memor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specifie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5" dirty="0">
                <a:latin typeface="Calibri"/>
                <a:cs typeface="Calibri"/>
              </a:rPr>
              <a:t>numbe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element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5" dirty="0">
                <a:latin typeface="Calibri"/>
                <a:cs typeface="Calibri"/>
              </a:rPr>
              <a:t>initialise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m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dirty="0">
                <a:latin typeface="Courier New"/>
                <a:cs typeface="Courier New"/>
              </a:rPr>
              <a:t>0</a:t>
            </a:r>
            <a:r>
              <a:rPr lang="en-AU" sz="2800" dirty="0">
                <a:latin typeface="Courier New"/>
                <a:cs typeface="Courier New"/>
              </a:rPr>
              <a:t>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4831" y="2785572"/>
            <a:ext cx="4292600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void* </a:t>
            </a:r>
            <a:r>
              <a:rPr sz="2000" spc="-5" dirty="0">
                <a:latin typeface="Courier New"/>
                <a:cs typeface="Courier New"/>
              </a:rPr>
              <a:t>calloc( 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numOfElem,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000" i="1" spc="-5" dirty="0">
                <a:latin typeface="Calibri"/>
                <a:cs typeface="Calibri"/>
              </a:rPr>
              <a:t>Example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spc="-5" dirty="0">
                <a:solidFill>
                  <a:srgbClr val="0000CC"/>
                </a:solidFill>
                <a:latin typeface="Courier New"/>
                <a:cs typeface="Courier New"/>
              </a:rPr>
              <a:t>float </a:t>
            </a:r>
            <a:r>
              <a:rPr sz="2000" spc="-5" dirty="0">
                <a:latin typeface="Courier New"/>
                <a:cs typeface="Courier New"/>
              </a:rPr>
              <a:t>*ptr;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4426" y="2785572"/>
            <a:ext cx="2768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50465" algn="l"/>
              </a:tabLst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sizeOfElem	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4831" y="4189955"/>
            <a:ext cx="8296269" cy="2210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05790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ptr = (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float</a:t>
            </a:r>
            <a:r>
              <a:rPr sz="2000" spc="-5" dirty="0">
                <a:latin typeface="Courier New"/>
                <a:cs typeface="Courier New"/>
              </a:rPr>
              <a:t>*)calloc( 100, sizeof</a:t>
            </a:r>
            <a:r>
              <a:rPr sz="2000" dirty="0"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float</a:t>
            </a:r>
            <a:r>
              <a:rPr sz="2000" spc="-5" dirty="0">
                <a:latin typeface="Courier New"/>
                <a:cs typeface="Courier New"/>
              </a:rPr>
              <a:t>)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); </a:t>
            </a:r>
            <a:endParaRPr lang="en-AU" sz="2000" spc="-5" dirty="0">
              <a:latin typeface="Courier New"/>
              <a:cs typeface="Courier New"/>
            </a:endParaRPr>
          </a:p>
          <a:p>
            <a:pPr marL="12700" marR="605790">
              <a:lnSpc>
                <a:spcPct val="120000"/>
              </a:lnSpc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if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ptr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==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NULL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ourier New"/>
                <a:cs typeface="Courier New"/>
              </a:rPr>
              <a:t>{ </a:t>
            </a:r>
            <a:r>
              <a:rPr sz="2000" i="1" spc="-5" dirty="0">
                <a:latin typeface="Courier New"/>
                <a:cs typeface="Courier New"/>
              </a:rPr>
              <a:t>error recovery </a:t>
            </a:r>
            <a:r>
              <a:rPr sz="2000" spc="-5" dirty="0">
                <a:latin typeface="Courier New"/>
                <a:cs typeface="Courier New"/>
              </a:rPr>
              <a:t>};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2800" b="1" spc="-10" dirty="0">
                <a:latin typeface="Courier New"/>
                <a:cs typeface="Courier New"/>
              </a:rPr>
              <a:t>calloc(</a:t>
            </a:r>
            <a:r>
              <a:rPr sz="2800" b="1" dirty="0">
                <a:latin typeface="Courier New"/>
                <a:cs typeface="Courier New"/>
              </a:rPr>
              <a:t>)</a:t>
            </a:r>
            <a:r>
              <a:rPr sz="2800" b="1" spc="-104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 more</a:t>
            </a:r>
            <a:r>
              <a:rPr sz="2800" spc="-5" dirty="0">
                <a:latin typeface="Calibri"/>
                <a:cs typeface="Calibri"/>
              </a:rPr>
              <a:t> computationall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expensive an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result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t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slightl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5" dirty="0">
                <a:latin typeface="Calibri"/>
                <a:cs typeface="Calibri"/>
              </a:rPr>
              <a:t>slowe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 </a:t>
            </a:r>
            <a:r>
              <a:rPr sz="2800" b="1" spc="-10" dirty="0">
                <a:latin typeface="Courier New"/>
                <a:cs typeface="Courier New"/>
              </a:rPr>
              <a:t>malloc()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3236</TotalTime>
  <Words>3337</Words>
  <Application>Microsoft Office PowerPoint</Application>
  <PresentationFormat>Custom</PresentationFormat>
  <Paragraphs>520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Comic Sans MS</vt:lpstr>
      <vt:lpstr>Courier New</vt:lpstr>
      <vt:lpstr>Times New Roman</vt:lpstr>
      <vt:lpstr>Office Theme</vt:lpstr>
      <vt:lpstr>PowerPoint Presentation</vt:lpstr>
      <vt:lpstr>Memory Allocation Functions</vt:lpstr>
      <vt:lpstr>malloc( )</vt:lpstr>
      <vt:lpstr>Caution</vt:lpstr>
      <vt:lpstr>Type Casting</vt:lpstr>
      <vt:lpstr>malloc failure</vt:lpstr>
      <vt:lpstr>malloc( )</vt:lpstr>
      <vt:lpstr>Caution</vt:lpstr>
      <vt:lpstr>calloc( )</vt:lpstr>
      <vt:lpstr>realloc( )</vt:lpstr>
      <vt:lpstr>Caution</vt:lpstr>
      <vt:lpstr>Caution</vt:lpstr>
      <vt:lpstr>realloc( )</vt:lpstr>
      <vt:lpstr>free( )</vt:lpstr>
      <vt:lpstr>free( )</vt:lpstr>
      <vt:lpstr>Caution</vt:lpstr>
      <vt:lpstr>Caution</vt:lpstr>
      <vt:lpstr>Caution</vt:lpstr>
      <vt:lpstr>What does free() mean?</vt:lpstr>
      <vt:lpstr>Quiz</vt:lpstr>
      <vt:lpstr>Dynamic Arrays</vt:lpstr>
      <vt:lpstr>The use of Dynamic Arrays</vt:lpstr>
      <vt:lpstr>Dynamic Arrays</vt:lpstr>
      <vt:lpstr>Dynamic 2D Arrays</vt:lpstr>
      <vt:lpstr>Dynamic 2D Arrays</vt:lpstr>
      <vt:lpstr>Dynamic Structures</vt:lpstr>
      <vt:lpstr>Dynamic Structures</vt:lpstr>
      <vt:lpstr>Array of Structures</vt:lpstr>
      <vt:lpstr>Memory Leakage</vt:lpstr>
      <vt:lpstr>Memory Leakage</vt:lpstr>
      <vt:lpstr>Memory Leakage</vt:lpstr>
      <vt:lpstr>Memory Leakage</vt:lpstr>
      <vt:lpstr>Memory Manipulation Functions</vt:lpstr>
      <vt:lpstr>memset</vt:lpstr>
      <vt:lpstr>memcmp</vt:lpstr>
      <vt:lpstr>Summary</vt:lpstr>
      <vt:lpstr>Example Allocation of Arrays with calloc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6.ppt</dc:title>
  <dc:creator>igor</dc:creator>
  <cp:lastModifiedBy>Abdsamad Benkrid</cp:lastModifiedBy>
  <cp:revision>74</cp:revision>
  <dcterms:created xsi:type="dcterms:W3CDTF">2016-09-01T21:34:12Z</dcterms:created>
  <dcterms:modified xsi:type="dcterms:W3CDTF">2022-11-08T11:33:21Z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2016-09-01T00:00:00Z</vt:filetime>
  </property>
</Properties>
</file>