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71" r:id="rId2"/>
    <p:sldId id="473" r:id="rId3"/>
    <p:sldId id="472" r:id="rId4"/>
    <p:sldId id="474" r:id="rId5"/>
    <p:sldId id="475" r:id="rId6"/>
    <p:sldId id="476" r:id="rId7"/>
    <p:sldId id="477" r:id="rId8"/>
    <p:sldId id="478" r:id="rId9"/>
    <p:sldId id="429" r:id="rId10"/>
    <p:sldId id="387" r:id="rId11"/>
    <p:sldId id="496" r:id="rId12"/>
    <p:sldId id="435" r:id="rId13"/>
    <p:sldId id="438" r:id="rId14"/>
    <p:sldId id="439" r:id="rId15"/>
    <p:sldId id="441" r:id="rId16"/>
    <p:sldId id="470" r:id="rId17"/>
    <p:sldId id="440" r:id="rId18"/>
    <p:sldId id="437" r:id="rId19"/>
    <p:sldId id="277" r:id="rId20"/>
    <p:sldId id="287" r:id="rId21"/>
    <p:sldId id="486" r:id="rId22"/>
    <p:sldId id="487" r:id="rId23"/>
    <p:sldId id="430" r:id="rId24"/>
    <p:sldId id="346" r:id="rId25"/>
    <p:sldId id="347" r:id="rId26"/>
    <p:sldId id="270" r:id="rId27"/>
    <p:sldId id="495" r:id="rId28"/>
    <p:sldId id="272" r:id="rId29"/>
    <p:sldId id="278" r:id="rId30"/>
    <p:sldId id="465" r:id="rId31"/>
    <p:sldId id="494" r:id="rId32"/>
    <p:sldId id="317" r:id="rId33"/>
    <p:sldId id="318" r:id="rId34"/>
    <p:sldId id="468" r:id="rId35"/>
    <p:sldId id="397" r:id="rId36"/>
    <p:sldId id="398" r:id="rId37"/>
    <p:sldId id="401" r:id="rId38"/>
    <p:sldId id="402" r:id="rId39"/>
    <p:sldId id="314" r:id="rId40"/>
    <p:sldId id="315" r:id="rId41"/>
    <p:sldId id="316" r:id="rId42"/>
    <p:sldId id="408" r:id="rId43"/>
    <p:sldId id="409" r:id="rId44"/>
    <p:sldId id="410" r:id="rId45"/>
    <p:sldId id="391" r:id="rId46"/>
    <p:sldId id="392" r:id="rId47"/>
    <p:sldId id="394" r:id="rId48"/>
    <p:sldId id="395" r:id="rId49"/>
    <p:sldId id="396" r:id="rId50"/>
    <p:sldId id="382" r:id="rId51"/>
    <p:sldId id="383" r:id="rId52"/>
    <p:sldId id="488" r:id="rId53"/>
  </p:sldIdLst>
  <p:sldSz cx="9144000" cy="6858000" type="screen4x3"/>
  <p:notesSz cx="6858000" cy="9144000"/>
  <p:photoAlbum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78723" autoAdjust="0"/>
  </p:normalViewPr>
  <p:slideViewPr>
    <p:cSldViewPr>
      <p:cViewPr varScale="1">
        <p:scale>
          <a:sx n="50" d="100"/>
          <a:sy n="50" d="100"/>
        </p:scale>
        <p:origin x="19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0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024C3-ABB8-4E90-95DD-60BAB8EFEE9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9DFFE-9FBB-4C1E-A86C-251AC4A9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7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I. Pointer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0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201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991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04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urier New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urier New"/>
              <a:cs typeface="Courier New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10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4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5, 2, 12, 5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101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257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ptrV</a:t>
            </a:r>
            <a:r>
              <a:rPr lang="en-AU" baseline="0" dirty="0"/>
              <a:t> = &amp;voltage</a:t>
            </a:r>
          </a:p>
          <a:p>
            <a:endParaRPr lang="en-AU" baseline="0" dirty="0"/>
          </a:p>
          <a:p>
            <a:r>
              <a:rPr lang="en-AU" baseline="0" dirty="0"/>
              <a:t>12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864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51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marR="5080" indent="-342900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</a:tabLst>
            </a:pPr>
            <a:r>
              <a:rPr lang="en-GB" sz="1200" spc="-5" dirty="0">
                <a:latin typeface="+mn-lt"/>
                <a:cs typeface="Calibri"/>
              </a:rPr>
              <a:t>Variable</a:t>
            </a:r>
            <a:r>
              <a:rPr lang="en-GB" sz="1200" dirty="0">
                <a:latin typeface="+mn-lt"/>
                <a:cs typeface="Calibri"/>
              </a:rPr>
              <a:t>s ar</a:t>
            </a:r>
            <a:r>
              <a:rPr lang="en-GB" sz="1200" spc="-5" dirty="0">
                <a:latin typeface="+mn-lt"/>
                <a:cs typeface="Calibri"/>
              </a:rPr>
              <a:t>e </a:t>
            </a:r>
            <a:r>
              <a:rPr lang="en-GB" sz="1200" dirty="0">
                <a:latin typeface="+mn-lt"/>
                <a:cs typeface="Calibri"/>
              </a:rPr>
              <a:t>named </a:t>
            </a:r>
            <a:r>
              <a:rPr lang="en-GB" sz="1200" spc="-5" dirty="0">
                <a:latin typeface="+mn-lt"/>
                <a:cs typeface="Calibri"/>
              </a:rPr>
              <a:t>location</a:t>
            </a:r>
            <a:r>
              <a:rPr lang="en-GB" sz="1200" dirty="0">
                <a:latin typeface="+mn-lt"/>
                <a:cs typeface="Calibri"/>
              </a:rPr>
              <a:t>s</a:t>
            </a:r>
            <a:r>
              <a:rPr lang="en-GB" sz="1200" spc="5" dirty="0">
                <a:latin typeface="+mn-lt"/>
                <a:cs typeface="Calibri"/>
              </a:rPr>
              <a:t> </a:t>
            </a:r>
            <a:r>
              <a:rPr lang="en-GB" sz="1200" dirty="0">
                <a:latin typeface="+mn-lt"/>
                <a:cs typeface="Calibri"/>
              </a:rPr>
              <a:t>in</a:t>
            </a:r>
            <a:r>
              <a:rPr lang="en-GB" sz="1200" spc="-5" dirty="0">
                <a:latin typeface="+mn-lt"/>
                <a:cs typeface="Calibri"/>
              </a:rPr>
              <a:t> memory, </a:t>
            </a:r>
            <a:r>
              <a:rPr lang="en-GB" sz="1200" dirty="0">
                <a:latin typeface="+mn-lt"/>
                <a:cs typeface="Calibri"/>
              </a:rPr>
              <a:t>which</a:t>
            </a:r>
            <a:r>
              <a:rPr lang="en-GB" sz="1200" spc="-5" dirty="0">
                <a:latin typeface="+mn-lt"/>
                <a:cs typeface="Calibri"/>
              </a:rPr>
              <a:t> have</a:t>
            </a:r>
            <a:r>
              <a:rPr lang="en-GB" sz="1200" spc="5" dirty="0">
                <a:latin typeface="+mn-lt"/>
                <a:cs typeface="Calibri"/>
              </a:rPr>
              <a:t> </a:t>
            </a:r>
            <a:r>
              <a:rPr lang="en-GB" sz="1200" dirty="0">
                <a:latin typeface="+mn-lt"/>
                <a:cs typeface="Calibri"/>
              </a:rPr>
              <a:t>their </a:t>
            </a:r>
            <a:r>
              <a:rPr lang="en-GB" sz="1200" spc="-10" dirty="0">
                <a:latin typeface="+mn-lt"/>
                <a:cs typeface="Calibri"/>
              </a:rPr>
              <a:t>memor</a:t>
            </a:r>
            <a:r>
              <a:rPr lang="en-GB" sz="1200" spc="-5" dirty="0">
                <a:latin typeface="+mn-lt"/>
                <a:cs typeface="Calibri"/>
              </a:rPr>
              <a:t>y </a:t>
            </a:r>
            <a:r>
              <a:rPr lang="en-GB" sz="1200" dirty="0">
                <a:latin typeface="+mn-lt"/>
                <a:cs typeface="Calibri"/>
              </a:rPr>
              <a:t>addresses </a:t>
            </a:r>
            <a:r>
              <a:rPr lang="en-GB" sz="1200" spc="-5" dirty="0">
                <a:latin typeface="+mn-lt"/>
                <a:cs typeface="Calibri"/>
              </a:rPr>
              <a:t>implicitl</a:t>
            </a:r>
            <a:r>
              <a:rPr lang="en-GB" sz="1200" dirty="0">
                <a:latin typeface="+mn-lt"/>
                <a:cs typeface="Calibri"/>
              </a:rPr>
              <a:t>y</a:t>
            </a:r>
            <a:r>
              <a:rPr lang="en-GB" sz="1200" spc="5" dirty="0">
                <a:latin typeface="+mn-lt"/>
                <a:cs typeface="Calibri"/>
              </a:rPr>
              <a:t> </a:t>
            </a:r>
            <a:r>
              <a:rPr lang="en-GB" sz="1200" spc="-5" dirty="0">
                <a:latin typeface="+mn-lt"/>
                <a:cs typeface="Calibri"/>
              </a:rPr>
              <a:t>described.</a:t>
            </a:r>
            <a:endParaRPr lang="en-GB" sz="1200" dirty="0">
              <a:latin typeface="+mn-lt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67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general, all indexed array expressions can be written with a pointer and an offset.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this case, pointer/offset notation was used with the name of the array as a pointer.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42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suits could have been placed in a two-dimensional array, in which each row would represent a suit and each column would represent a letter from a suit name.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Such a data structure would have to have a fixed number of columns per row, and that number would have to be as large as the largest string.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Therefore, considerable memory could be wasted when storing a large number of strings of which most were shorter than the longest string.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92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6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To prevent the ambiguity of declaring pointer and non-pointer variables in the same declaration as shown above, declare only one variable per declaration.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is a </a:t>
            </a:r>
            <a:r>
              <a:rPr lang="en-US" sz="1200" i="1" dirty="0">
                <a:solidFill>
                  <a:srgbClr val="000000"/>
                </a:solidFill>
                <a:latin typeface="Cambria" panose="02040503050406030204" pitchFamily="18" charset="0"/>
              </a:rPr>
              <a:t>symbolic constant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defined in the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stddef.h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header (and several other headers, such as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Initializing a pointer to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is equivalent to initializing a pointer to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, but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is preferred.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is assigned, it’s first converted to a pointer of the appropriate type.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The value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is the </a:t>
            </a:r>
            <a:r>
              <a:rPr lang="en-US" altLang="en-US" sz="1200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integer value that can be assigned directly to a pointer variable.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8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, pointer arithmetic is machine and compiler dependent</a:t>
            </a:r>
          </a:p>
          <a:p>
            <a:endParaRPr lang="en-GB" baseline="0" dirty="0"/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Consider this: The compiler knows that a pointer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refers to 4 bytes of memory on a machine with 4-byte integers, but a pointer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simply contains a memory location for an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unknown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type—the precise number of bytes to which the pointer refers is not known by the compiler.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compiler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know the data type to determine the number of bytes to be dereferenced for a particular pointer.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2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A0AB-6207-4C27-8E4A-C1591199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A0AB-6207-4C27-8E4A-C1591199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7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45365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12153" cy="617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9C1D9-EFB3-4A1C-ABB1-14D9D597B0C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6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925" y="-11965"/>
            <a:ext cx="8611737" cy="621565"/>
          </a:xfrm>
        </p:spPr>
        <p:txBody>
          <a:bodyPr lIns="0" tIns="0" rIns="0" bIns="0">
            <a:normAutofit/>
          </a:bodyPr>
          <a:lstStyle>
            <a:lvl1pPr>
              <a:defRPr sz="3200" b="0" i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>
            <a:normAutofit/>
          </a:bodyPr>
          <a:lstStyle>
            <a:lvl1pPr>
              <a:defRPr sz="2400" b="0" i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13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rmAutofit/>
          </a:bodyPr>
          <a:lstStyle>
            <a:lvl1pPr>
              <a:defRPr sz="3200" b="0" i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85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1965"/>
            <a:ext cx="8611737" cy="621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12153" cy="6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799" y="6492875"/>
            <a:ext cx="425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A0AB-6207-4C27-8E4A-C1591199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0" r:id="rId3"/>
    <p:sldLayoutId id="2147483661" r:id="rId4"/>
    <p:sldLayoutId id="2147483662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i="0" u="none" kern="1200">
          <a:solidFill>
            <a:srgbClr val="7030A0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8400" y="838200"/>
            <a:ext cx="4267200" cy="631825"/>
          </a:xfrm>
        </p:spPr>
        <p:txBody>
          <a:bodyPr/>
          <a:lstStyle/>
          <a:p>
            <a:pPr>
              <a:defRPr/>
            </a:pPr>
            <a:r>
              <a:rPr lang="en-US" dirty="0"/>
              <a:t>Lecture 8: C Pointers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15658" y="6096000"/>
            <a:ext cx="6400800" cy="762000"/>
          </a:xfrm>
        </p:spPr>
        <p:txBody>
          <a:bodyPr>
            <a:normAutofit/>
          </a:bodyPr>
          <a:lstStyle/>
          <a:p>
            <a:pPr marR="0" algn="l"/>
            <a:r>
              <a:rPr lang="en-US" altLang="en-US" sz="1800" dirty="0">
                <a:solidFill>
                  <a:schemeClr val="tx1"/>
                </a:solidFill>
              </a:rPr>
              <a:t>Reference:  </a:t>
            </a:r>
            <a:r>
              <a:rPr lang="en-US" altLang="en-US" sz="1800" dirty="0" err="1">
                <a:solidFill>
                  <a:schemeClr val="tx1"/>
                </a:solidFill>
              </a:rPr>
              <a:t>Deitel</a:t>
            </a:r>
            <a:r>
              <a:rPr lang="en-US" altLang="en-US" sz="1800" dirty="0">
                <a:solidFill>
                  <a:schemeClr val="tx1"/>
                </a:solidFill>
              </a:rPr>
              <a:t>, C How to Program (8</a:t>
            </a:r>
            <a:r>
              <a:rPr lang="en-US" altLang="en-US" sz="1800" baseline="30000" dirty="0">
                <a:solidFill>
                  <a:schemeClr val="tx1"/>
                </a:solidFill>
              </a:rPr>
              <a:t>th</a:t>
            </a:r>
            <a:r>
              <a:rPr lang="en-US" altLang="en-US" sz="1800" dirty="0">
                <a:solidFill>
                  <a:schemeClr val="tx1"/>
                </a:solidFill>
              </a:rPr>
              <a:t> ed.)</a:t>
            </a:r>
          </a:p>
          <a:p>
            <a:pPr marR="0" algn="l"/>
            <a:r>
              <a:rPr lang="en-US" altLang="en-US" sz="1800" dirty="0">
                <a:solidFill>
                  <a:schemeClr val="tx1"/>
                </a:solidFill>
              </a:rPr>
              <a:t>Dr Obada Al-Khatib slides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7C7534-99D4-43FC-8923-FB6F8B7FB285}"/>
              </a:ext>
            </a:extLst>
          </p:cNvPr>
          <p:cNvSpPr/>
          <p:nvPr/>
        </p:nvSpPr>
        <p:spPr>
          <a:xfrm>
            <a:off x="232775" y="2993648"/>
            <a:ext cx="624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I. Pointer Definition</a:t>
            </a:r>
          </a:p>
          <a:p>
            <a:r>
              <a:rPr lang="en-US" sz="2400" dirty="0"/>
              <a:t>II. Pointer Variable Definition</a:t>
            </a:r>
          </a:p>
          <a:p>
            <a:r>
              <a:rPr lang="en-US" sz="2400" dirty="0"/>
              <a:t>III. Pointer in Expressions </a:t>
            </a:r>
          </a:p>
          <a:p>
            <a:r>
              <a:rPr lang="en-US" sz="2400" dirty="0"/>
              <a:t>IV. Passing Arguments to Functions by Reference</a:t>
            </a:r>
          </a:p>
          <a:p>
            <a:r>
              <a:rPr lang="en-US" sz="2400" dirty="0"/>
              <a:t>V. Pointers and Arrays</a:t>
            </a:r>
          </a:p>
          <a:p>
            <a:r>
              <a:rPr lang="en-US" sz="2400" dirty="0"/>
              <a:t>VI. Pointers and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8609C-8A45-49A6-8824-00C146498FCC}"/>
              </a:ext>
            </a:extLst>
          </p:cNvPr>
          <p:cNvSpPr txBox="1"/>
          <p:nvPr/>
        </p:nvSpPr>
        <p:spPr>
          <a:xfrm>
            <a:off x="237994" y="2199620"/>
            <a:ext cx="137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541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536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III. Pointers in Expressions</a:t>
            </a: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12153" cy="5833664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Pointers are </a:t>
            </a:r>
            <a:r>
              <a:rPr lang="en-US" altLang="en-US" sz="2400" b="1" dirty="0">
                <a:solidFill>
                  <a:srgbClr val="000000"/>
                </a:solidFill>
                <a:latin typeface="Cambria" panose="02040503050406030204" pitchFamily="18" charset="0"/>
              </a:rPr>
              <a:t>valid operands in arithmetic expressions, assignment expressions and comparison expressions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can be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assigned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another pointer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if both have the same type. </a:t>
            </a:r>
          </a:p>
          <a:p>
            <a:pPr lvl="1" algn="just">
              <a:lnSpc>
                <a:spcPct val="150000"/>
              </a:lnSpc>
            </a:pPr>
            <a:r>
              <a:rPr lang="en-US" sz="2400" b="1" spc="-9" dirty="0">
                <a:latin typeface="Cambria" panose="02040503050406030204" pitchFamily="18" charset="0"/>
                <a:ea typeface="Cambria" panose="02040503050406030204" pitchFamily="18" charset="0"/>
              </a:rPr>
              <a:t>Otherwise, you get warning which can be resolved using </a:t>
            </a:r>
            <a:r>
              <a:rPr lang="en-US" sz="2400" b="1" spc="-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casting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exception to the above rule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is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pointer to void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(i.e.,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), which is a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generic pointer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that can represent </a:t>
            </a:r>
            <a:r>
              <a:rPr lang="en-US" altLang="en-US" i="1" u="sng" dirty="0">
                <a:solidFill>
                  <a:srgbClr val="000000"/>
                </a:solidFill>
                <a:latin typeface="Cambria" panose="02040503050406030204" pitchFamily="18" charset="0"/>
              </a:rPr>
              <a:t>any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pointer type. 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All pointer types can be assigned a pointer to 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and a pointer to 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can be assigned a pointer of any type. </a:t>
            </a:r>
          </a:p>
          <a:p>
            <a:pPr lvl="2"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both cases, a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cast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operation is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not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required. 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to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dereferenced. </a:t>
            </a:r>
          </a:p>
        </p:txBody>
      </p:sp>
    </p:spTree>
    <p:extLst>
      <p:ext uri="{BB962C8B-B14F-4D97-AF65-F5344CB8AC3E}">
        <p14:creationId xmlns:p14="http://schemas.microsoft.com/office/powerpoint/2010/main" val="327493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536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Arithmetic Expression</a:t>
            </a: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A limited set of arithmetic operations </a:t>
            </a:r>
            <a:r>
              <a:rPr lang="en-US" altLang="en-US" sz="2400" b="1" dirty="0">
                <a:solidFill>
                  <a:srgbClr val="000000"/>
                </a:solidFill>
                <a:latin typeface="Cambria" panose="02040503050406030204" pitchFamily="18" charset="0"/>
              </a:rPr>
              <a:t>may be performed on pointers. 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may be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incremented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(++) or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decremented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(--), an integer may be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added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a pointer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), an integer may be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subtracted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from a pointer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and one pointer may be subtracted from another</a:t>
            </a:r>
          </a:p>
          <a:p>
            <a:pPr lvl="2" algn="just">
              <a:lnSpc>
                <a:spcPct val="15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Substraction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meaningful only when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both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pointers point to elements of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array. </a:t>
            </a:r>
          </a:p>
        </p:txBody>
      </p:sp>
    </p:spTree>
    <p:extLst>
      <p:ext uri="{BB962C8B-B14F-4D97-AF65-F5344CB8AC3E}">
        <p14:creationId xmlns:p14="http://schemas.microsoft.com/office/powerpoint/2010/main" val="158376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011" y="20939"/>
            <a:ext cx="6393741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860"/>
            <a:r>
              <a:rPr lang="en-GB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Addition </a:t>
            </a:r>
            <a:r>
              <a:rPr b="1" spc="-4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</a:t>
            </a:r>
            <a:r>
              <a:rPr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b="1" spc="-4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Pointers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1389" y="1820512"/>
            <a:ext cx="6705600" cy="136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39" marR="4344" indent="-36923">
              <a:lnSpc>
                <a:spcPct val="108800"/>
              </a:lnSpc>
            </a:pPr>
            <a:r>
              <a:rPr lang="en-GB" sz="2052" b="1" spc="-4" dirty="0">
                <a:solidFill>
                  <a:srgbClr val="002060"/>
                </a:solidFill>
                <a:latin typeface="Courier New"/>
                <a:cs typeface="Courier New"/>
              </a:rPr>
              <a:t>ptr2 = ptr1++;           </a:t>
            </a:r>
            <a:r>
              <a:rPr lang="en-GB" sz="2052" b="1" spc="-4" dirty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lang="en-GB" sz="2052" b="1" dirty="0">
                <a:solidFill>
                  <a:srgbClr val="00B050"/>
                </a:solidFill>
                <a:latin typeface="Courier New"/>
                <a:cs typeface="Courier New"/>
              </a:rPr>
              <a:t>*</a:t>
            </a:r>
            <a:r>
              <a:rPr lang="en-GB" sz="2052" b="1" spc="-9" dirty="0">
                <a:solidFill>
                  <a:srgbClr val="00B050"/>
                </a:solidFill>
                <a:latin typeface="Courier New"/>
                <a:cs typeface="Courier New"/>
              </a:rPr>
              <a:t> CORRECT </a:t>
            </a:r>
            <a:r>
              <a:rPr lang="en-GB" sz="2052" b="1" spc="-4" dirty="0">
                <a:solidFill>
                  <a:srgbClr val="00B050"/>
                </a:solidFill>
                <a:latin typeface="Courier New"/>
                <a:cs typeface="Courier New"/>
              </a:rPr>
              <a:t>*/</a:t>
            </a:r>
          </a:p>
          <a:p>
            <a:pPr marL="47239" marR="4344" indent="-36923">
              <a:lnSpc>
                <a:spcPct val="108800"/>
              </a:lnSpc>
            </a:pPr>
            <a:r>
              <a:rPr lang="en-GB" sz="2052" b="1" spc="-4" dirty="0">
                <a:solidFill>
                  <a:srgbClr val="002060"/>
                </a:solidFill>
                <a:latin typeface="Courier New"/>
                <a:cs typeface="Courier New"/>
              </a:rPr>
              <a:t>ptr2 = ptr1+100;         </a:t>
            </a:r>
            <a:r>
              <a:rPr lang="en-GB" sz="2052" b="1" spc="-4" dirty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lang="en-GB" sz="2052" b="1" dirty="0">
                <a:solidFill>
                  <a:srgbClr val="00B050"/>
                </a:solidFill>
                <a:latin typeface="Courier New"/>
                <a:cs typeface="Courier New"/>
              </a:rPr>
              <a:t>*</a:t>
            </a:r>
            <a:r>
              <a:rPr lang="en-GB" sz="2052" b="1" spc="-9" dirty="0">
                <a:solidFill>
                  <a:srgbClr val="00B050"/>
                </a:solidFill>
                <a:latin typeface="Courier New"/>
                <a:cs typeface="Courier New"/>
              </a:rPr>
              <a:t> CORRECT </a:t>
            </a:r>
            <a:r>
              <a:rPr lang="en-GB" sz="2052" b="1" spc="-4" dirty="0">
                <a:solidFill>
                  <a:srgbClr val="00B050"/>
                </a:solidFill>
                <a:latin typeface="Courier New"/>
                <a:cs typeface="Courier New"/>
              </a:rPr>
              <a:t>*/</a:t>
            </a:r>
          </a:p>
          <a:p>
            <a:pPr marL="47239" marR="4344" indent="-36923">
              <a:lnSpc>
                <a:spcPct val="108800"/>
              </a:lnSpc>
            </a:pPr>
            <a:r>
              <a:rPr lang="en-GB" sz="2052" b="1" spc="-4" dirty="0">
                <a:solidFill>
                  <a:srgbClr val="002060"/>
                </a:solidFill>
                <a:latin typeface="Courier New"/>
                <a:cs typeface="Courier New"/>
              </a:rPr>
              <a:t>int</a:t>
            </a:r>
            <a:r>
              <a:rPr lang="en-GB" sz="2052" b="1" spc="-4" dirty="0">
                <a:latin typeface="Courier New"/>
                <a:cs typeface="Courier New"/>
              </a:rPr>
              <a:t> Add = ptr1+ptr2;     </a:t>
            </a:r>
            <a:r>
              <a:rPr lang="en-GB" sz="2052" b="1" spc="-4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en-GB" sz="2052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GB" sz="2052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GB" sz="2052" b="1" spc="-4" dirty="0">
                <a:solidFill>
                  <a:srgbClr val="FF0000"/>
                </a:solidFill>
                <a:latin typeface="Courier New"/>
                <a:cs typeface="Courier New"/>
              </a:rPr>
              <a:t>WRON</a:t>
            </a:r>
            <a:r>
              <a:rPr lang="en-GB" sz="2052" b="1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lang="en-GB" sz="2052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GB" sz="2052" b="1" spc="-4" dirty="0">
                <a:solidFill>
                  <a:srgbClr val="FF0000"/>
                </a:solidFill>
                <a:latin typeface="Courier New"/>
                <a:cs typeface="Courier New"/>
              </a:rPr>
              <a:t>*/</a:t>
            </a:r>
            <a:endParaRPr lang="en-GB" sz="2052" b="1" spc="-4" dirty="0">
              <a:latin typeface="Courier New"/>
              <a:cs typeface="Courier New"/>
            </a:endParaRPr>
          </a:p>
          <a:p>
            <a:pPr marL="47239" marR="4344" indent="-36923">
              <a:lnSpc>
                <a:spcPct val="108800"/>
              </a:lnSpc>
            </a:pPr>
            <a:r>
              <a:rPr sz="2052" b="1" spc="-4" dirty="0">
                <a:latin typeface="Courier New"/>
                <a:cs typeface="Courier New"/>
              </a:rPr>
              <a:t>ptr</a:t>
            </a:r>
            <a:r>
              <a:rPr sz="2052" b="1" dirty="0">
                <a:latin typeface="Courier New"/>
                <a:cs typeface="Courier New"/>
              </a:rPr>
              <a:t>3</a:t>
            </a:r>
            <a:r>
              <a:rPr sz="2052" b="1" spc="-9" dirty="0">
                <a:latin typeface="Courier New"/>
                <a:cs typeface="Courier New"/>
              </a:rPr>
              <a:t> </a:t>
            </a:r>
            <a:r>
              <a:rPr sz="2052" b="1" dirty="0">
                <a:latin typeface="Courier New"/>
                <a:cs typeface="Courier New"/>
              </a:rPr>
              <a:t>=</a:t>
            </a:r>
            <a:r>
              <a:rPr sz="2052" b="1" spc="-9" dirty="0">
                <a:latin typeface="Courier New"/>
                <a:cs typeface="Courier New"/>
              </a:rPr>
              <a:t> </a:t>
            </a:r>
            <a:r>
              <a:rPr sz="2052" b="1" spc="-4" dirty="0">
                <a:latin typeface="Courier New"/>
                <a:cs typeface="Courier New"/>
              </a:rPr>
              <a:t>ptr</a:t>
            </a:r>
            <a:r>
              <a:rPr sz="2052" b="1" dirty="0">
                <a:latin typeface="Courier New"/>
                <a:cs typeface="Courier New"/>
              </a:rPr>
              <a:t>1</a:t>
            </a:r>
            <a:r>
              <a:rPr sz="2052" b="1" spc="-9" dirty="0">
                <a:latin typeface="Courier New"/>
                <a:cs typeface="Courier New"/>
              </a:rPr>
              <a:t> </a:t>
            </a:r>
            <a:r>
              <a:rPr sz="2052" b="1" dirty="0">
                <a:latin typeface="Courier New"/>
                <a:cs typeface="Courier New"/>
              </a:rPr>
              <a:t>+</a:t>
            </a:r>
            <a:r>
              <a:rPr sz="2052" b="1" spc="-9" dirty="0">
                <a:latin typeface="Courier New"/>
                <a:cs typeface="Courier New"/>
              </a:rPr>
              <a:t> </a:t>
            </a:r>
            <a:r>
              <a:rPr sz="2052" b="1" spc="-4" dirty="0">
                <a:latin typeface="Courier New"/>
                <a:cs typeface="Courier New"/>
              </a:rPr>
              <a:t>ptr2</a:t>
            </a:r>
            <a:r>
              <a:rPr sz="2052" b="1" dirty="0">
                <a:latin typeface="Courier New"/>
                <a:cs typeface="Courier New"/>
              </a:rPr>
              <a:t>;</a:t>
            </a:r>
            <a:r>
              <a:rPr sz="2052" b="1" spc="-4" dirty="0">
                <a:latin typeface="Courier New"/>
                <a:cs typeface="Courier New"/>
              </a:rPr>
              <a:t> </a:t>
            </a:r>
            <a:r>
              <a:rPr lang="en-US" sz="2052" b="1" spc="-4" dirty="0">
                <a:latin typeface="Courier New"/>
                <a:cs typeface="Courier New"/>
              </a:rPr>
              <a:t>     </a:t>
            </a:r>
            <a:r>
              <a:rPr sz="2052" b="1" spc="-4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2052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052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2" b="1" spc="-4" dirty="0">
                <a:solidFill>
                  <a:srgbClr val="FF0000"/>
                </a:solidFill>
                <a:latin typeface="Courier New"/>
                <a:cs typeface="Courier New"/>
              </a:rPr>
              <a:t>WRON</a:t>
            </a:r>
            <a:r>
              <a:rPr sz="2052" b="1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2052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2" b="1" spc="-4" dirty="0">
                <a:solidFill>
                  <a:srgbClr val="FF0000"/>
                </a:solidFill>
                <a:latin typeface="Courier New"/>
                <a:cs typeface="Courier New"/>
              </a:rPr>
              <a:t>*/</a:t>
            </a:r>
            <a:endParaRPr sz="2052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4011" y="641682"/>
            <a:ext cx="9148011" cy="1039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lnSpc>
                <a:spcPct val="150000"/>
              </a:lnSpc>
              <a:buFont typeface="Arial"/>
              <a:buChar char="•"/>
              <a:tabLst>
                <a:tab pos="304074" algn="l"/>
              </a:tabLst>
            </a:pPr>
            <a:r>
              <a:rPr sz="2394" b="1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Addition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: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If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one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of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 operand</a:t>
            </a:r>
            <a:r>
              <a:rPr sz="24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is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</a:t>
            </a:r>
            <a:r>
              <a:rPr sz="24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pointer</a:t>
            </a:r>
            <a:r>
              <a:rPr sz="24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 other one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b="1" spc="-4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must</a:t>
            </a:r>
            <a:r>
              <a:rPr sz="2400" b="1" spc="4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b="1" spc="-9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</a:t>
            </a:r>
            <a:r>
              <a:rPr sz="2400" b="1" spc="-4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e</a:t>
            </a:r>
            <a:r>
              <a:rPr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b="1" spc="-4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an</a:t>
            </a:r>
            <a:r>
              <a:rPr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b="1" spc="-4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integer</a:t>
            </a:r>
            <a:endParaRPr sz="24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17760" y="3575979"/>
            <a:ext cx="9087265" cy="160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marR="4344" indent="-293214" algn="just">
              <a:lnSpc>
                <a:spcPct val="150000"/>
              </a:lnSpc>
              <a:spcBef>
                <a:spcPts val="586"/>
              </a:spcBef>
              <a:buFont typeface="Arial"/>
              <a:buChar char="•"/>
              <a:tabLst>
                <a:tab pos="304074" algn="l"/>
              </a:tabLst>
            </a:pPr>
            <a:r>
              <a:rPr sz="2394" spc="-4" dirty="0">
                <a:latin typeface="Calibri"/>
                <a:cs typeface="Calibri"/>
              </a:rPr>
              <a:t>Th</a:t>
            </a:r>
            <a:r>
              <a:rPr sz="2394" dirty="0">
                <a:latin typeface="Calibri"/>
                <a:cs typeface="Calibri"/>
              </a:rPr>
              <a:t>e</a:t>
            </a:r>
            <a:r>
              <a:rPr sz="2394" spc="-4" dirty="0">
                <a:latin typeface="Calibri"/>
                <a:cs typeface="Calibri"/>
              </a:rPr>
              <a:t> meanin</a:t>
            </a:r>
            <a:r>
              <a:rPr sz="2394" dirty="0">
                <a:latin typeface="Calibri"/>
                <a:cs typeface="Calibri"/>
              </a:rPr>
              <a:t>g </a:t>
            </a:r>
            <a:r>
              <a:rPr sz="2394" spc="-4" dirty="0">
                <a:latin typeface="Calibri"/>
                <a:cs typeface="Calibri"/>
              </a:rPr>
              <a:t>o</a:t>
            </a:r>
            <a:r>
              <a:rPr sz="2394" dirty="0">
                <a:latin typeface="Calibri"/>
                <a:cs typeface="Calibri"/>
              </a:rPr>
              <a:t>f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lang="en-US" sz="2394" b="1" spc="4" dirty="0">
                <a:latin typeface="Calibri"/>
                <a:cs typeface="Calibri"/>
              </a:rPr>
              <a:t>addition</a:t>
            </a:r>
            <a:r>
              <a:rPr sz="2394" b="1" spc="9" dirty="0">
                <a:latin typeface="Calibri"/>
                <a:cs typeface="Calibri"/>
              </a:rPr>
              <a:t> </a:t>
            </a:r>
            <a:r>
              <a:rPr lang="en-US" sz="2394" b="1" spc="9" dirty="0">
                <a:latin typeface="Calibri"/>
                <a:cs typeface="Calibri"/>
              </a:rPr>
              <a:t>with pointers </a:t>
            </a:r>
            <a:r>
              <a:rPr sz="2394" spc="-4" dirty="0">
                <a:latin typeface="Calibri"/>
                <a:cs typeface="Calibri"/>
              </a:rPr>
              <a:t>i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b="1" spc="-4" dirty="0">
                <a:solidFill>
                  <a:srgbClr val="0000FF"/>
                </a:solidFill>
                <a:latin typeface="Calibri"/>
                <a:cs typeface="Calibri"/>
              </a:rPr>
              <a:t>differen</a:t>
            </a:r>
            <a:r>
              <a:rPr sz="2394" b="1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394" b="1" spc="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from </a:t>
            </a:r>
            <a:r>
              <a:rPr sz="2394" b="1" spc="-4" dirty="0">
                <a:latin typeface="Calibri"/>
                <a:cs typeface="Calibri"/>
              </a:rPr>
              <a:t>norma</a:t>
            </a:r>
            <a:r>
              <a:rPr sz="2394" b="1" dirty="0">
                <a:latin typeface="Calibri"/>
                <a:cs typeface="Calibri"/>
              </a:rPr>
              <a:t>l </a:t>
            </a:r>
            <a:r>
              <a:rPr sz="2394" b="1" spc="-4" dirty="0">
                <a:latin typeface="Calibri"/>
                <a:cs typeface="Calibri"/>
              </a:rPr>
              <a:t>arithmetic</a:t>
            </a:r>
            <a:r>
              <a:rPr lang="en-US" sz="2394" b="1" spc="-4" dirty="0">
                <a:latin typeface="Calibri"/>
                <a:cs typeface="Calibri"/>
              </a:rPr>
              <a:t> addition</a:t>
            </a:r>
            <a:r>
              <a:rPr lang="en-US" sz="2394" spc="-4" dirty="0">
                <a:latin typeface="Calibri"/>
                <a:cs typeface="Calibri"/>
              </a:rPr>
              <a:t> as </a:t>
            </a:r>
            <a:r>
              <a:rPr lang="en-US" sz="2394" b="1" spc="-4" dirty="0">
                <a:latin typeface="Calibri"/>
                <a:cs typeface="Calibri"/>
              </a:rPr>
              <a:t>the second constant addend </a:t>
            </a:r>
            <a:r>
              <a:rPr lang="en-US" sz="2394" spc="-4" dirty="0">
                <a:latin typeface="Calibri"/>
                <a:cs typeface="Calibri"/>
              </a:rPr>
              <a:t>is </a:t>
            </a:r>
            <a:r>
              <a:rPr lang="en-US" sz="2394" b="1" spc="-4" dirty="0">
                <a:solidFill>
                  <a:srgbClr val="0000FF"/>
                </a:solidFill>
                <a:latin typeface="Calibri"/>
                <a:cs typeface="Calibri"/>
              </a:rPr>
              <a:t>scaled by the pointer’s datatype number of bytes</a:t>
            </a:r>
            <a:r>
              <a:rPr lang="en-AU" sz="2394" b="1" spc="-4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2394" b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A5D23-806C-4543-8B5E-68EE8858CDBA}"/>
              </a:ext>
            </a:extLst>
          </p:cNvPr>
          <p:cNvSpPr/>
          <p:nvPr/>
        </p:nvSpPr>
        <p:spPr>
          <a:xfrm>
            <a:off x="678596" y="5562599"/>
            <a:ext cx="8084404" cy="1143070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marL="53975" indent="-53975">
              <a:lnSpc>
                <a:spcPct val="150000"/>
              </a:lnSpc>
            </a:pPr>
            <a:r>
              <a:rPr lang="en-US" sz="2400" dirty="0"/>
              <a:t>type *</a:t>
            </a:r>
            <a:r>
              <a:rPr lang="en-US" sz="2400" dirty="0" err="1"/>
              <a:t>ptr</a:t>
            </a:r>
            <a:r>
              <a:rPr lang="en-US" sz="2400" dirty="0"/>
              <a:t>; </a:t>
            </a:r>
          </a:p>
          <a:p>
            <a:pPr marL="53975" indent="-53975">
              <a:lnSpc>
                <a:spcPct val="150000"/>
              </a:lnSpc>
            </a:pPr>
            <a:r>
              <a:rPr lang="en-US" sz="2400" dirty="0" err="1"/>
              <a:t>ptr</a:t>
            </a:r>
            <a:r>
              <a:rPr lang="en-US" sz="2400" dirty="0"/>
              <a:t>++ or </a:t>
            </a:r>
            <a:r>
              <a:rPr lang="en-US" sz="2400" dirty="0" err="1"/>
              <a:t>ptr</a:t>
            </a:r>
            <a:r>
              <a:rPr lang="en-US" sz="2400" dirty="0"/>
              <a:t>+=1 is actually equivalent to </a:t>
            </a:r>
            <a:r>
              <a:rPr lang="en-US" sz="2400" dirty="0" err="1"/>
              <a:t>ptr</a:t>
            </a:r>
            <a:r>
              <a:rPr lang="en-US" sz="2400" dirty="0"/>
              <a:t>=</a:t>
            </a: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dirty="0"/>
              <a:t>(type)</a:t>
            </a:r>
          </a:p>
        </p:txBody>
      </p:sp>
    </p:spTree>
    <p:extLst>
      <p:ext uri="{BB962C8B-B14F-4D97-AF65-F5344CB8AC3E}">
        <p14:creationId xmlns:p14="http://schemas.microsoft.com/office/powerpoint/2010/main" val="130861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 Pointers to </a:t>
            </a: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169" y="955683"/>
            <a:ext cx="7419862" cy="63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marR="4344" indent="-293214">
              <a:lnSpc>
                <a:spcPts val="2582"/>
              </a:lnSpc>
              <a:buFont typeface="Arial"/>
              <a:buChar char="•"/>
              <a:tabLst>
                <a:tab pos="304074" algn="l"/>
              </a:tabLst>
            </a:pPr>
            <a:r>
              <a:rPr sz="2394" spc="-4" dirty="0">
                <a:latin typeface="Calibri"/>
                <a:cs typeface="Calibri"/>
              </a:rPr>
              <a:t>Sinc</a:t>
            </a:r>
            <a:r>
              <a:rPr sz="2394" dirty="0">
                <a:latin typeface="Calibri"/>
                <a:cs typeface="Calibri"/>
              </a:rPr>
              <a:t>e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b="1" spc="-9" dirty="0">
                <a:solidFill>
                  <a:srgbClr val="FF0000"/>
                </a:solidFill>
                <a:latin typeface="Courier New"/>
                <a:cs typeface="Courier New"/>
              </a:rPr>
              <a:t>sizeof</a:t>
            </a:r>
            <a:r>
              <a:rPr sz="2394" b="1" spc="-4" dirty="0">
                <a:latin typeface="Courier New"/>
                <a:cs typeface="Courier New"/>
              </a:rPr>
              <a:t>(</a:t>
            </a:r>
            <a:r>
              <a:rPr sz="2394" b="1" spc="-9" dirty="0">
                <a:solidFill>
                  <a:srgbClr val="00009A"/>
                </a:solidFill>
                <a:latin typeface="Courier New"/>
                <a:cs typeface="Courier New"/>
              </a:rPr>
              <a:t>cha</a:t>
            </a:r>
            <a:r>
              <a:rPr sz="2394" b="1" dirty="0">
                <a:solidFill>
                  <a:srgbClr val="00009A"/>
                </a:solidFill>
                <a:latin typeface="Courier New"/>
                <a:cs typeface="Courier New"/>
              </a:rPr>
              <a:t>r</a:t>
            </a:r>
            <a:r>
              <a:rPr sz="2394" b="1" dirty="0">
                <a:latin typeface="Courier New"/>
                <a:cs typeface="Courier New"/>
              </a:rPr>
              <a:t>)</a:t>
            </a:r>
            <a:r>
              <a:rPr sz="2394" b="1" spc="-902" dirty="0">
                <a:latin typeface="Courier New"/>
                <a:cs typeface="Courier New"/>
              </a:rPr>
              <a:t> </a:t>
            </a:r>
            <a:r>
              <a:rPr sz="2394" spc="-4" dirty="0">
                <a:latin typeface="Calibri"/>
                <a:cs typeface="Calibri"/>
              </a:rPr>
              <a:t>is </a:t>
            </a:r>
            <a:r>
              <a:rPr sz="2394" b="1" spc="-9" dirty="0">
                <a:latin typeface="Courier New"/>
                <a:cs typeface="Courier New"/>
              </a:rPr>
              <a:t>1</a:t>
            </a:r>
            <a:r>
              <a:rPr sz="2394" b="1" dirty="0">
                <a:latin typeface="Courier New"/>
                <a:cs typeface="Courier New"/>
              </a:rPr>
              <a:t>,</a:t>
            </a:r>
            <a:r>
              <a:rPr sz="2394" b="1" spc="-894" dirty="0">
                <a:latin typeface="Courier New"/>
                <a:cs typeface="Courier New"/>
              </a:rPr>
              <a:t> </a:t>
            </a:r>
            <a:r>
              <a:rPr sz="2394" spc="-4" dirty="0">
                <a:latin typeface="Calibri"/>
                <a:cs typeface="Calibri"/>
              </a:rPr>
              <a:t>th</a:t>
            </a:r>
            <a:r>
              <a:rPr sz="2394" dirty="0">
                <a:latin typeface="Calibri"/>
                <a:cs typeface="Calibri"/>
              </a:rPr>
              <a:t>e </a:t>
            </a:r>
            <a:r>
              <a:rPr lang="en-US" sz="2394" dirty="0">
                <a:latin typeface="Calibri"/>
                <a:cs typeface="Calibri"/>
              </a:rPr>
              <a:t>scale </a:t>
            </a:r>
            <a:r>
              <a:rPr sz="2394" spc="-4" dirty="0">
                <a:latin typeface="Calibri"/>
                <a:cs typeface="Calibri"/>
              </a:rPr>
              <a:t>i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dirty="0">
                <a:latin typeface="Calibri"/>
                <a:cs typeface="Calibri"/>
              </a:rPr>
              <a:t>1</a:t>
            </a:r>
          </a:p>
          <a:p>
            <a:pPr>
              <a:spcBef>
                <a:spcPts val="3"/>
              </a:spcBef>
            </a:pPr>
            <a:endParaRPr sz="1967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5482" y="1990693"/>
            <a:ext cx="901368" cy="387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spc="-4" dirty="0">
                <a:solidFill>
                  <a:srgbClr val="00009A"/>
                </a:solidFill>
                <a:latin typeface="Calibri"/>
                <a:cs typeface="Calibri"/>
              </a:rPr>
              <a:t>Address</a:t>
            </a:r>
            <a:endParaRPr sz="1368">
              <a:latin typeface="Calibri"/>
              <a:cs typeface="Calibri"/>
            </a:endParaRPr>
          </a:p>
          <a:p>
            <a:pPr marL="52127" marR="5430" indent="-2715">
              <a:lnSpc>
                <a:spcPct val="143100"/>
              </a:lnSpc>
              <a:spcBef>
                <a:spcPts val="239"/>
              </a:spcBef>
            </a:pPr>
            <a:r>
              <a:rPr sz="1368" dirty="0">
                <a:latin typeface="Courier New"/>
                <a:cs typeface="Courier New"/>
              </a:rPr>
              <a:t>. . . 0000000C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700"/>
              </a:spcBef>
            </a:pPr>
            <a:r>
              <a:rPr sz="1368" dirty="0">
                <a:latin typeface="Courier New"/>
                <a:cs typeface="Courier New"/>
              </a:rPr>
              <a:t>0000000B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774"/>
              </a:spcBef>
            </a:pPr>
            <a:r>
              <a:rPr sz="1368" dirty="0">
                <a:latin typeface="Courier New"/>
                <a:cs typeface="Courier New"/>
              </a:rPr>
              <a:t>0000000A</a:t>
            </a:r>
            <a:endParaRPr sz="1368">
              <a:latin typeface="Courier New"/>
              <a:cs typeface="Courier New"/>
            </a:endParaRPr>
          </a:p>
          <a:p>
            <a:pPr marL="53756">
              <a:spcBef>
                <a:spcPts val="705"/>
              </a:spcBef>
            </a:pPr>
            <a:r>
              <a:rPr sz="1368" dirty="0">
                <a:latin typeface="Courier New"/>
                <a:cs typeface="Courier New"/>
              </a:rPr>
              <a:t>00000009</a:t>
            </a:r>
            <a:endParaRPr sz="1368">
              <a:latin typeface="Courier New"/>
              <a:cs typeface="Courier New"/>
            </a:endParaRPr>
          </a:p>
          <a:p>
            <a:pPr marL="52127">
              <a:spcBef>
                <a:spcPts val="697"/>
              </a:spcBef>
            </a:pPr>
            <a:r>
              <a:rPr sz="1368" dirty="0">
                <a:latin typeface="Courier New"/>
                <a:cs typeface="Courier New"/>
              </a:rPr>
              <a:t>00000008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825"/>
              </a:spcBef>
            </a:pPr>
            <a:r>
              <a:rPr sz="1368" dirty="0">
                <a:latin typeface="Courier New"/>
                <a:cs typeface="Courier New"/>
              </a:rPr>
              <a:t>00000007</a:t>
            </a:r>
            <a:endParaRPr sz="1368">
              <a:latin typeface="Courier New"/>
              <a:cs typeface="Courier New"/>
            </a:endParaRPr>
          </a:p>
          <a:p>
            <a:pPr marL="53756">
              <a:spcBef>
                <a:spcPts val="710"/>
              </a:spcBef>
            </a:pPr>
            <a:r>
              <a:rPr sz="1368" dirty="0">
                <a:latin typeface="Courier New"/>
                <a:cs typeface="Courier New"/>
              </a:rPr>
              <a:t>00000006</a:t>
            </a:r>
            <a:endParaRPr sz="1368">
              <a:latin typeface="Courier New"/>
              <a:cs typeface="Courier New"/>
            </a:endParaRPr>
          </a:p>
          <a:p>
            <a:pPr marL="52127">
              <a:spcBef>
                <a:spcPts val="697"/>
              </a:spcBef>
            </a:pPr>
            <a:r>
              <a:rPr sz="1368" dirty="0">
                <a:latin typeface="Courier New"/>
                <a:cs typeface="Courier New"/>
              </a:rPr>
              <a:t>00000005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765"/>
              </a:spcBef>
            </a:pPr>
            <a:r>
              <a:rPr sz="1368" dirty="0">
                <a:latin typeface="Courier New"/>
                <a:cs typeface="Courier New"/>
              </a:rPr>
              <a:t>00000004</a:t>
            </a:r>
            <a:endParaRPr sz="1368">
              <a:latin typeface="Courier New"/>
              <a:cs typeface="Courier New"/>
            </a:endParaRPr>
          </a:p>
          <a:p>
            <a:pPr marL="53756">
              <a:spcBef>
                <a:spcPts val="705"/>
              </a:spcBef>
            </a:pPr>
            <a:r>
              <a:rPr sz="1368" dirty="0">
                <a:latin typeface="Courier New"/>
                <a:cs typeface="Courier New"/>
              </a:rPr>
              <a:t>00000003</a:t>
            </a:r>
            <a:endParaRPr sz="1368">
              <a:latin typeface="Courier New"/>
              <a:cs typeface="Courier New"/>
            </a:endParaRPr>
          </a:p>
          <a:p>
            <a:pPr marL="52127">
              <a:spcBef>
                <a:spcPts val="697"/>
              </a:spcBef>
            </a:pPr>
            <a:r>
              <a:rPr sz="1368" dirty="0">
                <a:latin typeface="Courier New"/>
                <a:cs typeface="Courier New"/>
              </a:rPr>
              <a:t>00000002</a:t>
            </a:r>
            <a:endParaRPr sz="136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6746" y="1965276"/>
            <a:ext cx="993677" cy="21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spc="-4" dirty="0">
                <a:solidFill>
                  <a:srgbClr val="00009A"/>
                </a:solidFill>
                <a:latin typeface="Calibri"/>
                <a:cs typeface="Calibri"/>
              </a:rPr>
              <a:t>Memor</a:t>
            </a:r>
            <a:r>
              <a:rPr sz="1368" dirty="0">
                <a:solidFill>
                  <a:srgbClr val="00009A"/>
                </a:solidFill>
                <a:latin typeface="Calibri"/>
                <a:cs typeface="Calibri"/>
              </a:rPr>
              <a:t>y</a:t>
            </a:r>
            <a:r>
              <a:rPr sz="1368" spc="4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368" spc="-4" dirty="0">
                <a:solidFill>
                  <a:srgbClr val="00009A"/>
                </a:solidFill>
                <a:latin typeface="Calibri"/>
                <a:cs typeface="Calibri"/>
              </a:rPr>
              <a:t>Cells</a:t>
            </a:r>
            <a:endParaRPr sz="1368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37968" y="5657768"/>
            <a:ext cx="922002" cy="168328"/>
          </a:xfrm>
          <a:custGeom>
            <a:avLst/>
            <a:gdLst/>
            <a:ahLst/>
            <a:cxnLst/>
            <a:rect l="l" t="t" r="r" b="b"/>
            <a:pathLst>
              <a:path w="1078229" h="196850">
                <a:moveTo>
                  <a:pt x="808481" y="147828"/>
                </a:moveTo>
                <a:lnTo>
                  <a:pt x="808481" y="49530"/>
                </a:lnTo>
                <a:lnTo>
                  <a:pt x="0" y="49530"/>
                </a:lnTo>
                <a:lnTo>
                  <a:pt x="0" y="147828"/>
                </a:lnTo>
                <a:lnTo>
                  <a:pt x="808481" y="147828"/>
                </a:lnTo>
                <a:close/>
              </a:path>
              <a:path w="1078229" h="196850">
                <a:moveTo>
                  <a:pt x="1078229" y="98297"/>
                </a:moveTo>
                <a:lnTo>
                  <a:pt x="808481" y="0"/>
                </a:lnTo>
                <a:lnTo>
                  <a:pt x="808481" y="196596"/>
                </a:lnTo>
                <a:lnTo>
                  <a:pt x="1078229" y="982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4510869" y="5581532"/>
            <a:ext cx="1296667" cy="327425"/>
          </a:xfrm>
          <a:custGeom>
            <a:avLst/>
            <a:gdLst/>
            <a:ahLst/>
            <a:cxnLst/>
            <a:rect l="l" t="t" r="r" b="b"/>
            <a:pathLst>
              <a:path w="1516379" h="382904">
                <a:moveTo>
                  <a:pt x="0" y="0"/>
                </a:moveTo>
                <a:lnTo>
                  <a:pt x="0" y="382524"/>
                </a:lnTo>
                <a:lnTo>
                  <a:pt x="1516379" y="382524"/>
                </a:lnTo>
                <a:lnTo>
                  <a:pt x="15163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849045" y="5343050"/>
            <a:ext cx="922002" cy="168328"/>
          </a:xfrm>
          <a:custGeom>
            <a:avLst/>
            <a:gdLst/>
            <a:ahLst/>
            <a:cxnLst/>
            <a:rect l="l" t="t" r="r" b="b"/>
            <a:pathLst>
              <a:path w="1078229" h="196850">
                <a:moveTo>
                  <a:pt x="808481" y="147066"/>
                </a:moveTo>
                <a:lnTo>
                  <a:pt x="808481" y="48768"/>
                </a:lnTo>
                <a:lnTo>
                  <a:pt x="0" y="48768"/>
                </a:lnTo>
                <a:lnTo>
                  <a:pt x="0" y="147066"/>
                </a:lnTo>
                <a:lnTo>
                  <a:pt x="808481" y="147066"/>
                </a:lnTo>
                <a:close/>
              </a:path>
              <a:path w="1078229" h="196850">
                <a:moveTo>
                  <a:pt x="1078229" y="98297"/>
                </a:moveTo>
                <a:lnTo>
                  <a:pt x="808481" y="0"/>
                </a:lnTo>
                <a:lnTo>
                  <a:pt x="808481" y="196596"/>
                </a:lnTo>
                <a:lnTo>
                  <a:pt x="1078229" y="982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4839271" y="4464704"/>
            <a:ext cx="922002" cy="168328"/>
          </a:xfrm>
          <a:custGeom>
            <a:avLst/>
            <a:gdLst/>
            <a:ahLst/>
            <a:cxnLst/>
            <a:rect l="l" t="t" r="r" b="b"/>
            <a:pathLst>
              <a:path w="1078229" h="196850">
                <a:moveTo>
                  <a:pt x="808482" y="147066"/>
                </a:moveTo>
                <a:lnTo>
                  <a:pt x="808482" y="48768"/>
                </a:lnTo>
                <a:lnTo>
                  <a:pt x="0" y="48768"/>
                </a:lnTo>
                <a:lnTo>
                  <a:pt x="0" y="147066"/>
                </a:lnTo>
                <a:lnTo>
                  <a:pt x="808482" y="147066"/>
                </a:lnTo>
                <a:close/>
              </a:path>
              <a:path w="1078229" h="196850">
                <a:moveTo>
                  <a:pt x="1078230" y="98297"/>
                </a:moveTo>
                <a:lnTo>
                  <a:pt x="808482" y="0"/>
                </a:lnTo>
                <a:lnTo>
                  <a:pt x="808482" y="196596"/>
                </a:lnTo>
                <a:lnTo>
                  <a:pt x="1078230" y="982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4572119" y="5273329"/>
            <a:ext cx="1296667" cy="327968"/>
          </a:xfrm>
          <a:custGeom>
            <a:avLst/>
            <a:gdLst/>
            <a:ahLst/>
            <a:cxnLst/>
            <a:rect l="l" t="t" r="r" b="b"/>
            <a:pathLst>
              <a:path w="1516379" h="383539">
                <a:moveTo>
                  <a:pt x="0" y="0"/>
                </a:moveTo>
                <a:lnTo>
                  <a:pt x="0" y="383286"/>
                </a:lnTo>
                <a:lnTo>
                  <a:pt x="1516379" y="383286"/>
                </a:lnTo>
                <a:lnTo>
                  <a:pt x="15163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 txBox="1"/>
          <p:nvPr/>
        </p:nvSpPr>
        <p:spPr>
          <a:xfrm>
            <a:off x="1463588" y="3321721"/>
            <a:ext cx="1546444" cy="2536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33" marR="4344">
              <a:lnSpc>
                <a:spcPct val="150400"/>
              </a:lnSpc>
            </a:pPr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cha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r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*ptr; </a:t>
            </a:r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cha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r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latin typeface="Courier New"/>
                <a:cs typeface="Courier New"/>
              </a:rPr>
              <a:t>chVar; </a:t>
            </a:r>
            <a:r>
              <a:rPr sz="1539" spc="-4" dirty="0">
                <a:latin typeface="Courier New"/>
                <a:cs typeface="Courier New"/>
              </a:rPr>
              <a:t>pt</a:t>
            </a:r>
            <a:r>
              <a:rPr sz="1539" dirty="0">
                <a:latin typeface="Courier New"/>
                <a:cs typeface="Courier New"/>
              </a:rPr>
              <a:t>r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dirty="0">
                <a:latin typeface="Courier New"/>
                <a:cs typeface="Courier New"/>
              </a:rPr>
              <a:t>=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&amp;chVar;</a:t>
            </a:r>
            <a:endParaRPr sz="1539">
              <a:latin typeface="Courier New"/>
              <a:cs typeface="Courier New"/>
            </a:endParaRPr>
          </a:p>
          <a:p>
            <a:pPr>
              <a:spcBef>
                <a:spcPts val="9"/>
              </a:spcBef>
            </a:pPr>
            <a:endParaRPr sz="1454">
              <a:latin typeface="Times New Roman"/>
              <a:cs typeface="Times New Roman"/>
            </a:endParaRPr>
          </a:p>
          <a:p>
            <a:pPr marL="10860" marR="346970" indent="7602">
              <a:lnSpc>
                <a:spcPct val="158000"/>
              </a:lnSpc>
            </a:pPr>
            <a:r>
              <a:rPr sz="1710" spc="-4" dirty="0">
                <a:latin typeface="Courier New"/>
                <a:cs typeface="Courier New"/>
              </a:rPr>
              <a:t>ptr++; ptr += 3; ptr--;</a:t>
            </a:r>
            <a:endParaRPr sz="171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34048" y="4752056"/>
            <a:ext cx="922002" cy="168871"/>
          </a:xfrm>
          <a:custGeom>
            <a:avLst/>
            <a:gdLst/>
            <a:ahLst/>
            <a:cxnLst/>
            <a:rect l="l" t="t" r="r" b="b"/>
            <a:pathLst>
              <a:path w="1078229" h="197485">
                <a:moveTo>
                  <a:pt x="808482" y="147828"/>
                </a:moveTo>
                <a:lnTo>
                  <a:pt x="808482" y="49530"/>
                </a:lnTo>
                <a:lnTo>
                  <a:pt x="0" y="49530"/>
                </a:lnTo>
                <a:lnTo>
                  <a:pt x="0" y="147828"/>
                </a:lnTo>
                <a:lnTo>
                  <a:pt x="808482" y="147828"/>
                </a:lnTo>
                <a:close/>
              </a:path>
              <a:path w="1078229" h="197485">
                <a:moveTo>
                  <a:pt x="1078230" y="99059"/>
                </a:moveTo>
                <a:lnTo>
                  <a:pt x="808482" y="0"/>
                </a:lnTo>
                <a:lnTo>
                  <a:pt x="808482" y="197358"/>
                </a:lnTo>
                <a:lnTo>
                  <a:pt x="1078230" y="9905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510869" y="4349373"/>
            <a:ext cx="1296667" cy="327425"/>
          </a:xfrm>
          <a:custGeom>
            <a:avLst/>
            <a:gdLst/>
            <a:ahLst/>
            <a:cxnLst/>
            <a:rect l="l" t="t" r="r" b="b"/>
            <a:pathLst>
              <a:path w="1516379" h="382904">
                <a:moveTo>
                  <a:pt x="0" y="0"/>
                </a:moveTo>
                <a:lnTo>
                  <a:pt x="0" y="382524"/>
                </a:lnTo>
                <a:lnTo>
                  <a:pt x="1516379" y="382524"/>
                </a:lnTo>
                <a:lnTo>
                  <a:pt x="15163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21209" y="2262760"/>
          <a:ext cx="1009972" cy="3625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012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1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7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479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3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4798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36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596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1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31" y="6092380"/>
            <a:ext cx="1580109" cy="545708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4901177" y="5628350"/>
            <a:ext cx="922002" cy="168328"/>
          </a:xfrm>
          <a:custGeom>
            <a:avLst/>
            <a:gdLst/>
            <a:ahLst/>
            <a:cxnLst/>
            <a:rect l="l" t="t" r="r" b="b"/>
            <a:pathLst>
              <a:path w="1078229" h="196850">
                <a:moveTo>
                  <a:pt x="808481" y="0"/>
                </a:moveTo>
                <a:lnTo>
                  <a:pt x="808481" y="48768"/>
                </a:lnTo>
                <a:lnTo>
                  <a:pt x="0" y="48768"/>
                </a:lnTo>
                <a:lnTo>
                  <a:pt x="0" y="147828"/>
                </a:lnTo>
                <a:lnTo>
                  <a:pt x="808481" y="147828"/>
                </a:lnTo>
                <a:lnTo>
                  <a:pt x="808481" y="196596"/>
                </a:lnTo>
                <a:lnTo>
                  <a:pt x="1078229" y="98297"/>
                </a:lnTo>
                <a:lnTo>
                  <a:pt x="808481" y="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Rectangle 16"/>
          <p:cNvSpPr/>
          <p:nvPr/>
        </p:nvSpPr>
        <p:spPr>
          <a:xfrm>
            <a:off x="939662" y="2464911"/>
            <a:ext cx="104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60"/>
            <a:r>
              <a:rPr lang="en-GB" i="1" dirty="0">
                <a:solidFill>
                  <a:srgbClr val="003300"/>
                </a:solidFill>
                <a:cs typeface="Calibri"/>
              </a:rPr>
              <a:t>Example:</a:t>
            </a:r>
            <a:endParaRPr lang="en-GB" dirty="0">
              <a:cs typeface="Calibri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7636BF8-8D15-48FC-A431-12EB994E6D19}"/>
              </a:ext>
            </a:extLst>
          </p:cNvPr>
          <p:cNvSpPr/>
          <p:nvPr/>
        </p:nvSpPr>
        <p:spPr>
          <a:xfrm>
            <a:off x="2438400" y="4633032"/>
            <a:ext cx="608328" cy="1275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06D3E8-43A4-4C02-BB37-48B94A21FBE5}"/>
              </a:ext>
            </a:extLst>
          </p:cNvPr>
          <p:cNvCxnSpPr/>
          <p:nvPr/>
        </p:nvCxnSpPr>
        <p:spPr>
          <a:xfrm flipV="1">
            <a:off x="3200400" y="4920927"/>
            <a:ext cx="1371600" cy="42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6AC05D-D132-4948-89A5-F75411CF4645}"/>
              </a:ext>
            </a:extLst>
          </p:cNvPr>
          <p:cNvSpPr txBox="1"/>
          <p:nvPr/>
        </p:nvSpPr>
        <p:spPr>
          <a:xfrm flipH="1">
            <a:off x="4572000" y="5946896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</a:t>
            </a:r>
            <a:r>
              <a:rPr lang="en-US" dirty="0" err="1"/>
              <a:t>Ptr</a:t>
            </a:r>
            <a:r>
              <a:rPr lang="en-US" dirty="0"/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206058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 Pointers to </a:t>
            </a: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4837968" y="5657768"/>
            <a:ext cx="922002" cy="168328"/>
          </a:xfrm>
          <a:custGeom>
            <a:avLst/>
            <a:gdLst/>
            <a:ahLst/>
            <a:cxnLst/>
            <a:rect l="l" t="t" r="r" b="b"/>
            <a:pathLst>
              <a:path w="1078229" h="196850">
                <a:moveTo>
                  <a:pt x="808481" y="147828"/>
                </a:moveTo>
                <a:lnTo>
                  <a:pt x="808481" y="49530"/>
                </a:lnTo>
                <a:lnTo>
                  <a:pt x="0" y="49530"/>
                </a:lnTo>
                <a:lnTo>
                  <a:pt x="0" y="147828"/>
                </a:lnTo>
                <a:lnTo>
                  <a:pt x="808481" y="147828"/>
                </a:lnTo>
                <a:close/>
              </a:path>
              <a:path w="1078229" h="196850">
                <a:moveTo>
                  <a:pt x="1078229" y="98297"/>
                </a:moveTo>
                <a:lnTo>
                  <a:pt x="808481" y="0"/>
                </a:lnTo>
                <a:lnTo>
                  <a:pt x="808481" y="196596"/>
                </a:lnTo>
                <a:lnTo>
                  <a:pt x="1078229" y="982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4510869" y="5581532"/>
            <a:ext cx="1296667" cy="327425"/>
          </a:xfrm>
          <a:custGeom>
            <a:avLst/>
            <a:gdLst/>
            <a:ahLst/>
            <a:cxnLst/>
            <a:rect l="l" t="t" r="r" b="b"/>
            <a:pathLst>
              <a:path w="1516379" h="382904">
                <a:moveTo>
                  <a:pt x="0" y="0"/>
                </a:moveTo>
                <a:lnTo>
                  <a:pt x="0" y="382524"/>
                </a:lnTo>
                <a:lnTo>
                  <a:pt x="1516379" y="382524"/>
                </a:lnTo>
                <a:lnTo>
                  <a:pt x="15163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4889444" y="4432124"/>
            <a:ext cx="922002" cy="168328"/>
          </a:xfrm>
          <a:custGeom>
            <a:avLst/>
            <a:gdLst/>
            <a:ahLst/>
            <a:cxnLst/>
            <a:rect l="l" t="t" r="r" b="b"/>
            <a:pathLst>
              <a:path w="1078229" h="196850">
                <a:moveTo>
                  <a:pt x="808481" y="147066"/>
                </a:moveTo>
                <a:lnTo>
                  <a:pt x="808481" y="48768"/>
                </a:lnTo>
                <a:lnTo>
                  <a:pt x="0" y="48768"/>
                </a:lnTo>
                <a:lnTo>
                  <a:pt x="0" y="147066"/>
                </a:lnTo>
                <a:lnTo>
                  <a:pt x="808481" y="147066"/>
                </a:lnTo>
                <a:close/>
              </a:path>
              <a:path w="1078229" h="196850">
                <a:moveTo>
                  <a:pt x="1078229" y="98297"/>
                </a:moveTo>
                <a:lnTo>
                  <a:pt x="808481" y="0"/>
                </a:lnTo>
                <a:lnTo>
                  <a:pt x="808481" y="196596"/>
                </a:lnTo>
                <a:lnTo>
                  <a:pt x="1078229" y="98297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4918114" y="3246880"/>
            <a:ext cx="922002" cy="168328"/>
          </a:xfrm>
          <a:custGeom>
            <a:avLst/>
            <a:gdLst/>
            <a:ahLst/>
            <a:cxnLst/>
            <a:rect l="l" t="t" r="r" b="b"/>
            <a:pathLst>
              <a:path w="1078229" h="196850">
                <a:moveTo>
                  <a:pt x="808481" y="147828"/>
                </a:moveTo>
                <a:lnTo>
                  <a:pt x="808481" y="49530"/>
                </a:lnTo>
                <a:lnTo>
                  <a:pt x="0" y="49530"/>
                </a:lnTo>
                <a:lnTo>
                  <a:pt x="0" y="147828"/>
                </a:lnTo>
                <a:lnTo>
                  <a:pt x="808481" y="147828"/>
                </a:lnTo>
                <a:close/>
              </a:path>
              <a:path w="1078229" h="196850">
                <a:moveTo>
                  <a:pt x="1078229" y="98297"/>
                </a:moveTo>
                <a:lnTo>
                  <a:pt x="808481" y="0"/>
                </a:lnTo>
                <a:lnTo>
                  <a:pt x="808481" y="196596"/>
                </a:lnTo>
                <a:lnTo>
                  <a:pt x="1078229" y="982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584500" y="4376088"/>
            <a:ext cx="1296124" cy="327425"/>
          </a:xfrm>
          <a:custGeom>
            <a:avLst/>
            <a:gdLst/>
            <a:ahLst/>
            <a:cxnLst/>
            <a:rect l="l" t="t" r="r" b="b"/>
            <a:pathLst>
              <a:path w="1515745" h="382904">
                <a:moveTo>
                  <a:pt x="0" y="0"/>
                </a:moveTo>
                <a:lnTo>
                  <a:pt x="0" y="382524"/>
                </a:lnTo>
                <a:lnTo>
                  <a:pt x="1515617" y="382524"/>
                </a:lnTo>
                <a:lnTo>
                  <a:pt x="1515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1205249" y="2666391"/>
            <a:ext cx="3330174" cy="3253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870" marR="1730504" indent="-278553">
              <a:lnSpc>
                <a:spcPct val="142200"/>
              </a:lnSpc>
              <a:spcBef>
                <a:spcPts val="1223"/>
              </a:spcBef>
            </a:pPr>
            <a:r>
              <a:rPr sz="2052" i="1" dirty="0">
                <a:latin typeface="Calibri"/>
                <a:cs typeface="Calibri"/>
              </a:rPr>
              <a:t>Example:    </a:t>
            </a:r>
            <a:endParaRPr lang="en-US" sz="2052" i="1" dirty="0">
              <a:latin typeface="Calibri"/>
              <a:cs typeface="Calibri"/>
            </a:endParaRPr>
          </a:p>
          <a:p>
            <a:pPr marL="288870" marR="1730504" indent="-278553">
              <a:lnSpc>
                <a:spcPct val="142200"/>
              </a:lnSpc>
              <a:spcBef>
                <a:spcPts val="1223"/>
              </a:spcBef>
            </a:pPr>
            <a:r>
              <a:rPr lang="en-US" sz="2052" i="1" spc="-4" dirty="0">
                <a:solidFill>
                  <a:srgbClr val="00009A"/>
                </a:solidFill>
                <a:latin typeface="Calibri"/>
                <a:cs typeface="Calibri"/>
              </a:rPr>
              <a:t>    </a:t>
            </a:r>
            <a:r>
              <a:rPr sz="1710" spc="-4" dirty="0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sz="17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710" spc="-4" dirty="0">
                <a:latin typeface="Courier New"/>
                <a:cs typeface="Courier New"/>
              </a:rPr>
              <a:t>*ptr; </a:t>
            </a:r>
            <a:r>
              <a:rPr sz="1710" spc="-4" dirty="0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sz="17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710" spc="-4" dirty="0">
                <a:latin typeface="Courier New"/>
                <a:cs typeface="Courier New"/>
              </a:rPr>
              <a:t>inVar;</a:t>
            </a:r>
            <a:endParaRPr sz="1710" dirty="0">
              <a:latin typeface="Courier New"/>
              <a:cs typeface="Courier New"/>
            </a:endParaRPr>
          </a:p>
          <a:p>
            <a:pPr marL="289956" indent="-1629">
              <a:spcBef>
                <a:spcPts val="1026"/>
              </a:spcBef>
            </a:pPr>
            <a:r>
              <a:rPr sz="1710" spc="-4" dirty="0">
                <a:latin typeface="Courier New"/>
                <a:cs typeface="Courier New"/>
              </a:rPr>
              <a:t>ptr = &amp;inVar;</a:t>
            </a:r>
            <a:endParaRPr sz="1710" dirty="0">
              <a:latin typeface="Courier New"/>
              <a:cs typeface="Courier New"/>
            </a:endParaRPr>
          </a:p>
          <a:p>
            <a:pPr marL="256291" marR="1858650" indent="33665">
              <a:lnSpc>
                <a:spcPct val="159800"/>
              </a:lnSpc>
              <a:spcBef>
                <a:spcPts val="855"/>
              </a:spcBef>
            </a:pPr>
            <a:r>
              <a:rPr sz="1710" spc="-4" dirty="0">
                <a:latin typeface="Courier New"/>
                <a:cs typeface="Courier New"/>
              </a:rPr>
              <a:t>ptr++; ptr += 1;</a:t>
            </a:r>
            <a:endParaRPr sz="171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1411" dirty="0">
              <a:latin typeface="Times New Roman"/>
              <a:cs typeface="Times New Roman"/>
            </a:endParaRPr>
          </a:p>
          <a:p>
            <a:pPr marL="256291"/>
            <a:r>
              <a:rPr sz="1710" spc="-4" dirty="0">
                <a:latin typeface="Courier New"/>
                <a:cs typeface="Courier New"/>
              </a:rPr>
              <a:t>ptr--;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5482" y="1990693"/>
            <a:ext cx="901368" cy="387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spc="-4" dirty="0">
                <a:solidFill>
                  <a:srgbClr val="00009A"/>
                </a:solidFill>
                <a:latin typeface="Calibri"/>
                <a:cs typeface="Calibri"/>
              </a:rPr>
              <a:t>Address</a:t>
            </a:r>
            <a:endParaRPr sz="1368">
              <a:latin typeface="Calibri"/>
              <a:cs typeface="Calibri"/>
            </a:endParaRPr>
          </a:p>
          <a:p>
            <a:pPr marL="52127" marR="5430" indent="-2715">
              <a:lnSpc>
                <a:spcPct val="143100"/>
              </a:lnSpc>
              <a:spcBef>
                <a:spcPts val="239"/>
              </a:spcBef>
            </a:pPr>
            <a:r>
              <a:rPr sz="1368" dirty="0">
                <a:latin typeface="Courier New"/>
                <a:cs typeface="Courier New"/>
              </a:rPr>
              <a:t>. . . 0000000C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700"/>
              </a:spcBef>
            </a:pPr>
            <a:r>
              <a:rPr sz="1368" dirty="0">
                <a:latin typeface="Courier New"/>
                <a:cs typeface="Courier New"/>
              </a:rPr>
              <a:t>0000000B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774"/>
              </a:spcBef>
            </a:pPr>
            <a:r>
              <a:rPr sz="1368" dirty="0">
                <a:latin typeface="Courier New"/>
                <a:cs typeface="Courier New"/>
              </a:rPr>
              <a:t>0000000A</a:t>
            </a:r>
            <a:endParaRPr sz="1368">
              <a:latin typeface="Courier New"/>
              <a:cs typeface="Courier New"/>
            </a:endParaRPr>
          </a:p>
          <a:p>
            <a:pPr marL="53756">
              <a:spcBef>
                <a:spcPts val="705"/>
              </a:spcBef>
            </a:pPr>
            <a:r>
              <a:rPr sz="1368" dirty="0">
                <a:latin typeface="Courier New"/>
                <a:cs typeface="Courier New"/>
              </a:rPr>
              <a:t>00000009</a:t>
            </a:r>
            <a:endParaRPr sz="1368">
              <a:latin typeface="Courier New"/>
              <a:cs typeface="Courier New"/>
            </a:endParaRPr>
          </a:p>
          <a:p>
            <a:pPr marL="52127">
              <a:spcBef>
                <a:spcPts val="697"/>
              </a:spcBef>
            </a:pPr>
            <a:r>
              <a:rPr sz="1368" dirty="0">
                <a:latin typeface="Courier New"/>
                <a:cs typeface="Courier New"/>
              </a:rPr>
              <a:t>00000008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825"/>
              </a:spcBef>
            </a:pPr>
            <a:r>
              <a:rPr sz="1368" dirty="0">
                <a:latin typeface="Courier New"/>
                <a:cs typeface="Courier New"/>
              </a:rPr>
              <a:t>00000007</a:t>
            </a:r>
            <a:endParaRPr sz="1368">
              <a:latin typeface="Courier New"/>
              <a:cs typeface="Courier New"/>
            </a:endParaRPr>
          </a:p>
          <a:p>
            <a:pPr marL="53756">
              <a:spcBef>
                <a:spcPts val="710"/>
              </a:spcBef>
            </a:pPr>
            <a:r>
              <a:rPr sz="1368" dirty="0">
                <a:latin typeface="Courier New"/>
                <a:cs typeface="Courier New"/>
              </a:rPr>
              <a:t>00000006</a:t>
            </a:r>
            <a:endParaRPr sz="1368">
              <a:latin typeface="Courier New"/>
              <a:cs typeface="Courier New"/>
            </a:endParaRPr>
          </a:p>
          <a:p>
            <a:pPr marL="52127">
              <a:spcBef>
                <a:spcPts val="697"/>
              </a:spcBef>
            </a:pPr>
            <a:r>
              <a:rPr sz="1368" dirty="0">
                <a:latin typeface="Courier New"/>
                <a:cs typeface="Courier New"/>
              </a:rPr>
              <a:t>00000005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765"/>
              </a:spcBef>
            </a:pPr>
            <a:r>
              <a:rPr sz="1368" dirty="0">
                <a:latin typeface="Courier New"/>
                <a:cs typeface="Courier New"/>
              </a:rPr>
              <a:t>00000004</a:t>
            </a:r>
            <a:endParaRPr sz="1368">
              <a:latin typeface="Courier New"/>
              <a:cs typeface="Courier New"/>
            </a:endParaRPr>
          </a:p>
          <a:p>
            <a:pPr marL="53756">
              <a:spcBef>
                <a:spcPts val="705"/>
              </a:spcBef>
            </a:pPr>
            <a:r>
              <a:rPr sz="1368" dirty="0">
                <a:latin typeface="Courier New"/>
                <a:cs typeface="Courier New"/>
              </a:rPr>
              <a:t>00000003</a:t>
            </a:r>
            <a:endParaRPr sz="1368">
              <a:latin typeface="Courier New"/>
              <a:cs typeface="Courier New"/>
            </a:endParaRPr>
          </a:p>
          <a:p>
            <a:pPr marL="52127">
              <a:spcBef>
                <a:spcPts val="697"/>
              </a:spcBef>
            </a:pPr>
            <a:r>
              <a:rPr sz="1368" dirty="0">
                <a:latin typeface="Courier New"/>
                <a:cs typeface="Courier New"/>
              </a:rPr>
              <a:t>00000002</a:t>
            </a:r>
            <a:endParaRPr sz="1368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6746" y="1965276"/>
            <a:ext cx="993677" cy="21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spc="-4" dirty="0">
                <a:solidFill>
                  <a:srgbClr val="00009A"/>
                </a:solidFill>
                <a:latin typeface="Calibri"/>
                <a:cs typeface="Calibri"/>
              </a:rPr>
              <a:t>Memor</a:t>
            </a:r>
            <a:r>
              <a:rPr sz="1368" dirty="0">
                <a:solidFill>
                  <a:srgbClr val="00009A"/>
                </a:solidFill>
                <a:latin typeface="Calibri"/>
                <a:cs typeface="Calibri"/>
              </a:rPr>
              <a:t>y</a:t>
            </a:r>
            <a:r>
              <a:rPr sz="1368" spc="4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368" spc="-4" dirty="0">
                <a:solidFill>
                  <a:srgbClr val="00009A"/>
                </a:solidFill>
                <a:latin typeface="Calibri"/>
                <a:cs typeface="Calibri"/>
              </a:rPr>
              <a:t>Cells</a:t>
            </a:r>
            <a:endParaRPr sz="1368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22023" y="4436034"/>
            <a:ext cx="922002" cy="168328"/>
          </a:xfrm>
          <a:custGeom>
            <a:avLst/>
            <a:gdLst/>
            <a:ahLst/>
            <a:cxnLst/>
            <a:rect l="l" t="t" r="r" b="b"/>
            <a:pathLst>
              <a:path w="1078229" h="196850">
                <a:moveTo>
                  <a:pt x="808481" y="147828"/>
                </a:moveTo>
                <a:lnTo>
                  <a:pt x="808481" y="49530"/>
                </a:lnTo>
                <a:lnTo>
                  <a:pt x="0" y="49530"/>
                </a:lnTo>
                <a:lnTo>
                  <a:pt x="0" y="147828"/>
                </a:lnTo>
                <a:lnTo>
                  <a:pt x="808481" y="147828"/>
                </a:lnTo>
                <a:close/>
              </a:path>
              <a:path w="1078229" h="196850">
                <a:moveTo>
                  <a:pt x="1078229" y="98297"/>
                </a:moveTo>
                <a:lnTo>
                  <a:pt x="808481" y="0"/>
                </a:lnTo>
                <a:lnTo>
                  <a:pt x="808481" y="196596"/>
                </a:lnTo>
                <a:lnTo>
                  <a:pt x="1078229" y="982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4572119" y="3180417"/>
            <a:ext cx="1296667" cy="327425"/>
          </a:xfrm>
          <a:custGeom>
            <a:avLst/>
            <a:gdLst/>
            <a:ahLst/>
            <a:cxnLst/>
            <a:rect l="l" t="t" r="r" b="b"/>
            <a:pathLst>
              <a:path w="1516379" h="382904">
                <a:moveTo>
                  <a:pt x="0" y="0"/>
                </a:moveTo>
                <a:lnTo>
                  <a:pt x="0" y="382524"/>
                </a:lnTo>
                <a:lnTo>
                  <a:pt x="1516380" y="382524"/>
                </a:lnTo>
                <a:lnTo>
                  <a:pt x="15163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21209" y="2262760"/>
          <a:ext cx="1009972" cy="3625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012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1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7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479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3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4798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36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596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1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31" y="6100525"/>
            <a:ext cx="1580109" cy="54570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4881204" y="5648249"/>
            <a:ext cx="922002" cy="168328"/>
          </a:xfrm>
          <a:custGeom>
            <a:avLst/>
            <a:gdLst/>
            <a:ahLst/>
            <a:cxnLst/>
            <a:rect l="l" t="t" r="r" b="b"/>
            <a:pathLst>
              <a:path w="1078229" h="196850">
                <a:moveTo>
                  <a:pt x="808481" y="0"/>
                </a:moveTo>
                <a:lnTo>
                  <a:pt x="808481" y="48768"/>
                </a:lnTo>
                <a:lnTo>
                  <a:pt x="0" y="48768"/>
                </a:lnTo>
                <a:lnTo>
                  <a:pt x="0" y="147828"/>
                </a:lnTo>
                <a:lnTo>
                  <a:pt x="808481" y="147828"/>
                </a:lnTo>
                <a:lnTo>
                  <a:pt x="808481" y="196596"/>
                </a:lnTo>
                <a:lnTo>
                  <a:pt x="1078229" y="98297"/>
                </a:lnTo>
                <a:lnTo>
                  <a:pt x="808481" y="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A2117B-B823-4232-9061-9E68B7F64D18}"/>
              </a:ext>
            </a:extLst>
          </p:cNvPr>
          <p:cNvSpPr/>
          <p:nvPr/>
        </p:nvSpPr>
        <p:spPr>
          <a:xfrm>
            <a:off x="0" y="1020540"/>
            <a:ext cx="8214531" cy="434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074" marR="4344" indent="-293214">
              <a:lnSpc>
                <a:spcPts val="2582"/>
              </a:lnSpc>
              <a:buFont typeface="Arial"/>
              <a:buChar char="•"/>
              <a:tabLst>
                <a:tab pos="304074" algn="l"/>
              </a:tabLst>
            </a:pPr>
            <a:r>
              <a:rPr lang="en-US" sz="2400" spc="-4" dirty="0">
                <a:cs typeface="Calibri"/>
              </a:rPr>
              <a:t>Sinc</a:t>
            </a:r>
            <a:r>
              <a:rPr lang="en-US" sz="2400" dirty="0">
                <a:cs typeface="Calibri"/>
              </a:rPr>
              <a:t>e</a:t>
            </a:r>
            <a:r>
              <a:rPr lang="en-US" sz="2400" spc="4" dirty="0">
                <a:cs typeface="Calibri"/>
              </a:rPr>
              <a:t> </a:t>
            </a:r>
            <a:r>
              <a:rPr lang="en-US" sz="2400" b="1" spc="-9" dirty="0" err="1">
                <a:solidFill>
                  <a:srgbClr val="FF0000"/>
                </a:solidFill>
                <a:latin typeface="Courier New"/>
                <a:cs typeface="Courier New"/>
              </a:rPr>
              <a:t>sizeof</a:t>
            </a:r>
            <a:r>
              <a:rPr lang="en-US" sz="2400" b="1" spc="-4" dirty="0">
                <a:latin typeface="Courier New"/>
                <a:cs typeface="Courier New"/>
              </a:rPr>
              <a:t>(</a:t>
            </a:r>
            <a:r>
              <a:rPr lang="en-US" sz="2400" b="1" spc="-4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lang="en-US" sz="2400" b="1" spc="-9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lang="en-US" sz="2400" b="1" dirty="0">
                <a:latin typeface="Courier New"/>
                <a:cs typeface="Courier New"/>
              </a:rPr>
              <a:t>)</a:t>
            </a:r>
            <a:r>
              <a:rPr lang="en-US" sz="2400" b="1" spc="-894" dirty="0">
                <a:latin typeface="Courier New"/>
                <a:cs typeface="Courier New"/>
              </a:rPr>
              <a:t> </a:t>
            </a:r>
            <a:r>
              <a:rPr lang="en-US" sz="2400" spc="-4" dirty="0">
                <a:cs typeface="Calibri"/>
              </a:rPr>
              <a:t>is </a:t>
            </a:r>
            <a:r>
              <a:rPr lang="en-US" sz="2400" b="1" spc="-9" dirty="0">
                <a:latin typeface="Courier New"/>
                <a:cs typeface="Courier New"/>
              </a:rPr>
              <a:t>4</a:t>
            </a:r>
            <a:r>
              <a:rPr lang="en-US" sz="2400" b="1" dirty="0">
                <a:latin typeface="Courier New"/>
                <a:cs typeface="Courier New"/>
              </a:rPr>
              <a:t>,</a:t>
            </a:r>
            <a:r>
              <a:rPr lang="en-US" sz="2400" b="1" spc="-894" dirty="0">
                <a:latin typeface="Courier New"/>
                <a:cs typeface="Courier New"/>
              </a:rPr>
              <a:t> </a:t>
            </a:r>
            <a:r>
              <a:rPr lang="en-US" sz="2400" spc="-4" dirty="0">
                <a:cs typeface="Calibri"/>
              </a:rPr>
              <a:t>th</a:t>
            </a:r>
            <a:r>
              <a:rPr lang="en-US" sz="2400" dirty="0">
                <a:cs typeface="Calibri"/>
              </a:rPr>
              <a:t>e scale </a:t>
            </a:r>
            <a:r>
              <a:rPr lang="en-US" sz="2400" spc="-4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s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F29BC2-41E5-4C4C-BDE7-45271AAC8053}"/>
              </a:ext>
            </a:extLst>
          </p:cNvPr>
          <p:cNvSpPr txBox="1"/>
          <p:nvPr/>
        </p:nvSpPr>
        <p:spPr>
          <a:xfrm flipH="1">
            <a:off x="4572000" y="5946896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</a:t>
            </a:r>
            <a:r>
              <a:rPr lang="en-US" dirty="0" err="1"/>
              <a:t>Ptr</a:t>
            </a:r>
            <a:r>
              <a:rPr lang="en-US" dirty="0"/>
              <a:t> reference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1581E16-B54C-4160-83D3-45002DF813EE}"/>
              </a:ext>
            </a:extLst>
          </p:cNvPr>
          <p:cNvSpPr/>
          <p:nvPr/>
        </p:nvSpPr>
        <p:spPr>
          <a:xfrm>
            <a:off x="2438400" y="4633032"/>
            <a:ext cx="608328" cy="1275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7937CC-B509-4C5F-B130-FBF83ED97720}"/>
              </a:ext>
            </a:extLst>
          </p:cNvPr>
          <p:cNvCxnSpPr>
            <a:cxnSpLocks/>
          </p:cNvCxnSpPr>
          <p:nvPr/>
        </p:nvCxnSpPr>
        <p:spPr>
          <a:xfrm flipV="1">
            <a:off x="3200400" y="4633032"/>
            <a:ext cx="1637568" cy="71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7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Pointer to </a:t>
            </a:r>
            <a:r>
              <a:rPr lang="en-GB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short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(2 bytes)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05482" y="1983592"/>
            <a:ext cx="899739" cy="145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spc="-4" dirty="0">
                <a:solidFill>
                  <a:srgbClr val="00009A"/>
                </a:solidFill>
                <a:latin typeface="Comic Sans MS"/>
                <a:cs typeface="Comic Sans MS"/>
              </a:rPr>
              <a:t>Address</a:t>
            </a:r>
            <a:endParaRPr sz="1368">
              <a:latin typeface="Comic Sans MS"/>
              <a:cs typeface="Comic Sans MS"/>
            </a:endParaRPr>
          </a:p>
          <a:p>
            <a:pPr marL="52127" marR="4344" indent="-2715">
              <a:lnSpc>
                <a:spcPct val="143100"/>
              </a:lnSpc>
              <a:spcBef>
                <a:spcPts val="239"/>
              </a:spcBef>
            </a:pPr>
            <a:r>
              <a:rPr sz="1368" dirty="0">
                <a:latin typeface="Courier New"/>
                <a:cs typeface="Courier New"/>
              </a:rPr>
              <a:t>. . . 0000000C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700"/>
              </a:spcBef>
            </a:pPr>
            <a:r>
              <a:rPr sz="1368" dirty="0">
                <a:latin typeface="Courier New"/>
                <a:cs typeface="Courier New"/>
              </a:rPr>
              <a:t>0000000B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774"/>
              </a:spcBef>
            </a:pPr>
            <a:r>
              <a:rPr sz="1368" dirty="0">
                <a:latin typeface="Courier New"/>
                <a:cs typeface="Courier New"/>
              </a:rPr>
              <a:t>0000000A</a:t>
            </a:r>
            <a:endParaRPr sz="136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5879" y="3523880"/>
            <a:ext cx="860644" cy="2338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32"/>
            <a:r>
              <a:rPr sz="1368" dirty="0">
                <a:latin typeface="Courier New"/>
                <a:cs typeface="Courier New"/>
              </a:rPr>
              <a:t>00000009</a:t>
            </a:r>
            <a:endParaRPr sz="1368">
              <a:latin typeface="Courier New"/>
              <a:cs typeface="Courier New"/>
            </a:endParaRPr>
          </a:p>
          <a:p>
            <a:pPr marL="11946">
              <a:spcBef>
                <a:spcPts val="697"/>
              </a:spcBef>
            </a:pPr>
            <a:r>
              <a:rPr sz="1368" dirty="0">
                <a:latin typeface="Courier New"/>
                <a:cs typeface="Courier New"/>
              </a:rPr>
              <a:t>00000008</a:t>
            </a:r>
            <a:endParaRPr sz="1368">
              <a:latin typeface="Courier New"/>
              <a:cs typeface="Courier New"/>
            </a:endParaRPr>
          </a:p>
          <a:p>
            <a:pPr marL="10860">
              <a:spcBef>
                <a:spcPts val="825"/>
              </a:spcBef>
            </a:pPr>
            <a:r>
              <a:rPr sz="1368" dirty="0">
                <a:latin typeface="Courier New"/>
                <a:cs typeface="Courier New"/>
              </a:rPr>
              <a:t>00000007</a:t>
            </a:r>
            <a:endParaRPr sz="1368">
              <a:latin typeface="Courier New"/>
              <a:cs typeface="Courier New"/>
            </a:endParaRPr>
          </a:p>
          <a:p>
            <a:pPr marL="13032">
              <a:spcBef>
                <a:spcPts val="710"/>
              </a:spcBef>
            </a:pPr>
            <a:r>
              <a:rPr sz="1368" dirty="0">
                <a:latin typeface="Courier New"/>
                <a:cs typeface="Courier New"/>
              </a:rPr>
              <a:t>00000006</a:t>
            </a:r>
            <a:endParaRPr sz="1368">
              <a:latin typeface="Courier New"/>
              <a:cs typeface="Courier New"/>
            </a:endParaRPr>
          </a:p>
          <a:p>
            <a:pPr marL="11946">
              <a:spcBef>
                <a:spcPts val="697"/>
              </a:spcBef>
            </a:pPr>
            <a:r>
              <a:rPr sz="1368" dirty="0">
                <a:latin typeface="Courier New"/>
                <a:cs typeface="Courier New"/>
              </a:rPr>
              <a:t>00000005</a:t>
            </a:r>
            <a:endParaRPr sz="1368">
              <a:latin typeface="Courier New"/>
              <a:cs typeface="Courier New"/>
            </a:endParaRPr>
          </a:p>
          <a:p>
            <a:pPr marL="10860">
              <a:spcBef>
                <a:spcPts val="765"/>
              </a:spcBef>
            </a:pPr>
            <a:r>
              <a:rPr sz="1368" dirty="0">
                <a:latin typeface="Courier New"/>
                <a:cs typeface="Courier New"/>
              </a:rPr>
              <a:t>00000004</a:t>
            </a:r>
            <a:endParaRPr sz="1368">
              <a:latin typeface="Courier New"/>
              <a:cs typeface="Courier New"/>
            </a:endParaRPr>
          </a:p>
          <a:p>
            <a:pPr marL="13032">
              <a:spcBef>
                <a:spcPts val="705"/>
              </a:spcBef>
            </a:pPr>
            <a:r>
              <a:rPr sz="1368" dirty="0">
                <a:latin typeface="Courier New"/>
                <a:cs typeface="Courier New"/>
              </a:rPr>
              <a:t>00000003</a:t>
            </a:r>
            <a:endParaRPr sz="1368">
              <a:latin typeface="Courier New"/>
              <a:cs typeface="Courier New"/>
            </a:endParaRPr>
          </a:p>
          <a:p>
            <a:pPr marL="11946">
              <a:spcBef>
                <a:spcPts val="697"/>
              </a:spcBef>
            </a:pPr>
            <a:r>
              <a:rPr sz="1368" dirty="0">
                <a:latin typeface="Courier New"/>
                <a:cs typeface="Courier New"/>
              </a:rPr>
              <a:t>00000002</a:t>
            </a:r>
            <a:endParaRPr sz="1368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6746" y="1960784"/>
            <a:ext cx="1102276" cy="21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dirty="0">
                <a:solidFill>
                  <a:srgbClr val="00009A"/>
                </a:solidFill>
                <a:latin typeface="Comic Sans MS"/>
                <a:cs typeface="Comic Sans MS"/>
              </a:rPr>
              <a:t>Me</a:t>
            </a:r>
            <a:r>
              <a:rPr sz="1368" spc="-9" dirty="0">
                <a:solidFill>
                  <a:srgbClr val="00009A"/>
                </a:solidFill>
                <a:latin typeface="Comic Sans MS"/>
                <a:cs typeface="Comic Sans MS"/>
              </a:rPr>
              <a:t>m</a:t>
            </a:r>
            <a:r>
              <a:rPr sz="1368" spc="-4" dirty="0">
                <a:solidFill>
                  <a:srgbClr val="00009A"/>
                </a:solidFill>
                <a:latin typeface="Comic Sans MS"/>
                <a:cs typeface="Comic Sans MS"/>
              </a:rPr>
              <a:t>or</a:t>
            </a:r>
            <a:r>
              <a:rPr sz="1368" dirty="0">
                <a:solidFill>
                  <a:srgbClr val="00009A"/>
                </a:solidFill>
                <a:latin typeface="Comic Sans MS"/>
                <a:cs typeface="Comic Sans MS"/>
              </a:rPr>
              <a:t>y Cel</a:t>
            </a:r>
            <a:r>
              <a:rPr sz="1368" spc="-9" dirty="0">
                <a:solidFill>
                  <a:srgbClr val="00009A"/>
                </a:solidFill>
                <a:latin typeface="Comic Sans MS"/>
                <a:cs typeface="Comic Sans MS"/>
              </a:rPr>
              <a:t>l</a:t>
            </a:r>
            <a:r>
              <a:rPr sz="1368" dirty="0">
                <a:solidFill>
                  <a:srgbClr val="00009A"/>
                </a:solidFill>
                <a:latin typeface="Comic Sans MS"/>
                <a:cs typeface="Comic Sans MS"/>
              </a:rPr>
              <a:t>s</a:t>
            </a:r>
            <a:endParaRPr sz="1368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46784" y="5043969"/>
            <a:ext cx="922002" cy="168871"/>
          </a:xfrm>
          <a:custGeom>
            <a:avLst/>
            <a:gdLst/>
            <a:ahLst/>
            <a:cxnLst/>
            <a:rect l="l" t="t" r="r" b="b"/>
            <a:pathLst>
              <a:path w="1078229" h="197485">
                <a:moveTo>
                  <a:pt x="808481" y="147828"/>
                </a:moveTo>
                <a:lnTo>
                  <a:pt x="808481" y="49530"/>
                </a:lnTo>
                <a:lnTo>
                  <a:pt x="0" y="49530"/>
                </a:lnTo>
                <a:lnTo>
                  <a:pt x="0" y="147828"/>
                </a:lnTo>
                <a:lnTo>
                  <a:pt x="808481" y="147828"/>
                </a:lnTo>
                <a:close/>
              </a:path>
              <a:path w="1078229" h="197485">
                <a:moveTo>
                  <a:pt x="1078229" y="98297"/>
                </a:moveTo>
                <a:lnTo>
                  <a:pt x="808481" y="0"/>
                </a:lnTo>
                <a:lnTo>
                  <a:pt x="808481" y="197358"/>
                </a:lnTo>
                <a:lnTo>
                  <a:pt x="1078229" y="98297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940258" y="3227983"/>
            <a:ext cx="921459" cy="168328"/>
          </a:xfrm>
          <a:custGeom>
            <a:avLst/>
            <a:gdLst/>
            <a:ahLst/>
            <a:cxnLst/>
            <a:rect l="l" t="t" r="r" b="b"/>
            <a:pathLst>
              <a:path w="1077595" h="196850">
                <a:moveTo>
                  <a:pt x="807720" y="147828"/>
                </a:moveTo>
                <a:lnTo>
                  <a:pt x="807720" y="48768"/>
                </a:lnTo>
                <a:lnTo>
                  <a:pt x="0" y="48768"/>
                </a:lnTo>
                <a:lnTo>
                  <a:pt x="0" y="147828"/>
                </a:lnTo>
                <a:lnTo>
                  <a:pt x="807720" y="147828"/>
                </a:lnTo>
                <a:close/>
              </a:path>
              <a:path w="1077595" h="196850">
                <a:moveTo>
                  <a:pt x="1077468" y="98297"/>
                </a:moveTo>
                <a:lnTo>
                  <a:pt x="807720" y="0"/>
                </a:lnTo>
                <a:lnTo>
                  <a:pt x="807720" y="196596"/>
                </a:lnTo>
                <a:lnTo>
                  <a:pt x="1077468" y="9829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1421235" y="3106531"/>
            <a:ext cx="673311" cy="118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algn="just">
              <a:lnSpc>
                <a:spcPct val="150000"/>
              </a:lnSpc>
            </a:pPr>
            <a:r>
              <a:rPr sz="1710" spc="-4" dirty="0">
                <a:solidFill>
                  <a:srgbClr val="00009A"/>
                </a:solidFill>
                <a:latin typeface="Courier New"/>
                <a:cs typeface="Courier New"/>
              </a:rPr>
              <a:t>short short </a:t>
            </a:r>
            <a:r>
              <a:rPr sz="1710" spc="-4" dirty="0">
                <a:latin typeface="Courier New"/>
                <a:cs typeface="Courier New"/>
              </a:rPr>
              <a:t>ptr =</a:t>
            </a:r>
            <a:endParaRPr sz="171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3013" y="3106532"/>
            <a:ext cx="1324903" cy="789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ct val="150000"/>
              </a:lnSpc>
            </a:pPr>
            <a:r>
              <a:rPr sz="1710" spc="-4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1710" spc="-4" dirty="0">
                <a:latin typeface="Courier New"/>
                <a:cs typeface="Courier New"/>
              </a:rPr>
              <a:t>*ptr; </a:t>
            </a:r>
            <a:r>
              <a:rPr sz="1710" spc="-4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1710" spc="-4" dirty="0">
                <a:latin typeface="Courier New"/>
                <a:cs typeface="Courier New"/>
              </a:rPr>
              <a:t>inVar;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0921" y="3981770"/>
            <a:ext cx="933948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&amp;inVar;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48087" y="5036149"/>
            <a:ext cx="922002" cy="168328"/>
          </a:xfrm>
          <a:custGeom>
            <a:avLst/>
            <a:gdLst/>
            <a:ahLst/>
            <a:cxnLst/>
            <a:rect l="l" t="t" r="r" b="b"/>
            <a:pathLst>
              <a:path w="1078229" h="196850">
                <a:moveTo>
                  <a:pt x="808481" y="147828"/>
                </a:moveTo>
                <a:lnTo>
                  <a:pt x="808481" y="48768"/>
                </a:lnTo>
                <a:lnTo>
                  <a:pt x="0" y="48768"/>
                </a:lnTo>
                <a:lnTo>
                  <a:pt x="0" y="147828"/>
                </a:lnTo>
                <a:lnTo>
                  <a:pt x="808481" y="147828"/>
                </a:lnTo>
                <a:close/>
              </a:path>
              <a:path w="1078229" h="196850">
                <a:moveTo>
                  <a:pt x="1078229" y="98297"/>
                </a:moveTo>
                <a:lnTo>
                  <a:pt x="808481" y="0"/>
                </a:lnTo>
                <a:lnTo>
                  <a:pt x="808481" y="196596"/>
                </a:lnTo>
                <a:lnTo>
                  <a:pt x="1078229" y="982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948087" y="5036149"/>
            <a:ext cx="922002" cy="168328"/>
          </a:xfrm>
          <a:custGeom>
            <a:avLst/>
            <a:gdLst/>
            <a:ahLst/>
            <a:cxnLst/>
            <a:rect l="l" t="t" r="r" b="b"/>
            <a:pathLst>
              <a:path w="1078229" h="196850">
                <a:moveTo>
                  <a:pt x="808481" y="0"/>
                </a:moveTo>
                <a:lnTo>
                  <a:pt x="808481" y="48768"/>
                </a:lnTo>
                <a:lnTo>
                  <a:pt x="0" y="48768"/>
                </a:lnTo>
                <a:lnTo>
                  <a:pt x="0" y="147828"/>
                </a:lnTo>
                <a:lnTo>
                  <a:pt x="808481" y="147828"/>
                </a:lnTo>
                <a:lnTo>
                  <a:pt x="808481" y="196596"/>
                </a:lnTo>
                <a:lnTo>
                  <a:pt x="1078229" y="98297"/>
                </a:lnTo>
                <a:lnTo>
                  <a:pt x="808481" y="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1433615" y="4564793"/>
            <a:ext cx="1194584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ptr += 3;</a:t>
            </a:r>
            <a:endParaRPr sz="171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21209" y="2262760"/>
          <a:ext cx="1009972" cy="3625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012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1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7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479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3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4798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36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596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1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31" y="6100525"/>
            <a:ext cx="1580109" cy="54570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5AE227-F8FC-4B07-9C04-845122A33442}"/>
              </a:ext>
            </a:extLst>
          </p:cNvPr>
          <p:cNvCxnSpPr/>
          <p:nvPr/>
        </p:nvCxnSpPr>
        <p:spPr>
          <a:xfrm flipV="1">
            <a:off x="2819400" y="3429000"/>
            <a:ext cx="2120858" cy="126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30C8BF6-04F4-456F-BCAA-E8EF02372157}"/>
              </a:ext>
            </a:extLst>
          </p:cNvPr>
          <p:cNvSpPr/>
          <p:nvPr/>
        </p:nvSpPr>
        <p:spPr>
          <a:xfrm>
            <a:off x="0" y="1020540"/>
            <a:ext cx="8214531" cy="434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074" marR="4344" indent="-293214">
              <a:lnSpc>
                <a:spcPts val="2582"/>
              </a:lnSpc>
              <a:buFont typeface="Arial"/>
              <a:buChar char="•"/>
              <a:tabLst>
                <a:tab pos="304074" algn="l"/>
              </a:tabLst>
            </a:pPr>
            <a:r>
              <a:rPr lang="en-US" sz="2400" spc="-4" dirty="0">
                <a:cs typeface="Calibri"/>
              </a:rPr>
              <a:t>Sinc</a:t>
            </a:r>
            <a:r>
              <a:rPr lang="en-US" sz="2400" dirty="0">
                <a:cs typeface="Calibri"/>
              </a:rPr>
              <a:t>e</a:t>
            </a:r>
            <a:r>
              <a:rPr lang="en-US" sz="2400" spc="4" dirty="0">
                <a:cs typeface="Calibri"/>
              </a:rPr>
              <a:t> </a:t>
            </a:r>
            <a:r>
              <a:rPr lang="en-US" sz="2400" b="1" spc="-9" dirty="0" err="1">
                <a:solidFill>
                  <a:srgbClr val="FF0000"/>
                </a:solidFill>
                <a:latin typeface="Courier New"/>
                <a:cs typeface="Courier New"/>
              </a:rPr>
              <a:t>sizeof</a:t>
            </a:r>
            <a:r>
              <a:rPr lang="en-US" sz="2400" b="1" spc="-4" dirty="0">
                <a:latin typeface="Courier New"/>
                <a:cs typeface="Courier New"/>
              </a:rPr>
              <a:t>(</a:t>
            </a:r>
            <a:r>
              <a:rPr lang="en-US" sz="2400" b="1" spc="-4" dirty="0">
                <a:solidFill>
                  <a:srgbClr val="00009A"/>
                </a:solidFill>
                <a:latin typeface="Courier New"/>
                <a:cs typeface="Courier New"/>
              </a:rPr>
              <a:t>short</a:t>
            </a:r>
            <a:r>
              <a:rPr lang="en-US" sz="2400" b="1" dirty="0">
                <a:latin typeface="Courier New"/>
                <a:cs typeface="Courier New"/>
              </a:rPr>
              <a:t>)</a:t>
            </a:r>
            <a:r>
              <a:rPr lang="en-US" sz="2400" b="1" spc="-894" dirty="0">
                <a:latin typeface="Courier New"/>
                <a:cs typeface="Courier New"/>
              </a:rPr>
              <a:t> </a:t>
            </a:r>
            <a:r>
              <a:rPr lang="en-US" sz="2400" spc="-4" dirty="0">
                <a:cs typeface="Calibri"/>
              </a:rPr>
              <a:t>is </a:t>
            </a:r>
            <a:r>
              <a:rPr lang="en-US" sz="2400" b="1" spc="-9" dirty="0">
                <a:latin typeface="Courier New"/>
                <a:cs typeface="Courier New"/>
              </a:rPr>
              <a:t>2</a:t>
            </a:r>
            <a:r>
              <a:rPr lang="en-US" sz="2400" b="1" dirty="0">
                <a:latin typeface="Courier New"/>
                <a:cs typeface="Courier New"/>
              </a:rPr>
              <a:t>,</a:t>
            </a:r>
            <a:r>
              <a:rPr lang="en-US" sz="2400" b="1" spc="-894" dirty="0">
                <a:latin typeface="Courier New"/>
                <a:cs typeface="Courier New"/>
              </a:rPr>
              <a:t> </a:t>
            </a:r>
            <a:r>
              <a:rPr lang="en-US" sz="2400" spc="-4" dirty="0">
                <a:cs typeface="Calibri"/>
              </a:rPr>
              <a:t>th</a:t>
            </a:r>
            <a:r>
              <a:rPr lang="en-US" sz="2400" dirty="0">
                <a:cs typeface="Calibri"/>
              </a:rPr>
              <a:t>e scale </a:t>
            </a:r>
            <a:r>
              <a:rPr lang="en-US" sz="2400" spc="-4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s 2</a:t>
            </a:r>
          </a:p>
        </p:txBody>
      </p:sp>
    </p:spTree>
    <p:extLst>
      <p:ext uri="{BB962C8B-B14F-4D97-AF65-F5344CB8AC3E}">
        <p14:creationId xmlns:p14="http://schemas.microsoft.com/office/powerpoint/2010/main" val="152712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9" y="77877"/>
            <a:ext cx="6393741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860"/>
            <a:r>
              <a:rPr lang="en-GB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Subtraction</a:t>
            </a:r>
            <a:endParaRPr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062" y="849750"/>
            <a:ext cx="1841832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b="1" i="1" spc="-9" dirty="0">
                <a:solidFill>
                  <a:srgbClr val="00009A"/>
                </a:solidFill>
                <a:latin typeface="Courier New"/>
                <a:cs typeface="Courier New"/>
              </a:rPr>
              <a:t>typ</a:t>
            </a:r>
            <a:r>
              <a:rPr sz="2394" b="1" i="1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2394" b="1" i="1" spc="-13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394" b="1" spc="-4" dirty="0">
                <a:latin typeface="Courier New"/>
                <a:cs typeface="Courier New"/>
              </a:rPr>
              <a:t>*ptr;</a:t>
            </a:r>
            <a:endParaRPr sz="2394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725" y="1273134"/>
            <a:ext cx="4114800" cy="866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buFont typeface="Arial"/>
              <a:buChar char="•"/>
              <a:tabLst>
                <a:tab pos="304074" algn="l"/>
              </a:tabLst>
            </a:pPr>
            <a:r>
              <a:rPr lang="en-GB" sz="2394" spc="-4" dirty="0">
                <a:latin typeface="Calibri"/>
                <a:cs typeface="Calibri"/>
              </a:rPr>
              <a:t>De</a:t>
            </a:r>
            <a:r>
              <a:rPr sz="2394" spc="-4" dirty="0" err="1">
                <a:latin typeface="Calibri"/>
                <a:cs typeface="Calibri"/>
              </a:rPr>
              <a:t>crement</a:t>
            </a:r>
            <a:endParaRPr sz="2394" dirty="0">
              <a:latin typeface="Calibri"/>
              <a:cs typeface="Calibri"/>
            </a:endParaRPr>
          </a:p>
          <a:p>
            <a:pPr marL="287241">
              <a:spcBef>
                <a:spcPts val="975"/>
              </a:spcBef>
            </a:pPr>
            <a:r>
              <a:rPr sz="2400" i="1" spc="-4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s </a:t>
            </a:r>
            <a:r>
              <a:rPr sz="2400" i="1" spc="-4" dirty="0">
                <a:latin typeface="Calibri"/>
                <a:cs typeface="Calibri"/>
              </a:rPr>
              <a:t>actually equivalent</a:t>
            </a:r>
            <a:r>
              <a:rPr sz="2400" i="1" spc="-9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to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0" y="1262125"/>
            <a:ext cx="2923474" cy="808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indent="40181">
              <a:lnSpc>
                <a:spcPct val="128499"/>
              </a:lnSpc>
              <a:tabLst>
                <a:tab pos="1507879" algn="l"/>
              </a:tabLst>
            </a:pPr>
            <a:r>
              <a:rPr lang="en-GB" sz="2052" b="1" spc="-4" dirty="0">
                <a:latin typeface="Courier New"/>
                <a:cs typeface="Courier New"/>
              </a:rPr>
              <a:t>p</a:t>
            </a:r>
            <a:r>
              <a:rPr sz="2052" b="1" spc="-4" dirty="0" err="1">
                <a:latin typeface="Courier New"/>
                <a:cs typeface="Courier New"/>
              </a:rPr>
              <a:t>tr</a:t>
            </a:r>
            <a:r>
              <a:rPr lang="en-GB" sz="2052" b="1" spc="-4" dirty="0">
                <a:latin typeface="Courier New"/>
                <a:cs typeface="Courier New"/>
              </a:rPr>
              <a:t>--</a:t>
            </a:r>
            <a:r>
              <a:rPr sz="2052" b="1" dirty="0">
                <a:latin typeface="Courier New"/>
                <a:cs typeface="Courier New"/>
              </a:rPr>
              <a:t>;</a:t>
            </a:r>
            <a:r>
              <a:rPr sz="2052" b="1" spc="-321" dirty="0">
                <a:latin typeface="Courier New"/>
                <a:cs typeface="Courier New"/>
              </a:rPr>
              <a:t> </a:t>
            </a:r>
            <a:r>
              <a:rPr sz="2052" spc="-4" dirty="0">
                <a:latin typeface="Calibri"/>
                <a:cs typeface="Calibri"/>
              </a:rPr>
              <a:t>o</a:t>
            </a:r>
            <a:r>
              <a:rPr sz="2052" dirty="0">
                <a:latin typeface="Calibri"/>
                <a:cs typeface="Calibri"/>
              </a:rPr>
              <a:t>r	</a:t>
            </a:r>
            <a:r>
              <a:rPr sz="2052" b="1" spc="-4" dirty="0" err="1">
                <a:latin typeface="Courier New"/>
                <a:cs typeface="Courier New"/>
              </a:rPr>
              <a:t>pt</a:t>
            </a:r>
            <a:r>
              <a:rPr sz="2052" b="1" dirty="0" err="1">
                <a:latin typeface="Courier New"/>
                <a:cs typeface="Courier New"/>
              </a:rPr>
              <a:t>r</a:t>
            </a:r>
            <a:r>
              <a:rPr sz="2052" b="1" spc="-9" dirty="0">
                <a:latin typeface="Courier New"/>
                <a:cs typeface="Courier New"/>
              </a:rPr>
              <a:t> </a:t>
            </a:r>
            <a:r>
              <a:rPr lang="en-GB" sz="2052" b="1" spc="-9" dirty="0">
                <a:latin typeface="Courier New"/>
                <a:cs typeface="Courier New"/>
              </a:rPr>
              <a:t>-</a:t>
            </a:r>
            <a:r>
              <a:rPr sz="2052" b="1" dirty="0">
                <a:latin typeface="Courier New"/>
                <a:cs typeface="Courier New"/>
              </a:rPr>
              <a:t>=</a:t>
            </a:r>
            <a:r>
              <a:rPr sz="2052" b="1" spc="-4" dirty="0">
                <a:latin typeface="Courier New"/>
                <a:cs typeface="Courier New"/>
              </a:rPr>
              <a:t> 1; </a:t>
            </a:r>
            <a:r>
              <a:rPr sz="2052" b="1" spc="-4" dirty="0" err="1">
                <a:latin typeface="Courier New"/>
                <a:cs typeface="Courier New"/>
              </a:rPr>
              <a:t>pt</a:t>
            </a:r>
            <a:r>
              <a:rPr sz="2052" b="1" dirty="0" err="1">
                <a:latin typeface="Courier New"/>
                <a:cs typeface="Courier New"/>
              </a:rPr>
              <a:t>r</a:t>
            </a:r>
            <a:r>
              <a:rPr sz="2052" b="1" spc="-4" dirty="0">
                <a:latin typeface="Courier New"/>
                <a:cs typeface="Courier New"/>
              </a:rPr>
              <a:t> </a:t>
            </a:r>
            <a:r>
              <a:rPr lang="en-GB" sz="2052" b="1" dirty="0">
                <a:latin typeface="Courier New"/>
                <a:cs typeface="Courier New"/>
              </a:rPr>
              <a:t>-</a:t>
            </a:r>
            <a:r>
              <a:rPr sz="2052" b="1" spc="-9" dirty="0">
                <a:latin typeface="Courier New"/>
                <a:cs typeface="Courier New"/>
              </a:rPr>
              <a:t> </a:t>
            </a:r>
            <a:r>
              <a:rPr sz="2052" b="1" spc="-4" dirty="0">
                <a:latin typeface="Courier New"/>
                <a:cs typeface="Courier New"/>
              </a:rPr>
              <a:t>sizeof(</a:t>
            </a:r>
            <a:r>
              <a:rPr sz="2052" b="1" i="1" spc="-4" dirty="0">
                <a:latin typeface="Courier New"/>
                <a:cs typeface="Courier New"/>
              </a:rPr>
              <a:t>typ</a:t>
            </a:r>
            <a:r>
              <a:rPr sz="2052" b="1" i="1" spc="-9" dirty="0">
                <a:latin typeface="Courier New"/>
                <a:cs typeface="Courier New"/>
              </a:rPr>
              <a:t>e</a:t>
            </a:r>
            <a:r>
              <a:rPr sz="2052" b="1" dirty="0">
                <a:latin typeface="Courier New"/>
                <a:cs typeface="Courier New"/>
              </a:rPr>
              <a:t>)</a:t>
            </a:r>
            <a:endParaRPr sz="2052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3674369"/>
            <a:ext cx="6381754" cy="1039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39" marR="4344" indent="-36923">
              <a:lnSpc>
                <a:spcPct val="150000"/>
              </a:lnSpc>
            </a:pPr>
            <a:r>
              <a:rPr lang="en-GB" sz="2400" spc="-4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int</a:t>
            </a:r>
            <a:r>
              <a:rPr lang="en-GB"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diff = ptr1-ptr2; </a:t>
            </a:r>
            <a:r>
              <a:rPr lang="en-GB" sz="2400" spc="-4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/</a:t>
            </a:r>
            <a:r>
              <a:rPr lang="en-GB" sz="2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*</a:t>
            </a:r>
            <a:r>
              <a:rPr lang="en-GB" sz="2400" spc="-9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OK </a:t>
            </a:r>
            <a:r>
              <a:rPr lang="en-GB" sz="2400" spc="-4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*/</a:t>
            </a:r>
          </a:p>
          <a:p>
            <a:pPr marL="47239" marR="4344" indent="-36923">
              <a:lnSpc>
                <a:spcPct val="150000"/>
              </a:lnSpc>
            </a:pP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ptr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3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=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ptr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1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-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ptr2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;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/</a:t>
            </a:r>
            <a:r>
              <a:rPr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*</a:t>
            </a:r>
            <a:r>
              <a:rPr sz="2400" spc="-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WRON</a:t>
            </a:r>
            <a:r>
              <a:rPr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G</a:t>
            </a:r>
            <a:r>
              <a:rPr sz="2400" spc="-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*/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" y="2697999"/>
            <a:ext cx="8670093" cy="49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pc="-4" dirty="0">
                <a:cs typeface="Calibri"/>
              </a:rPr>
              <a:t>If</a:t>
            </a:r>
            <a:r>
              <a:rPr lang="en-GB" sz="2400" spc="-9" dirty="0">
                <a:cs typeface="Calibri"/>
              </a:rPr>
              <a:t> both</a:t>
            </a:r>
            <a:r>
              <a:rPr lang="en-GB" sz="2400" spc="-4" dirty="0">
                <a:cs typeface="Calibri"/>
              </a:rPr>
              <a:t> operands are pointers, the result is </a:t>
            </a:r>
            <a:r>
              <a:rPr lang="en-GB" sz="2400" b="1" spc="-4" dirty="0">
                <a:solidFill>
                  <a:srgbClr val="FF0000"/>
                </a:solidFill>
                <a:cs typeface="Calibri"/>
              </a:rPr>
              <a:t>integer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40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>
          <a:xfrm>
            <a:off x="15924" y="859975"/>
            <a:ext cx="8229600" cy="543241"/>
          </a:xfrm>
        </p:spPr>
        <p:txBody>
          <a:bodyPr/>
          <a:lstStyle/>
          <a:p>
            <a:r>
              <a:rPr lang="en-US" dirty="0"/>
              <a:t>How to point ptr3 right in the middle between ptr1 and ptr2?</a:t>
            </a:r>
            <a:endParaRPr lang="en-GB" dirty="0"/>
          </a:p>
        </p:txBody>
      </p:sp>
      <p:sp>
        <p:nvSpPr>
          <p:cNvPr id="3" name="object 3"/>
          <p:cNvSpPr/>
          <p:nvPr/>
        </p:nvSpPr>
        <p:spPr>
          <a:xfrm>
            <a:off x="4976746" y="5657768"/>
            <a:ext cx="921459" cy="168328"/>
          </a:xfrm>
          <a:custGeom>
            <a:avLst/>
            <a:gdLst/>
            <a:ahLst/>
            <a:cxnLst/>
            <a:rect l="l" t="t" r="r" b="b"/>
            <a:pathLst>
              <a:path w="1077595" h="196850">
                <a:moveTo>
                  <a:pt x="808481" y="147828"/>
                </a:moveTo>
                <a:lnTo>
                  <a:pt x="808481" y="49530"/>
                </a:lnTo>
                <a:lnTo>
                  <a:pt x="0" y="49530"/>
                </a:lnTo>
                <a:lnTo>
                  <a:pt x="0" y="147828"/>
                </a:lnTo>
                <a:lnTo>
                  <a:pt x="808481" y="147828"/>
                </a:lnTo>
                <a:close/>
              </a:path>
              <a:path w="1077595" h="196850">
                <a:moveTo>
                  <a:pt x="1077467" y="98297"/>
                </a:moveTo>
                <a:lnTo>
                  <a:pt x="808481" y="0"/>
                </a:lnTo>
                <a:lnTo>
                  <a:pt x="808481" y="196596"/>
                </a:lnTo>
                <a:lnTo>
                  <a:pt x="1077467" y="982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4940258" y="3227983"/>
            <a:ext cx="921459" cy="168328"/>
          </a:xfrm>
          <a:custGeom>
            <a:avLst/>
            <a:gdLst/>
            <a:ahLst/>
            <a:cxnLst/>
            <a:rect l="l" t="t" r="r" b="b"/>
            <a:pathLst>
              <a:path w="1077595" h="196850">
                <a:moveTo>
                  <a:pt x="807720" y="147828"/>
                </a:moveTo>
                <a:lnTo>
                  <a:pt x="807720" y="48768"/>
                </a:lnTo>
                <a:lnTo>
                  <a:pt x="0" y="48768"/>
                </a:lnTo>
                <a:lnTo>
                  <a:pt x="0" y="147828"/>
                </a:lnTo>
                <a:lnTo>
                  <a:pt x="807720" y="147828"/>
                </a:lnTo>
                <a:close/>
              </a:path>
              <a:path w="1077595" h="196850">
                <a:moveTo>
                  <a:pt x="1077468" y="98297"/>
                </a:moveTo>
                <a:lnTo>
                  <a:pt x="807720" y="0"/>
                </a:lnTo>
                <a:lnTo>
                  <a:pt x="807720" y="196596"/>
                </a:lnTo>
                <a:lnTo>
                  <a:pt x="1077468" y="9829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4960457" y="4424957"/>
            <a:ext cx="921459" cy="168871"/>
          </a:xfrm>
          <a:custGeom>
            <a:avLst/>
            <a:gdLst/>
            <a:ahLst/>
            <a:cxnLst/>
            <a:rect l="l" t="t" r="r" b="b"/>
            <a:pathLst>
              <a:path w="1077595" h="197485">
                <a:moveTo>
                  <a:pt x="808481" y="147828"/>
                </a:moveTo>
                <a:lnTo>
                  <a:pt x="808481" y="49530"/>
                </a:lnTo>
                <a:lnTo>
                  <a:pt x="0" y="49530"/>
                </a:lnTo>
                <a:lnTo>
                  <a:pt x="0" y="147828"/>
                </a:lnTo>
                <a:lnTo>
                  <a:pt x="808481" y="147828"/>
                </a:lnTo>
                <a:close/>
              </a:path>
              <a:path w="1077595" h="197485">
                <a:moveTo>
                  <a:pt x="1077467" y="98297"/>
                </a:moveTo>
                <a:lnTo>
                  <a:pt x="808481" y="0"/>
                </a:lnTo>
                <a:lnTo>
                  <a:pt x="808481" y="197358"/>
                </a:lnTo>
                <a:lnTo>
                  <a:pt x="1077467" y="982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4960457" y="4424957"/>
            <a:ext cx="921459" cy="168871"/>
          </a:xfrm>
          <a:custGeom>
            <a:avLst/>
            <a:gdLst/>
            <a:ahLst/>
            <a:cxnLst/>
            <a:rect l="l" t="t" r="r" b="b"/>
            <a:pathLst>
              <a:path w="1077595" h="197485">
                <a:moveTo>
                  <a:pt x="808481" y="0"/>
                </a:moveTo>
                <a:lnTo>
                  <a:pt x="808481" y="49530"/>
                </a:lnTo>
                <a:lnTo>
                  <a:pt x="0" y="49530"/>
                </a:lnTo>
                <a:lnTo>
                  <a:pt x="0" y="147828"/>
                </a:lnTo>
                <a:lnTo>
                  <a:pt x="808481" y="147828"/>
                </a:lnTo>
                <a:lnTo>
                  <a:pt x="808481" y="197358"/>
                </a:lnTo>
                <a:lnTo>
                  <a:pt x="1077467" y="98297"/>
                </a:lnTo>
                <a:lnTo>
                  <a:pt x="808481" y="0"/>
                </a:lnTo>
                <a:close/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1081756" y="2035517"/>
            <a:ext cx="3575608" cy="2541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algn="just">
              <a:lnSpc>
                <a:spcPts val="2582"/>
              </a:lnSpc>
              <a:tabLst>
                <a:tab pos="304074" algn="l"/>
              </a:tabLst>
            </a:pPr>
            <a:endParaRPr lang="en-GB" sz="2394" dirty="0">
              <a:latin typeface="Calibri"/>
              <a:cs typeface="Calibri"/>
            </a:endParaRPr>
          </a:p>
          <a:p>
            <a:pPr marL="10860" marR="4344" algn="just">
              <a:lnSpc>
                <a:spcPts val="2582"/>
              </a:lnSpc>
              <a:tabLst>
                <a:tab pos="304074" algn="l"/>
              </a:tabLst>
            </a:pPr>
            <a:endParaRPr lang="en-GB" sz="2394" dirty="0">
              <a:latin typeface="Calibri"/>
              <a:cs typeface="Calibri"/>
            </a:endParaRPr>
          </a:p>
          <a:p>
            <a:pPr marL="10860" marR="4344" algn="just">
              <a:lnSpc>
                <a:spcPts val="2582"/>
              </a:lnSpc>
              <a:tabLst>
                <a:tab pos="304074" algn="l"/>
              </a:tabLst>
            </a:pPr>
            <a:endParaRPr sz="2394" dirty="0">
              <a:latin typeface="Calibri"/>
              <a:cs typeface="Calibri"/>
            </a:endParaRPr>
          </a:p>
          <a:p>
            <a:pPr marL="65159">
              <a:spcBef>
                <a:spcPts val="586"/>
              </a:spcBef>
            </a:pPr>
            <a:r>
              <a:rPr sz="1710" spc="-4" dirty="0">
                <a:solidFill>
                  <a:srgbClr val="00009A"/>
                </a:solidFill>
                <a:latin typeface="Courier New"/>
                <a:cs typeface="Courier New"/>
              </a:rPr>
              <a:t>char </a:t>
            </a:r>
            <a:r>
              <a:rPr sz="1710" spc="-4" dirty="0">
                <a:latin typeface="Courier New"/>
                <a:cs typeface="Courier New"/>
              </a:rPr>
              <a:t>*ptr1,*ptr2, *ptr3;</a:t>
            </a:r>
            <a:endParaRPr sz="171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10" dirty="0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1924" dirty="0">
              <a:latin typeface="Times New Roman"/>
              <a:cs typeface="Times New Roman"/>
            </a:endParaRPr>
          </a:p>
          <a:p>
            <a:pPr marL="65159"/>
            <a:r>
              <a:rPr sz="1710" spc="-4" dirty="0">
                <a:latin typeface="Comic Sans MS"/>
                <a:cs typeface="Comic Sans MS"/>
              </a:rPr>
              <a:t>Can you </a:t>
            </a:r>
            <a:r>
              <a:rPr sz="1710" spc="-9" dirty="0">
                <a:latin typeface="Comic Sans MS"/>
                <a:cs typeface="Comic Sans MS"/>
              </a:rPr>
              <a:t>d</a:t>
            </a:r>
            <a:r>
              <a:rPr sz="1710" spc="-4" dirty="0">
                <a:latin typeface="Comic Sans MS"/>
                <a:cs typeface="Comic Sans MS"/>
              </a:rPr>
              <a:t>o</a:t>
            </a:r>
            <a:r>
              <a:rPr sz="1710" dirty="0">
                <a:latin typeface="Comic Sans MS"/>
                <a:cs typeface="Comic Sans MS"/>
              </a:rPr>
              <a:t> </a:t>
            </a:r>
            <a:r>
              <a:rPr sz="1710" spc="-9" dirty="0">
                <a:latin typeface="Comic Sans MS"/>
                <a:cs typeface="Comic Sans MS"/>
              </a:rPr>
              <a:t>this?</a:t>
            </a:r>
            <a:endParaRPr sz="1710" dirty="0">
              <a:latin typeface="Comic Sans MS"/>
              <a:cs typeface="Comic Sans MS"/>
            </a:endParaRPr>
          </a:p>
          <a:p>
            <a:pPr marL="65159">
              <a:spcBef>
                <a:spcPts val="906"/>
              </a:spcBef>
            </a:pPr>
            <a:r>
              <a:rPr sz="1710" spc="-4" dirty="0">
                <a:latin typeface="Courier New"/>
                <a:cs typeface="Courier New"/>
              </a:rPr>
              <a:t>ptr3 = (</a:t>
            </a:r>
            <a:r>
              <a:rPr sz="1710" spc="-4" dirty="0">
                <a:solidFill>
                  <a:srgbClr val="006500"/>
                </a:solidFill>
                <a:latin typeface="Courier New"/>
                <a:cs typeface="Courier New"/>
              </a:rPr>
              <a:t>ptr2 </a:t>
            </a:r>
            <a:r>
              <a:rPr sz="1710" spc="-4" dirty="0">
                <a:latin typeface="Courier New"/>
                <a:cs typeface="Courier New"/>
              </a:rPr>
              <a:t>+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5482" y="1990693"/>
            <a:ext cx="901368" cy="387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spc="-4" dirty="0">
                <a:solidFill>
                  <a:srgbClr val="00009A"/>
                </a:solidFill>
                <a:latin typeface="Calibri"/>
                <a:cs typeface="Calibri"/>
              </a:rPr>
              <a:t>Address</a:t>
            </a:r>
            <a:endParaRPr sz="1368">
              <a:latin typeface="Calibri"/>
              <a:cs typeface="Calibri"/>
            </a:endParaRPr>
          </a:p>
          <a:p>
            <a:pPr marL="52127" marR="5430" indent="-2715">
              <a:lnSpc>
                <a:spcPct val="143100"/>
              </a:lnSpc>
              <a:spcBef>
                <a:spcPts val="239"/>
              </a:spcBef>
            </a:pPr>
            <a:r>
              <a:rPr sz="1368" dirty="0">
                <a:latin typeface="Courier New"/>
                <a:cs typeface="Courier New"/>
              </a:rPr>
              <a:t>. . . 0000000C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700"/>
              </a:spcBef>
            </a:pPr>
            <a:r>
              <a:rPr sz="1368" dirty="0">
                <a:latin typeface="Courier New"/>
                <a:cs typeface="Courier New"/>
              </a:rPr>
              <a:t>0000000B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774"/>
              </a:spcBef>
            </a:pPr>
            <a:r>
              <a:rPr sz="1368" dirty="0">
                <a:latin typeface="Courier New"/>
                <a:cs typeface="Courier New"/>
              </a:rPr>
              <a:t>0000000A</a:t>
            </a:r>
            <a:endParaRPr sz="1368">
              <a:latin typeface="Courier New"/>
              <a:cs typeface="Courier New"/>
            </a:endParaRPr>
          </a:p>
          <a:p>
            <a:pPr marL="53756">
              <a:spcBef>
                <a:spcPts val="705"/>
              </a:spcBef>
            </a:pPr>
            <a:r>
              <a:rPr sz="1368" dirty="0">
                <a:latin typeface="Courier New"/>
                <a:cs typeface="Courier New"/>
              </a:rPr>
              <a:t>00000009</a:t>
            </a:r>
            <a:endParaRPr sz="1368">
              <a:latin typeface="Courier New"/>
              <a:cs typeface="Courier New"/>
            </a:endParaRPr>
          </a:p>
          <a:p>
            <a:pPr marL="52127">
              <a:spcBef>
                <a:spcPts val="697"/>
              </a:spcBef>
            </a:pPr>
            <a:r>
              <a:rPr sz="1368" dirty="0">
                <a:latin typeface="Courier New"/>
                <a:cs typeface="Courier New"/>
              </a:rPr>
              <a:t>00000008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825"/>
              </a:spcBef>
            </a:pPr>
            <a:r>
              <a:rPr sz="1368" dirty="0">
                <a:latin typeface="Courier New"/>
                <a:cs typeface="Courier New"/>
              </a:rPr>
              <a:t>00000007</a:t>
            </a:r>
            <a:endParaRPr sz="1368">
              <a:latin typeface="Courier New"/>
              <a:cs typeface="Courier New"/>
            </a:endParaRPr>
          </a:p>
          <a:p>
            <a:pPr marL="53756">
              <a:spcBef>
                <a:spcPts val="710"/>
              </a:spcBef>
            </a:pPr>
            <a:r>
              <a:rPr sz="1368" dirty="0">
                <a:latin typeface="Courier New"/>
                <a:cs typeface="Courier New"/>
              </a:rPr>
              <a:t>00000006</a:t>
            </a:r>
            <a:endParaRPr sz="1368">
              <a:latin typeface="Courier New"/>
              <a:cs typeface="Courier New"/>
            </a:endParaRPr>
          </a:p>
          <a:p>
            <a:pPr marL="52127">
              <a:spcBef>
                <a:spcPts val="697"/>
              </a:spcBef>
            </a:pPr>
            <a:r>
              <a:rPr sz="1368" dirty="0">
                <a:latin typeface="Courier New"/>
                <a:cs typeface="Courier New"/>
              </a:rPr>
              <a:t>00000005</a:t>
            </a:r>
            <a:endParaRPr sz="1368">
              <a:latin typeface="Courier New"/>
              <a:cs typeface="Courier New"/>
            </a:endParaRPr>
          </a:p>
          <a:p>
            <a:pPr marL="51041">
              <a:spcBef>
                <a:spcPts val="765"/>
              </a:spcBef>
            </a:pPr>
            <a:r>
              <a:rPr sz="1368" dirty="0">
                <a:latin typeface="Courier New"/>
                <a:cs typeface="Courier New"/>
              </a:rPr>
              <a:t>00000004</a:t>
            </a:r>
            <a:endParaRPr sz="1368">
              <a:latin typeface="Courier New"/>
              <a:cs typeface="Courier New"/>
            </a:endParaRPr>
          </a:p>
          <a:p>
            <a:pPr marL="53756">
              <a:spcBef>
                <a:spcPts val="705"/>
              </a:spcBef>
            </a:pPr>
            <a:r>
              <a:rPr sz="1368" dirty="0">
                <a:latin typeface="Courier New"/>
                <a:cs typeface="Courier New"/>
              </a:rPr>
              <a:t>00000003</a:t>
            </a:r>
            <a:endParaRPr sz="1368">
              <a:latin typeface="Courier New"/>
              <a:cs typeface="Courier New"/>
            </a:endParaRPr>
          </a:p>
          <a:p>
            <a:pPr marL="52127">
              <a:spcBef>
                <a:spcPts val="697"/>
              </a:spcBef>
            </a:pPr>
            <a:r>
              <a:rPr sz="1368" dirty="0">
                <a:latin typeface="Courier New"/>
                <a:cs typeface="Courier New"/>
              </a:rPr>
              <a:t>00000002</a:t>
            </a:r>
            <a:endParaRPr sz="1368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6746" y="1965276"/>
            <a:ext cx="993677" cy="21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spc="-4" dirty="0">
                <a:solidFill>
                  <a:srgbClr val="00009A"/>
                </a:solidFill>
                <a:latin typeface="Calibri"/>
                <a:cs typeface="Calibri"/>
              </a:rPr>
              <a:t>Memor</a:t>
            </a:r>
            <a:r>
              <a:rPr sz="1368" dirty="0">
                <a:solidFill>
                  <a:srgbClr val="00009A"/>
                </a:solidFill>
                <a:latin typeface="Calibri"/>
                <a:cs typeface="Calibri"/>
              </a:rPr>
              <a:t>y</a:t>
            </a:r>
            <a:r>
              <a:rPr sz="1368" spc="4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368" spc="-4" dirty="0">
                <a:solidFill>
                  <a:srgbClr val="00009A"/>
                </a:solidFill>
                <a:latin typeface="Calibri"/>
                <a:cs typeface="Calibri"/>
              </a:rPr>
              <a:t>Cells</a:t>
            </a:r>
            <a:endParaRPr sz="136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1262" y="4309369"/>
            <a:ext cx="1064266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ptr1</a:t>
            </a:r>
            <a:r>
              <a:rPr sz="1710" spc="-4" dirty="0">
                <a:latin typeface="Courier New"/>
                <a:cs typeface="Courier New"/>
              </a:rPr>
              <a:t>)/2;</a:t>
            </a:r>
            <a:endParaRPr sz="171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531" y="4911045"/>
            <a:ext cx="4453628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295"/>
            <a:r>
              <a:rPr sz="1710" spc="-4" dirty="0">
                <a:latin typeface="Courier New"/>
                <a:cs typeface="Courier New"/>
              </a:rPr>
              <a:t>ptr3 = </a:t>
            </a: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ptr1 </a:t>
            </a:r>
            <a:r>
              <a:rPr sz="1710" spc="-4" dirty="0">
                <a:latin typeface="Courier New"/>
                <a:cs typeface="Courier New"/>
              </a:rPr>
              <a:t>+ (</a:t>
            </a:r>
            <a:r>
              <a:rPr sz="1710" spc="-4" dirty="0">
                <a:solidFill>
                  <a:srgbClr val="006500"/>
                </a:solidFill>
                <a:latin typeface="Courier New"/>
                <a:cs typeface="Courier New"/>
              </a:rPr>
              <a:t>ptr2 </a:t>
            </a:r>
            <a:r>
              <a:rPr sz="1710" spc="-4" dirty="0">
                <a:latin typeface="Courier New"/>
                <a:cs typeface="Courier New"/>
              </a:rPr>
              <a:t>- </a:t>
            </a: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ptr1</a:t>
            </a:r>
            <a:r>
              <a:rPr sz="1710" spc="-4" dirty="0">
                <a:latin typeface="Courier New"/>
                <a:cs typeface="Courier New"/>
              </a:rPr>
              <a:t>)/2;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1531" y="4911045"/>
            <a:ext cx="4453628" cy="525617"/>
          </a:xfrm>
          <a:custGeom>
            <a:avLst/>
            <a:gdLst/>
            <a:ahLst/>
            <a:cxnLst/>
            <a:rect l="l" t="t" r="r" b="b"/>
            <a:pathLst>
              <a:path w="5208270" h="614679">
                <a:moveTo>
                  <a:pt x="0" y="0"/>
                </a:moveTo>
                <a:lnTo>
                  <a:pt x="0" y="614172"/>
                </a:lnTo>
                <a:lnTo>
                  <a:pt x="5208270" y="614172"/>
                </a:lnTo>
                <a:lnTo>
                  <a:pt x="5208270" y="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539" dirty="0"/>
          </a:p>
        </p:txBody>
      </p:sp>
      <p:sp>
        <p:nvSpPr>
          <p:cNvPr id="14" name="object 14"/>
          <p:cNvSpPr/>
          <p:nvPr/>
        </p:nvSpPr>
        <p:spPr>
          <a:xfrm>
            <a:off x="1018340" y="4274440"/>
            <a:ext cx="3208001" cy="327425"/>
          </a:xfrm>
          <a:custGeom>
            <a:avLst/>
            <a:gdLst/>
            <a:ahLst/>
            <a:cxnLst/>
            <a:rect l="l" t="t" r="r" b="b"/>
            <a:pathLst>
              <a:path w="3751579" h="382904">
                <a:moveTo>
                  <a:pt x="0" y="0"/>
                </a:moveTo>
                <a:lnTo>
                  <a:pt x="3751326" y="382523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999443" y="4294638"/>
            <a:ext cx="3464295" cy="386067"/>
          </a:xfrm>
          <a:custGeom>
            <a:avLst/>
            <a:gdLst/>
            <a:ahLst/>
            <a:cxnLst/>
            <a:rect l="l" t="t" r="r" b="b"/>
            <a:pathLst>
              <a:path w="4051300" h="451485">
                <a:moveTo>
                  <a:pt x="0" y="451104"/>
                </a:moveTo>
                <a:lnTo>
                  <a:pt x="4050791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4961761" y="4427564"/>
            <a:ext cx="921459" cy="168871"/>
          </a:xfrm>
          <a:custGeom>
            <a:avLst/>
            <a:gdLst/>
            <a:ahLst/>
            <a:cxnLst/>
            <a:rect l="l" t="t" r="r" b="b"/>
            <a:pathLst>
              <a:path w="1077595" h="197485">
                <a:moveTo>
                  <a:pt x="808481" y="147828"/>
                </a:moveTo>
                <a:lnTo>
                  <a:pt x="808481" y="49530"/>
                </a:lnTo>
                <a:lnTo>
                  <a:pt x="0" y="49530"/>
                </a:lnTo>
                <a:lnTo>
                  <a:pt x="0" y="147828"/>
                </a:lnTo>
                <a:lnTo>
                  <a:pt x="808481" y="147828"/>
                </a:lnTo>
                <a:close/>
              </a:path>
              <a:path w="1077595" h="197485">
                <a:moveTo>
                  <a:pt x="1077467" y="99059"/>
                </a:moveTo>
                <a:lnTo>
                  <a:pt x="808481" y="0"/>
                </a:lnTo>
                <a:lnTo>
                  <a:pt x="808481" y="197358"/>
                </a:lnTo>
                <a:lnTo>
                  <a:pt x="1077467" y="9905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4961761" y="4427564"/>
            <a:ext cx="921459" cy="168871"/>
          </a:xfrm>
          <a:custGeom>
            <a:avLst/>
            <a:gdLst/>
            <a:ahLst/>
            <a:cxnLst/>
            <a:rect l="l" t="t" r="r" b="b"/>
            <a:pathLst>
              <a:path w="1077595" h="197485">
                <a:moveTo>
                  <a:pt x="808481" y="0"/>
                </a:moveTo>
                <a:lnTo>
                  <a:pt x="808481" y="49530"/>
                </a:lnTo>
                <a:lnTo>
                  <a:pt x="0" y="49530"/>
                </a:lnTo>
                <a:lnTo>
                  <a:pt x="0" y="147828"/>
                </a:lnTo>
                <a:lnTo>
                  <a:pt x="808481" y="147828"/>
                </a:lnTo>
                <a:lnTo>
                  <a:pt x="808481" y="197358"/>
                </a:lnTo>
                <a:lnTo>
                  <a:pt x="1077467" y="99059"/>
                </a:lnTo>
                <a:lnTo>
                  <a:pt x="808481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21209" y="2262760"/>
          <a:ext cx="1009972" cy="3625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012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1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7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479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3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4798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36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596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1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77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31" y="6100525"/>
            <a:ext cx="1580109" cy="54570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991535" y="2948299"/>
            <a:ext cx="657103" cy="329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539" spc="-4" dirty="0">
                <a:solidFill>
                  <a:srgbClr val="006500"/>
                </a:solidFill>
                <a:latin typeface="Courier New"/>
                <a:cs typeface="Courier New"/>
              </a:rPr>
              <a:t>ptr2</a:t>
            </a:r>
            <a:endParaRPr lang="en-AU" sz="1539" dirty="0"/>
          </a:p>
        </p:txBody>
      </p:sp>
      <p:sp>
        <p:nvSpPr>
          <p:cNvPr id="21" name="Rectangle 20"/>
          <p:cNvSpPr/>
          <p:nvPr/>
        </p:nvSpPr>
        <p:spPr>
          <a:xfrm>
            <a:off x="5046483" y="5358087"/>
            <a:ext cx="657103" cy="329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539" spc="-4" dirty="0">
                <a:solidFill>
                  <a:srgbClr val="0000FF"/>
                </a:solidFill>
                <a:latin typeface="Courier New"/>
                <a:cs typeface="Courier New"/>
              </a:rPr>
              <a:t>ptr1</a:t>
            </a:r>
            <a:endParaRPr lang="en-AU" sz="1539" dirty="0"/>
          </a:p>
        </p:txBody>
      </p:sp>
      <p:sp>
        <p:nvSpPr>
          <p:cNvPr id="22" name="Rectangle 21"/>
          <p:cNvSpPr/>
          <p:nvPr/>
        </p:nvSpPr>
        <p:spPr>
          <a:xfrm>
            <a:off x="4992979" y="4063256"/>
            <a:ext cx="657103" cy="329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539" spc="-4" dirty="0">
                <a:latin typeface="Courier New"/>
                <a:cs typeface="Courier New"/>
              </a:rPr>
              <a:t>ptr3</a:t>
            </a:r>
            <a:endParaRPr lang="en-AU" sz="1539" dirty="0"/>
          </a:p>
        </p:txBody>
      </p:sp>
    </p:spTree>
    <p:extLst>
      <p:ext uri="{BB962C8B-B14F-4D97-AF65-F5344CB8AC3E}">
        <p14:creationId xmlns:p14="http://schemas.microsoft.com/office/powerpoint/2010/main" val="412325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25" y="0"/>
            <a:ext cx="8611737" cy="621565"/>
          </a:xfrm>
        </p:spPr>
        <p:txBody>
          <a:bodyPr/>
          <a:lstStyle/>
          <a:p>
            <a:r>
              <a:rPr lang="en-GB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Multiplication/Division with Pointers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025" y="1066800"/>
            <a:ext cx="90319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marR="4344" indent="-293214">
              <a:spcBef>
                <a:spcPts val="1967"/>
              </a:spcBef>
              <a:buFont typeface="Arial"/>
              <a:buChar char="•"/>
              <a:tabLst>
                <a:tab pos="304074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Multiplication</a:t>
            </a:r>
            <a:r>
              <a:rPr sz="24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an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d</a:t>
            </a:r>
            <a:r>
              <a:rPr sz="24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division</a:t>
            </a:r>
            <a:r>
              <a:rPr sz="2400" spc="13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are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lang="en-US" sz="24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NOT</a:t>
            </a:r>
            <a:r>
              <a:rPr sz="2400" spc="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defined</a:t>
            </a:r>
            <a:r>
              <a:rPr sz="24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for pointers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69525"/>
            <a:ext cx="6147222" cy="168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2442092"/>
            <a:ext cx="1753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8824"/>
            <a:r>
              <a:rPr lang="en-GB" sz="2400" b="1" spc="-4" dirty="0">
                <a:solidFill>
                  <a:srgbClr val="00009A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typ</a:t>
            </a:r>
            <a:r>
              <a:rPr lang="en-GB" sz="2400" b="1" dirty="0">
                <a:solidFill>
                  <a:srgbClr val="00009A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e</a:t>
            </a:r>
            <a:r>
              <a:rPr lang="en-GB" sz="2400" b="1" spc="-9" dirty="0">
                <a:solidFill>
                  <a:srgbClr val="00009A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en-GB" sz="2400" b="1" spc="-9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*</a:t>
            </a:r>
            <a:r>
              <a:rPr lang="en-GB" sz="2400" b="1" spc="-9" dirty="0" err="1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ptr</a:t>
            </a:r>
            <a:r>
              <a:rPr lang="en-GB" sz="2400" b="1" spc="-9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;</a:t>
            </a:r>
            <a:endParaRPr lang="en-GB" sz="2400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774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6147"/>
            <a:ext cx="79248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55935" marR="4344" indent="-1790233"/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Relational</a:t>
            </a:r>
            <a:r>
              <a:rPr lang="en-US" b="1" spc="9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spc="-4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Operations</a:t>
            </a:r>
            <a:r>
              <a:rPr lang="en-US" b="1" spc="17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spc="4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</a:t>
            </a:r>
            <a:r>
              <a:rPr lang="en-US" b="1" spc="-4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Pointers</a:t>
            </a:r>
            <a:endParaRPr b="1" spc="-4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955" y="5715000"/>
            <a:ext cx="2888722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solidFill>
                  <a:srgbClr val="00009A"/>
                </a:solidFill>
                <a:latin typeface="Courier New"/>
                <a:cs typeface="Courier New"/>
              </a:rPr>
              <a:t>while</a:t>
            </a:r>
            <a:r>
              <a:rPr sz="1710" spc="-4" dirty="0">
                <a:latin typeface="Courier New"/>
                <a:cs typeface="Courier New"/>
              </a:rPr>
              <a:t>( ptr2 &lt; 0x2400FA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5882" y="5715000"/>
            <a:ext cx="1455221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ourier New"/>
                <a:cs typeface="Courier New"/>
              </a:rPr>
              <a:t>) { . . . }</a:t>
            </a:r>
            <a:endParaRPr sz="171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3456" y="5715000"/>
            <a:ext cx="1455221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lang="en-US" sz="1710" spc="-4" dirty="0">
                <a:solidFill>
                  <a:srgbClr val="FF0000"/>
                </a:solidFill>
                <a:latin typeface="Courier New"/>
                <a:cs typeface="Courier New"/>
              </a:rPr>
              <a:t>arning</a:t>
            </a:r>
            <a:endParaRPr sz="1710" dirty="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53115"/>
              </p:ext>
            </p:extLst>
          </p:nvPr>
        </p:nvGraphicFramePr>
        <p:xfrm>
          <a:off x="284811" y="3803354"/>
          <a:ext cx="7716189" cy="1744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2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88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918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491490" algn="l"/>
                          <a:tab pos="948690" algn="l"/>
                          <a:tab pos="1405890" algn="l"/>
                        </a:tabLst>
                      </a:pP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6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( ptr1 &lt;=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tabLst>
                          <a:tab pos="1142365" algn="l"/>
                        </a:tabLst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ptr2)	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6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( ptr3 !=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NULL ) 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1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( ptr3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&lt; ptr4){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5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( ptr1 ==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ptr3 ) 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arning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04E5088-B446-42F4-B917-58B2B99FD016}"/>
              </a:ext>
            </a:extLst>
          </p:cNvPr>
          <p:cNvSpPr/>
          <p:nvPr/>
        </p:nvSpPr>
        <p:spPr>
          <a:xfrm>
            <a:off x="2152509" y="6321340"/>
            <a:ext cx="5907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/>
              <a:t>Cannot compare a pointer with a fixed value / constant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EEBADD-8311-4DEA-A443-A5EFC0A43326}"/>
              </a:ext>
            </a:extLst>
          </p:cNvPr>
          <p:cNvCxnSpPr/>
          <p:nvPr/>
        </p:nvCxnSpPr>
        <p:spPr>
          <a:xfrm>
            <a:off x="2543143" y="5964780"/>
            <a:ext cx="764534" cy="35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7E572-F4D1-4335-A8E8-F888E9C96F1D}"/>
              </a:ext>
            </a:extLst>
          </p:cNvPr>
          <p:cNvSpPr/>
          <p:nvPr/>
        </p:nvSpPr>
        <p:spPr>
          <a:xfrm>
            <a:off x="-76200" y="498116"/>
            <a:ext cx="9220200" cy="164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Yo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u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can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us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e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relational</a:t>
            </a:r>
            <a:r>
              <a:rPr lang="en-US" sz="2400" spc="-17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operator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s (</a:t>
            </a:r>
            <a:r>
              <a:rPr lang="en-US" sz="2400" spc="-13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&lt;,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==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,</a:t>
            </a:r>
            <a:r>
              <a:rPr lang="en-US" sz="2400" spc="-9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&gt;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,</a:t>
            </a:r>
            <a:r>
              <a:rPr lang="en-US" sz="2400" spc="-9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!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=</a:t>
            </a:r>
            <a:r>
              <a:rPr lang="en-US" sz="2400" spc="-778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)</a:t>
            </a:r>
            <a:r>
              <a:rPr lang="en-US" sz="2400" spc="-13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with 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</a:rPr>
              <a:t>pointer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 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</a:rPr>
              <a:t>providin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that</a:t>
            </a:r>
            <a:r>
              <a:rPr lang="en-US" sz="2400" spc="-9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</a:rPr>
              <a:t>bot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2400" spc="-9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</a:rPr>
              <a:t>operand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 </a:t>
            </a:r>
            <a:r>
              <a:rPr lang="en-US" sz="2400" b="1" spc="-4" dirty="0">
                <a:latin typeface="Cambria" panose="02040503050406030204" pitchFamily="18" charset="0"/>
                <a:ea typeface="Cambria" panose="02040503050406030204" pitchFamily="18" charset="0"/>
              </a:rPr>
              <a:t>are pointer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 </a:t>
            </a:r>
            <a:r>
              <a:rPr lang="en-US" sz="2400" b="1" spc="-4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2400" b="1" spc="-4" dirty="0">
                <a:latin typeface="Cambria" panose="02040503050406030204" pitchFamily="18" charset="0"/>
                <a:ea typeface="Cambria" panose="02040503050406030204" pitchFamily="18" charset="0"/>
              </a:rPr>
              <a:t> the same</a:t>
            </a:r>
            <a:r>
              <a:rPr lang="en-US" sz="2400" b="1" spc="-9" dirty="0">
                <a:latin typeface="Cambria" panose="02040503050406030204" pitchFamily="18" charset="0"/>
                <a:ea typeface="Cambria" panose="02040503050406030204" pitchFamily="18" charset="0"/>
              </a:rPr>
              <a:t> type.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spc="-9" dirty="0">
                <a:latin typeface="Cambria" panose="02040503050406030204" pitchFamily="18" charset="0"/>
                <a:ea typeface="Cambria" panose="02040503050406030204" pitchFamily="18" charset="0"/>
              </a:rPr>
              <a:t>Otherwise, you get </a:t>
            </a:r>
            <a:r>
              <a:rPr lang="en-US" sz="2200" b="1" spc="-9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warning </a:t>
            </a:r>
            <a:r>
              <a:rPr lang="en-US" sz="2200" b="1" spc="-9" dirty="0">
                <a:latin typeface="Cambria" panose="02040503050406030204" pitchFamily="18" charset="0"/>
                <a:ea typeface="Cambria" panose="02040503050406030204" pitchFamily="18" charset="0"/>
              </a:rPr>
              <a:t>which can be resolved using casting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CCBAFB-FA88-43E7-ACE4-09DF46DBE26F}"/>
              </a:ext>
            </a:extLst>
          </p:cNvPr>
          <p:cNvSpPr/>
          <p:nvPr/>
        </p:nvSpPr>
        <p:spPr>
          <a:xfrm>
            <a:off x="0" y="1992681"/>
            <a:ext cx="8001000" cy="1425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9597" indent="-342900">
              <a:lnSpc>
                <a:spcPct val="150000"/>
              </a:lnSpc>
              <a:spcBef>
                <a:spcPts val="184"/>
              </a:spcBef>
              <a:buFont typeface="Arial" panose="020B0604020202020204" pitchFamily="34" charset="0"/>
              <a:buChar char="•"/>
            </a:pPr>
            <a:r>
              <a:rPr lang="en-US" sz="2400" spc="-4" dirty="0">
                <a:solidFill>
                  <a:srgbClr val="00006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88975" marR="4027346" indent="-177800">
              <a:lnSpc>
                <a:spcPct val="150000"/>
              </a:lnSpc>
            </a:pPr>
            <a:r>
              <a:rPr lang="en-US" spc="-4" dirty="0">
                <a:solidFill>
                  <a:srgbClr val="00009A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char </a:t>
            </a:r>
            <a:r>
              <a:rPr lang="en-US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*ptr1, *ptr2; </a:t>
            </a:r>
          </a:p>
          <a:p>
            <a:pPr marL="688975" marR="4027346" indent="-177800">
              <a:lnSpc>
                <a:spcPct val="150000"/>
              </a:lnSpc>
            </a:pPr>
            <a:r>
              <a:rPr lang="en-US" spc="-4" dirty="0">
                <a:solidFill>
                  <a:srgbClr val="00009A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int </a:t>
            </a:r>
            <a:r>
              <a:rPr lang="en-US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*ptr3, *ptr4;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867FF-EF33-4D2E-9F6C-FBCF611FF94E}"/>
              </a:ext>
            </a:extLst>
          </p:cNvPr>
          <p:cNvSpPr txBox="1"/>
          <p:nvPr/>
        </p:nvSpPr>
        <p:spPr>
          <a:xfrm>
            <a:off x="6934200" y="5262092"/>
            <a:ext cx="15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129152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71"/>
            <a:ext cx="8686800" cy="648929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I. Pointer Definition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12153" cy="43434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A Pointer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variable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whose value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is a </a:t>
            </a:r>
            <a:r>
              <a:rPr lang="en-US" altLang="en-US" b="1" i="1" dirty="0">
                <a:solidFill>
                  <a:srgbClr val="002060"/>
                </a:solidFill>
                <a:latin typeface="Cambria" panose="02040503050406030204" pitchFamily="18" charset="0"/>
              </a:rPr>
              <a:t>memory address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Normally, a variable directly contains a specific value.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pointer,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on the other hand, </a:t>
            </a:r>
            <a:r>
              <a:rPr lang="en-US" alt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contains an </a:t>
            </a:r>
            <a:r>
              <a:rPr lang="en-US" altLang="en-US" b="1" i="1" u="sng" dirty="0">
                <a:solidFill>
                  <a:srgbClr val="002060"/>
                </a:solidFill>
                <a:latin typeface="Cambria" panose="02040503050406030204" pitchFamily="18" charset="0"/>
              </a:rPr>
              <a:t>address</a:t>
            </a:r>
            <a:r>
              <a:rPr lang="en-US" altLang="en-US" b="1" u="sng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of a variable that contains a specific value.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this sense, a 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00FFFF"/>
                </a:highlight>
                <a:latin typeface="Cambria" panose="02040503050406030204" pitchFamily="18" charset="0"/>
              </a:rPr>
              <a:t>variable name </a:t>
            </a:r>
            <a:r>
              <a:rPr lang="en-US" altLang="en-US" b="1" i="1" dirty="0">
                <a:solidFill>
                  <a:srgbClr val="002060"/>
                </a:solidFill>
                <a:highlight>
                  <a:srgbClr val="00FFFF"/>
                </a:highlight>
                <a:latin typeface="Cambria" panose="02040503050406030204" pitchFamily="18" charset="0"/>
              </a:rPr>
              <a:t>directly</a:t>
            </a:r>
            <a:r>
              <a:rPr lang="en-US" altLang="en-US" b="1" dirty="0">
                <a:solidFill>
                  <a:srgbClr val="002060"/>
                </a:solidFill>
                <a:highlight>
                  <a:srgbClr val="00FFFF"/>
                </a:highlight>
                <a:latin typeface="Cambria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references a </a:t>
            </a:r>
            <a:r>
              <a:rPr lang="en-US" alt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value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and a 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Cambria" panose="02040503050406030204" pitchFamily="18" charset="0"/>
              </a:rPr>
              <a:t>pointer </a:t>
            </a:r>
            <a:r>
              <a:rPr lang="en-US" altLang="en-US" b="1" i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</a:rPr>
              <a:t>indirectly</a:t>
            </a:r>
            <a:r>
              <a:rPr lang="en-US" altLang="en-US" b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references a </a:t>
            </a:r>
            <a:r>
              <a:rPr lang="en-US" alt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value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Referencing a value through a pointer is called </a:t>
            </a:r>
            <a:r>
              <a:rPr lang="en-US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indirection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      or dereference </a:t>
            </a:r>
          </a:p>
        </p:txBody>
      </p:sp>
      <p:pic>
        <p:nvPicPr>
          <p:cNvPr id="5" name="Picture 4" descr="chtp8_07_Page_05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t="7292" r="23589" b="65623"/>
          <a:stretch/>
        </p:blipFill>
        <p:spPr>
          <a:xfrm>
            <a:off x="3657600" y="4687529"/>
            <a:ext cx="4724401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62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925" y="990600"/>
            <a:ext cx="35147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buFont typeface="Arial"/>
              <a:buChar char="•"/>
              <a:tabLst>
                <a:tab pos="304074" algn="l"/>
              </a:tabLst>
            </a:pP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Simpl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e</a:t>
            </a:r>
            <a:r>
              <a:rPr sz="24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dat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 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types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072" y="1573674"/>
            <a:ext cx="544079" cy="126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ct val="120500"/>
              </a:lnSpc>
            </a:pPr>
            <a:r>
              <a:rPr sz="1368" dirty="0">
                <a:solidFill>
                  <a:srgbClr val="00009A"/>
                </a:solidFill>
                <a:latin typeface="Courier New"/>
                <a:cs typeface="Courier New"/>
              </a:rPr>
              <a:t>char </a:t>
            </a:r>
            <a:r>
              <a:rPr sz="1368" spc="-4" dirty="0">
                <a:solidFill>
                  <a:srgbClr val="00009A"/>
                </a:solidFill>
                <a:latin typeface="Courier New"/>
                <a:cs typeface="Courier New"/>
              </a:rPr>
              <a:t>int float </a:t>
            </a:r>
            <a:r>
              <a:rPr sz="1368" spc="-4" dirty="0">
                <a:latin typeface="Courier New"/>
                <a:cs typeface="Courier New"/>
              </a:rPr>
              <a:t>numIn numFl</a:t>
            </a:r>
            <a:endParaRPr sz="1368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1573674"/>
            <a:ext cx="2009617" cy="1262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842175">
              <a:lnSpc>
                <a:spcPct val="120500"/>
              </a:lnSpc>
            </a:pPr>
            <a:r>
              <a:rPr sz="1368" dirty="0">
                <a:latin typeface="Courier New"/>
                <a:cs typeface="Courier New"/>
              </a:rPr>
              <a:t>numCh</a:t>
            </a:r>
            <a:r>
              <a:rPr sz="1368" spc="9" dirty="0">
                <a:latin typeface="Courier New"/>
                <a:cs typeface="Courier New"/>
              </a:rPr>
              <a:t> </a:t>
            </a:r>
            <a:r>
              <a:rPr sz="1368" dirty="0">
                <a:latin typeface="Courier New"/>
                <a:cs typeface="Courier New"/>
              </a:rPr>
              <a:t>= 25; numIn; numFl;</a:t>
            </a:r>
          </a:p>
          <a:p>
            <a:pPr marL="10860">
              <a:spcBef>
                <a:spcPts val="333"/>
              </a:spcBef>
            </a:pPr>
            <a:r>
              <a:rPr sz="1368" dirty="0">
                <a:latin typeface="Courier New"/>
                <a:cs typeface="Courier New"/>
              </a:rPr>
              <a:t>=</a:t>
            </a:r>
            <a:r>
              <a:rPr sz="1368" spc="-4" dirty="0">
                <a:latin typeface="Courier New"/>
                <a:cs typeface="Courier New"/>
              </a:rPr>
              <a:t> </a:t>
            </a:r>
            <a:r>
              <a:rPr sz="1368" spc="4" dirty="0">
                <a:latin typeface="Courier New"/>
                <a:cs typeface="Courier New"/>
              </a:rPr>
              <a:t>(</a:t>
            </a:r>
            <a:r>
              <a:rPr sz="1368" b="1" dirty="0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sz="1368" dirty="0">
                <a:latin typeface="Courier New"/>
                <a:cs typeface="Courier New"/>
              </a:rPr>
              <a:t>)numCh + 7;</a:t>
            </a:r>
          </a:p>
          <a:p>
            <a:pPr marL="10860">
              <a:spcBef>
                <a:spcPts val="338"/>
              </a:spcBef>
            </a:pPr>
            <a:r>
              <a:rPr sz="1368" dirty="0">
                <a:latin typeface="Courier New"/>
                <a:cs typeface="Courier New"/>
              </a:rPr>
              <a:t>=</a:t>
            </a:r>
            <a:r>
              <a:rPr sz="1368" spc="-4" dirty="0">
                <a:latin typeface="Courier New"/>
                <a:cs typeface="Courier New"/>
              </a:rPr>
              <a:t> </a:t>
            </a:r>
            <a:r>
              <a:rPr sz="1368" spc="4" dirty="0">
                <a:latin typeface="Courier New"/>
                <a:cs typeface="Courier New"/>
              </a:rPr>
              <a:t>(</a:t>
            </a:r>
            <a:r>
              <a:rPr sz="1368" b="1" dirty="0">
                <a:solidFill>
                  <a:srgbClr val="00009A"/>
                </a:solidFill>
                <a:latin typeface="Courier New"/>
                <a:cs typeface="Courier New"/>
              </a:rPr>
              <a:t>floa</a:t>
            </a:r>
            <a:r>
              <a:rPr sz="1368" b="1" spc="-4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368" dirty="0">
                <a:latin typeface="Courier New"/>
                <a:cs typeface="Courier New"/>
              </a:rPr>
              <a:t>)numIn/2.0;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6660" y="3570467"/>
            <a:ext cx="1540471" cy="552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ts val="2223"/>
              </a:lnSpc>
              <a:spcBef>
                <a:spcPts val="81"/>
              </a:spcBef>
              <a:tabLst>
                <a:tab pos="710772" algn="l"/>
              </a:tabLst>
            </a:pPr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cha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r	</a:t>
            </a:r>
            <a:r>
              <a:rPr sz="1539" spc="-4" dirty="0">
                <a:latin typeface="Courier New"/>
                <a:cs typeface="Courier New"/>
              </a:rPr>
              <a:t>*ptrCh; </a:t>
            </a:r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t	</a:t>
            </a:r>
            <a:r>
              <a:rPr sz="1539" spc="-4" dirty="0">
                <a:latin typeface="Courier New"/>
                <a:cs typeface="Courier New"/>
              </a:rPr>
              <a:t>*ptrIn;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6660" y="4406591"/>
            <a:ext cx="606523" cy="56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indent="-543">
              <a:lnSpc>
                <a:spcPct val="120600"/>
              </a:lnSpc>
            </a:pPr>
            <a:r>
              <a:rPr sz="1539" spc="-4" dirty="0" err="1">
                <a:latin typeface="Courier New"/>
                <a:cs typeface="Courier New"/>
              </a:rPr>
              <a:t>ptr</a:t>
            </a:r>
            <a:r>
              <a:rPr lang="en-AU" sz="1539" spc="-4" dirty="0">
                <a:latin typeface="Courier New"/>
                <a:cs typeface="Courier New"/>
              </a:rPr>
              <a:t>In</a:t>
            </a:r>
            <a:r>
              <a:rPr sz="1539" spc="-4" dirty="0">
                <a:latin typeface="Courier New"/>
                <a:cs typeface="Courier New"/>
              </a:rPr>
              <a:t> </a:t>
            </a:r>
            <a:r>
              <a:rPr sz="1539" spc="-4" dirty="0" err="1">
                <a:latin typeface="Courier New"/>
                <a:cs typeface="Courier New"/>
              </a:rPr>
              <a:t>ptr</a:t>
            </a:r>
            <a:r>
              <a:rPr lang="en-AU" sz="1539" spc="-4" dirty="0" err="1">
                <a:latin typeface="Courier New"/>
                <a:cs typeface="Courier New"/>
              </a:rPr>
              <a:t>Ch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4443" y="4442370"/>
            <a:ext cx="2006902" cy="525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dirty="0">
                <a:latin typeface="Courier New"/>
                <a:cs typeface="Courier New"/>
              </a:rPr>
              <a:t>=</a:t>
            </a:r>
            <a:r>
              <a:rPr sz="1539" spc="-9" dirty="0">
                <a:latin typeface="Courier New"/>
                <a:cs typeface="Courier New"/>
              </a:rPr>
              <a:t> (</a:t>
            </a:r>
            <a:r>
              <a:rPr lang="en-AU" sz="1539" b="1" spc="-4" dirty="0" err="1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sz="1539" b="1" spc="-4" dirty="0">
                <a:solidFill>
                  <a:srgbClr val="00009A"/>
                </a:solidFill>
                <a:latin typeface="Courier New"/>
                <a:cs typeface="Courier New"/>
              </a:rPr>
              <a:t>*</a:t>
            </a:r>
            <a:r>
              <a:rPr sz="1539" dirty="0">
                <a:latin typeface="Courier New"/>
                <a:cs typeface="Courier New"/>
              </a:rPr>
              <a:t>)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lang="en-AU" sz="1539" spc="-4" dirty="0" err="1">
                <a:latin typeface="Courier New"/>
                <a:cs typeface="Courier New"/>
              </a:rPr>
              <a:t>ptrCh</a:t>
            </a:r>
            <a:r>
              <a:rPr sz="1539" spc="-4" dirty="0">
                <a:latin typeface="Courier New"/>
                <a:cs typeface="Courier New"/>
              </a:rPr>
              <a:t>;</a:t>
            </a:r>
            <a:endParaRPr sz="1539" dirty="0">
              <a:latin typeface="Courier New"/>
              <a:cs typeface="Courier New"/>
            </a:endParaRPr>
          </a:p>
          <a:p>
            <a:pPr marL="10860">
              <a:spcBef>
                <a:spcPts val="381"/>
              </a:spcBef>
            </a:pPr>
            <a:r>
              <a:rPr sz="1539" dirty="0">
                <a:latin typeface="Courier New"/>
                <a:cs typeface="Courier New"/>
              </a:rPr>
              <a:t>=</a:t>
            </a:r>
            <a:r>
              <a:rPr sz="1539" spc="-9" dirty="0">
                <a:latin typeface="Courier New"/>
                <a:cs typeface="Courier New"/>
              </a:rPr>
              <a:t> (</a:t>
            </a:r>
            <a:r>
              <a:rPr lang="en-AU" sz="1539" b="1" spc="-4" dirty="0">
                <a:solidFill>
                  <a:srgbClr val="00009A"/>
                </a:solidFill>
                <a:latin typeface="Courier New"/>
                <a:cs typeface="Courier New"/>
              </a:rPr>
              <a:t>char</a:t>
            </a:r>
            <a:r>
              <a:rPr sz="1539" b="1" spc="-9" dirty="0">
                <a:solidFill>
                  <a:srgbClr val="00009A"/>
                </a:solidFill>
                <a:latin typeface="Courier New"/>
                <a:cs typeface="Courier New"/>
              </a:rPr>
              <a:t>*</a:t>
            </a:r>
            <a:r>
              <a:rPr sz="1539" dirty="0">
                <a:latin typeface="Courier New"/>
                <a:cs typeface="Courier New"/>
              </a:rPr>
              <a:t>)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lang="en-AU" sz="1539" spc="-9" dirty="0" err="1">
                <a:latin typeface="Courier New"/>
                <a:cs typeface="Courier New"/>
              </a:rPr>
              <a:t>ptrIn</a:t>
            </a:r>
            <a:r>
              <a:rPr sz="1539" spc="-9" dirty="0">
                <a:latin typeface="Courier New"/>
                <a:cs typeface="Courier New"/>
              </a:rPr>
              <a:t>;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4800" y="4424480"/>
            <a:ext cx="3640767" cy="525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477287" algn="l"/>
                <a:tab pos="3395850" algn="l"/>
              </a:tabLst>
            </a:pP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*	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conver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z="1539" spc="-4" dirty="0">
                <a:solidFill>
                  <a:srgbClr val="003300"/>
                </a:solidFill>
                <a:latin typeface="Courier New"/>
                <a:cs typeface="Courier New"/>
              </a:rPr>
              <a:t>char*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int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o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z="1539" spc="-13" dirty="0" err="1">
                <a:solidFill>
                  <a:srgbClr val="003300"/>
                </a:solidFill>
                <a:latin typeface="Courier New"/>
                <a:cs typeface="Courier New"/>
              </a:rPr>
              <a:t>int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*	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539" dirty="0">
              <a:latin typeface="Courier New"/>
              <a:cs typeface="Courier New"/>
            </a:endParaRPr>
          </a:p>
          <a:p>
            <a:pPr marL="10860">
              <a:spcBef>
                <a:spcPts val="381"/>
              </a:spcBef>
              <a:tabLst>
                <a:tab pos="477287" algn="l"/>
                <a:tab pos="3395306" algn="l"/>
              </a:tabLst>
            </a:pP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*	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conver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z="1539" spc="-4" dirty="0" err="1">
                <a:solidFill>
                  <a:srgbClr val="003300"/>
                </a:solidFill>
                <a:latin typeface="Courier New"/>
                <a:cs typeface="Courier New"/>
              </a:rPr>
              <a:t>int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int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o</a:t>
            </a:r>
            <a:r>
              <a:rPr sz="1539" spc="-13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z="1539" spc="-4" dirty="0">
                <a:solidFill>
                  <a:srgbClr val="003300"/>
                </a:solidFill>
                <a:latin typeface="Courier New"/>
                <a:cs typeface="Courier New"/>
              </a:rPr>
              <a:t>char</a:t>
            </a:r>
            <a:r>
              <a:rPr sz="1539" dirty="0">
                <a:solidFill>
                  <a:srgbClr val="003300"/>
                </a:solidFill>
                <a:latin typeface="Courier New"/>
                <a:cs typeface="Courier New"/>
              </a:rPr>
              <a:t>*	</a:t>
            </a:r>
            <a:r>
              <a:rPr sz="1539" spc="-4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6165" y="5354146"/>
            <a:ext cx="781683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/>
            <a:r>
              <a:rPr sz="2000" spc="-4" dirty="0">
                <a:latin typeface="Calibri"/>
                <a:cs typeface="Calibri"/>
              </a:rPr>
              <a:t>It is a </a:t>
            </a:r>
            <a:r>
              <a:rPr sz="2000" spc="-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operation,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bu</a:t>
            </a:r>
            <a:r>
              <a:rPr sz="2000" spc="-4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make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sure </a:t>
            </a:r>
            <a:r>
              <a:rPr sz="2000" spc="-9" dirty="0">
                <a:latin typeface="Calibri"/>
                <a:cs typeface="Calibri"/>
              </a:rPr>
              <a:t>yo</a:t>
            </a:r>
            <a:r>
              <a:rPr sz="2000" spc="-4" dirty="0">
                <a:latin typeface="Calibri"/>
                <a:cs typeface="Calibri"/>
              </a:rPr>
              <a:t>u understand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what you’re doing and </a:t>
            </a:r>
            <a:r>
              <a:rPr sz="2000" spc="-9" dirty="0">
                <a:latin typeface="Calibri"/>
                <a:cs typeface="Calibri"/>
              </a:rPr>
              <a:t>ho</a:t>
            </a:r>
            <a:r>
              <a:rPr sz="2000" spc="-4" dirty="0">
                <a:latin typeface="Calibri"/>
                <a:cs typeface="Calibri"/>
              </a:rPr>
              <a:t>w 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affec</a:t>
            </a:r>
            <a:r>
              <a:rPr sz="2000" spc="-4" dirty="0">
                <a:latin typeface="Calibri"/>
                <a:cs typeface="Calibri"/>
              </a:rPr>
              <a:t>t </a:t>
            </a:r>
            <a:r>
              <a:rPr sz="2000" spc="-9" dirty="0">
                <a:latin typeface="Calibri"/>
                <a:cs typeface="Calibri"/>
              </a:rPr>
              <a:t>you</a:t>
            </a:r>
            <a:r>
              <a:rPr sz="2000" spc="-4" dirty="0">
                <a:latin typeface="Calibri"/>
                <a:cs typeface="Calibri"/>
              </a:rPr>
              <a:t>r program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before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casting pointers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3304843-9963-4178-A2E8-3A854A2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Pointers Casting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15B90824-E8E1-46CA-AEA2-F284B04B8E51}"/>
              </a:ext>
            </a:extLst>
          </p:cNvPr>
          <p:cNvSpPr txBox="1"/>
          <p:nvPr/>
        </p:nvSpPr>
        <p:spPr>
          <a:xfrm>
            <a:off x="73925" y="3163770"/>
            <a:ext cx="21936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buFont typeface="Arial"/>
              <a:buChar char="•"/>
              <a:tabLst>
                <a:tab pos="304074" algn="l"/>
              </a:tabLst>
            </a:pP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Pointers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128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17769" y="2817590"/>
            <a:ext cx="1354431" cy="3445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7152"/>
            <a:r>
              <a:rPr sz="2052" dirty="0">
                <a:solidFill>
                  <a:srgbClr val="FF0000"/>
                </a:solidFill>
                <a:latin typeface="Comic Sans MS"/>
                <a:cs typeface="Comic Sans MS"/>
              </a:rPr>
              <a:t>5</a:t>
            </a:r>
          </a:p>
          <a:p>
            <a:pPr>
              <a:lnSpc>
                <a:spcPct val="100000"/>
              </a:lnSpc>
            </a:pPr>
            <a:endParaRPr sz="2052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09776">
              <a:spcBef>
                <a:spcPts val="1278"/>
              </a:spcBef>
            </a:pPr>
            <a:r>
              <a:rPr sz="2052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</a:p>
          <a:p>
            <a:pPr>
              <a:lnSpc>
                <a:spcPct val="100000"/>
              </a:lnSpc>
            </a:pPr>
            <a:endParaRPr sz="2052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52672">
              <a:spcBef>
                <a:spcPts val="1578"/>
              </a:spcBef>
            </a:pPr>
            <a:r>
              <a:rPr sz="2052" spc="-4" dirty="0">
                <a:solidFill>
                  <a:srgbClr val="FF0000"/>
                </a:solidFill>
                <a:latin typeface="Comic Sans MS"/>
                <a:cs typeface="Comic Sans MS"/>
              </a:rPr>
              <a:t>12</a:t>
            </a:r>
            <a:endParaRPr sz="2052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>
              <a:spcBef>
                <a:spcPts val="9"/>
              </a:spcBef>
            </a:pPr>
            <a:endParaRPr lang="en-AU" sz="213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213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529414"/>
            <a:r>
              <a:rPr lang="en-AU" sz="2052" dirty="0">
                <a:solidFill>
                  <a:srgbClr val="FF0000"/>
                </a:solidFill>
                <a:latin typeface="Comic Sans MS"/>
                <a:cs typeface="Comic Sans MS"/>
              </a:rPr>
              <a:t> 5</a:t>
            </a:r>
          </a:p>
          <a:p>
            <a:pPr marL="529414"/>
            <a:endParaRPr lang="en-AU" sz="2052" spc="-4" dirty="0">
              <a:latin typeface="Courier New"/>
              <a:cs typeface="Courier New"/>
            </a:endParaRPr>
          </a:p>
          <a:p>
            <a:pPr marR="45611" algn="r">
              <a:lnSpc>
                <a:spcPts val="1423"/>
              </a:lnSpc>
              <a:spcBef>
                <a:spcPts val="205"/>
              </a:spcBef>
            </a:pPr>
            <a:r>
              <a:rPr sz="1197" spc="-9" dirty="0">
                <a:solidFill>
                  <a:srgbClr val="EEECE1"/>
                </a:solidFill>
                <a:latin typeface="Arial"/>
                <a:cs typeface="Arial"/>
              </a:rPr>
              <a:t>53</a:t>
            </a:r>
            <a:endParaRPr sz="1197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Quiz1: Pointer Arithmetic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3124" y="1727097"/>
            <a:ext cx="3660858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buFont typeface="Arial"/>
              <a:buChar char="•"/>
              <a:tabLst>
                <a:tab pos="304074" algn="l"/>
              </a:tabLst>
            </a:pPr>
            <a:r>
              <a:rPr sz="2394" spc="-4" dirty="0">
                <a:latin typeface="Calibri"/>
                <a:cs typeface="Calibri"/>
              </a:rPr>
              <a:t>Wha</a:t>
            </a:r>
            <a:r>
              <a:rPr sz="2394" dirty="0">
                <a:latin typeface="Calibri"/>
                <a:cs typeface="Calibri"/>
              </a:rPr>
              <a:t>t</a:t>
            </a:r>
            <a:r>
              <a:rPr sz="2394" spc="-4" dirty="0">
                <a:latin typeface="Calibri"/>
                <a:cs typeface="Calibri"/>
              </a:rPr>
              <a:t> valu</a:t>
            </a:r>
            <a:r>
              <a:rPr sz="2394" dirty="0">
                <a:latin typeface="Calibri"/>
                <a:cs typeface="Calibri"/>
              </a:rPr>
              <a:t>e</a:t>
            </a:r>
            <a:r>
              <a:rPr sz="2394" spc="-4" dirty="0">
                <a:latin typeface="Calibri"/>
                <a:cs typeface="Calibri"/>
              </a:rPr>
              <a:t> i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printe</a:t>
            </a:r>
            <a:r>
              <a:rPr sz="2394" dirty="0">
                <a:latin typeface="Calibri"/>
                <a:cs typeface="Calibri"/>
              </a:rPr>
              <a:t>d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ou</a:t>
            </a:r>
            <a:r>
              <a:rPr sz="2394" dirty="0">
                <a:latin typeface="Calibri"/>
                <a:cs typeface="Calibri"/>
              </a:rPr>
              <a:t>t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dirty="0">
                <a:latin typeface="Calibri"/>
                <a:cs typeface="Calibri"/>
              </a:rPr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6340" y="2131751"/>
            <a:ext cx="673311" cy="54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ct val="104299"/>
              </a:lnSpc>
            </a:pPr>
            <a:r>
              <a:rPr sz="1710" b="1" spc="-4" dirty="0">
                <a:solidFill>
                  <a:srgbClr val="00009A"/>
                </a:solidFill>
                <a:latin typeface="Courier New"/>
                <a:cs typeface="Courier New"/>
              </a:rPr>
              <a:t>short short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8119" y="2131751"/>
            <a:ext cx="3019040" cy="539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b="1" spc="-4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1710" spc="-4" dirty="0">
                <a:latin typeface="Courier New"/>
                <a:cs typeface="Courier New"/>
              </a:rPr>
              <a:t>number = 5, result;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86"/>
              </a:spcBef>
            </a:pPr>
            <a:r>
              <a:rPr sz="1710" b="1" spc="-4" dirty="0">
                <a:solidFill>
                  <a:srgbClr val="00009A"/>
                </a:solidFill>
                <a:latin typeface="Courier New"/>
                <a:cs typeface="Courier New"/>
              </a:rPr>
              <a:t>int *</a:t>
            </a:r>
            <a:r>
              <a:rPr sz="1710" spc="-4" dirty="0">
                <a:latin typeface="Courier New"/>
                <a:cs typeface="Courier New"/>
              </a:rPr>
              <a:t>ptr = NULL;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3750" y="2924747"/>
            <a:ext cx="2790983" cy="2914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39" marR="4344"/>
            <a:r>
              <a:rPr sz="1710" spc="-4" dirty="0">
                <a:latin typeface="Courier New"/>
                <a:cs typeface="Courier New"/>
              </a:rPr>
              <a:t>ptr = &amp;number; printf("%d", number);</a:t>
            </a:r>
            <a:endParaRPr sz="1710" dirty="0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1753" dirty="0">
              <a:latin typeface="Times New Roman"/>
              <a:cs typeface="Times New Roman"/>
            </a:endParaRPr>
          </a:p>
          <a:p>
            <a:pPr marL="10860" marR="4344"/>
            <a:r>
              <a:rPr sz="1710" spc="-4" dirty="0">
                <a:latin typeface="Courier New"/>
                <a:cs typeface="Courier New"/>
              </a:rPr>
              <a:t>*ptr = 2; printf("%d", number);</a:t>
            </a:r>
            <a:endParaRPr sz="1710" dirty="0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1753" dirty="0">
              <a:latin typeface="Times New Roman"/>
              <a:cs typeface="Times New Roman"/>
            </a:endParaRPr>
          </a:p>
          <a:p>
            <a:pPr marL="10860" marR="4344"/>
            <a:r>
              <a:rPr sz="1710" spc="-4" dirty="0">
                <a:latin typeface="Courier New"/>
                <a:cs typeface="Courier New"/>
              </a:rPr>
              <a:t>result = 10+*ptr; printf("%d", result);</a:t>
            </a:r>
            <a:endParaRPr sz="1710" dirty="0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1753" dirty="0">
              <a:latin typeface="Times New Roman"/>
              <a:cs typeface="Times New Roman"/>
            </a:endParaRPr>
          </a:p>
          <a:p>
            <a:pPr marL="10860" marR="36923"/>
            <a:r>
              <a:rPr sz="1710" spc="-4" dirty="0">
                <a:latin typeface="Courier New"/>
                <a:cs typeface="Courier New"/>
              </a:rPr>
              <a:t>result = 10/*ptr; printf("%d", result);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17769" y="2687815"/>
            <a:ext cx="3202571" cy="3448005"/>
          </a:xfrm>
          <a:custGeom>
            <a:avLst/>
            <a:gdLst/>
            <a:ahLst/>
            <a:cxnLst/>
            <a:rect l="l" t="t" r="r" b="b"/>
            <a:pathLst>
              <a:path w="3745229" h="4032250">
                <a:moveTo>
                  <a:pt x="0" y="0"/>
                </a:moveTo>
                <a:lnTo>
                  <a:pt x="0" y="4031742"/>
                </a:lnTo>
                <a:lnTo>
                  <a:pt x="3745229" y="4031742"/>
                </a:lnTo>
                <a:lnTo>
                  <a:pt x="3745229" y="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539" dirty="0"/>
          </a:p>
        </p:txBody>
      </p:sp>
    </p:spTree>
    <p:extLst>
      <p:ext uri="{BB962C8B-B14F-4D97-AF65-F5344CB8AC3E}">
        <p14:creationId xmlns:p14="http://schemas.microsoft.com/office/powerpoint/2010/main" val="24536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…Continued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24" y="1148430"/>
            <a:ext cx="5324588" cy="2806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buFont typeface="Arial"/>
              <a:buChar char="•"/>
              <a:tabLst>
                <a:tab pos="304074" algn="l"/>
              </a:tabLst>
            </a:pPr>
            <a:r>
              <a:rPr sz="2394" spc="-4" dirty="0">
                <a:latin typeface="Calibri"/>
                <a:cs typeface="Calibri"/>
              </a:rPr>
              <a:t>Ho</a:t>
            </a:r>
            <a:r>
              <a:rPr sz="2394" dirty="0">
                <a:latin typeface="Calibri"/>
                <a:cs typeface="Calibri"/>
              </a:rPr>
              <a:t>w </a:t>
            </a:r>
            <a:r>
              <a:rPr sz="2394" spc="-4" dirty="0">
                <a:latin typeface="Calibri"/>
                <a:cs typeface="Calibri"/>
              </a:rPr>
              <a:t>ar</a:t>
            </a:r>
            <a:r>
              <a:rPr sz="2394" dirty="0">
                <a:latin typeface="Calibri"/>
                <a:cs typeface="Calibri"/>
              </a:rPr>
              <a:t>e </a:t>
            </a:r>
            <a:r>
              <a:rPr sz="2394" spc="-4" dirty="0">
                <a:latin typeface="Calibri"/>
                <a:cs typeface="Calibri"/>
              </a:rPr>
              <a:t>thes</a:t>
            </a:r>
            <a:r>
              <a:rPr sz="2394" dirty="0">
                <a:latin typeface="Calibri"/>
                <a:cs typeface="Calibri"/>
              </a:rPr>
              <a:t>e </a:t>
            </a:r>
            <a:r>
              <a:rPr sz="2394" spc="-4" dirty="0">
                <a:latin typeface="Calibri"/>
                <a:cs typeface="Calibri"/>
              </a:rPr>
              <a:t>statement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interprete</a:t>
            </a:r>
            <a:r>
              <a:rPr sz="2394" dirty="0">
                <a:latin typeface="Calibri"/>
                <a:cs typeface="Calibri"/>
              </a:rPr>
              <a:t>d</a:t>
            </a:r>
            <a:r>
              <a:rPr sz="2394" spc="158" dirty="0">
                <a:latin typeface="Calibri"/>
                <a:cs typeface="Calibri"/>
              </a:rPr>
              <a:t> </a:t>
            </a:r>
            <a:r>
              <a:rPr sz="3078" dirty="0">
                <a:latin typeface="Calibri"/>
                <a:cs typeface="Calibri"/>
              </a:rPr>
              <a:t>?</a:t>
            </a:r>
          </a:p>
          <a:p>
            <a:pPr marL="323621" indent="-19548">
              <a:spcBef>
                <a:spcPts val="834"/>
              </a:spcBef>
            </a:pPr>
            <a:r>
              <a:rPr sz="2052" spc="-4" dirty="0">
                <a:latin typeface="Courier New"/>
                <a:cs typeface="Courier New"/>
              </a:rPr>
              <a:t>*</a:t>
            </a:r>
            <a:r>
              <a:rPr sz="2052" spc="-4" dirty="0" err="1">
                <a:latin typeface="Courier New"/>
                <a:cs typeface="Courier New"/>
              </a:rPr>
              <a:t>ptr</a:t>
            </a:r>
            <a:r>
              <a:rPr sz="2052" spc="-4" dirty="0">
                <a:latin typeface="Courier New"/>
                <a:cs typeface="Courier New"/>
              </a:rPr>
              <a:t>+</a:t>
            </a:r>
            <a:r>
              <a:rPr sz="2052" dirty="0">
                <a:latin typeface="Courier New"/>
                <a:cs typeface="Courier New"/>
              </a:rPr>
              <a:t>+</a:t>
            </a:r>
            <a:r>
              <a:rPr sz="2052" spc="-9" dirty="0">
                <a:latin typeface="Courier New"/>
                <a:cs typeface="Courier New"/>
              </a:rPr>
              <a:t> </a:t>
            </a:r>
            <a:r>
              <a:rPr sz="2052" dirty="0">
                <a:latin typeface="Courier New"/>
                <a:cs typeface="Courier New"/>
              </a:rPr>
              <a:t>=</a:t>
            </a:r>
            <a:r>
              <a:rPr sz="2052" spc="-9" dirty="0">
                <a:latin typeface="Courier New"/>
                <a:cs typeface="Courier New"/>
              </a:rPr>
              <a:t> </a:t>
            </a:r>
            <a:r>
              <a:rPr sz="2052" spc="-4" dirty="0">
                <a:latin typeface="Courier New"/>
                <a:cs typeface="Courier New"/>
              </a:rPr>
              <a:t>10;</a:t>
            </a:r>
            <a:endParaRPr sz="2052" dirty="0">
              <a:latin typeface="Courier New"/>
              <a:cs typeface="Courier New"/>
            </a:endParaRPr>
          </a:p>
          <a:p>
            <a:pPr>
              <a:spcBef>
                <a:spcPts val="48"/>
              </a:spcBef>
            </a:pPr>
            <a:endParaRPr sz="2095" dirty="0">
              <a:latin typeface="Times New Roman"/>
              <a:cs typeface="Times New Roman"/>
            </a:endParaRPr>
          </a:p>
          <a:p>
            <a:pPr marL="323621"/>
            <a:r>
              <a:rPr sz="2052" spc="-4" dirty="0">
                <a:latin typeface="Courier New"/>
                <a:cs typeface="Courier New"/>
              </a:rPr>
              <a:t>(*ptr)++;</a:t>
            </a:r>
            <a:endParaRPr sz="2052" dirty="0">
              <a:latin typeface="Courier New"/>
              <a:cs typeface="Courier New"/>
            </a:endParaRPr>
          </a:p>
          <a:p>
            <a:pPr>
              <a:spcBef>
                <a:spcPts val="43"/>
              </a:spcBef>
            </a:pPr>
            <a:endParaRPr sz="2095" dirty="0">
              <a:latin typeface="Times New Roman"/>
              <a:cs typeface="Times New Roman"/>
            </a:endParaRPr>
          </a:p>
          <a:p>
            <a:pPr marL="323621"/>
            <a:r>
              <a:rPr sz="2052" spc="-4" dirty="0">
                <a:latin typeface="Courier New"/>
                <a:cs typeface="Courier New"/>
              </a:rPr>
              <a:t>*(++ptr);</a:t>
            </a:r>
            <a:endParaRPr sz="2052" dirty="0">
              <a:latin typeface="Courier New"/>
              <a:cs typeface="Courier New"/>
            </a:endParaRPr>
          </a:p>
          <a:p>
            <a:pPr>
              <a:spcBef>
                <a:spcPts val="43"/>
              </a:spcBef>
            </a:pPr>
            <a:endParaRPr sz="2095" dirty="0">
              <a:latin typeface="Times New Roman"/>
              <a:cs typeface="Times New Roman"/>
            </a:endParaRPr>
          </a:p>
          <a:p>
            <a:pPr marL="323621"/>
            <a:r>
              <a:rPr sz="2052" spc="-4" dirty="0">
                <a:latin typeface="Courier New"/>
                <a:cs typeface="Courier New"/>
              </a:rPr>
              <a:t>++(*ptr);</a:t>
            </a:r>
            <a:endParaRPr sz="2052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16" y="4952824"/>
            <a:ext cx="8915400" cy="1789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53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539" dirty="0"/>
              <a:t>See appendix for operators precedence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539" dirty="0"/>
              <a:t>*</a:t>
            </a:r>
            <a:r>
              <a:rPr lang="en-AU" sz="1539" dirty="0" err="1"/>
              <a:t>ptr</a:t>
            </a:r>
            <a:r>
              <a:rPr lang="en-AU" sz="1539" dirty="0"/>
              <a:t>++ = 10;  we assign 10 to the variable that is pointed to by </a:t>
            </a:r>
            <a:r>
              <a:rPr lang="en-AU" sz="1539" dirty="0" err="1"/>
              <a:t>ptr</a:t>
            </a:r>
            <a:r>
              <a:rPr lang="en-AU" sz="1539" dirty="0"/>
              <a:t> and then increase the pointer by one.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539" dirty="0"/>
              <a:t>(*</a:t>
            </a:r>
            <a:r>
              <a:rPr lang="en-AU" sz="1539" dirty="0" err="1"/>
              <a:t>ptr</a:t>
            </a:r>
            <a:r>
              <a:rPr lang="en-AU" sz="1539" dirty="0"/>
              <a:t>)++; increase the value of the variable appointed to by </a:t>
            </a:r>
            <a:r>
              <a:rPr lang="en-AU" sz="1539" dirty="0" err="1"/>
              <a:t>ptr</a:t>
            </a:r>
            <a:r>
              <a:rPr lang="en-AU" sz="1539" dirty="0"/>
              <a:t> by one.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539" dirty="0"/>
              <a:t>*(++</a:t>
            </a:r>
            <a:r>
              <a:rPr lang="en-AU" sz="1539" dirty="0" err="1"/>
              <a:t>ptr</a:t>
            </a:r>
            <a:r>
              <a:rPr lang="en-AU" sz="1539" dirty="0"/>
              <a:t>); This increases the physical address by 2 (short </a:t>
            </a:r>
            <a:r>
              <a:rPr lang="en-US" sz="1600" b="1" spc="-4" dirty="0">
                <a:solidFill>
                  <a:srgbClr val="00009A"/>
                </a:solidFill>
                <a:latin typeface="Courier New"/>
                <a:cs typeface="Courier New"/>
              </a:rPr>
              <a:t>int *</a:t>
            </a:r>
            <a:r>
              <a:rPr lang="en-US" sz="1600" spc="-4" dirty="0" err="1">
                <a:latin typeface="Courier New"/>
                <a:cs typeface="Courier New"/>
              </a:rPr>
              <a:t>ptr</a:t>
            </a:r>
            <a:r>
              <a:rPr lang="en-US" sz="1600" spc="-4" dirty="0">
                <a:latin typeface="Courier New"/>
                <a:cs typeface="Courier New"/>
              </a:rPr>
              <a:t> = NULL;</a:t>
            </a:r>
            <a:r>
              <a:rPr lang="en-AU" sz="1539" dirty="0"/>
              <a:t>) and then points to that address. Doesn’t change the value of the variable appointed to by </a:t>
            </a:r>
            <a:r>
              <a:rPr lang="en-AU" sz="1539" dirty="0" err="1"/>
              <a:t>ptr</a:t>
            </a:r>
            <a:r>
              <a:rPr lang="en-AU" sz="1539" dirty="0"/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539" dirty="0"/>
              <a:t>++(*</a:t>
            </a:r>
            <a:r>
              <a:rPr lang="en-AU" sz="1539" dirty="0" err="1"/>
              <a:t>ptr</a:t>
            </a:r>
            <a:r>
              <a:rPr lang="en-AU" sz="1539" dirty="0"/>
              <a:t>); increase the value of the variable appointed to by </a:t>
            </a:r>
            <a:r>
              <a:rPr lang="en-AU" sz="1539" dirty="0" err="1"/>
              <a:t>ptr</a:t>
            </a:r>
            <a:r>
              <a:rPr lang="en-AU" sz="1539" dirty="0"/>
              <a:t> by one.</a:t>
            </a:r>
          </a:p>
        </p:txBody>
      </p:sp>
    </p:spTree>
    <p:extLst>
      <p:ext uri="{BB962C8B-B14F-4D97-AF65-F5344CB8AC3E}">
        <p14:creationId xmlns:p14="http://schemas.microsoft.com/office/powerpoint/2010/main" val="10442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Quiz 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958" y="1560924"/>
            <a:ext cx="3512621" cy="3736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marR="4344" indent="-293214">
              <a:lnSpc>
                <a:spcPct val="110900"/>
              </a:lnSpc>
              <a:buFont typeface="Arial"/>
              <a:buChar char="•"/>
              <a:tabLst>
                <a:tab pos="304074" algn="l"/>
              </a:tabLst>
            </a:pPr>
            <a:r>
              <a:rPr sz="2052" dirty="0">
                <a:latin typeface="Calibri"/>
                <a:cs typeface="Calibri"/>
              </a:rPr>
              <a:t>What</a:t>
            </a:r>
            <a:r>
              <a:rPr sz="2052" spc="-13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is</a:t>
            </a:r>
            <a:r>
              <a:rPr sz="2052" spc="-4" dirty="0">
                <a:latin typeface="Calibri"/>
                <a:cs typeface="Calibri"/>
              </a:rPr>
              <a:t> wron</a:t>
            </a:r>
            <a:r>
              <a:rPr sz="2052" dirty="0">
                <a:latin typeface="Calibri"/>
                <a:cs typeface="Calibri"/>
              </a:rPr>
              <a:t>g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wit</a:t>
            </a:r>
            <a:r>
              <a:rPr sz="2052" dirty="0">
                <a:latin typeface="Calibri"/>
                <a:cs typeface="Calibri"/>
              </a:rPr>
              <a:t>h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this</a:t>
            </a:r>
            <a:r>
              <a:rPr sz="2052" spc="-13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code? </a:t>
            </a:r>
            <a:r>
              <a:rPr sz="1710" b="1" spc="-4" dirty="0">
                <a:solidFill>
                  <a:srgbClr val="00009A"/>
                </a:solidFill>
                <a:latin typeface="Courier New"/>
                <a:cs typeface="Courier New"/>
              </a:rPr>
              <a:t>float</a:t>
            </a:r>
            <a:r>
              <a:rPr sz="1710" b="1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710" spc="-4" dirty="0">
                <a:latin typeface="Courier New"/>
                <a:cs typeface="Courier New"/>
              </a:rPr>
              <a:t>voltage</a:t>
            </a:r>
            <a:r>
              <a:rPr sz="1710" dirty="0">
                <a:latin typeface="Courier New"/>
                <a:cs typeface="Courier New"/>
              </a:rPr>
              <a:t> </a:t>
            </a:r>
            <a:r>
              <a:rPr sz="1710" spc="-4" dirty="0">
                <a:latin typeface="Courier New"/>
                <a:cs typeface="Courier New"/>
              </a:rPr>
              <a:t>=</a:t>
            </a:r>
            <a:r>
              <a:rPr sz="1710" dirty="0">
                <a:latin typeface="Courier New"/>
                <a:cs typeface="Courier New"/>
              </a:rPr>
              <a:t> </a:t>
            </a:r>
            <a:r>
              <a:rPr sz="1710" spc="-4" dirty="0">
                <a:latin typeface="Courier New"/>
                <a:cs typeface="Courier New"/>
              </a:rPr>
              <a:t>3.3; </a:t>
            </a:r>
            <a:r>
              <a:rPr sz="1710" b="1" spc="-4" dirty="0">
                <a:solidFill>
                  <a:srgbClr val="00009A"/>
                </a:solidFill>
                <a:latin typeface="Courier New"/>
                <a:cs typeface="Courier New"/>
              </a:rPr>
              <a:t>float</a:t>
            </a:r>
            <a:r>
              <a:rPr sz="1710" b="1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710" b="1" spc="-4" dirty="0">
                <a:solidFill>
                  <a:srgbClr val="00009A"/>
                </a:solidFill>
                <a:latin typeface="Courier New"/>
                <a:cs typeface="Courier New"/>
              </a:rPr>
              <a:t>*</a:t>
            </a:r>
            <a:r>
              <a:rPr sz="1710" spc="-4" dirty="0" err="1">
                <a:latin typeface="Courier New"/>
                <a:cs typeface="Courier New"/>
              </a:rPr>
              <a:t>ptrV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2095" dirty="0">
              <a:latin typeface="Times New Roman"/>
              <a:cs typeface="Times New Roman"/>
            </a:endParaRPr>
          </a:p>
          <a:p>
            <a:pPr marL="304074">
              <a:tabLst>
                <a:tab pos="1346068" algn="l"/>
              </a:tabLst>
            </a:pPr>
            <a:r>
              <a:rPr sz="1710" spc="-4" dirty="0">
                <a:latin typeface="Courier New"/>
                <a:cs typeface="Courier New"/>
              </a:rPr>
              <a:t>ptrV =	voltage;</a:t>
            </a:r>
            <a:endParaRPr sz="171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10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endParaRPr sz="1496" dirty="0">
              <a:latin typeface="Times New Roman"/>
              <a:cs typeface="Times New Roman"/>
            </a:endParaRPr>
          </a:p>
          <a:p>
            <a:pPr marL="304074" indent="-293214">
              <a:buFont typeface="Arial"/>
              <a:buChar char="•"/>
              <a:tabLst>
                <a:tab pos="304074" algn="l"/>
              </a:tabLst>
            </a:pPr>
            <a:r>
              <a:rPr sz="2052" dirty="0">
                <a:latin typeface="Calibri"/>
                <a:cs typeface="Calibri"/>
              </a:rPr>
              <a:t>What</a:t>
            </a:r>
            <a:r>
              <a:rPr sz="2052" spc="-13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is</a:t>
            </a:r>
            <a:r>
              <a:rPr sz="2052" spc="-4" dirty="0">
                <a:latin typeface="Calibri"/>
                <a:cs typeface="Calibri"/>
              </a:rPr>
              <a:t> th</a:t>
            </a:r>
            <a:r>
              <a:rPr sz="2052" dirty="0">
                <a:latin typeface="Calibri"/>
                <a:cs typeface="Calibri"/>
              </a:rPr>
              <a:t>e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value </a:t>
            </a:r>
            <a:r>
              <a:rPr sz="2052" spc="-4" dirty="0">
                <a:latin typeface="Calibri"/>
                <a:cs typeface="Calibri"/>
              </a:rPr>
              <a:t>printed?</a:t>
            </a:r>
            <a:endParaRPr sz="2052" dirty="0">
              <a:latin typeface="Calibri"/>
              <a:cs typeface="Calibri"/>
            </a:endParaRPr>
          </a:p>
          <a:p>
            <a:pPr marL="304074">
              <a:spcBef>
                <a:spcPts val="133"/>
              </a:spcBef>
            </a:pPr>
            <a:r>
              <a:rPr sz="1710" b="1" spc="-4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1710" spc="-4" dirty="0">
                <a:latin typeface="Courier New"/>
                <a:cs typeface="Courier New"/>
              </a:rPr>
              <a:t>number = 10;</a:t>
            </a:r>
            <a:endParaRPr sz="1710" dirty="0">
              <a:latin typeface="Courier New"/>
              <a:cs typeface="Courier New"/>
            </a:endParaRPr>
          </a:p>
          <a:p>
            <a:pPr marL="304074">
              <a:spcBef>
                <a:spcPts val="205"/>
              </a:spcBef>
            </a:pPr>
            <a:r>
              <a:rPr sz="1710" b="1" spc="-4" dirty="0">
                <a:solidFill>
                  <a:srgbClr val="00009A"/>
                </a:solidFill>
                <a:latin typeface="Courier New"/>
                <a:cs typeface="Courier New"/>
              </a:rPr>
              <a:t>int *</a:t>
            </a:r>
            <a:r>
              <a:rPr sz="1710" spc="-4" dirty="0">
                <a:latin typeface="Courier New"/>
                <a:cs typeface="Courier New"/>
              </a:rPr>
              <a:t>ptr;</a:t>
            </a:r>
            <a:endParaRPr sz="1710" dirty="0">
              <a:latin typeface="Courier New"/>
              <a:cs typeface="Courier New"/>
            </a:endParaRPr>
          </a:p>
          <a:p>
            <a:pPr>
              <a:spcBef>
                <a:spcPts val="48"/>
              </a:spcBef>
            </a:pPr>
            <a:endParaRPr sz="2095" dirty="0">
              <a:latin typeface="Times New Roman"/>
              <a:cs typeface="Times New Roman"/>
            </a:endParaRPr>
          </a:p>
          <a:p>
            <a:pPr marL="304074"/>
            <a:r>
              <a:rPr sz="1710" spc="-4" dirty="0">
                <a:latin typeface="Courier New"/>
                <a:cs typeface="Courier New"/>
              </a:rPr>
              <a:t>ptr = &amp;number;</a:t>
            </a:r>
            <a:endParaRPr sz="1710" dirty="0">
              <a:latin typeface="Courier New"/>
              <a:cs typeface="Courier New"/>
            </a:endParaRPr>
          </a:p>
          <a:p>
            <a:pPr marL="304074" marR="465341">
              <a:lnSpc>
                <a:spcPct val="109700"/>
              </a:lnSpc>
              <a:spcBef>
                <a:spcPts val="4"/>
              </a:spcBef>
            </a:pPr>
            <a:r>
              <a:rPr sz="1710" spc="-4" dirty="0">
                <a:latin typeface="Courier New"/>
                <a:cs typeface="Courier New"/>
              </a:rPr>
              <a:t>*ptr = *ptr + 2; printf("%d", number);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42822" y="2362200"/>
            <a:ext cx="1440972" cy="329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539" dirty="0" err="1">
                <a:solidFill>
                  <a:srgbClr val="FF0000"/>
                </a:solidFill>
              </a:rPr>
              <a:t>ptrV</a:t>
            </a:r>
            <a:r>
              <a:rPr lang="en-AU" sz="1539" dirty="0">
                <a:solidFill>
                  <a:srgbClr val="FF0000"/>
                </a:solidFill>
              </a:rPr>
              <a:t> = &amp;voltage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959" y="4495800"/>
            <a:ext cx="383438" cy="329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539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4786745" y="1796309"/>
            <a:ext cx="4053442" cy="3265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buFont typeface="Arial"/>
              <a:buChar char="•"/>
              <a:tabLst>
                <a:tab pos="304074" algn="l"/>
              </a:tabLst>
            </a:pPr>
            <a:r>
              <a:rPr sz="2394" spc="-4" dirty="0">
                <a:latin typeface="Calibri"/>
                <a:cs typeface="Calibri"/>
              </a:rPr>
              <a:t>Wha</a:t>
            </a:r>
            <a:r>
              <a:rPr sz="2394" dirty="0">
                <a:latin typeface="Calibri"/>
                <a:cs typeface="Calibri"/>
              </a:rPr>
              <a:t>t</a:t>
            </a:r>
            <a:r>
              <a:rPr sz="2394" spc="-4" dirty="0">
                <a:latin typeface="Calibri"/>
                <a:cs typeface="Calibri"/>
              </a:rPr>
              <a:t> i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4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wron</a:t>
            </a:r>
            <a:r>
              <a:rPr sz="2394" dirty="0">
                <a:latin typeface="Calibri"/>
                <a:cs typeface="Calibri"/>
              </a:rPr>
              <a:t>g</a:t>
            </a:r>
            <a:r>
              <a:rPr sz="2394" spc="-4" dirty="0">
                <a:latin typeface="Calibri"/>
                <a:cs typeface="Calibri"/>
              </a:rPr>
              <a:t> wit</a:t>
            </a:r>
            <a:r>
              <a:rPr sz="2394" dirty="0">
                <a:latin typeface="Calibri"/>
                <a:cs typeface="Calibri"/>
              </a:rPr>
              <a:t>h </a:t>
            </a:r>
            <a:r>
              <a:rPr sz="2394" spc="-4" dirty="0">
                <a:latin typeface="Calibri"/>
                <a:cs typeface="Calibri"/>
              </a:rPr>
              <a:t>thi</a:t>
            </a:r>
            <a:r>
              <a:rPr sz="2394" dirty="0">
                <a:latin typeface="Calibri"/>
                <a:cs typeface="Calibri"/>
              </a:rPr>
              <a:t>s</a:t>
            </a:r>
            <a:r>
              <a:rPr sz="2394" spc="9" dirty="0">
                <a:latin typeface="Calibri"/>
                <a:cs typeface="Calibri"/>
              </a:rPr>
              <a:t> </a:t>
            </a:r>
            <a:r>
              <a:rPr sz="2394" spc="-4" dirty="0">
                <a:latin typeface="Calibri"/>
                <a:cs typeface="Calibri"/>
              </a:rPr>
              <a:t>code?</a:t>
            </a:r>
            <a:endParaRPr sz="2394" dirty="0">
              <a:latin typeface="Calibri"/>
              <a:cs typeface="Calibri"/>
            </a:endParaRPr>
          </a:p>
          <a:p>
            <a:pPr marL="303531">
              <a:spcBef>
                <a:spcPts val="1146"/>
              </a:spcBef>
            </a:pPr>
            <a:r>
              <a:rPr sz="1710" b="1" spc="-4" dirty="0">
                <a:solidFill>
                  <a:srgbClr val="00009A"/>
                </a:solidFill>
                <a:latin typeface="Courier New"/>
                <a:cs typeface="Courier New"/>
              </a:rPr>
              <a:t>unsigned char </a:t>
            </a:r>
            <a:r>
              <a:rPr sz="1710" spc="-4" dirty="0">
                <a:latin typeface="Courier New"/>
                <a:cs typeface="Courier New"/>
              </a:rPr>
              <a:t>timeSec;</a:t>
            </a:r>
            <a:endParaRPr sz="1710" dirty="0">
              <a:latin typeface="Courier New"/>
              <a:cs typeface="Courier New"/>
            </a:endParaRPr>
          </a:p>
          <a:p>
            <a:pPr marL="303531">
              <a:spcBef>
                <a:spcPts val="196"/>
              </a:spcBef>
              <a:tabLst>
                <a:tab pos="1085434" algn="l"/>
              </a:tabLst>
            </a:pPr>
            <a:r>
              <a:rPr sz="1710" b="1" spc="-4" dirty="0">
                <a:solidFill>
                  <a:srgbClr val="00009A"/>
                </a:solidFill>
                <a:latin typeface="Courier New"/>
                <a:cs typeface="Courier New"/>
              </a:rPr>
              <a:t>char	*</a:t>
            </a:r>
            <a:r>
              <a:rPr sz="1710" spc="-4" dirty="0">
                <a:latin typeface="Courier New"/>
                <a:cs typeface="Courier New"/>
              </a:rPr>
              <a:t>ptr1;</a:t>
            </a:r>
            <a:endParaRPr sz="1710" dirty="0">
              <a:latin typeface="Courier New"/>
              <a:cs typeface="Courier New"/>
            </a:endParaRPr>
          </a:p>
          <a:p>
            <a:pPr>
              <a:spcBef>
                <a:spcPts val="44"/>
              </a:spcBef>
            </a:pPr>
            <a:endParaRPr sz="1710" dirty="0">
              <a:latin typeface="Times New Roman"/>
              <a:cs typeface="Times New Roman"/>
            </a:endParaRPr>
          </a:p>
          <a:p>
            <a:pPr marL="303531"/>
            <a:r>
              <a:rPr sz="1710" spc="-4" dirty="0">
                <a:latin typeface="Courier New"/>
                <a:cs typeface="Courier New"/>
              </a:rPr>
              <a:t>ptr1 = &amp;timeSec;</a:t>
            </a:r>
            <a:endParaRPr sz="171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10" dirty="0">
              <a:latin typeface="Times New Roman"/>
              <a:cs typeface="Times New Roman"/>
            </a:endParaRPr>
          </a:p>
          <a:p>
            <a:pPr>
              <a:spcBef>
                <a:spcPts val="42"/>
              </a:spcBef>
            </a:pPr>
            <a:endParaRPr sz="2181" dirty="0">
              <a:latin typeface="Times New Roman"/>
              <a:cs typeface="Times New Roman"/>
            </a:endParaRPr>
          </a:p>
          <a:p>
            <a:pPr marL="270951" marR="2179013" indent="32579">
              <a:lnSpc>
                <a:spcPct val="109700"/>
              </a:lnSpc>
            </a:pPr>
            <a:r>
              <a:rPr sz="1710" b="1" spc="-4" dirty="0">
                <a:solidFill>
                  <a:srgbClr val="000065"/>
                </a:solidFill>
                <a:latin typeface="Courier New"/>
                <a:cs typeface="Courier New"/>
              </a:rPr>
              <a:t>int </a:t>
            </a:r>
            <a:r>
              <a:rPr sz="1710" b="1" spc="-4" dirty="0">
                <a:solidFill>
                  <a:srgbClr val="00009A"/>
                </a:solidFill>
                <a:latin typeface="Courier New"/>
                <a:cs typeface="Courier New"/>
              </a:rPr>
              <a:t>*</a:t>
            </a:r>
            <a:r>
              <a:rPr sz="1710" spc="-4" dirty="0">
                <a:latin typeface="Courier New"/>
                <a:cs typeface="Courier New"/>
              </a:rPr>
              <a:t>ptr1, </a:t>
            </a:r>
            <a:r>
              <a:rPr sz="1710" b="1" spc="-4" dirty="0">
                <a:solidFill>
                  <a:srgbClr val="000065"/>
                </a:solidFill>
                <a:latin typeface="Courier New"/>
                <a:cs typeface="Courier New"/>
              </a:rPr>
              <a:t>float </a:t>
            </a:r>
            <a:r>
              <a:rPr sz="1710" b="1" spc="-4" dirty="0">
                <a:solidFill>
                  <a:srgbClr val="00009A"/>
                </a:solidFill>
                <a:latin typeface="Courier New"/>
                <a:cs typeface="Courier New"/>
              </a:rPr>
              <a:t>*</a:t>
            </a:r>
            <a:r>
              <a:rPr sz="1710" spc="-4" dirty="0">
                <a:latin typeface="Courier New"/>
                <a:cs typeface="Courier New"/>
              </a:rPr>
              <a:t>ptr2;</a:t>
            </a:r>
            <a:endParaRPr sz="171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39" dirty="0">
              <a:latin typeface="Times New Roman"/>
              <a:cs typeface="Times New Roman"/>
            </a:endParaRPr>
          </a:p>
          <a:p>
            <a:pPr marL="303531"/>
            <a:r>
              <a:rPr sz="1710" spc="-4" dirty="0">
                <a:latin typeface="Courier New"/>
                <a:cs typeface="Courier New"/>
              </a:rPr>
              <a:t>ptr1 = ptr2;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3438" y="2743201"/>
            <a:ext cx="2707088" cy="329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539" dirty="0">
                <a:solidFill>
                  <a:srgbClr val="FF0000"/>
                </a:solidFill>
              </a:rPr>
              <a:t>Fine, data type of the same size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23180" y="4495638"/>
            <a:ext cx="2626296" cy="5660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539" dirty="0">
                <a:solidFill>
                  <a:srgbClr val="FF0000"/>
                </a:solidFill>
              </a:rPr>
              <a:t>Warning: </a:t>
            </a:r>
          </a:p>
          <a:p>
            <a:r>
              <a:rPr lang="en-AU" sz="1539" dirty="0">
                <a:solidFill>
                  <a:srgbClr val="FF0000"/>
                </a:solidFill>
              </a:rPr>
              <a:t>two pointers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11343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12153" cy="54536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IV. Passing Arguments to Functions by Reference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There are two ways to pass arguments to a function—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pass-by-value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pass-by-reference</a:t>
            </a:r>
            <a:r>
              <a:rPr lang="en-US" altLang="en-US" dirty="0">
                <a:solidFill>
                  <a:srgbClr val="0070C0"/>
                </a:solidFill>
                <a:latin typeface="Cambria" panose="020405030504060302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All arguments in C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are </a:t>
            </a:r>
            <a:r>
              <a:rPr lang="en-US" altLang="en-US" b="1" i="1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passed by value.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Many functions require the capability to </a:t>
            </a:r>
            <a:r>
              <a:rPr lang="en-US" altLang="en-US" b="1" i="1" dirty="0">
                <a:solidFill>
                  <a:srgbClr val="002060"/>
                </a:solidFill>
                <a:latin typeface="Cambria" panose="02040503050406030204" pitchFamily="18" charset="0"/>
              </a:rPr>
              <a:t>modify</a:t>
            </a:r>
            <a:r>
              <a:rPr lang="en-US" alt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altLang="en-US" b="1" i="1" dirty="0">
                <a:solidFill>
                  <a:srgbClr val="002060"/>
                </a:solidFill>
                <a:latin typeface="Cambria" panose="02040503050406030204" pitchFamily="18" charset="0"/>
              </a:rPr>
              <a:t>variables in the caller</a:t>
            </a:r>
            <a:r>
              <a:rPr lang="en-US" alt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or to </a:t>
            </a:r>
            <a:r>
              <a:rPr lang="en-US" alt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pass a pointer to a large data object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avoid the overhead of passing the object by value (which incurs the time and memory overheads of making a copy of the object).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C,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use pointers and the indirection operator(*)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simulate pass-by-reference. </a:t>
            </a:r>
          </a:p>
        </p:txBody>
      </p:sp>
    </p:spTree>
    <p:extLst>
      <p:ext uri="{BB962C8B-B14F-4D97-AF65-F5344CB8AC3E}">
        <p14:creationId xmlns:p14="http://schemas.microsoft.com/office/powerpoint/2010/main" val="1962388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…Continued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>
          <a:xfrm>
            <a:off x="-13855" y="544465"/>
            <a:ext cx="9112153" cy="61722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500" b="1" dirty="0">
                <a:solidFill>
                  <a:srgbClr val="0070C0"/>
                </a:solidFill>
                <a:latin typeface="Cambria" panose="02040503050406030204" pitchFamily="18" charset="0"/>
              </a:rPr>
              <a:t>C Passing by reference: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altLang="en-US" sz="2500" b="1" dirty="0">
                <a:solidFill>
                  <a:srgbClr val="000000"/>
                </a:solidFill>
                <a:latin typeface="Cambria" panose="02040503050406030204" pitchFamily="18" charset="0"/>
              </a:rPr>
              <a:t>calling a function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with </a:t>
            </a:r>
            <a:r>
              <a:rPr lang="en-US" altLang="en-US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arguments that should be modified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the </a:t>
            </a:r>
            <a:r>
              <a:rPr lang="en-US" altLang="en-US" sz="2500" b="1" i="1" u="sng" dirty="0">
                <a:solidFill>
                  <a:srgbClr val="002060"/>
                </a:solidFill>
                <a:latin typeface="Cambria" panose="02040503050406030204" pitchFamily="18" charset="0"/>
              </a:rPr>
              <a:t>addresses</a:t>
            </a:r>
            <a:r>
              <a:rPr lang="en-US" altLang="en-US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of the arguments are passed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This is normally accomplished by applying the </a:t>
            </a:r>
            <a:r>
              <a:rPr lang="en-US" alt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address operator (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&amp;)</a:t>
            </a:r>
            <a:r>
              <a:rPr lang="en-US" alt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the variable (in the caller) whose value will be modified. 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b="1" u="sng" dirty="0">
                <a:solidFill>
                  <a:srgbClr val="002060"/>
                </a:solidFill>
                <a:latin typeface="Cambria" panose="02040503050406030204" pitchFamily="18" charset="0"/>
              </a:rPr>
              <a:t>Arrays are </a:t>
            </a:r>
            <a:r>
              <a:rPr lang="en-US" altLang="en-US" sz="2400" b="1" i="1" u="sng" dirty="0">
                <a:solidFill>
                  <a:srgbClr val="00206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400" b="1" u="sng" dirty="0">
                <a:solidFill>
                  <a:srgbClr val="002060"/>
                </a:solidFill>
                <a:latin typeface="Cambria" panose="02040503050406030204" pitchFamily="18" charset="0"/>
              </a:rPr>
              <a:t> passed using operator </a:t>
            </a:r>
            <a:r>
              <a:rPr lang="en-US" altLang="en-US" sz="24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sz="2400" b="1" u="sng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because C automatically passes the starting location in memory of the array (</a:t>
            </a:r>
            <a:r>
              <a:rPr lang="en-US" altLang="en-US" sz="2400" b="1" dirty="0">
                <a:solidFill>
                  <a:srgbClr val="000000"/>
                </a:solidFill>
                <a:latin typeface="Cambria" panose="02040503050406030204" pitchFamily="18" charset="0"/>
              </a:rPr>
              <a:t>the name of an array is equivalent to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When the address of a variable is passed to a function, </a:t>
            </a:r>
            <a:r>
              <a:rPr lang="en-US" alt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the indirection operator (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)</a:t>
            </a:r>
            <a:r>
              <a:rPr lang="en-US" alt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may be </a:t>
            </a:r>
            <a:r>
              <a:rPr lang="en-US" altLang="en-US" sz="2400" b="1" dirty="0">
                <a:solidFill>
                  <a:srgbClr val="000000"/>
                </a:solidFill>
                <a:latin typeface="Cambria" panose="02040503050406030204" pitchFamily="18" charset="0"/>
              </a:rPr>
              <a:t>used in the function </a:t>
            </a:r>
            <a:r>
              <a:rPr lang="en-US" altLang="en-US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to modify the value at that location in the caller’s memory.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 function </a:t>
            </a:r>
            <a:r>
              <a:rPr lang="en-US" altLang="en-US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receiving an </a:t>
            </a:r>
            <a:r>
              <a:rPr lang="en-US" altLang="en-US" sz="2400" b="1" i="1" u="sng" dirty="0">
                <a:solidFill>
                  <a:srgbClr val="002060"/>
                </a:solidFill>
                <a:latin typeface="Cambria" panose="02040503050406030204" pitchFamily="18" charset="0"/>
              </a:rPr>
              <a:t>address</a:t>
            </a:r>
            <a:r>
              <a:rPr lang="en-US" altLang="en-US" sz="2400" b="1" u="sng" dirty="0">
                <a:solidFill>
                  <a:srgbClr val="002060"/>
                </a:solidFill>
                <a:latin typeface="Cambria" panose="02040503050406030204" pitchFamily="18" charset="0"/>
              </a:rPr>
              <a:t> as an argument </a:t>
            </a:r>
            <a:r>
              <a:rPr lang="en-US" altLang="en-US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must define a </a:t>
            </a:r>
            <a:r>
              <a:rPr lang="en-US" altLang="en-US" sz="2400" b="1" i="1" u="sng" dirty="0">
                <a:solidFill>
                  <a:srgbClr val="002060"/>
                </a:solidFill>
                <a:latin typeface="Cambria" panose="02040503050406030204" pitchFamily="18" charset="0"/>
              </a:rPr>
              <a:t>pointer parameter </a:t>
            </a:r>
            <a:r>
              <a:rPr lang="en-US" altLang="en-US" sz="2400" b="1" u="sng" dirty="0">
                <a:solidFill>
                  <a:srgbClr val="002060"/>
                </a:solidFill>
                <a:latin typeface="Cambria" panose="02040503050406030204" pitchFamily="18" charset="0"/>
              </a:rPr>
              <a:t>to receive the address</a:t>
            </a:r>
            <a:r>
              <a:rPr lang="en-US" altLang="en-US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.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8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21" y="20053"/>
            <a:ext cx="543251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>
              <a:lnSpc>
                <a:spcPct val="90000"/>
              </a:lnSpc>
              <a:defRPr/>
            </a:pPr>
            <a:r>
              <a:rPr lang="en-US" sz="3200" b="1" dirty="0">
                <a:solidFill>
                  <a:srgbClr val="7030A0"/>
                </a:solidFill>
                <a:latin typeface="Cambria" panose="02040503050406030204" pitchFamily="18" charset="0"/>
              </a:rPr>
              <a:t>Example: Pass-By-Value 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0A043-2D0A-4723-8C45-B5064097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83199"/>
            <a:ext cx="7744428" cy="5332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08DB0-E4DD-4112-ACD2-681E2B27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847347"/>
            <a:ext cx="913075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30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14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9" b="16384"/>
          <a:stretch/>
        </p:blipFill>
        <p:spPr>
          <a:xfrm>
            <a:off x="118485" y="755830"/>
            <a:ext cx="8875713" cy="49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571999" y="3429000"/>
            <a:ext cx="464685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new value is assigned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8021" y="20053"/>
            <a:ext cx="543251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>
              <a:lnSpc>
                <a:spcPct val="90000"/>
              </a:lnSpc>
              <a:defRPr/>
            </a:pPr>
            <a:r>
              <a:rPr lang="en-US" sz="3200" b="1" dirty="0">
                <a:solidFill>
                  <a:srgbClr val="7030A0"/>
                </a:solidFill>
                <a:latin typeface="Cambria" panose="02040503050406030204" pitchFamily="18" charset="0"/>
              </a:rPr>
              <a:t>Example: Pass-By-Value (2)</a:t>
            </a:r>
          </a:p>
        </p:txBody>
      </p:sp>
      <p:pic>
        <p:nvPicPr>
          <p:cNvPr id="6" name="Picture 5" descr="chtp8_07_Page_15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81111"/>
          <a:stretch/>
        </p:blipFill>
        <p:spPr>
          <a:xfrm>
            <a:off x="134143" y="5943600"/>
            <a:ext cx="8875713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158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16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0966" r="-206" b="13571"/>
          <a:stretch/>
        </p:blipFill>
        <p:spPr>
          <a:xfrm>
            <a:off x="134143" y="685800"/>
            <a:ext cx="8875713" cy="51752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886200" y="2133600"/>
            <a:ext cx="3540906" cy="3077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reference—the address of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 is passed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6130467" y="4935157"/>
            <a:ext cx="2099357" cy="36933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to an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70409" y="5399901"/>
            <a:ext cx="2534668" cy="36933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It is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-20054" y="0"/>
            <a:ext cx="573505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>
              <a:lnSpc>
                <a:spcPct val="90000"/>
              </a:lnSpc>
              <a:defRPr/>
            </a:pPr>
            <a:r>
              <a:rPr lang="en-US" sz="3200" b="1" dirty="0">
                <a:solidFill>
                  <a:srgbClr val="7030A0"/>
                </a:solidFill>
                <a:latin typeface="Cambria" panose="02040503050406030204" pitchFamily="18" charset="0"/>
              </a:rPr>
              <a:t>Example: Pass-By-Reference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0047" y="3609784"/>
            <a:ext cx="3540841" cy="34163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Function does not return a value. </a:t>
            </a:r>
          </a:p>
        </p:txBody>
      </p:sp>
      <p:pic>
        <p:nvPicPr>
          <p:cNvPr id="9" name="Picture 8" descr="chtp8_07_Page_17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81110"/>
          <a:stretch/>
        </p:blipFill>
        <p:spPr>
          <a:xfrm>
            <a:off x="195291" y="5857785"/>
            <a:ext cx="8875713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620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22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30000"/>
          <a:stretch/>
        </p:blipFill>
        <p:spPr>
          <a:xfrm>
            <a:off x="25400" y="228600"/>
            <a:ext cx="8875713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tp8_07_Page_23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62222"/>
          <a:stretch/>
        </p:blipFill>
        <p:spPr>
          <a:xfrm>
            <a:off x="25400" y="4724400"/>
            <a:ext cx="8875713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1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Why it is Useful?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-33647" y="545365"/>
            <a:ext cx="9177647" cy="6172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altLang="en-US" sz="2500" b="1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500" b="1" dirty="0">
                <a:solidFill>
                  <a:srgbClr val="0000FF"/>
                </a:solidFill>
                <a:latin typeface="Cambria" panose="02040503050406030204" pitchFamily="18" charset="0"/>
              </a:rPr>
              <a:t>Pointer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is one of the most powerful features of the C programming language.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Pointers enable programs to simulate </a:t>
            </a:r>
            <a:r>
              <a:rPr lang="en-US" altLang="en-US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pass-by-reference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to </a:t>
            </a:r>
            <a:r>
              <a:rPr lang="en-US" altLang="en-US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pass functions between functions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and to </a:t>
            </a:r>
            <a:r>
              <a:rPr lang="en-US" altLang="en-US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create and manipulate dynamic data structures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i.e., data structures that can </a:t>
            </a:r>
            <a:r>
              <a:rPr lang="en-US" altLang="en-US" sz="2500" b="1" dirty="0">
                <a:solidFill>
                  <a:srgbClr val="000000"/>
                </a:solidFill>
                <a:latin typeface="Cambria" panose="02040503050406030204" pitchFamily="18" charset="0"/>
              </a:rPr>
              <a:t>grow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b="1" dirty="0">
                <a:solidFill>
                  <a:srgbClr val="000000"/>
                </a:solidFill>
                <a:latin typeface="Cambria" panose="02040503050406030204" pitchFamily="18" charset="0"/>
              </a:rPr>
              <a:t>shrink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at </a:t>
            </a:r>
            <a:r>
              <a:rPr lang="en-US" altLang="en-US" sz="2500" b="1" dirty="0">
                <a:solidFill>
                  <a:srgbClr val="000000"/>
                </a:solidFill>
                <a:latin typeface="Cambria" panose="02040503050406030204" pitchFamily="18" charset="0"/>
              </a:rPr>
              <a:t>execution time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such as linked lists, queues, stacks and trees. </a:t>
            </a:r>
          </a:p>
          <a:p>
            <a:pPr algn="just">
              <a:lnSpc>
                <a:spcPct val="15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this subject, we focus only on </a:t>
            </a:r>
            <a:r>
              <a:rPr lang="en-US" altLang="en-US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pass-by-reference.</a:t>
            </a: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91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…Continued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12153" cy="4343400"/>
          </a:xfrm>
        </p:spPr>
        <p:txBody>
          <a:bodyPr>
            <a:normAutofit/>
          </a:bodyPr>
          <a:lstStyle/>
          <a:p>
            <a:pPr marL="304074" marR="4344" indent="-293214">
              <a:lnSpc>
                <a:spcPct val="150000"/>
              </a:lnSpc>
              <a:buFont typeface="Arial"/>
              <a:buChar char="•"/>
              <a:tabLst>
                <a:tab pos="304074" algn="l"/>
              </a:tabLst>
            </a:pPr>
            <a:r>
              <a:rPr lang="en-GB" sz="2400" spc="-4" dirty="0"/>
              <a:t>A </a:t>
            </a:r>
            <a:r>
              <a:rPr lang="en-GB" sz="2400" dirty="0"/>
              <a:t>function</a:t>
            </a:r>
            <a:r>
              <a:rPr lang="en-GB" sz="2400" spc="-9" dirty="0"/>
              <a:t> </a:t>
            </a:r>
            <a:r>
              <a:rPr lang="en-GB" sz="2400" dirty="0"/>
              <a:t>can</a:t>
            </a:r>
            <a:r>
              <a:rPr lang="en-GB" sz="2400" spc="-4" dirty="0"/>
              <a:t> </a:t>
            </a:r>
            <a:r>
              <a:rPr lang="en-GB" sz="2400" spc="-9" dirty="0"/>
              <a:t>tak</a:t>
            </a:r>
            <a:r>
              <a:rPr lang="en-GB" sz="2400" spc="-4" dirty="0"/>
              <a:t>e</a:t>
            </a:r>
            <a:r>
              <a:rPr lang="en-GB" sz="2400" spc="-9" dirty="0"/>
              <a:t> </a:t>
            </a:r>
            <a:r>
              <a:rPr lang="en-GB" sz="2400" spc="-4" dirty="0"/>
              <a:t>pointer</a:t>
            </a:r>
            <a:r>
              <a:rPr lang="en-GB" sz="2400" dirty="0"/>
              <a:t>s</a:t>
            </a:r>
            <a:r>
              <a:rPr lang="en-GB" sz="2400" spc="-4" dirty="0"/>
              <a:t> </a:t>
            </a:r>
            <a:r>
              <a:rPr lang="en-GB" sz="2400" dirty="0"/>
              <a:t>as</a:t>
            </a:r>
            <a:r>
              <a:rPr lang="en-GB" sz="2400" spc="-4" dirty="0"/>
              <a:t> </a:t>
            </a:r>
            <a:r>
              <a:rPr lang="en-GB" sz="2400" spc="-9" dirty="0"/>
              <a:t>parameter</a:t>
            </a:r>
            <a:r>
              <a:rPr lang="en-GB" sz="2400" spc="-4" dirty="0"/>
              <a:t>s</a:t>
            </a:r>
            <a:r>
              <a:rPr lang="en-GB" sz="2400" spc="4" dirty="0"/>
              <a:t> </a:t>
            </a:r>
            <a:r>
              <a:rPr lang="en-GB" sz="2400" dirty="0"/>
              <a:t>and</a:t>
            </a:r>
            <a:r>
              <a:rPr lang="en-GB" sz="2400" spc="-4" dirty="0"/>
              <a:t> als</a:t>
            </a:r>
            <a:r>
              <a:rPr lang="en-GB" sz="2400" dirty="0"/>
              <a:t>o</a:t>
            </a:r>
            <a:r>
              <a:rPr lang="en-GB" sz="2400" spc="-9" dirty="0"/>
              <a:t> </a:t>
            </a:r>
            <a:r>
              <a:rPr lang="en-GB" sz="2400" dirty="0"/>
              <a:t>can</a:t>
            </a:r>
            <a:r>
              <a:rPr lang="en-GB" sz="2400" spc="-4" dirty="0"/>
              <a:t> return</a:t>
            </a:r>
            <a:r>
              <a:rPr lang="en-GB" sz="2400" spc="-13" dirty="0"/>
              <a:t> </a:t>
            </a:r>
            <a:r>
              <a:rPr lang="en-GB" sz="2400" dirty="0"/>
              <a:t>a value </a:t>
            </a:r>
            <a:r>
              <a:rPr lang="en-GB" sz="2400" spc="-4" dirty="0"/>
              <a:t>o</a:t>
            </a:r>
            <a:r>
              <a:rPr lang="en-GB" sz="2400" dirty="0"/>
              <a:t>f</a:t>
            </a:r>
            <a:r>
              <a:rPr lang="en-GB" sz="2400" spc="-4" dirty="0"/>
              <a:t> </a:t>
            </a:r>
            <a:r>
              <a:rPr lang="en-GB" sz="2400" dirty="0"/>
              <a:t>a </a:t>
            </a:r>
            <a:r>
              <a:rPr lang="en-GB" sz="2400" spc="-4" dirty="0"/>
              <a:t>pointe</a:t>
            </a:r>
            <a:r>
              <a:rPr lang="en-GB" sz="2400" dirty="0"/>
              <a:t>r </a:t>
            </a:r>
            <a:r>
              <a:rPr lang="en-GB" sz="2400" spc="-9" dirty="0"/>
              <a:t>type which is one of the function parameters list</a:t>
            </a:r>
          </a:p>
          <a:p>
            <a:pPr marL="10860">
              <a:lnSpc>
                <a:spcPct val="150000"/>
              </a:lnSpc>
              <a:spcBef>
                <a:spcPts val="428"/>
              </a:spcBef>
            </a:pPr>
            <a:r>
              <a:rPr lang="en-GB" sz="2400" spc="-4" dirty="0"/>
              <a:t>Examples:</a:t>
            </a:r>
            <a:endParaRPr lang="en-GB" sz="2400" dirty="0"/>
          </a:p>
          <a:p>
            <a:pPr marL="0" indent="627063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300" spc="-4" dirty="0">
                <a:solidFill>
                  <a:srgbClr val="0000FF"/>
                </a:solidFill>
                <a:cs typeface="Courier New"/>
              </a:rPr>
              <a:t>void</a:t>
            </a:r>
            <a:r>
              <a:rPr lang="en-GB" sz="2300" b="1" spc="-4" dirty="0">
                <a:cs typeface="Courier New"/>
              </a:rPr>
              <a:t> order (</a:t>
            </a:r>
            <a:r>
              <a:rPr lang="en-GB" sz="2300" spc="-4" dirty="0">
                <a:solidFill>
                  <a:srgbClr val="0000FF"/>
                </a:solidFill>
                <a:cs typeface="Courier New"/>
              </a:rPr>
              <a:t>double</a:t>
            </a:r>
            <a:r>
              <a:rPr lang="en-GB" sz="2300" b="1" spc="-4" dirty="0">
                <a:cs typeface="Courier New"/>
              </a:rPr>
              <a:t> *</a:t>
            </a:r>
            <a:r>
              <a:rPr lang="en-GB" sz="2300" b="1" spc="-4" dirty="0" err="1">
                <a:cs typeface="Courier New"/>
              </a:rPr>
              <a:t>smp</a:t>
            </a:r>
            <a:r>
              <a:rPr lang="en-GB" sz="2300" b="1" spc="-4" dirty="0">
                <a:cs typeface="Courier New"/>
              </a:rPr>
              <a:t>, </a:t>
            </a:r>
            <a:r>
              <a:rPr lang="en-GB" sz="2300" spc="-4" dirty="0">
                <a:solidFill>
                  <a:srgbClr val="0000FF"/>
                </a:solidFill>
                <a:cs typeface="Courier New"/>
              </a:rPr>
              <a:t>double</a:t>
            </a:r>
            <a:r>
              <a:rPr lang="en-GB" sz="2300" b="1" spc="-4" dirty="0">
                <a:cs typeface="Courier New"/>
              </a:rPr>
              <a:t> *</a:t>
            </a:r>
            <a:r>
              <a:rPr lang="en-GB" sz="2300" b="1" spc="-4" dirty="0" err="1">
                <a:cs typeface="Courier New"/>
              </a:rPr>
              <a:t>lgp</a:t>
            </a:r>
            <a:r>
              <a:rPr lang="en-GB" sz="2300" b="1" spc="-4" dirty="0">
                <a:cs typeface="Courier New"/>
              </a:rPr>
              <a:t>)</a:t>
            </a:r>
            <a:r>
              <a:rPr lang="en-GB" sz="2300" spc="-4" dirty="0">
                <a:cs typeface="Courier New"/>
              </a:rPr>
              <a:t>;</a:t>
            </a:r>
            <a:endParaRPr lang="en-GB" sz="2300" dirty="0">
              <a:cs typeface="Courier New"/>
            </a:endParaRPr>
          </a:p>
          <a:p>
            <a:pPr marL="0" indent="627063">
              <a:lnSpc>
                <a:spcPct val="150000"/>
              </a:lnSpc>
              <a:spcBef>
                <a:spcPts val="402"/>
              </a:spcBef>
              <a:buNone/>
            </a:pPr>
            <a:r>
              <a:rPr lang="en-GB" sz="2300" spc="-4" dirty="0" err="1">
                <a:solidFill>
                  <a:srgbClr val="0000FF"/>
                </a:solidFill>
                <a:cs typeface="Courier New"/>
              </a:rPr>
              <a:t>int</a:t>
            </a:r>
            <a:r>
              <a:rPr lang="en-GB" sz="2300" spc="-4" dirty="0">
                <a:solidFill>
                  <a:srgbClr val="0000FF"/>
                </a:solidFill>
                <a:cs typeface="Courier New"/>
              </a:rPr>
              <a:t> </a:t>
            </a:r>
            <a:r>
              <a:rPr lang="en-GB" sz="2300" b="1" spc="-4" dirty="0" err="1">
                <a:cs typeface="Courier New"/>
              </a:rPr>
              <a:t>fwrite</a:t>
            </a:r>
            <a:r>
              <a:rPr lang="en-GB" sz="2300" spc="-4" dirty="0">
                <a:cs typeface="Courier New"/>
              </a:rPr>
              <a:t>( </a:t>
            </a:r>
            <a:r>
              <a:rPr lang="en-GB" sz="2300" spc="-4" dirty="0">
                <a:solidFill>
                  <a:srgbClr val="0000FF"/>
                </a:solidFill>
                <a:cs typeface="Courier New"/>
              </a:rPr>
              <a:t>void </a:t>
            </a:r>
            <a:r>
              <a:rPr lang="en-GB" sz="2300" b="1" spc="-4" dirty="0">
                <a:cs typeface="Courier New"/>
              </a:rPr>
              <a:t>*</a:t>
            </a:r>
            <a:r>
              <a:rPr lang="en-GB" sz="2300" b="1" spc="-4" dirty="0" err="1">
                <a:cs typeface="Courier New"/>
              </a:rPr>
              <a:t>buffer</a:t>
            </a:r>
            <a:r>
              <a:rPr lang="en-GB" sz="2300" spc="-4" dirty="0" err="1">
                <a:cs typeface="Courier New"/>
              </a:rPr>
              <a:t>,</a:t>
            </a:r>
            <a:r>
              <a:rPr lang="en-GB" sz="2300" spc="-4" dirty="0" err="1">
                <a:solidFill>
                  <a:srgbClr val="0000FF"/>
                </a:solidFill>
                <a:cs typeface="Courier New"/>
              </a:rPr>
              <a:t>int</a:t>
            </a:r>
            <a:r>
              <a:rPr lang="en-GB" sz="2300" spc="-4" dirty="0">
                <a:solidFill>
                  <a:srgbClr val="0000FF"/>
                </a:solidFill>
                <a:cs typeface="Courier New"/>
              </a:rPr>
              <a:t> </a:t>
            </a:r>
            <a:r>
              <a:rPr lang="en-GB" sz="2300" spc="-4" dirty="0">
                <a:cs typeface="Courier New"/>
              </a:rPr>
              <a:t>size, </a:t>
            </a:r>
            <a:r>
              <a:rPr lang="en-GB" sz="2300" spc="-4" dirty="0" err="1">
                <a:solidFill>
                  <a:srgbClr val="0000FF"/>
                </a:solidFill>
                <a:cs typeface="Courier New"/>
              </a:rPr>
              <a:t>int</a:t>
            </a:r>
            <a:r>
              <a:rPr lang="en-GB" sz="2300" spc="-4" dirty="0">
                <a:solidFill>
                  <a:srgbClr val="0000FF"/>
                </a:solidFill>
                <a:cs typeface="Courier New"/>
              </a:rPr>
              <a:t> </a:t>
            </a:r>
            <a:r>
              <a:rPr lang="en-GB" sz="2300" spc="-4" dirty="0" err="1">
                <a:cs typeface="Courier New"/>
              </a:rPr>
              <a:t>num</a:t>
            </a:r>
            <a:r>
              <a:rPr lang="en-GB" sz="2300" spc="-4" dirty="0">
                <a:cs typeface="Courier New"/>
              </a:rPr>
              <a:t>);</a:t>
            </a:r>
          </a:p>
          <a:p>
            <a:pPr marL="304074" marR="369232" indent="-293214" algn="just">
              <a:lnSpc>
                <a:spcPct val="150000"/>
              </a:lnSpc>
              <a:buFont typeface="Arial"/>
              <a:buChar char="•"/>
              <a:tabLst>
                <a:tab pos="304074" algn="l"/>
              </a:tabLst>
            </a:pPr>
            <a:r>
              <a:rPr lang="en-GB" sz="2400" spc="-4" dirty="0"/>
              <a:t>Althoug</a:t>
            </a:r>
            <a:r>
              <a:rPr lang="en-GB" sz="2400" dirty="0"/>
              <a:t>h</a:t>
            </a:r>
            <a:r>
              <a:rPr lang="en-GB" sz="2400" spc="-13" dirty="0"/>
              <a:t> </a:t>
            </a:r>
            <a:r>
              <a:rPr lang="en-GB" sz="2400" dirty="0"/>
              <a:t>a</a:t>
            </a:r>
            <a:r>
              <a:rPr lang="en-GB" sz="2400" spc="-9" dirty="0"/>
              <a:t> </a:t>
            </a:r>
            <a:r>
              <a:rPr lang="en-GB" sz="2400" dirty="0"/>
              <a:t>function</a:t>
            </a:r>
            <a:r>
              <a:rPr lang="en-GB" sz="2400" spc="-4" dirty="0"/>
              <a:t> canno</a:t>
            </a:r>
            <a:r>
              <a:rPr lang="en-GB" sz="2400" dirty="0"/>
              <a:t>t</a:t>
            </a:r>
            <a:r>
              <a:rPr lang="en-GB" sz="2400" spc="-4" dirty="0"/>
              <a:t> </a:t>
            </a:r>
            <a:r>
              <a:rPr lang="en-GB" sz="2400" u="heavy" spc="-4" dirty="0"/>
              <a:t>return</a:t>
            </a:r>
            <a:r>
              <a:rPr lang="en-GB" sz="2400" spc="-13" dirty="0"/>
              <a:t> </a:t>
            </a:r>
            <a:r>
              <a:rPr lang="en-GB" sz="2400" spc="-9" dirty="0"/>
              <a:t>mor</a:t>
            </a:r>
            <a:r>
              <a:rPr lang="en-GB" sz="2400" spc="-4" dirty="0"/>
              <a:t>e </a:t>
            </a:r>
            <a:r>
              <a:rPr lang="en-GB" sz="2400" dirty="0"/>
              <a:t>than</a:t>
            </a:r>
            <a:r>
              <a:rPr lang="en-GB" sz="2400" spc="-13" dirty="0"/>
              <a:t> </a:t>
            </a:r>
            <a:r>
              <a:rPr lang="en-GB" sz="2400" spc="-4" dirty="0"/>
              <a:t>on</a:t>
            </a:r>
            <a:r>
              <a:rPr lang="en-GB" sz="2400" dirty="0"/>
              <a:t>e</a:t>
            </a:r>
            <a:r>
              <a:rPr lang="en-GB" sz="2400" spc="-4" dirty="0"/>
              <a:t> value, with th</a:t>
            </a:r>
            <a:r>
              <a:rPr lang="en-GB" sz="2400" dirty="0"/>
              <a:t>e</a:t>
            </a:r>
            <a:r>
              <a:rPr lang="en-GB" sz="2400" spc="-4" dirty="0"/>
              <a:t> </a:t>
            </a:r>
            <a:r>
              <a:rPr lang="en-GB" sz="2400" dirty="0"/>
              <a:t>use</a:t>
            </a:r>
            <a:r>
              <a:rPr lang="en-GB" sz="2400" spc="-4" dirty="0"/>
              <a:t> o</a:t>
            </a:r>
            <a:r>
              <a:rPr lang="en-GB" sz="2400" dirty="0"/>
              <a:t>f</a:t>
            </a:r>
            <a:r>
              <a:rPr lang="en-GB" sz="2400" spc="-4" dirty="0"/>
              <a:t> pointer</a:t>
            </a:r>
            <a:r>
              <a:rPr lang="en-GB" sz="2400" dirty="0"/>
              <a:t>s you</a:t>
            </a:r>
            <a:r>
              <a:rPr lang="en-GB" sz="2400" spc="-9" dirty="0"/>
              <a:t> </a:t>
            </a:r>
            <a:r>
              <a:rPr lang="en-GB" sz="2400" dirty="0"/>
              <a:t>can</a:t>
            </a:r>
            <a:r>
              <a:rPr lang="en-GB" sz="2400" spc="-4" dirty="0"/>
              <a:t> </a:t>
            </a:r>
            <a:r>
              <a:rPr lang="en-GB" sz="2400" u="heavy" spc="-4" dirty="0"/>
              <a:t>pass</a:t>
            </a:r>
            <a:r>
              <a:rPr lang="en-GB" sz="2400" u="heavy" spc="-51" dirty="0">
                <a:cs typeface="Times New Roman"/>
              </a:rPr>
              <a:t> </a:t>
            </a:r>
            <a:r>
              <a:rPr lang="en-GB" sz="2400" u="heavy" spc="-4" dirty="0"/>
              <a:t>bac</a:t>
            </a:r>
            <a:r>
              <a:rPr lang="en-GB" sz="2400" u="heavy" dirty="0"/>
              <a:t>k</a:t>
            </a:r>
            <a:r>
              <a:rPr lang="en-GB" sz="2400" spc="-4" dirty="0"/>
              <a:t> </a:t>
            </a:r>
            <a:r>
              <a:rPr lang="en-GB" sz="2400" dirty="0"/>
              <a:t>as</a:t>
            </a:r>
            <a:r>
              <a:rPr lang="en-GB" sz="2400" spc="-13" dirty="0"/>
              <a:t> </a:t>
            </a:r>
            <a:r>
              <a:rPr lang="en-GB" sz="2400" spc="-4" dirty="0"/>
              <a:t>man</a:t>
            </a:r>
            <a:r>
              <a:rPr lang="en-GB" sz="2400" dirty="0"/>
              <a:t>y</a:t>
            </a:r>
            <a:r>
              <a:rPr lang="en-GB" sz="2400" spc="-4" dirty="0"/>
              <a:t> </a:t>
            </a:r>
            <a:r>
              <a:rPr lang="en-GB" sz="2400" dirty="0"/>
              <a:t>values</a:t>
            </a:r>
            <a:r>
              <a:rPr lang="en-GB" sz="2400" spc="-13" dirty="0"/>
              <a:t> </a:t>
            </a:r>
            <a:r>
              <a:rPr lang="en-GB" sz="2400" dirty="0"/>
              <a:t>as</a:t>
            </a:r>
            <a:r>
              <a:rPr lang="en-GB" sz="2400" spc="-4" dirty="0"/>
              <a:t> </a:t>
            </a:r>
            <a:r>
              <a:rPr lang="en-GB" sz="2400" dirty="0"/>
              <a:t>you need</a:t>
            </a:r>
          </a:p>
          <a:p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961466" y="5334000"/>
            <a:ext cx="7189220" cy="1410455"/>
            <a:chOff x="1002262" y="4713992"/>
            <a:chExt cx="7189220" cy="1410455"/>
          </a:xfrm>
        </p:grpSpPr>
        <p:sp>
          <p:nvSpPr>
            <p:cNvPr id="4" name="object 4"/>
            <p:cNvSpPr txBox="1"/>
            <p:nvPr/>
          </p:nvSpPr>
          <p:spPr>
            <a:xfrm>
              <a:off x="1002262" y="4713992"/>
              <a:ext cx="1585539" cy="5647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-4" dirty="0">
                  <a:latin typeface="Calibri"/>
                  <a:cs typeface="Calibri"/>
                </a:rPr>
                <a:t>Example:</a:t>
              </a:r>
              <a:endParaRPr sz="1710">
                <a:latin typeface="Calibri"/>
                <a:cs typeface="Calibri"/>
              </a:endParaRPr>
            </a:p>
            <a:p>
              <a:pPr marL="10860">
                <a:spcBef>
                  <a:spcPts val="312"/>
                </a:spcBef>
              </a:pPr>
              <a:r>
                <a:rPr sz="1710" spc="-4" dirty="0">
                  <a:solidFill>
                    <a:srgbClr val="0000FF"/>
                  </a:solidFill>
                  <a:latin typeface="Courier New"/>
                  <a:cs typeface="Courier New"/>
                </a:rPr>
                <a:t>bool </a:t>
              </a:r>
              <a:r>
                <a:rPr sz="1710" spc="-4" dirty="0">
                  <a:latin typeface="Courier New"/>
                  <a:cs typeface="Courier New"/>
                </a:rPr>
                <a:t>update(</a:t>
              </a:r>
              <a:endParaRPr sz="171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696399" y="5017653"/>
              <a:ext cx="1715857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spc="-4" dirty="0">
                  <a:solidFill>
                    <a:srgbClr val="0000FF"/>
                  </a:solidFill>
                  <a:latin typeface="Courier New"/>
                  <a:cs typeface="Courier New"/>
                </a:rPr>
                <a:t>float </a:t>
              </a:r>
              <a:r>
                <a:rPr sz="1710" spc="-4" dirty="0">
                  <a:latin typeface="Courier New"/>
                  <a:cs typeface="Courier New"/>
                </a:rPr>
                <a:t>*price,</a:t>
              </a:r>
              <a:endParaRPr sz="171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520853" y="5017653"/>
              <a:ext cx="2497767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spc="-4" dirty="0">
                  <a:solidFill>
                    <a:srgbClr val="0000FF"/>
                  </a:solidFill>
                  <a:latin typeface="Courier New"/>
                  <a:cs typeface="Courier New"/>
                </a:rPr>
                <a:t>int </a:t>
              </a:r>
              <a:r>
                <a:rPr sz="1710" spc="-4" dirty="0">
                  <a:latin typeface="Courier New"/>
                  <a:cs typeface="Courier New"/>
                </a:rPr>
                <a:t>*quantity</a:t>
              </a:r>
              <a:r>
                <a:rPr sz="1710" spc="-4" dirty="0">
                  <a:solidFill>
                    <a:srgbClr val="0000FF"/>
                  </a:solidFill>
                  <a:latin typeface="Courier New"/>
                  <a:cs typeface="Courier New"/>
                </a:rPr>
                <a:t>, char</a:t>
              </a:r>
              <a:endParaRPr sz="171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127216" y="5017653"/>
              <a:ext cx="1064266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spc="-4" dirty="0">
                  <a:latin typeface="Courier New"/>
                  <a:cs typeface="Courier New"/>
                </a:rPr>
                <a:t>*code );</a:t>
              </a:r>
              <a:endParaRPr sz="171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346018" y="5703434"/>
              <a:ext cx="3482756" cy="42101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 marR="4344"/>
              <a:r>
                <a:rPr sz="1368" spc="-4" dirty="0">
                  <a:latin typeface="Calibri"/>
                  <a:cs typeface="Calibri"/>
                </a:rPr>
                <a:t>Thes</a:t>
              </a:r>
              <a:r>
                <a:rPr sz="1368" dirty="0">
                  <a:latin typeface="Calibri"/>
                  <a:cs typeface="Calibri"/>
                </a:rPr>
                <a:t>e three</a:t>
              </a:r>
              <a:r>
                <a:rPr sz="1368" spc="-4" dirty="0">
                  <a:latin typeface="Calibri"/>
                  <a:cs typeface="Calibri"/>
                </a:rPr>
                <a:t> functio</a:t>
              </a:r>
              <a:r>
                <a:rPr sz="1368" dirty="0">
                  <a:latin typeface="Calibri"/>
                  <a:cs typeface="Calibri"/>
                </a:rPr>
                <a:t>n</a:t>
              </a:r>
              <a:r>
                <a:rPr sz="1368" spc="-4" dirty="0">
                  <a:latin typeface="Calibri"/>
                  <a:cs typeface="Calibri"/>
                </a:rPr>
                <a:t> parameter</a:t>
              </a:r>
              <a:r>
                <a:rPr sz="1368" dirty="0">
                  <a:latin typeface="Calibri"/>
                  <a:cs typeface="Calibri"/>
                </a:rPr>
                <a:t>s can</a:t>
              </a:r>
              <a:r>
                <a:rPr sz="1368" spc="-4" dirty="0">
                  <a:latin typeface="Calibri"/>
                  <a:cs typeface="Calibri"/>
                </a:rPr>
                <a:t> b</a:t>
              </a:r>
              <a:r>
                <a:rPr sz="1368" dirty="0">
                  <a:latin typeface="Calibri"/>
                  <a:cs typeface="Calibri"/>
                </a:rPr>
                <a:t>e</a:t>
              </a:r>
              <a:r>
                <a:rPr sz="1368" spc="-4" dirty="0">
                  <a:latin typeface="Calibri"/>
                  <a:cs typeface="Calibri"/>
                </a:rPr>
                <a:t> updated </a:t>
              </a:r>
              <a:r>
                <a:rPr sz="1368" dirty="0">
                  <a:latin typeface="Calibri"/>
                  <a:cs typeface="Calibri"/>
                </a:rPr>
                <a:t>a</a:t>
              </a:r>
              <a:r>
                <a:rPr sz="1368" spc="-9" dirty="0">
                  <a:latin typeface="Calibri"/>
                  <a:cs typeface="Calibri"/>
                </a:rPr>
                <a:t>n</a:t>
              </a:r>
              <a:r>
                <a:rPr sz="1368" dirty="0">
                  <a:latin typeface="Calibri"/>
                  <a:cs typeface="Calibri"/>
                </a:rPr>
                <a:t>d</a:t>
              </a:r>
              <a:r>
                <a:rPr sz="1368" spc="-4" dirty="0">
                  <a:latin typeface="Calibri"/>
                  <a:cs typeface="Calibri"/>
                </a:rPr>
                <a:t> passe</a:t>
              </a:r>
              <a:r>
                <a:rPr sz="1368" dirty="0">
                  <a:latin typeface="Calibri"/>
                  <a:cs typeface="Calibri"/>
                </a:rPr>
                <a:t>d</a:t>
              </a:r>
              <a:r>
                <a:rPr sz="1368" spc="-4" dirty="0">
                  <a:latin typeface="Calibri"/>
                  <a:cs typeface="Calibri"/>
                </a:rPr>
                <a:t> bac</a:t>
              </a:r>
              <a:r>
                <a:rPr sz="1368" dirty="0">
                  <a:latin typeface="Calibri"/>
                  <a:cs typeface="Calibri"/>
                </a:rPr>
                <a:t>k </a:t>
              </a:r>
              <a:r>
                <a:rPr sz="1368" spc="-4" dirty="0">
                  <a:latin typeface="Calibri"/>
                  <a:cs typeface="Calibri"/>
                </a:rPr>
                <a:t>t</a:t>
              </a:r>
              <a:r>
                <a:rPr sz="1368" dirty="0">
                  <a:latin typeface="Calibri"/>
                  <a:cs typeface="Calibri"/>
                </a:rPr>
                <a:t>o</a:t>
              </a:r>
              <a:r>
                <a:rPr sz="1368" spc="4" dirty="0">
                  <a:latin typeface="Calibri"/>
                  <a:cs typeface="Calibri"/>
                </a:rPr>
                <a:t> </a:t>
              </a:r>
              <a:r>
                <a:rPr sz="1368" spc="-4" dirty="0">
                  <a:latin typeface="Calibri"/>
                  <a:cs typeface="Calibri"/>
                </a:rPr>
                <a:t>th</a:t>
              </a:r>
              <a:r>
                <a:rPr sz="1368" dirty="0">
                  <a:latin typeface="Calibri"/>
                  <a:cs typeface="Calibri"/>
                </a:rPr>
                <a:t>e</a:t>
              </a:r>
              <a:r>
                <a:rPr sz="1368" spc="4" dirty="0">
                  <a:latin typeface="Calibri"/>
                  <a:cs typeface="Calibri"/>
                </a:rPr>
                <a:t> </a:t>
              </a:r>
              <a:r>
                <a:rPr sz="1368" spc="-4" dirty="0">
                  <a:latin typeface="Calibri"/>
                  <a:cs typeface="Calibri"/>
                </a:rPr>
                <a:t>to</a:t>
              </a:r>
              <a:r>
                <a:rPr sz="1368" dirty="0">
                  <a:latin typeface="Calibri"/>
                  <a:cs typeface="Calibri"/>
                </a:rPr>
                <a:t>p </a:t>
              </a:r>
              <a:r>
                <a:rPr sz="1368" spc="-4" dirty="0">
                  <a:latin typeface="Calibri"/>
                  <a:cs typeface="Calibri"/>
                </a:rPr>
                <a:t>leve</a:t>
              </a:r>
              <a:r>
                <a:rPr sz="1368" dirty="0">
                  <a:latin typeface="Calibri"/>
                  <a:cs typeface="Calibri"/>
                </a:rPr>
                <a:t>l </a:t>
              </a:r>
              <a:r>
                <a:rPr sz="1368" spc="-4" dirty="0">
                  <a:latin typeface="Calibri"/>
                  <a:cs typeface="Calibri"/>
                </a:rPr>
                <a:t>function</a:t>
              </a:r>
              <a:endParaRPr sz="1368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894464" y="5334579"/>
              <a:ext cx="373579" cy="250863"/>
            </a:xfrm>
            <a:custGeom>
              <a:avLst/>
              <a:gdLst/>
              <a:ahLst/>
              <a:cxnLst/>
              <a:rect l="l" t="t" r="r" b="b"/>
              <a:pathLst>
                <a:path w="436879" h="293370">
                  <a:moveTo>
                    <a:pt x="84581" y="10667"/>
                  </a:moveTo>
                  <a:lnTo>
                    <a:pt x="0" y="0"/>
                  </a:lnTo>
                  <a:lnTo>
                    <a:pt x="42671" y="73913"/>
                  </a:lnTo>
                  <a:lnTo>
                    <a:pt x="48767" y="64714"/>
                  </a:lnTo>
                  <a:lnTo>
                    <a:pt x="48767" y="32765"/>
                  </a:lnTo>
                  <a:lnTo>
                    <a:pt x="51815" y="30479"/>
                  </a:lnTo>
                  <a:lnTo>
                    <a:pt x="55625" y="31241"/>
                  </a:lnTo>
                  <a:lnTo>
                    <a:pt x="66243" y="38341"/>
                  </a:lnTo>
                  <a:lnTo>
                    <a:pt x="84581" y="10667"/>
                  </a:lnTo>
                  <a:close/>
                </a:path>
                <a:path w="436879" h="293370">
                  <a:moveTo>
                    <a:pt x="66243" y="38341"/>
                  </a:moveTo>
                  <a:lnTo>
                    <a:pt x="55625" y="31241"/>
                  </a:lnTo>
                  <a:lnTo>
                    <a:pt x="51815" y="30479"/>
                  </a:lnTo>
                  <a:lnTo>
                    <a:pt x="48767" y="32765"/>
                  </a:lnTo>
                  <a:lnTo>
                    <a:pt x="48767" y="36575"/>
                  </a:lnTo>
                  <a:lnTo>
                    <a:pt x="50291" y="39623"/>
                  </a:lnTo>
                  <a:lnTo>
                    <a:pt x="60757" y="46621"/>
                  </a:lnTo>
                  <a:lnTo>
                    <a:pt x="66243" y="38341"/>
                  </a:lnTo>
                  <a:close/>
                </a:path>
                <a:path w="436879" h="293370">
                  <a:moveTo>
                    <a:pt x="60757" y="46621"/>
                  </a:moveTo>
                  <a:lnTo>
                    <a:pt x="50291" y="39623"/>
                  </a:lnTo>
                  <a:lnTo>
                    <a:pt x="48767" y="36575"/>
                  </a:lnTo>
                  <a:lnTo>
                    <a:pt x="48767" y="64714"/>
                  </a:lnTo>
                  <a:lnTo>
                    <a:pt x="60757" y="46621"/>
                  </a:lnTo>
                  <a:close/>
                </a:path>
                <a:path w="436879" h="293370">
                  <a:moveTo>
                    <a:pt x="436625" y="288035"/>
                  </a:moveTo>
                  <a:lnTo>
                    <a:pt x="435101" y="284987"/>
                  </a:lnTo>
                  <a:lnTo>
                    <a:pt x="66243" y="38341"/>
                  </a:lnTo>
                  <a:lnTo>
                    <a:pt x="60757" y="46621"/>
                  </a:lnTo>
                  <a:lnTo>
                    <a:pt x="429767" y="293369"/>
                  </a:lnTo>
                  <a:lnTo>
                    <a:pt x="432815" y="293369"/>
                  </a:lnTo>
                  <a:lnTo>
                    <a:pt x="435863" y="291845"/>
                  </a:lnTo>
                  <a:lnTo>
                    <a:pt x="436625" y="288035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9563" y="5334580"/>
              <a:ext cx="188961" cy="312221"/>
            </a:xfrm>
            <a:custGeom>
              <a:avLst/>
              <a:gdLst/>
              <a:ahLst/>
              <a:cxnLst/>
              <a:rect l="l" t="t" r="r" b="b"/>
              <a:pathLst>
                <a:path w="220979" h="365125">
                  <a:moveTo>
                    <a:pt x="185594" y="67892"/>
                  </a:moveTo>
                  <a:lnTo>
                    <a:pt x="177672" y="63045"/>
                  </a:lnTo>
                  <a:lnTo>
                    <a:pt x="762" y="358139"/>
                  </a:lnTo>
                  <a:lnTo>
                    <a:pt x="0" y="361949"/>
                  </a:lnTo>
                  <a:lnTo>
                    <a:pt x="2286" y="364235"/>
                  </a:lnTo>
                  <a:lnTo>
                    <a:pt x="6096" y="364997"/>
                  </a:lnTo>
                  <a:lnTo>
                    <a:pt x="9144" y="362711"/>
                  </a:lnTo>
                  <a:lnTo>
                    <a:pt x="185594" y="67892"/>
                  </a:lnTo>
                  <a:close/>
                </a:path>
                <a:path w="220979" h="365125">
                  <a:moveTo>
                    <a:pt x="220980" y="0"/>
                  </a:moveTo>
                  <a:lnTo>
                    <a:pt x="149352" y="45719"/>
                  </a:lnTo>
                  <a:lnTo>
                    <a:pt x="177672" y="63045"/>
                  </a:lnTo>
                  <a:lnTo>
                    <a:pt x="184404" y="51815"/>
                  </a:lnTo>
                  <a:lnTo>
                    <a:pt x="186690" y="50291"/>
                  </a:lnTo>
                  <a:lnTo>
                    <a:pt x="190500" y="50291"/>
                  </a:lnTo>
                  <a:lnTo>
                    <a:pt x="192786" y="53339"/>
                  </a:lnTo>
                  <a:lnTo>
                    <a:pt x="192786" y="72291"/>
                  </a:lnTo>
                  <a:lnTo>
                    <a:pt x="214122" y="85343"/>
                  </a:lnTo>
                  <a:lnTo>
                    <a:pt x="220980" y="0"/>
                  </a:lnTo>
                  <a:close/>
                </a:path>
                <a:path w="220979" h="365125">
                  <a:moveTo>
                    <a:pt x="192786" y="53339"/>
                  </a:moveTo>
                  <a:lnTo>
                    <a:pt x="190500" y="50291"/>
                  </a:lnTo>
                  <a:lnTo>
                    <a:pt x="186690" y="50291"/>
                  </a:lnTo>
                  <a:lnTo>
                    <a:pt x="184404" y="51815"/>
                  </a:lnTo>
                  <a:lnTo>
                    <a:pt x="177672" y="63045"/>
                  </a:lnTo>
                  <a:lnTo>
                    <a:pt x="185594" y="67892"/>
                  </a:lnTo>
                  <a:lnTo>
                    <a:pt x="192024" y="57149"/>
                  </a:lnTo>
                  <a:lnTo>
                    <a:pt x="192786" y="53339"/>
                  </a:lnTo>
                  <a:close/>
                </a:path>
                <a:path w="220979" h="365125">
                  <a:moveTo>
                    <a:pt x="192786" y="72291"/>
                  </a:moveTo>
                  <a:lnTo>
                    <a:pt x="192786" y="53339"/>
                  </a:lnTo>
                  <a:lnTo>
                    <a:pt x="192024" y="57149"/>
                  </a:lnTo>
                  <a:lnTo>
                    <a:pt x="185594" y="67892"/>
                  </a:lnTo>
                  <a:lnTo>
                    <a:pt x="192786" y="72291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" name="object 11"/>
            <p:cNvSpPr/>
            <p:nvPr/>
          </p:nvSpPr>
          <p:spPr>
            <a:xfrm>
              <a:off x="6046671" y="5321547"/>
              <a:ext cx="1050691" cy="325253"/>
            </a:xfrm>
            <a:custGeom>
              <a:avLst/>
              <a:gdLst/>
              <a:ahLst/>
              <a:cxnLst/>
              <a:rect l="l" t="t" r="r" b="b"/>
              <a:pathLst>
                <a:path w="1228725" h="380364">
                  <a:moveTo>
                    <a:pt x="1156685" y="41696"/>
                  </a:moveTo>
                  <a:lnTo>
                    <a:pt x="1153988" y="32449"/>
                  </a:lnTo>
                  <a:lnTo>
                    <a:pt x="3048" y="371093"/>
                  </a:lnTo>
                  <a:lnTo>
                    <a:pt x="0" y="373379"/>
                  </a:lnTo>
                  <a:lnTo>
                    <a:pt x="0" y="377189"/>
                  </a:lnTo>
                  <a:lnTo>
                    <a:pt x="2286" y="380237"/>
                  </a:lnTo>
                  <a:lnTo>
                    <a:pt x="6096" y="380237"/>
                  </a:lnTo>
                  <a:lnTo>
                    <a:pt x="1156685" y="41696"/>
                  </a:lnTo>
                  <a:close/>
                </a:path>
                <a:path w="1228725" h="380364">
                  <a:moveTo>
                    <a:pt x="1228344" y="15239"/>
                  </a:moveTo>
                  <a:lnTo>
                    <a:pt x="1144524" y="0"/>
                  </a:lnTo>
                  <a:lnTo>
                    <a:pt x="1153988" y="32449"/>
                  </a:lnTo>
                  <a:lnTo>
                    <a:pt x="1165860" y="28955"/>
                  </a:lnTo>
                  <a:lnTo>
                    <a:pt x="1169670" y="28955"/>
                  </a:lnTo>
                  <a:lnTo>
                    <a:pt x="1171956" y="32003"/>
                  </a:lnTo>
                  <a:lnTo>
                    <a:pt x="1171956" y="67502"/>
                  </a:lnTo>
                  <a:lnTo>
                    <a:pt x="1228344" y="15239"/>
                  </a:lnTo>
                  <a:close/>
                </a:path>
                <a:path w="1228725" h="380364">
                  <a:moveTo>
                    <a:pt x="1171956" y="35813"/>
                  </a:moveTo>
                  <a:lnTo>
                    <a:pt x="1171956" y="32003"/>
                  </a:lnTo>
                  <a:lnTo>
                    <a:pt x="1169670" y="28955"/>
                  </a:lnTo>
                  <a:lnTo>
                    <a:pt x="1165860" y="28955"/>
                  </a:lnTo>
                  <a:lnTo>
                    <a:pt x="1153988" y="32449"/>
                  </a:lnTo>
                  <a:lnTo>
                    <a:pt x="1156685" y="41696"/>
                  </a:lnTo>
                  <a:lnTo>
                    <a:pt x="1168908" y="38099"/>
                  </a:lnTo>
                  <a:lnTo>
                    <a:pt x="1171956" y="35813"/>
                  </a:lnTo>
                  <a:close/>
                </a:path>
                <a:path w="1228725" h="380364">
                  <a:moveTo>
                    <a:pt x="1171956" y="67502"/>
                  </a:moveTo>
                  <a:lnTo>
                    <a:pt x="1171956" y="35813"/>
                  </a:lnTo>
                  <a:lnTo>
                    <a:pt x="1168908" y="38099"/>
                  </a:lnTo>
                  <a:lnTo>
                    <a:pt x="1156685" y="41696"/>
                  </a:lnTo>
                  <a:lnTo>
                    <a:pt x="1165860" y="73151"/>
                  </a:lnTo>
                  <a:lnTo>
                    <a:pt x="1171956" y="67502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</p:spTree>
    <p:extLst>
      <p:ext uri="{BB962C8B-B14F-4D97-AF65-F5344CB8AC3E}">
        <p14:creationId xmlns:p14="http://schemas.microsoft.com/office/powerpoint/2010/main" val="727802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90" y="1143000"/>
            <a:ext cx="8830220" cy="3886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AU" dirty="0"/>
              <a:t>Write a function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separate</a:t>
            </a:r>
            <a:r>
              <a:rPr lang="en-AU" dirty="0"/>
              <a:t>, which finds the sign 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signp</a:t>
            </a:r>
            <a:r>
              <a:rPr lang="en-AU" dirty="0"/>
              <a:t>), whole number magnitude 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wholep</a:t>
            </a:r>
            <a:r>
              <a:rPr lang="en-AU" dirty="0"/>
              <a:t>), and fractional parts 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/>
              <a:t>) of its first parameter. </a:t>
            </a:r>
          </a:p>
          <a:p>
            <a:pPr lvl="1" algn="just">
              <a:lnSpc>
                <a:spcPct val="150000"/>
              </a:lnSpc>
            </a:pPr>
            <a:r>
              <a:rPr lang="en-AU" dirty="0"/>
              <a:t>In function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separate</a:t>
            </a:r>
            <a:r>
              <a:rPr lang="en-AU" dirty="0"/>
              <a:t>, only the first formal parameter,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AU" dirty="0"/>
              <a:t> , is an input; the other three formal parameters 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wholep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AU" dirty="0"/>
              <a:t> are output parameters, used </a:t>
            </a:r>
            <a:r>
              <a:rPr lang="en-AU" b="1" dirty="0"/>
              <a:t>to carry multiple results from </a:t>
            </a:r>
            <a:r>
              <a:rPr lang="en-AU" dirty="0"/>
              <a:t>function</a:t>
            </a:r>
            <a:r>
              <a:rPr lang="en-AU" i="1" dirty="0"/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separate </a:t>
            </a:r>
            <a:r>
              <a:rPr lang="en-AU" dirty="0"/>
              <a:t>back to the function calling it. </a:t>
            </a:r>
          </a:p>
          <a:p>
            <a:pPr algn="just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607AC-9802-4658-8460-7C31D4776262}"/>
              </a:ext>
            </a:extLst>
          </p:cNvPr>
          <p:cNvSpPr/>
          <p:nvPr/>
        </p:nvSpPr>
        <p:spPr>
          <a:xfrm>
            <a:off x="5219" y="10438"/>
            <a:ext cx="8647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 : Function with Output Parameters</a:t>
            </a:r>
          </a:p>
        </p:txBody>
      </p:sp>
    </p:spTree>
    <p:extLst>
      <p:ext uri="{BB962C8B-B14F-4D97-AF65-F5344CB8AC3E}">
        <p14:creationId xmlns:p14="http://schemas.microsoft.com/office/powerpoint/2010/main" val="221130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462" b="1"/>
          <a:stretch/>
        </p:blipFill>
        <p:spPr>
          <a:xfrm>
            <a:off x="1786761" y="1219200"/>
            <a:ext cx="5570478" cy="994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761" y="2213995"/>
            <a:ext cx="5669891" cy="37284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E3A381-978C-477C-B599-38AD7379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…Continued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8B6A4E-1802-481C-9DB7-08076F362BAB}"/>
              </a:ext>
            </a:extLst>
          </p:cNvPr>
          <p:cNvSpPr/>
          <p:nvPr/>
        </p:nvSpPr>
        <p:spPr>
          <a:xfrm>
            <a:off x="3767961" y="2061595"/>
            <a:ext cx="2971800" cy="453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79816-7BAA-4E00-91E0-39A37E13DFDA}"/>
              </a:ext>
            </a:extLst>
          </p:cNvPr>
          <p:cNvSpPr txBox="1"/>
          <p:nvPr/>
        </p:nvSpPr>
        <p:spPr>
          <a:xfrm>
            <a:off x="6892161" y="203988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87EC5F-B721-48F5-84EC-4BF9EF254094}"/>
              </a:ext>
            </a:extLst>
          </p:cNvPr>
          <p:cNvSpPr/>
          <p:nvPr/>
        </p:nvSpPr>
        <p:spPr>
          <a:xfrm>
            <a:off x="3505200" y="4417513"/>
            <a:ext cx="1447800" cy="453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BE26F-23A7-4389-9D11-26351D66583B}"/>
              </a:ext>
            </a:extLst>
          </p:cNvPr>
          <p:cNvSpPr txBox="1"/>
          <p:nvPr/>
        </p:nvSpPr>
        <p:spPr>
          <a:xfrm>
            <a:off x="7278338" y="4501186"/>
            <a:ext cx="181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2288214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" y="838200"/>
            <a:ext cx="6059800" cy="249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5" y="3341903"/>
            <a:ext cx="6240695" cy="242071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424B37-786D-45EC-9EAE-4EAD2C75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…Continued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162C9-9B6D-4426-946E-C607190E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602" y="5396505"/>
            <a:ext cx="4126434" cy="139899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4CBE45A-B3F9-4BFE-B5FE-4FB881F5FEC5}"/>
              </a:ext>
            </a:extLst>
          </p:cNvPr>
          <p:cNvSpPr/>
          <p:nvPr/>
        </p:nvSpPr>
        <p:spPr>
          <a:xfrm>
            <a:off x="762000" y="5133257"/>
            <a:ext cx="228600" cy="526495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B624B1-BD0C-47B8-8EFC-DAE7E0F6AC8D}"/>
              </a:ext>
            </a:extLst>
          </p:cNvPr>
          <p:cNvSpPr/>
          <p:nvPr/>
        </p:nvSpPr>
        <p:spPr>
          <a:xfrm>
            <a:off x="1219200" y="4344262"/>
            <a:ext cx="152400" cy="208000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27A2ED-D53C-4CE7-9AA2-EFDF28826C79}"/>
              </a:ext>
            </a:extLst>
          </p:cNvPr>
          <p:cNvSpPr/>
          <p:nvPr/>
        </p:nvSpPr>
        <p:spPr>
          <a:xfrm>
            <a:off x="1219200" y="3952928"/>
            <a:ext cx="152400" cy="208000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3C9309-0575-4629-A330-5A11810998C1}"/>
              </a:ext>
            </a:extLst>
          </p:cNvPr>
          <p:cNvSpPr/>
          <p:nvPr/>
        </p:nvSpPr>
        <p:spPr>
          <a:xfrm>
            <a:off x="1219200" y="3645488"/>
            <a:ext cx="152400" cy="208000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7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11" y="43334"/>
            <a:ext cx="8611737" cy="621565"/>
          </a:xfrm>
        </p:spPr>
        <p:txBody>
          <a:bodyPr/>
          <a:lstStyle/>
          <a:p>
            <a:r>
              <a:rPr lang="en-GB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Quiz 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89" y="664899"/>
            <a:ext cx="899160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AU" sz="2300" dirty="0">
                <a:latin typeface="Cambria" panose="02040503050406030204" pitchFamily="18" charset="0"/>
                <a:ea typeface="Cambria" panose="02040503050406030204" pitchFamily="18" charset="0"/>
              </a:rPr>
              <a:t>Show the table of values for x , y , and z that is the output displayed by the following program.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664118"/>
            <a:ext cx="5994641" cy="512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</a:t>
            </a: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stdio.h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 sum(</a:t>
            </a: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a, </a:t>
            </a: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b, </a:t>
            </a: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*</a:t>
            </a: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7000"/>
              </a:lnSpc>
            </a:pP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endParaRPr lang="en-AU" sz="1026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main(void)</a:t>
            </a:r>
          </a:p>
          <a:p>
            <a:pPr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390952">
              <a:lnSpc>
                <a:spcPct val="107000"/>
              </a:lnSpc>
            </a:pP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x, y, z;</a:t>
            </a:r>
          </a:p>
          <a:p>
            <a:pPr marL="390952"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 = 7; y = 2;</a:t>
            </a:r>
          </a:p>
          <a:p>
            <a:pPr marL="390952">
              <a:lnSpc>
                <a:spcPct val="107000"/>
              </a:lnSpc>
            </a:pP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printf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 x y z\n\n");</a:t>
            </a:r>
          </a:p>
          <a:p>
            <a:pPr marL="390952">
              <a:lnSpc>
                <a:spcPct val="107000"/>
              </a:lnSpc>
            </a:pPr>
            <a:endParaRPr lang="en-AU" sz="1026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90952"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sum(x, y, &amp;z);</a:t>
            </a:r>
          </a:p>
          <a:p>
            <a:pPr marL="390952">
              <a:lnSpc>
                <a:spcPct val="107000"/>
              </a:lnSpc>
            </a:pP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printf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("%4d%4d%4d\n", x, y, z);</a:t>
            </a:r>
          </a:p>
          <a:p>
            <a:pPr marL="390952">
              <a:lnSpc>
                <a:spcPct val="107000"/>
              </a:lnSpc>
            </a:pPr>
            <a:endParaRPr lang="en-AU" sz="1026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90952"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sum(y, x, &amp;z);</a:t>
            </a:r>
          </a:p>
          <a:p>
            <a:pPr marL="390952">
              <a:lnSpc>
                <a:spcPct val="107000"/>
              </a:lnSpc>
            </a:pP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printf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("%4d%4d%4d\n", x, y, z);</a:t>
            </a:r>
          </a:p>
          <a:p>
            <a:pPr marL="390952">
              <a:lnSpc>
                <a:spcPct val="107000"/>
              </a:lnSpc>
            </a:pPr>
            <a:endParaRPr lang="en-AU" sz="1026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90952"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sum(z, y, &amp;x);</a:t>
            </a:r>
          </a:p>
          <a:p>
            <a:pPr marL="390952">
              <a:lnSpc>
                <a:spcPct val="107000"/>
              </a:lnSpc>
            </a:pP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printf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("%4d%4d%4d\n", x, y, z);</a:t>
            </a:r>
          </a:p>
          <a:p>
            <a:pPr marL="390952">
              <a:lnSpc>
                <a:spcPct val="107000"/>
              </a:lnSpc>
            </a:pPr>
            <a:endParaRPr lang="en-AU" sz="1026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90952"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sum(z, z, &amp;x);</a:t>
            </a:r>
          </a:p>
          <a:p>
            <a:pPr marL="390952"/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printf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("%4d%4d%4d\n", x, y, z);</a:t>
            </a:r>
          </a:p>
          <a:p>
            <a:pPr marL="390952"/>
            <a:endParaRPr lang="en-AU" sz="1026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90952"/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sum(y, y, &amp;y);</a:t>
            </a:r>
          </a:p>
          <a:p>
            <a:pPr marL="390952">
              <a:lnSpc>
                <a:spcPct val="107000"/>
              </a:lnSpc>
            </a:pP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printf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("%4d%4d%4d\n", x, y, z);</a:t>
            </a:r>
          </a:p>
          <a:p>
            <a:pPr marL="390952"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(0);</a:t>
            </a:r>
          </a:p>
          <a:p>
            <a:pPr marL="390952"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390952"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</a:p>
          <a:p>
            <a:pPr marL="390952"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sum(</a:t>
            </a: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a, </a:t>
            </a: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b, </a:t>
            </a: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*</a:t>
            </a: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marL="390952"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390952" indent="390952">
              <a:lnSpc>
                <a:spcPct val="107000"/>
              </a:lnSpc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lang="en-AU" sz="1026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</a:t>
            </a: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a + b;</a:t>
            </a:r>
          </a:p>
          <a:p>
            <a:pPr indent="390952">
              <a:lnSpc>
                <a:spcPct val="107000"/>
              </a:lnSpc>
              <a:spcAft>
                <a:spcPts val="684"/>
              </a:spcAft>
            </a:pPr>
            <a:r>
              <a:rPr lang="en-AU" sz="1026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699241" y="2590800"/>
            <a:ext cx="4572000" cy="24052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684"/>
              </a:spcAft>
              <a:tabLst>
                <a:tab pos="-781903" algn="l"/>
                <a:tab pos="-390952" algn="l"/>
                <a:tab pos="312761" algn="l"/>
                <a:tab pos="625523" algn="l"/>
                <a:tab pos="938284" algn="l"/>
                <a:tab pos="1251046" algn="l"/>
                <a:tab pos="1563807" algn="l"/>
                <a:tab pos="1876568" algn="l"/>
                <a:tab pos="2189330" algn="l"/>
                <a:tab pos="2502091" algn="l"/>
                <a:tab pos="2814852" algn="l"/>
                <a:tab pos="3127614" algn="l"/>
                <a:tab pos="3440375" algn="l"/>
                <a:tab pos="3753137" algn="l"/>
                <a:tab pos="4065898" algn="l"/>
                <a:tab pos="4378659" algn="l"/>
                <a:tab pos="4691421" algn="l"/>
                <a:tab pos="5004182" algn="l"/>
              </a:tabLst>
            </a:pPr>
            <a:r>
              <a:rPr lang="en-AU" sz="1539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x   y   z</a:t>
            </a:r>
            <a:endParaRPr lang="en-AU" sz="2736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84"/>
              </a:spcAft>
              <a:tabLst>
                <a:tab pos="-781903" algn="l"/>
                <a:tab pos="-390952" algn="l"/>
                <a:tab pos="312761" algn="l"/>
                <a:tab pos="625523" algn="l"/>
                <a:tab pos="938284" algn="l"/>
                <a:tab pos="1251046" algn="l"/>
                <a:tab pos="1563807" algn="l"/>
                <a:tab pos="1876568" algn="l"/>
                <a:tab pos="2189330" algn="l"/>
                <a:tab pos="2502091" algn="l"/>
                <a:tab pos="2814852" algn="l"/>
                <a:tab pos="3127614" algn="l"/>
                <a:tab pos="3440375" algn="l"/>
                <a:tab pos="3753137" algn="l"/>
                <a:tab pos="4065898" algn="l"/>
                <a:tab pos="4378659" algn="l"/>
                <a:tab pos="4691421" algn="l"/>
                <a:tab pos="5004182" algn="l"/>
              </a:tabLst>
            </a:pPr>
            <a:r>
              <a:rPr lang="en-AU" sz="1539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AU" sz="2736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84"/>
              </a:spcAft>
              <a:tabLst>
                <a:tab pos="-781903" algn="l"/>
                <a:tab pos="-390952" algn="l"/>
                <a:tab pos="312761" algn="l"/>
                <a:tab pos="625523" algn="l"/>
                <a:tab pos="938284" algn="l"/>
                <a:tab pos="1251046" algn="l"/>
                <a:tab pos="1563807" algn="l"/>
                <a:tab pos="1876568" algn="l"/>
                <a:tab pos="2189330" algn="l"/>
                <a:tab pos="2502091" algn="l"/>
                <a:tab pos="2814852" algn="l"/>
                <a:tab pos="3127614" algn="l"/>
                <a:tab pos="3440375" algn="l"/>
                <a:tab pos="3753137" algn="l"/>
                <a:tab pos="4065898" algn="l"/>
                <a:tab pos="4378659" algn="l"/>
                <a:tab pos="4691421" algn="l"/>
                <a:tab pos="5004182" algn="l"/>
              </a:tabLst>
            </a:pPr>
            <a:r>
              <a:rPr lang="en-AU" sz="1539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7   2   9</a:t>
            </a:r>
            <a:endParaRPr lang="en-AU" sz="2736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84"/>
              </a:spcAft>
              <a:tabLst>
                <a:tab pos="-781903" algn="l"/>
                <a:tab pos="-390952" algn="l"/>
                <a:tab pos="312761" algn="l"/>
                <a:tab pos="625523" algn="l"/>
                <a:tab pos="938284" algn="l"/>
                <a:tab pos="1251046" algn="l"/>
                <a:tab pos="1563807" algn="l"/>
                <a:tab pos="1876568" algn="l"/>
                <a:tab pos="2189330" algn="l"/>
                <a:tab pos="2502091" algn="l"/>
                <a:tab pos="2814852" algn="l"/>
                <a:tab pos="3127614" algn="l"/>
                <a:tab pos="3440375" algn="l"/>
                <a:tab pos="3753137" algn="l"/>
                <a:tab pos="4065898" algn="l"/>
                <a:tab pos="4378659" algn="l"/>
                <a:tab pos="4691421" algn="l"/>
                <a:tab pos="5004182" algn="l"/>
              </a:tabLst>
            </a:pPr>
            <a:r>
              <a:rPr lang="en-AU" sz="1539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7   2   9</a:t>
            </a:r>
            <a:endParaRPr lang="en-AU" sz="2736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84"/>
              </a:spcAft>
              <a:tabLst>
                <a:tab pos="-781903" algn="l"/>
                <a:tab pos="-390952" algn="l"/>
                <a:tab pos="312761" algn="l"/>
                <a:tab pos="625523" algn="l"/>
                <a:tab pos="938284" algn="l"/>
                <a:tab pos="1251046" algn="l"/>
                <a:tab pos="1563807" algn="l"/>
                <a:tab pos="1876568" algn="l"/>
                <a:tab pos="2189330" algn="l"/>
                <a:tab pos="2502091" algn="l"/>
                <a:tab pos="2814852" algn="l"/>
                <a:tab pos="3127614" algn="l"/>
                <a:tab pos="3440375" algn="l"/>
                <a:tab pos="3753137" algn="l"/>
                <a:tab pos="4065898" algn="l"/>
                <a:tab pos="4378659" algn="l"/>
                <a:tab pos="4691421" algn="l"/>
                <a:tab pos="5004182" algn="l"/>
              </a:tabLst>
            </a:pPr>
            <a:r>
              <a:rPr lang="en-AU" sz="1539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11   2   9</a:t>
            </a:r>
            <a:endParaRPr lang="en-AU" sz="2736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84"/>
              </a:spcAft>
              <a:tabLst>
                <a:tab pos="-781903" algn="l"/>
                <a:tab pos="-390952" algn="l"/>
                <a:tab pos="312761" algn="l"/>
                <a:tab pos="625523" algn="l"/>
                <a:tab pos="938284" algn="l"/>
                <a:tab pos="1251046" algn="l"/>
                <a:tab pos="1563807" algn="l"/>
                <a:tab pos="1876568" algn="l"/>
                <a:tab pos="2189330" algn="l"/>
                <a:tab pos="2502091" algn="l"/>
                <a:tab pos="2814852" algn="l"/>
                <a:tab pos="3127614" algn="l"/>
                <a:tab pos="3440375" algn="l"/>
                <a:tab pos="3753137" algn="l"/>
                <a:tab pos="4065898" algn="l"/>
                <a:tab pos="4378659" algn="l"/>
                <a:tab pos="4691421" algn="l"/>
                <a:tab pos="5004182" algn="l"/>
              </a:tabLst>
            </a:pPr>
            <a:r>
              <a:rPr lang="en-AU" sz="1539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18   2   9</a:t>
            </a:r>
          </a:p>
          <a:p>
            <a:pPr>
              <a:lnSpc>
                <a:spcPct val="107000"/>
              </a:lnSpc>
              <a:spcAft>
                <a:spcPts val="684"/>
              </a:spcAft>
              <a:tabLst>
                <a:tab pos="-781903" algn="l"/>
                <a:tab pos="-390952" algn="l"/>
                <a:tab pos="312761" algn="l"/>
                <a:tab pos="625523" algn="l"/>
                <a:tab pos="938284" algn="l"/>
                <a:tab pos="1251046" algn="l"/>
                <a:tab pos="1563807" algn="l"/>
                <a:tab pos="1876568" algn="l"/>
                <a:tab pos="2189330" algn="l"/>
                <a:tab pos="2502091" algn="l"/>
                <a:tab pos="2814852" algn="l"/>
                <a:tab pos="3127614" algn="l"/>
                <a:tab pos="3440375" algn="l"/>
                <a:tab pos="3753137" algn="l"/>
                <a:tab pos="4065898" algn="l"/>
                <a:tab pos="4378659" algn="l"/>
                <a:tab pos="4691421" algn="l"/>
                <a:tab pos="5004182" algn="l"/>
              </a:tabLst>
            </a:pPr>
            <a:r>
              <a:rPr lang="en-AU" sz="1539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18   4   9 </a:t>
            </a:r>
          </a:p>
        </p:txBody>
      </p:sp>
    </p:spTree>
    <p:extLst>
      <p:ext uri="{BB962C8B-B14F-4D97-AF65-F5344CB8AC3E}">
        <p14:creationId xmlns:p14="http://schemas.microsoft.com/office/powerpoint/2010/main" val="29595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V. Pointers and Arrays</a:t>
            </a:r>
          </a:p>
        </p:txBody>
      </p:sp>
      <p:sp>
        <p:nvSpPr>
          <p:cNvPr id="130051" name="Text Placeholder 2"/>
          <p:cNvSpPr>
            <a:spLocks noGrp="1"/>
          </p:cNvSpPr>
          <p:nvPr>
            <p:ph type="body" idx="1"/>
          </p:nvPr>
        </p:nvSpPr>
        <p:spPr>
          <a:xfrm>
            <a:off x="-22167" y="545365"/>
            <a:ext cx="9112153" cy="6400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Arrays and pointers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are intimately related in C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often may be used interchangeably.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</a:t>
            </a:r>
            <a:r>
              <a:rPr lang="en-US" altLang="en-US" b="1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 name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 be thought of as a </a:t>
            </a:r>
            <a:r>
              <a:rPr lang="en-US" altLang="en-US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constant pointer.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Pointers</a:t>
            </a:r>
            <a:r>
              <a:rPr lang="en-US" alt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 be used to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do any operation involving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 indexing</a:t>
            </a:r>
            <a:r>
              <a:rPr lang="en-US" alt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Assume that integer array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b[5]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integer </a:t>
            </a:r>
            <a:r>
              <a:rPr lang="en-US" alt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pointer variable </a:t>
            </a:r>
            <a:r>
              <a:rPr lang="en-US" alt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bPtr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have been defined.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Because the array name (without an index) is a pointer to the first element of the array, we can set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bPtr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equal to the address of the first element in array b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the statement: </a:t>
            </a:r>
          </a:p>
          <a:p>
            <a:pPr marL="1371600" lvl="3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3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bPtr</a:t>
            </a:r>
            <a:r>
              <a:rPr lang="en-US" altLang="en-US" sz="23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b;</a:t>
            </a:r>
          </a:p>
        </p:txBody>
      </p:sp>
    </p:spTree>
    <p:extLst>
      <p:ext uri="{BB962C8B-B14F-4D97-AF65-F5344CB8AC3E}">
        <p14:creationId xmlns:p14="http://schemas.microsoft.com/office/powerpoint/2010/main" val="683620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…Continued</a:t>
            </a:r>
          </a:p>
        </p:txBody>
      </p:sp>
      <p:sp>
        <p:nvSpPr>
          <p:cNvPr id="131075" name="Text Placeholder 2"/>
          <p:cNvSpPr>
            <a:spLocks noGrp="1"/>
          </p:cNvSpPr>
          <p:nvPr>
            <p:ph type="body" idx="1"/>
          </p:nvPr>
        </p:nvSpPr>
        <p:spPr>
          <a:xfrm>
            <a:off x="0" y="526084"/>
            <a:ext cx="9144000" cy="648431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statement </a:t>
            </a:r>
            <a:r>
              <a:rPr lang="en-US" alt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bPtr</a:t>
            </a:r>
            <a:r>
              <a:rPr lang="en-US" alt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b;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equivalent to </a:t>
            </a:r>
            <a:r>
              <a:rPr lang="en-US" alt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bPtr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&amp;b[</a:t>
            </a:r>
            <a:r>
              <a:rPr lang="en-US" altLang="en-US" b="1" dirty="0">
                <a:solidFill>
                  <a:srgbClr val="128A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 element b[3] can alternatively be referenced with the pointer expression  *(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bPtr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en-US" altLang="en-US" b="1" dirty="0">
                <a:solidFill>
                  <a:srgbClr val="128A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pointer variable points to the array’s first element, 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offset </a:t>
            </a:r>
            <a:r>
              <a:rPr lang="en-US" alt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indicates which array element should be referenced, 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offset value is identical to the array index. 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notation is referred to as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pointer/offset notation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parentheses in the expression *(</a:t>
            </a:r>
            <a:r>
              <a:rPr lang="en-US" altLang="en-US" sz="26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bPtr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en-US" altLang="en-US" sz="2600" b="1" dirty="0">
                <a:solidFill>
                  <a:srgbClr val="128A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offset</a:t>
            </a:r>
            <a:r>
              <a:rPr lang="en-US" altLang="en-US" sz="26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</a:t>
            </a:r>
            <a:r>
              <a:rPr lang="en-US" altLang="en-US" sz="2600" b="1" u="sng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necessary because the precedence of * is higher than the precedence of +.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Without the parentheses, the above expression would add offset to the value of the expression *</a:t>
            </a:r>
            <a:r>
              <a:rPr lang="en-US" altLang="en-US" sz="25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bPtr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(b[0]).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…Continued</a:t>
            </a:r>
          </a:p>
        </p:txBody>
      </p:sp>
      <p:sp>
        <p:nvSpPr>
          <p:cNvPr id="134147" name="Text Placeholder 2"/>
          <p:cNvSpPr>
            <a:spLocks noGrp="1"/>
          </p:cNvSpPr>
          <p:nvPr>
            <p:ph type="body" idx="1"/>
          </p:nvPr>
        </p:nvSpPr>
        <p:spPr>
          <a:xfrm>
            <a:off x="-27709" y="545364"/>
            <a:ext cx="9112153" cy="638883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Just as the array element can be referenced with a pointer expression, the address   &amp;b[</a:t>
            </a:r>
            <a:r>
              <a:rPr lang="en-US" altLang="en-US" sz="2800" b="1" dirty="0">
                <a:solidFill>
                  <a:srgbClr val="128A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offset</a:t>
            </a:r>
            <a:r>
              <a:rPr lang="en-US" altLang="en-US" sz="2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can be written with the pointer expression: </a:t>
            </a:r>
            <a:r>
              <a:rPr lang="en-US" altLang="en-US" sz="28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bPtr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en-US" altLang="en-US" sz="2800" b="1" dirty="0">
                <a:solidFill>
                  <a:srgbClr val="128A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offset 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r>
              <a:rPr lang="en-US" altLang="en-US" sz="2800" b="1" dirty="0">
                <a:solidFill>
                  <a:srgbClr val="128A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b="1" dirty="0" err="1">
                <a:latin typeface="Cambria" panose="02040503050406030204" pitchFamily="18" charset="0"/>
                <a:ea typeface="Cambria" panose="02040503050406030204" pitchFamily="18" charset="0"/>
              </a:rPr>
              <a:t>b+offset</a:t>
            </a:r>
            <a:endParaRPr lang="en-US" alt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700" b="1" dirty="0">
                <a:solidFill>
                  <a:srgbClr val="0070C0"/>
                </a:solidFill>
                <a:latin typeface="Cambria" panose="02040503050406030204" pitchFamily="18" charset="0"/>
              </a:rPr>
              <a:t>The array itself can be treated as a pointer and used in pointer arithmetic</a:t>
            </a:r>
            <a:r>
              <a:rPr lang="en-US" altLang="en-US" sz="27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Cambria" panose="02040503050406030204" pitchFamily="18" charset="0"/>
              </a:rPr>
              <a:t>The expression </a:t>
            </a:r>
            <a:r>
              <a:rPr lang="en-US" altLang="en-US" sz="2700" dirty="0" err="1">
                <a:solidFill>
                  <a:srgbClr val="000000"/>
                </a:solidFill>
                <a:latin typeface="Cambria" panose="02040503050406030204" pitchFamily="18" charset="0"/>
              </a:rPr>
              <a:t>b+offset</a:t>
            </a:r>
            <a:r>
              <a:rPr lang="en-US" altLang="en-US" sz="2700" dirty="0">
                <a:solidFill>
                  <a:srgbClr val="000000"/>
                </a:solidFill>
                <a:latin typeface="Cambria" panose="02040503050406030204" pitchFamily="18" charset="0"/>
              </a:rPr>
              <a:t> does not change the value of b, the array name, it is still pointing to the first element.</a:t>
            </a:r>
          </a:p>
          <a:p>
            <a:pPr lvl="1" algn="just">
              <a:lnSpc>
                <a:spcPct val="150000"/>
              </a:lnSpc>
            </a:pPr>
            <a:endParaRPr lang="en-US" altLang="en-US" sz="27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Remember that an</a:t>
            </a:r>
            <a:r>
              <a:rPr lang="en-US" altLang="en-US" sz="2800" b="1" dirty="0">
                <a:solidFill>
                  <a:srgbClr val="000000"/>
                </a:solidFill>
                <a:latin typeface="Cambria" panose="02040503050406030204" pitchFamily="18" charset="0"/>
              </a:rPr>
              <a:t> array 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name is essentially a </a:t>
            </a:r>
            <a:r>
              <a:rPr lang="en-US" altLang="en-US" sz="2800" b="1" dirty="0">
                <a:solidFill>
                  <a:srgbClr val="000000"/>
                </a:solidFill>
                <a:latin typeface="Cambria" panose="02040503050406030204" pitchFamily="18" charset="0"/>
              </a:rPr>
              <a:t>constant pointer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; it always points to the beginning of the array. </a:t>
            </a:r>
          </a:p>
          <a:p>
            <a:pPr lvl="1">
              <a:lnSpc>
                <a:spcPct val="15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Cambria" panose="02040503050406030204" pitchFamily="18" charset="0"/>
              </a:rPr>
              <a:t>The expression: </a:t>
            </a:r>
            <a:r>
              <a:rPr lang="en-US" alt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b += </a:t>
            </a:r>
            <a:r>
              <a:rPr lang="en-US" altLang="en-US" sz="2700" b="1" dirty="0">
                <a:solidFill>
                  <a:srgbClr val="128AFF"/>
                </a:solidFill>
                <a:latin typeface="Consolas" panose="020B0609020204030204" pitchFamily="49" charset="0"/>
              </a:rPr>
              <a:t>3 </a:t>
            </a:r>
            <a:r>
              <a:rPr lang="en-US" altLang="en-US" sz="2700" dirty="0">
                <a:solidFill>
                  <a:srgbClr val="000000"/>
                </a:solidFill>
                <a:latin typeface="Cambria" panose="02040503050406030204" pitchFamily="18" charset="0"/>
              </a:rPr>
              <a:t>is </a:t>
            </a:r>
            <a:r>
              <a:rPr lang="en-US" altLang="en-US" sz="2700" b="1" i="1" dirty="0">
                <a:solidFill>
                  <a:srgbClr val="FF0000"/>
                </a:solidFill>
                <a:latin typeface="Cambria" panose="02040503050406030204" pitchFamily="18" charset="0"/>
              </a:rPr>
              <a:t>invalid</a:t>
            </a:r>
            <a:r>
              <a:rPr lang="en-US" altLang="en-US" sz="2700" dirty="0">
                <a:solidFill>
                  <a:srgbClr val="000000"/>
                </a:solidFill>
                <a:latin typeface="Cambria" panose="02040503050406030204" pitchFamily="18" charset="0"/>
              </a:rPr>
              <a:t> because it attempts to modify the value of the array name with pointer arithmetic.</a:t>
            </a:r>
          </a:p>
        </p:txBody>
      </p:sp>
    </p:spTree>
    <p:extLst>
      <p:ext uri="{BB962C8B-B14F-4D97-AF65-F5344CB8AC3E}">
        <p14:creationId xmlns:p14="http://schemas.microsoft.com/office/powerpoint/2010/main" val="3430878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</a:t>
            </a:r>
          </a:p>
        </p:txBody>
      </p:sp>
      <p:sp>
        <p:nvSpPr>
          <p:cNvPr id="1361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print the four elements of the integer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 following example uses the four methods we’ve discussed for referring to array elements: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array indexing,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offset with the array name as a pointer,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Cambria" panose="02040503050406030204" pitchFamily="18" charset="0"/>
              </a:rPr>
              <a:t>pointer indexing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and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offset with a pointer</a:t>
            </a:r>
          </a:p>
        </p:txBody>
      </p:sp>
    </p:spTree>
    <p:extLst>
      <p:ext uri="{BB962C8B-B14F-4D97-AF65-F5344CB8AC3E}">
        <p14:creationId xmlns:p14="http://schemas.microsoft.com/office/powerpoint/2010/main" val="258276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58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20000"/>
          <a:stretch/>
        </p:blipFill>
        <p:spPr>
          <a:xfrm>
            <a:off x="0" y="685800"/>
            <a:ext cx="8875713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13717F-9CAC-4890-AA0F-85327931E082}"/>
              </a:ext>
            </a:extLst>
          </p:cNvPr>
          <p:cNvSpPr txBox="1"/>
          <p:nvPr/>
        </p:nvSpPr>
        <p:spPr>
          <a:xfrm>
            <a:off x="7162800" y="76200"/>
            <a:ext cx="18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typedef int </a:t>
            </a:r>
            <a:r>
              <a:rPr lang="en-US" dirty="0" err="1"/>
              <a:t>size_t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224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4536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II. Pointer Variable Definition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>
          <a:xfrm>
            <a:off x="0" y="545365"/>
            <a:ext cx="9144000" cy="6172200"/>
          </a:xfrm>
        </p:spPr>
        <p:txBody>
          <a:bodyPr>
            <a:normAutofit/>
          </a:bodyPr>
          <a:lstStyle/>
          <a:p>
            <a:pPr marL="228600" indent="-228600" eaLnBrk="1" hangingPunct="1">
              <a:lnSpc>
                <a:spcPct val="150000"/>
              </a:lnSpc>
              <a:defRPr/>
            </a:pPr>
            <a:r>
              <a:rPr 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Pointers, like all variables, must be defined before they can be used. 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en-GB" sz="2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Each</a:t>
            </a:r>
            <a:r>
              <a:rPr lang="en-GB" sz="2600" spc="-4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pointer has</a:t>
            </a:r>
            <a:r>
              <a:rPr lang="en-GB" sz="2600" spc="4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lang="en-GB" sz="2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 </a:t>
            </a:r>
            <a:r>
              <a:rPr lang="en-GB" sz="2600" spc="-9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typ</a:t>
            </a:r>
            <a:r>
              <a:rPr lang="en-GB" sz="2600" spc="-4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e associate</a:t>
            </a:r>
            <a:r>
              <a:rPr lang="en-GB" sz="2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d</a:t>
            </a:r>
            <a:r>
              <a:rPr lang="en-GB" sz="2600" spc="-4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wit</a:t>
            </a:r>
            <a:r>
              <a:rPr lang="en-GB" sz="2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h</a:t>
            </a:r>
            <a:r>
              <a:rPr lang="en-GB" sz="2600" spc="-9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it</a:t>
            </a:r>
            <a:r>
              <a:rPr lang="en-GB" sz="2600" spc="-4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he definition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count;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 3" panose="05040102010807070707" pitchFamily="18" charset="2"/>
              <a:buNone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specifies that,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variable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of type </a:t>
            </a: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*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(i.e., a pointer to an integer) and is read (right to left), “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a pointer to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 or “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points to an object of type int.”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variable count is defined to be an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pointer to an int. </a:t>
            </a:r>
          </a:p>
        </p:txBody>
      </p:sp>
    </p:spTree>
    <p:extLst>
      <p:ext uri="{BB962C8B-B14F-4D97-AF65-F5344CB8AC3E}">
        <p14:creationId xmlns:p14="http://schemas.microsoft.com/office/powerpoint/2010/main" val="389350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59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23333"/>
          <a:stretch/>
        </p:blipFill>
        <p:spPr>
          <a:xfrm>
            <a:off x="133350" y="457200"/>
            <a:ext cx="8875713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084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60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>
          <a:xfrm>
            <a:off x="133350" y="0"/>
            <a:ext cx="8875713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710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Arrays of Pointers</a:t>
            </a:r>
          </a:p>
        </p:txBody>
      </p:sp>
      <p:sp>
        <p:nvSpPr>
          <p:cNvPr id="14848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Arrays may contain pointers.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common use of an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array of pointers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to form an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array of strings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referred to simply as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string 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entry in the array is a string, but in C a string can be defined as a pointer to its first character.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So each entry in an array of strings is actually a pointer to the first character of a string. </a:t>
            </a:r>
          </a:p>
        </p:txBody>
      </p:sp>
    </p:spTree>
    <p:extLst>
      <p:ext uri="{BB962C8B-B14F-4D97-AF65-F5344CB8AC3E}">
        <p14:creationId xmlns:p14="http://schemas.microsoft.com/office/powerpoint/2010/main" val="3707433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…Continued</a:t>
            </a:r>
          </a:p>
        </p:txBody>
      </p:sp>
      <p:sp>
        <p:nvSpPr>
          <p:cNvPr id="149507" name="Text Placeholder 2"/>
          <p:cNvSpPr>
            <a:spLocks noGrp="1"/>
          </p:cNvSpPr>
          <p:nvPr>
            <p:ph type="body" idx="1"/>
          </p:nvPr>
        </p:nvSpPr>
        <p:spPr>
          <a:xfrm>
            <a:off x="31847" y="2514600"/>
            <a:ext cx="9112153" cy="4343400"/>
          </a:xfrm>
        </p:spPr>
        <p:txBody>
          <a:bodyPr>
            <a:normAutofit/>
          </a:bodyPr>
          <a:lstStyle/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suit[4] portion of the definition indicates an array of 4 elements. 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altLang="en-US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char *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portion of the declaration indicates that each element of array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suit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of type “pointer to char.”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Qualifier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indicates that the strings pointed to by each element pointer will not be modified. 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four values to be placed in the array are "Hearts", "Diamonds", "Clubs" and "Spades". 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Each is stored in memory as a </a:t>
            </a:r>
            <a:r>
              <a:rPr lang="en-US" altLang="en-US" b="1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null-terminated character string</a:t>
            </a:r>
            <a:r>
              <a:rPr lang="en-US" altLang="en-US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that’s one character longer than the number of characters between quotes.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307E64-BF64-43CA-A64E-43811C390ECB}"/>
              </a:ext>
            </a:extLst>
          </p:cNvPr>
          <p:cNvSpPr/>
          <p:nvPr/>
        </p:nvSpPr>
        <p:spPr>
          <a:xfrm>
            <a:off x="0" y="457200"/>
            <a:ext cx="9144000" cy="164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Consider the definition of string array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suit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which might be useful in representing a deck of cards.</a:t>
            </a:r>
          </a:p>
          <a:p>
            <a:pPr marL="863600" lvl="2" indent="-114300">
              <a:lnSpc>
                <a:spcPct val="150000"/>
              </a:lnSpc>
              <a:tabLst>
                <a:tab pos="1143000" algn="l"/>
              </a:tabLst>
            </a:pPr>
            <a:r>
              <a:rPr lang="en-US" altLang="en-US" sz="22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 char</a:t>
            </a:r>
            <a:r>
              <a:rPr lang="en-US" altLang="en-US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*suit[</a:t>
            </a:r>
            <a:r>
              <a:rPr lang="en-US" altLang="en-US" sz="2200" b="1" dirty="0">
                <a:solidFill>
                  <a:srgbClr val="128A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en-US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= {</a:t>
            </a:r>
            <a:r>
              <a:rPr lang="en-US" altLang="en-US" sz="2200" b="1" dirty="0">
                <a:solidFill>
                  <a:srgbClr val="128A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"Hearts"</a:t>
            </a:r>
            <a:r>
              <a:rPr lang="en-US" altLang="en-US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b="1" dirty="0">
                <a:solidFill>
                  <a:srgbClr val="128A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"Diamonds"</a:t>
            </a:r>
            <a:r>
              <a:rPr lang="en-US" altLang="en-US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b="1" dirty="0">
                <a:solidFill>
                  <a:srgbClr val="128A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"Clubs"</a:t>
            </a:r>
            <a:r>
              <a:rPr lang="en-US" altLang="en-US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200" b="1" dirty="0">
                <a:solidFill>
                  <a:srgbClr val="128A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"Spades"</a:t>
            </a:r>
            <a:r>
              <a:rPr lang="en-US" altLang="en-US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0282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…Continued</a:t>
            </a:r>
          </a:p>
        </p:txBody>
      </p:sp>
      <p:sp>
        <p:nvSpPr>
          <p:cNvPr id="150531" name="Text Placeholder 2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12153" cy="3657600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four strings are 7, 9, 6 and 7 characters long, respectively.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Although it appears as though these strings are being placed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array,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only pointers are actually stored in the array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pointer points to the first character of its corresponding string.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Thus, even though the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 array is 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fixed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 in size, it provides access to character strings of 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any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length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pic>
        <p:nvPicPr>
          <p:cNvPr id="4" name="Picture 3" descr="chtp8_07_Page_63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7778" r="215" b="62222"/>
          <a:stretch/>
        </p:blipFill>
        <p:spPr>
          <a:xfrm>
            <a:off x="118219" y="4800600"/>
            <a:ext cx="8875713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889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252" y="705489"/>
            <a:ext cx="7775338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indent="-293214">
              <a:buFont typeface="Arial"/>
              <a:buChar char="•"/>
              <a:tabLst>
                <a:tab pos="304074" algn="l"/>
              </a:tabLst>
            </a:pPr>
            <a:r>
              <a:rPr sz="2394" spc="-4" dirty="0"/>
              <a:t>Yo</a:t>
            </a:r>
            <a:r>
              <a:rPr sz="2394" dirty="0"/>
              <a:t>u can </a:t>
            </a:r>
            <a:r>
              <a:rPr sz="2394" spc="-4" dirty="0"/>
              <a:t>declar</a:t>
            </a:r>
            <a:r>
              <a:rPr sz="2394" dirty="0"/>
              <a:t>e</a:t>
            </a:r>
            <a:r>
              <a:rPr sz="2394" spc="4" dirty="0"/>
              <a:t> </a:t>
            </a:r>
            <a:r>
              <a:rPr sz="2394" spc="-4" dirty="0"/>
              <a:t>pointer</a:t>
            </a:r>
            <a:r>
              <a:rPr sz="2394" dirty="0"/>
              <a:t>s</a:t>
            </a:r>
            <a:r>
              <a:rPr sz="2394" spc="9" dirty="0"/>
              <a:t> </a:t>
            </a:r>
            <a:r>
              <a:rPr sz="2394" spc="-4" dirty="0"/>
              <a:t>t</a:t>
            </a:r>
            <a:r>
              <a:rPr sz="2394" dirty="0"/>
              <a:t>o structures</a:t>
            </a:r>
            <a:r>
              <a:rPr lang="en-US" sz="2394" dirty="0"/>
              <a:t>:</a:t>
            </a:r>
            <a:endParaRPr sz="141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30" y="5362497"/>
            <a:ext cx="677247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ts val="3455"/>
              </a:lnSpc>
              <a:tabLst>
                <a:tab pos="2616662" algn="l"/>
              </a:tabLst>
            </a:pPr>
            <a:r>
              <a:rPr lang="en-US" sz="2400" spc="-4" dirty="0" err="1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</a:t>
            </a:r>
            <a:r>
              <a:rPr sz="2400" spc="-4" dirty="0" err="1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art</a:t>
            </a:r>
            <a:r>
              <a:rPr lang="en-US" sz="2400" spc="-4" dirty="0" err="1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_t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bc209;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0860">
              <a:spcBef>
                <a:spcPts val="684"/>
              </a:spcBef>
              <a:tabLst>
                <a:tab pos="2616662" algn="l"/>
              </a:tabLst>
            </a:pPr>
            <a:r>
              <a:rPr lang="en-US" sz="2400" spc="-4" dirty="0" err="1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part_t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* </a:t>
            </a:r>
            <a:r>
              <a:rPr sz="2400" spc="-4" dirty="0" err="1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ptrPart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= </a:t>
            </a:r>
            <a:r>
              <a:rPr sz="2400" b="1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&amp;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bc209;	</a:t>
            </a:r>
            <a:r>
              <a:rPr sz="2400" spc="-4" dirty="0">
                <a:solidFill>
                  <a:srgbClr val="0033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/* OK */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DEEEB-DEB4-4BB2-A055-75B22BCC2E35}"/>
              </a:ext>
            </a:extLst>
          </p:cNvPr>
          <p:cNvSpPr/>
          <p:nvPr/>
        </p:nvSpPr>
        <p:spPr>
          <a:xfrm>
            <a:off x="30126" y="0"/>
            <a:ext cx="5176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4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VI. Pointers </a:t>
            </a:r>
            <a:r>
              <a:rPr lang="en-US" sz="3200" b="1" spc="4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</a:t>
            </a:r>
            <a:r>
              <a:rPr lang="en-US" sz="3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3200" b="1" spc="4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spc="-4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Structures</a:t>
            </a: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7C649-D7BA-4F64-9BC8-369AEF24F711}"/>
              </a:ext>
            </a:extLst>
          </p:cNvPr>
          <p:cNvSpPr/>
          <p:nvPr/>
        </p:nvSpPr>
        <p:spPr>
          <a:xfrm>
            <a:off x="545717" y="1295400"/>
            <a:ext cx="327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typedef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struct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number;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quantity;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}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part_t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C9288-AB53-48FF-83A1-5EB24BFECC67}"/>
              </a:ext>
            </a:extLst>
          </p:cNvPr>
          <p:cNvSpPr/>
          <p:nvPr/>
        </p:nvSpPr>
        <p:spPr>
          <a:xfrm>
            <a:off x="4724400" y="2080230"/>
            <a:ext cx="2455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94">
              <a:spcBef>
                <a:spcPts val="1321"/>
              </a:spcBef>
            </a:pPr>
            <a:r>
              <a:rPr lang="en-US" sz="2400" spc="-4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part_t</a:t>
            </a:r>
            <a:r>
              <a:rPr lang="en-US" sz="2400" spc="-4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*</a:t>
            </a:r>
            <a:r>
              <a:rPr lang="en-US" sz="2400" spc="-4" dirty="0" err="1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ptrPart</a:t>
            </a:r>
            <a:r>
              <a:rPr lang="en-US" sz="2400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;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A9F2B-3E66-417B-9D82-86AAD8BC03D7}"/>
              </a:ext>
            </a:extLst>
          </p:cNvPr>
          <p:cNvSpPr/>
          <p:nvPr/>
        </p:nvSpPr>
        <p:spPr>
          <a:xfrm>
            <a:off x="0" y="3472002"/>
            <a:ext cx="9144000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Since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part_t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is a </a:t>
            </a: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structured data type definition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 not a declaration ) you cannot use its pointer until a variable of the type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part_t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is declared</a:t>
            </a:r>
          </a:p>
        </p:txBody>
      </p:sp>
    </p:spTree>
    <p:extLst>
      <p:ext uri="{BB962C8B-B14F-4D97-AF65-F5344CB8AC3E}">
        <p14:creationId xmlns:p14="http://schemas.microsoft.com/office/powerpoint/2010/main" val="686625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47888" y="920372"/>
            <a:ext cx="9191887" cy="1039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073" marR="4344" indent="-292671">
              <a:lnSpc>
                <a:spcPct val="150000"/>
              </a:lnSpc>
              <a:buFont typeface="Arial"/>
              <a:buChar char="•"/>
              <a:tabLst>
                <a:tab pos="424617" algn="l"/>
              </a:tabLst>
            </a:pP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 pointer</a:t>
            </a:r>
            <a:r>
              <a:rPr sz="2400" spc="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to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structured</a:t>
            </a:r>
            <a:r>
              <a:rPr sz="2400" spc="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variable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points to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</a:t>
            </a:r>
            <a:r>
              <a:rPr sz="24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bas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e</a:t>
            </a:r>
            <a:r>
              <a:rPr sz="24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address o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</a:t>
            </a:r>
            <a:r>
              <a:rPr sz="24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structure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8567" y="2604688"/>
            <a:ext cx="7385544" cy="3261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087" marR="5164364">
              <a:lnSpc>
                <a:spcPct val="140600"/>
              </a:lnSpc>
            </a:pPr>
            <a:r>
              <a:rPr lang="en-AU" sz="1539" spc="-4" dirty="0" err="1">
                <a:solidFill>
                  <a:srgbClr val="00009A"/>
                </a:solidFill>
                <a:latin typeface="Courier New"/>
                <a:cs typeface="Courier New"/>
              </a:rPr>
              <a:t>typede</a:t>
            </a:r>
            <a:r>
              <a:rPr lang="en-AU" sz="1539" dirty="0" err="1">
                <a:solidFill>
                  <a:srgbClr val="00009A"/>
                </a:solidFill>
                <a:latin typeface="Courier New"/>
                <a:cs typeface="Courier New"/>
              </a:rPr>
              <a:t>f</a:t>
            </a:r>
            <a:r>
              <a:rPr lang="en-AU" sz="1539" spc="-13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lang="en-AU" sz="1539" spc="-4" dirty="0" err="1">
                <a:solidFill>
                  <a:srgbClr val="00009A"/>
                </a:solidFill>
                <a:latin typeface="Courier New"/>
                <a:cs typeface="Courier New"/>
              </a:rPr>
              <a:t>struct</a:t>
            </a:r>
            <a:endParaRPr lang="en-AU" sz="1539" dirty="0">
              <a:latin typeface="Courier New"/>
              <a:cs typeface="Courier New"/>
            </a:endParaRPr>
          </a:p>
          <a:p>
            <a:pPr marL="361087" marR="5164364">
              <a:lnSpc>
                <a:spcPct val="140600"/>
              </a:lnSpc>
            </a:pPr>
            <a:r>
              <a:rPr lang="en-AU" sz="1539" spc="-9" dirty="0">
                <a:solidFill>
                  <a:srgbClr val="00009A"/>
                </a:solidFill>
                <a:latin typeface="Courier New"/>
                <a:cs typeface="Courier New"/>
              </a:rPr>
              <a:t>{</a:t>
            </a:r>
          </a:p>
          <a:p>
            <a:pPr marL="361087" marR="5164364">
              <a:lnSpc>
                <a:spcPct val="140600"/>
              </a:lnSpc>
            </a:pPr>
            <a:r>
              <a:rPr sz="1539" spc="-9" dirty="0" err="1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539" dirty="0" err="1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latin typeface="Courier New"/>
                <a:cs typeface="Courier New"/>
              </a:rPr>
              <a:t>number; </a:t>
            </a:r>
            <a:endParaRPr lang="en-AU" sz="1539" spc="-9" dirty="0">
              <a:latin typeface="Courier New"/>
              <a:cs typeface="Courier New"/>
            </a:endParaRPr>
          </a:p>
          <a:p>
            <a:pPr marL="361087" marR="5164364">
              <a:lnSpc>
                <a:spcPct val="140600"/>
              </a:lnSpc>
            </a:pPr>
            <a:r>
              <a:rPr sz="1539" spc="-9" dirty="0" err="1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539" dirty="0" err="1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latin typeface="Courier New"/>
                <a:cs typeface="Courier New"/>
              </a:rPr>
              <a:t>quantity;</a:t>
            </a:r>
            <a:endParaRPr sz="1539" dirty="0">
              <a:latin typeface="Courier New"/>
              <a:cs typeface="Courier New"/>
            </a:endParaRPr>
          </a:p>
          <a:p>
            <a:pPr marL="10860">
              <a:lnSpc>
                <a:spcPts val="1834"/>
              </a:lnSpc>
              <a:spcBef>
                <a:spcPts val="748"/>
              </a:spcBef>
            </a:pPr>
            <a:r>
              <a:rPr lang="en-AU" sz="1539" spc="-9" dirty="0">
                <a:latin typeface="Courier New"/>
                <a:cs typeface="Courier New"/>
              </a:rPr>
              <a:t>   </a:t>
            </a:r>
            <a:r>
              <a:rPr sz="1539" spc="-9" dirty="0">
                <a:latin typeface="Courier New"/>
                <a:cs typeface="Courier New"/>
              </a:rPr>
              <a:t>}part</a:t>
            </a:r>
            <a:r>
              <a:rPr lang="en-US" sz="1539" spc="-9" dirty="0">
                <a:latin typeface="Courier New"/>
                <a:cs typeface="Courier New"/>
              </a:rPr>
              <a:t>_6</a:t>
            </a:r>
            <a:r>
              <a:rPr sz="1539" spc="-9" dirty="0">
                <a:latin typeface="Courier New"/>
                <a:cs typeface="Courier New"/>
              </a:rPr>
              <a:t>;</a:t>
            </a:r>
            <a:endParaRPr lang="en-AU" sz="1539" dirty="0">
              <a:latin typeface="Courier New"/>
              <a:cs typeface="Courier New"/>
            </a:endParaRPr>
          </a:p>
          <a:p>
            <a:pPr marL="10860">
              <a:lnSpc>
                <a:spcPts val="1834"/>
              </a:lnSpc>
              <a:spcBef>
                <a:spcPts val="748"/>
              </a:spcBef>
            </a:pPr>
            <a:r>
              <a:rPr lang="en-AU" sz="1539" spc="-4" dirty="0">
                <a:latin typeface="Courier New"/>
                <a:cs typeface="Courier New"/>
              </a:rPr>
              <a:t>   </a:t>
            </a:r>
            <a:r>
              <a:rPr sz="1539" spc="-4" dirty="0" err="1">
                <a:latin typeface="Courier New"/>
                <a:cs typeface="Courier New"/>
              </a:rPr>
              <a:t>par</a:t>
            </a:r>
            <a:r>
              <a:rPr sz="1539" dirty="0" err="1">
                <a:latin typeface="Courier New"/>
                <a:cs typeface="Courier New"/>
              </a:rPr>
              <a:t>t</a:t>
            </a:r>
            <a:r>
              <a:rPr lang="en-US" sz="1539" dirty="0" err="1">
                <a:latin typeface="Courier New"/>
                <a:cs typeface="Courier New"/>
              </a:rPr>
              <a:t>_t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*</a:t>
            </a:r>
            <a:r>
              <a:rPr sz="1539" spc="-4" dirty="0" err="1">
                <a:latin typeface="Courier New"/>
                <a:cs typeface="Courier New"/>
              </a:rPr>
              <a:t>ptrPart</a:t>
            </a:r>
            <a:r>
              <a:rPr sz="1539" spc="-4" dirty="0">
                <a:latin typeface="Courier New"/>
                <a:cs typeface="Courier New"/>
              </a:rPr>
              <a:t>;</a:t>
            </a:r>
            <a:endParaRPr lang="en-AU" sz="1539" spc="-4" dirty="0">
              <a:latin typeface="Courier New"/>
              <a:cs typeface="Courier New"/>
            </a:endParaRPr>
          </a:p>
          <a:p>
            <a:pPr marL="10860">
              <a:lnSpc>
                <a:spcPts val="1834"/>
              </a:lnSpc>
              <a:spcBef>
                <a:spcPts val="748"/>
              </a:spcBef>
            </a:pPr>
            <a:endParaRPr lang="en-AU" sz="1539" spc="-4" dirty="0">
              <a:latin typeface="Courier New"/>
              <a:cs typeface="Courier New"/>
            </a:endParaRPr>
          </a:p>
          <a:p>
            <a:pPr marL="10860">
              <a:lnSpc>
                <a:spcPts val="1834"/>
              </a:lnSpc>
              <a:spcBef>
                <a:spcPts val="748"/>
              </a:spcBef>
            </a:pPr>
            <a:r>
              <a:rPr lang="en-AU" sz="1539" spc="-4" dirty="0">
                <a:latin typeface="Courier New"/>
                <a:cs typeface="Courier New"/>
              </a:rPr>
              <a:t>   </a:t>
            </a:r>
            <a:r>
              <a:rPr lang="en-AU" sz="1539" spc="-4" dirty="0" err="1">
                <a:latin typeface="Courier New"/>
                <a:cs typeface="Courier New"/>
              </a:rPr>
              <a:t>par</a:t>
            </a:r>
            <a:r>
              <a:rPr lang="en-AU" sz="1539" dirty="0" err="1">
                <a:latin typeface="Courier New"/>
                <a:cs typeface="Courier New"/>
              </a:rPr>
              <a:t>t_t</a:t>
            </a:r>
            <a:r>
              <a:rPr lang="en-AU" sz="1539" spc="-13" dirty="0">
                <a:latin typeface="Courier New"/>
                <a:cs typeface="Courier New"/>
              </a:rPr>
              <a:t> </a:t>
            </a:r>
            <a:r>
              <a:rPr lang="en-AU" sz="1539" spc="-4" dirty="0">
                <a:latin typeface="Courier New"/>
                <a:cs typeface="Courier New"/>
              </a:rPr>
              <a:t>bc209; </a:t>
            </a:r>
          </a:p>
          <a:p>
            <a:pPr marL="10860">
              <a:lnSpc>
                <a:spcPts val="1834"/>
              </a:lnSpc>
              <a:spcBef>
                <a:spcPts val="748"/>
              </a:spcBef>
            </a:pPr>
            <a:r>
              <a:rPr lang="en-AU" sz="1539" spc="-4" dirty="0">
                <a:latin typeface="Courier New"/>
                <a:cs typeface="Courier New"/>
              </a:rPr>
              <a:t>   </a:t>
            </a:r>
            <a:r>
              <a:rPr lang="en-AU" sz="1539" spc="-9" dirty="0" err="1">
                <a:latin typeface="Courier New"/>
                <a:cs typeface="Courier New"/>
              </a:rPr>
              <a:t>ptrPar</a:t>
            </a:r>
            <a:r>
              <a:rPr lang="en-AU" sz="1539" dirty="0" err="1">
                <a:latin typeface="Courier New"/>
                <a:cs typeface="Courier New"/>
              </a:rPr>
              <a:t>t</a:t>
            </a:r>
            <a:r>
              <a:rPr lang="en-AU" sz="1539" spc="-9" dirty="0">
                <a:latin typeface="Courier New"/>
                <a:cs typeface="Courier New"/>
              </a:rPr>
              <a:t> </a:t>
            </a:r>
            <a:r>
              <a:rPr lang="en-AU" sz="1539" dirty="0">
                <a:latin typeface="Courier New"/>
                <a:cs typeface="Courier New"/>
              </a:rPr>
              <a:t>=</a:t>
            </a:r>
            <a:r>
              <a:rPr lang="en-AU" sz="1539" spc="-9" dirty="0">
                <a:latin typeface="Courier New"/>
                <a:cs typeface="Courier New"/>
              </a:rPr>
              <a:t> </a:t>
            </a:r>
            <a:r>
              <a:rPr lang="en-AU" sz="1539" b="1" spc="-9" dirty="0">
                <a:latin typeface="Courier New"/>
                <a:cs typeface="Courier New"/>
              </a:rPr>
              <a:t>&amp;</a:t>
            </a:r>
            <a:r>
              <a:rPr lang="en-AU" sz="1539" spc="-9" dirty="0">
                <a:latin typeface="Courier New"/>
                <a:cs typeface="Courier New"/>
              </a:rPr>
              <a:t>bc209;</a:t>
            </a:r>
            <a:endParaRPr lang="en-AU" sz="1539" dirty="0">
              <a:latin typeface="Courier New"/>
              <a:cs typeface="Courier New"/>
            </a:endParaRPr>
          </a:p>
          <a:p>
            <a:pPr marL="10860">
              <a:lnSpc>
                <a:spcPts val="1834"/>
              </a:lnSpc>
              <a:spcBef>
                <a:spcPts val="748"/>
              </a:spcBef>
            </a:pPr>
            <a:endParaRPr sz="1539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8837" y="2725987"/>
            <a:ext cx="778652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solidFill>
                  <a:srgbClr val="006500"/>
                </a:solidFill>
                <a:latin typeface="Calibri"/>
                <a:cs typeface="Calibri"/>
              </a:rPr>
              <a:t>Memory</a:t>
            </a:r>
            <a:endParaRPr sz="171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95732" y="4669304"/>
            <a:ext cx="191676" cy="1118565"/>
          </a:xfrm>
          <a:custGeom>
            <a:avLst/>
            <a:gdLst/>
            <a:ahLst/>
            <a:cxnLst/>
            <a:rect l="l" t="t" r="r" b="b"/>
            <a:pathLst>
              <a:path w="224154" h="1308100">
                <a:moveTo>
                  <a:pt x="0" y="0"/>
                </a:moveTo>
                <a:lnTo>
                  <a:pt x="43361" y="7884"/>
                </a:lnTo>
                <a:lnTo>
                  <a:pt x="79254" y="29484"/>
                </a:lnTo>
                <a:lnTo>
                  <a:pt x="104409" y="61718"/>
                </a:lnTo>
                <a:lnTo>
                  <a:pt x="115557" y="101505"/>
                </a:lnTo>
                <a:lnTo>
                  <a:pt x="115824" y="545592"/>
                </a:lnTo>
                <a:lnTo>
                  <a:pt x="116795" y="559776"/>
                </a:lnTo>
                <a:lnTo>
                  <a:pt x="130395" y="598565"/>
                </a:lnTo>
                <a:lnTo>
                  <a:pt x="157481" y="629310"/>
                </a:lnTo>
                <a:lnTo>
                  <a:pt x="194784" y="648929"/>
                </a:lnTo>
                <a:lnTo>
                  <a:pt x="223715" y="654306"/>
                </a:lnTo>
                <a:lnTo>
                  <a:pt x="209913" y="655344"/>
                </a:lnTo>
                <a:lnTo>
                  <a:pt x="171171" y="669149"/>
                </a:lnTo>
                <a:lnTo>
                  <a:pt x="139819" y="696348"/>
                </a:lnTo>
                <a:lnTo>
                  <a:pt x="120218" y="733540"/>
                </a:lnTo>
                <a:lnTo>
                  <a:pt x="115824" y="1199388"/>
                </a:lnTo>
                <a:lnTo>
                  <a:pt x="114852" y="1213572"/>
                </a:lnTo>
                <a:lnTo>
                  <a:pt x="101252" y="1252361"/>
                </a:lnTo>
                <a:lnTo>
                  <a:pt x="74166" y="1283106"/>
                </a:lnTo>
                <a:lnTo>
                  <a:pt x="36863" y="1302725"/>
                </a:lnTo>
                <a:lnTo>
                  <a:pt x="22723" y="1306260"/>
                </a:lnTo>
                <a:lnTo>
                  <a:pt x="7932" y="13081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7097036" y="3552476"/>
            <a:ext cx="196563" cy="1040374"/>
          </a:xfrm>
          <a:custGeom>
            <a:avLst/>
            <a:gdLst/>
            <a:ahLst/>
            <a:cxnLst/>
            <a:rect l="l" t="t" r="r" b="b"/>
            <a:pathLst>
              <a:path w="229870" h="1216660">
                <a:moveTo>
                  <a:pt x="0" y="0"/>
                </a:moveTo>
                <a:lnTo>
                  <a:pt x="44694" y="7757"/>
                </a:lnTo>
                <a:lnTo>
                  <a:pt x="81298" y="28993"/>
                </a:lnTo>
                <a:lnTo>
                  <a:pt x="106205" y="60657"/>
                </a:lnTo>
                <a:lnTo>
                  <a:pt x="115809" y="99696"/>
                </a:lnTo>
                <a:lnTo>
                  <a:pt x="115824" y="506730"/>
                </a:lnTo>
                <a:lnTo>
                  <a:pt x="116860" y="520278"/>
                </a:lnTo>
                <a:lnTo>
                  <a:pt x="131335" y="557286"/>
                </a:lnTo>
                <a:lnTo>
                  <a:pt x="160054" y="586306"/>
                </a:lnTo>
                <a:lnTo>
                  <a:pt x="199410" y="604076"/>
                </a:lnTo>
                <a:lnTo>
                  <a:pt x="229775" y="608062"/>
                </a:lnTo>
                <a:lnTo>
                  <a:pt x="214491" y="608981"/>
                </a:lnTo>
                <a:lnTo>
                  <a:pt x="172652" y="621797"/>
                </a:lnTo>
                <a:lnTo>
                  <a:pt x="139854" y="647263"/>
                </a:lnTo>
                <a:lnTo>
                  <a:pt x="119978" y="682244"/>
                </a:lnTo>
                <a:lnTo>
                  <a:pt x="115824" y="1114806"/>
                </a:lnTo>
                <a:lnTo>
                  <a:pt x="114787" y="1128354"/>
                </a:lnTo>
                <a:lnTo>
                  <a:pt x="100312" y="1165362"/>
                </a:lnTo>
                <a:lnTo>
                  <a:pt x="71593" y="1194382"/>
                </a:lnTo>
                <a:lnTo>
                  <a:pt x="32237" y="1212152"/>
                </a:lnTo>
                <a:lnTo>
                  <a:pt x="17378" y="1215011"/>
                </a:lnTo>
                <a:lnTo>
                  <a:pt x="1872" y="12161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7451062" y="5141772"/>
            <a:ext cx="568514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spc="-4" dirty="0">
                <a:latin typeface="Courier New"/>
                <a:cs typeface="Courier New"/>
              </a:rPr>
              <a:t>number</a:t>
            </a:r>
            <a:endParaRPr sz="1197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7076" y="5779617"/>
            <a:ext cx="653220" cy="158011"/>
          </a:xfrm>
          <a:custGeom>
            <a:avLst/>
            <a:gdLst/>
            <a:ahLst/>
            <a:cxnLst/>
            <a:rect l="l" t="t" r="r" b="b"/>
            <a:pathLst>
              <a:path w="763904" h="184784">
                <a:moveTo>
                  <a:pt x="572262" y="138684"/>
                </a:moveTo>
                <a:lnTo>
                  <a:pt x="572262" y="46482"/>
                </a:lnTo>
                <a:lnTo>
                  <a:pt x="0" y="46482"/>
                </a:lnTo>
                <a:lnTo>
                  <a:pt x="0" y="138684"/>
                </a:lnTo>
                <a:lnTo>
                  <a:pt x="572262" y="138684"/>
                </a:lnTo>
                <a:close/>
              </a:path>
              <a:path w="763904" h="184784">
                <a:moveTo>
                  <a:pt x="763524" y="92201"/>
                </a:moveTo>
                <a:lnTo>
                  <a:pt x="572262" y="0"/>
                </a:lnTo>
                <a:lnTo>
                  <a:pt x="572262" y="184404"/>
                </a:lnTo>
                <a:lnTo>
                  <a:pt x="763524" y="9220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 txBox="1"/>
          <p:nvPr/>
        </p:nvSpPr>
        <p:spPr>
          <a:xfrm>
            <a:off x="4046497" y="5775778"/>
            <a:ext cx="754217" cy="21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dirty="0">
                <a:latin typeface="Courier New"/>
                <a:cs typeface="Courier New"/>
              </a:rPr>
              <a:t>ptrPart</a:t>
            </a:r>
            <a:endParaRPr sz="1368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974452" y="3098751"/>
          <a:ext cx="1008664" cy="3028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813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651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7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49">
                      <a:solidFill>
                        <a:srgbClr val="000000"/>
                      </a:solidFill>
                      <a:prstDash val="solid"/>
                    </a:lnL>
                    <a:lnR w="31749">
                      <a:solidFill>
                        <a:srgbClr val="000000"/>
                      </a:solidFill>
                      <a:prstDash val="solid"/>
                    </a:lnR>
                    <a:lnT w="56514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22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00110100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49">
                      <a:solidFill>
                        <a:srgbClr val="000000"/>
                      </a:solidFill>
                      <a:prstDash val="solid"/>
                    </a:lnL>
                    <a:lnR w="31749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7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00000101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49">
                      <a:solidFill>
                        <a:srgbClr val="000000"/>
                      </a:solidFill>
                      <a:prstDash val="solid"/>
                    </a:lnL>
                    <a:lnR w="317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87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49">
                      <a:solidFill>
                        <a:srgbClr val="000000"/>
                      </a:solidFill>
                      <a:prstDash val="solid"/>
                    </a:lnL>
                    <a:lnR w="317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87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00011100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49">
                      <a:solidFill>
                        <a:srgbClr val="000000"/>
                      </a:solidFill>
                      <a:prstDash val="solid"/>
                    </a:lnL>
                    <a:lnR w="317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2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01000000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49">
                      <a:solidFill>
                        <a:srgbClr val="000000"/>
                      </a:solidFill>
                      <a:prstDash val="solid"/>
                    </a:lnL>
                    <a:lnR w="317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316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49">
                      <a:solidFill>
                        <a:srgbClr val="000000"/>
                      </a:solidFill>
                      <a:prstDash val="solid"/>
                    </a:lnL>
                    <a:lnR w="317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27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49">
                      <a:solidFill>
                        <a:srgbClr val="000000"/>
                      </a:solidFill>
                      <a:prstDash val="solid"/>
                    </a:lnL>
                    <a:lnR w="31749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51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00110001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375211" y="3939976"/>
            <a:ext cx="1128899" cy="2861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4344" algn="r">
              <a:lnSpc>
                <a:spcPts val="1423"/>
              </a:lnSpc>
            </a:pPr>
            <a:r>
              <a:rPr lang="en-AU" sz="1539" spc="-9" dirty="0">
                <a:latin typeface="Courier New"/>
                <a:cs typeface="Courier New"/>
              </a:rPr>
              <a:t>quantity</a:t>
            </a:r>
            <a:endParaRPr lang="en-AU" sz="1539" dirty="0">
              <a:latin typeface="Courier New"/>
              <a:cs typeface="Courier New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EAF7D5-2DB8-4078-809F-9250502B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…Continued</a:t>
            </a:r>
          </a:p>
        </p:txBody>
      </p:sp>
    </p:spTree>
    <p:extLst>
      <p:ext uri="{BB962C8B-B14F-4D97-AF65-F5344CB8AC3E}">
        <p14:creationId xmlns:p14="http://schemas.microsoft.com/office/powerpoint/2010/main" val="1487474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784665"/>
            <a:ext cx="9296400" cy="104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617" marR="4344" indent="-293214">
              <a:lnSpc>
                <a:spcPct val="150000"/>
              </a:lnSpc>
              <a:buFont typeface="Arial"/>
              <a:buChar char="•"/>
              <a:tabLst>
                <a:tab pos="424617" algn="l"/>
              </a:tabLst>
            </a:pP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Onc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e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pointe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r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point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s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structure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,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you can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acces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s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all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members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th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e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structure</a:t>
            </a:r>
            <a:endParaRPr sz="2437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0" y="6154205"/>
            <a:ext cx="2590076" cy="61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alibri"/>
                <a:cs typeface="Calibri"/>
              </a:rPr>
              <a:t>this is equivalent to</a:t>
            </a:r>
            <a:endParaRPr sz="1710" dirty="0">
              <a:latin typeface="Calibri"/>
              <a:cs typeface="Calibri"/>
            </a:endParaRPr>
          </a:p>
          <a:p>
            <a:pPr marL="10860">
              <a:spcBef>
                <a:spcPts val="855"/>
              </a:spcBef>
            </a:pPr>
            <a:r>
              <a:rPr sz="1539" spc="-4" dirty="0">
                <a:latin typeface="Courier New"/>
                <a:cs typeface="Courier New"/>
              </a:rPr>
              <a:t>bc209.numbe</a:t>
            </a:r>
            <a:r>
              <a:rPr sz="1539" dirty="0">
                <a:latin typeface="Courier New"/>
                <a:cs typeface="Courier New"/>
              </a:rPr>
              <a:t>r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dirty="0">
                <a:latin typeface="Courier New"/>
                <a:cs typeface="Courier New"/>
              </a:rPr>
              <a:t>=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245603;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277073"/>
            <a:ext cx="9601200" cy="378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60"/>
            <a:r>
              <a:rPr lang="en-AU" sz="1539" spc="-4" dirty="0" err="1">
                <a:solidFill>
                  <a:srgbClr val="00009A"/>
                </a:solidFill>
                <a:latin typeface="Courier New"/>
                <a:cs typeface="Courier New"/>
              </a:rPr>
              <a:t>typede</a:t>
            </a:r>
            <a:r>
              <a:rPr lang="en-AU" sz="1539" dirty="0" err="1">
                <a:solidFill>
                  <a:srgbClr val="00009A"/>
                </a:solidFill>
                <a:latin typeface="Courier New"/>
                <a:cs typeface="Courier New"/>
              </a:rPr>
              <a:t>f</a:t>
            </a:r>
            <a:r>
              <a:rPr lang="en-AU" sz="1539" spc="-13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lang="en-AU" sz="1539" spc="-4" dirty="0" err="1">
                <a:solidFill>
                  <a:srgbClr val="00009A"/>
                </a:solidFill>
                <a:latin typeface="Courier New"/>
                <a:cs typeface="Courier New"/>
              </a:rPr>
              <a:t>struct</a:t>
            </a:r>
            <a:endParaRPr lang="en-AU" sz="1539" dirty="0">
              <a:latin typeface="Courier New"/>
              <a:cs typeface="Courier New"/>
            </a:endParaRPr>
          </a:p>
          <a:p>
            <a:pPr marL="10860">
              <a:spcBef>
                <a:spcPts val="4"/>
              </a:spcBef>
            </a:pPr>
            <a:r>
              <a:rPr lang="en-AU" sz="1539" dirty="0">
                <a:latin typeface="Courier New"/>
                <a:cs typeface="Courier New"/>
              </a:rPr>
              <a:t>{</a:t>
            </a:r>
          </a:p>
          <a:p>
            <a:pPr marL="361087" marR="4321645"/>
            <a:r>
              <a:rPr lang="en-AU" sz="1539" spc="-9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lang="en-AU" sz="1539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lang="en-AU" sz="1539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lang="en-AU" sz="1539" spc="-9" dirty="0">
                <a:latin typeface="Courier New"/>
                <a:cs typeface="Courier New"/>
              </a:rPr>
              <a:t>number;</a:t>
            </a:r>
          </a:p>
          <a:p>
            <a:pPr marL="361087" marR="4321645"/>
            <a:r>
              <a:rPr lang="en-AU" sz="1539" spc="-9" dirty="0">
                <a:latin typeface="Courier New"/>
                <a:cs typeface="Courier New"/>
              </a:rPr>
              <a:t> </a:t>
            </a:r>
            <a:r>
              <a:rPr lang="en-AU" sz="1539" spc="-9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lang="en-AU" sz="1539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lang="en-AU" sz="1539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lang="en-AU" sz="1539" spc="-9" dirty="0">
                <a:latin typeface="Courier New"/>
                <a:cs typeface="Courier New"/>
              </a:rPr>
              <a:t>quantity;</a:t>
            </a:r>
            <a:endParaRPr lang="en-AU" sz="1539" dirty="0">
              <a:latin typeface="Courier New"/>
              <a:cs typeface="Courier New"/>
            </a:endParaRPr>
          </a:p>
          <a:p>
            <a:pPr marL="10860">
              <a:spcBef>
                <a:spcPts val="4"/>
              </a:spcBef>
            </a:pPr>
            <a:r>
              <a:rPr lang="en-AU" sz="1539" spc="-9" dirty="0">
                <a:latin typeface="Courier New"/>
                <a:cs typeface="Courier New"/>
              </a:rPr>
              <a:t>}</a:t>
            </a:r>
            <a:r>
              <a:rPr lang="en-AU" sz="1539" spc="-9" dirty="0" err="1">
                <a:latin typeface="Courier New"/>
                <a:cs typeface="Courier New"/>
              </a:rPr>
              <a:t>part_t</a:t>
            </a:r>
            <a:r>
              <a:rPr lang="en-AU" sz="1539" spc="-9" dirty="0">
                <a:latin typeface="Courier New"/>
                <a:cs typeface="Courier New"/>
              </a:rPr>
              <a:t>;</a:t>
            </a:r>
            <a:endParaRPr lang="en-AU" sz="1539" dirty="0">
              <a:latin typeface="Courier New"/>
              <a:cs typeface="Courier New"/>
            </a:endParaRPr>
          </a:p>
          <a:p>
            <a:pPr>
              <a:spcBef>
                <a:spcPts val="34"/>
              </a:spcBef>
            </a:pPr>
            <a:endParaRPr lang="en-AU" sz="2223" dirty="0">
              <a:latin typeface="Times New Roman"/>
              <a:cs typeface="Times New Roman"/>
            </a:endParaRPr>
          </a:p>
          <a:p>
            <a:pPr marL="10860" marR="4555131">
              <a:lnSpc>
                <a:spcPct val="140800"/>
              </a:lnSpc>
            </a:pPr>
            <a:r>
              <a:rPr lang="en-AU" sz="1539" spc="-4" dirty="0" err="1">
                <a:latin typeface="Courier New"/>
                <a:cs typeface="Courier New"/>
              </a:rPr>
              <a:t>par</a:t>
            </a:r>
            <a:r>
              <a:rPr lang="en-AU" sz="1539" dirty="0" err="1">
                <a:latin typeface="Courier New"/>
                <a:cs typeface="Courier New"/>
              </a:rPr>
              <a:t>t_t</a:t>
            </a:r>
            <a:r>
              <a:rPr lang="en-AU" sz="1539" spc="-13" dirty="0">
                <a:latin typeface="Courier New"/>
                <a:cs typeface="Courier New"/>
              </a:rPr>
              <a:t> </a:t>
            </a:r>
            <a:r>
              <a:rPr lang="en-AU" sz="1539" spc="-4" dirty="0">
                <a:latin typeface="Courier New"/>
                <a:cs typeface="Courier New"/>
              </a:rPr>
              <a:t>*</a:t>
            </a:r>
            <a:r>
              <a:rPr lang="en-AU" sz="1539" spc="-4" dirty="0" err="1">
                <a:latin typeface="Courier New"/>
                <a:cs typeface="Courier New"/>
              </a:rPr>
              <a:t>ptrPart</a:t>
            </a:r>
            <a:r>
              <a:rPr lang="en-AU" sz="1539" spc="-4" dirty="0">
                <a:latin typeface="Courier New"/>
                <a:cs typeface="Courier New"/>
              </a:rPr>
              <a:t>; </a:t>
            </a:r>
          </a:p>
          <a:p>
            <a:pPr marL="10860" marR="4555131">
              <a:lnSpc>
                <a:spcPct val="140800"/>
              </a:lnSpc>
            </a:pPr>
            <a:r>
              <a:rPr lang="en-AU" sz="1539" spc="-4" dirty="0">
                <a:latin typeface="Courier New"/>
                <a:cs typeface="Courier New"/>
              </a:rPr>
              <a:t>par</a:t>
            </a:r>
            <a:r>
              <a:rPr lang="en-AU" sz="1539" dirty="0">
                <a:latin typeface="Courier New"/>
                <a:cs typeface="Courier New"/>
              </a:rPr>
              <a:t>t</a:t>
            </a:r>
            <a:r>
              <a:rPr lang="en-AU" sz="1539" spc="-13" dirty="0">
                <a:latin typeface="Courier New"/>
                <a:cs typeface="Courier New"/>
              </a:rPr>
              <a:t> </a:t>
            </a:r>
            <a:r>
              <a:rPr lang="en-AU" sz="1539" spc="-4" dirty="0">
                <a:latin typeface="Courier New"/>
                <a:cs typeface="Courier New"/>
              </a:rPr>
              <a:t>bc209;</a:t>
            </a:r>
          </a:p>
          <a:p>
            <a:pPr marL="10860" marR="4555131">
              <a:lnSpc>
                <a:spcPct val="140800"/>
              </a:lnSpc>
            </a:pPr>
            <a:endParaRPr lang="en-AU" sz="1539" spc="-4" dirty="0">
              <a:latin typeface="Courier New"/>
              <a:cs typeface="Courier New"/>
            </a:endParaRPr>
          </a:p>
          <a:p>
            <a:pPr marL="10860" marR="4555131">
              <a:lnSpc>
                <a:spcPct val="140800"/>
              </a:lnSpc>
            </a:pPr>
            <a:r>
              <a:rPr lang="en-AU" sz="1539" spc="-9" dirty="0" err="1">
                <a:latin typeface="Courier New"/>
                <a:cs typeface="Courier New"/>
              </a:rPr>
              <a:t>ptrPar</a:t>
            </a:r>
            <a:r>
              <a:rPr lang="en-AU" sz="1539" dirty="0" err="1">
                <a:latin typeface="Courier New"/>
                <a:cs typeface="Courier New"/>
              </a:rPr>
              <a:t>t</a:t>
            </a:r>
            <a:r>
              <a:rPr lang="en-AU" sz="1539" spc="-9" dirty="0">
                <a:latin typeface="Courier New"/>
                <a:cs typeface="Courier New"/>
              </a:rPr>
              <a:t> </a:t>
            </a:r>
            <a:r>
              <a:rPr lang="en-AU" sz="1539" dirty="0">
                <a:latin typeface="Courier New"/>
                <a:cs typeface="Courier New"/>
              </a:rPr>
              <a:t>=</a:t>
            </a:r>
            <a:r>
              <a:rPr lang="en-AU" sz="1539" spc="-9" dirty="0">
                <a:latin typeface="Courier New"/>
                <a:cs typeface="Courier New"/>
              </a:rPr>
              <a:t> </a:t>
            </a:r>
            <a:r>
              <a:rPr lang="en-AU" sz="1539" b="1" spc="-9" dirty="0">
                <a:latin typeface="Courier New"/>
                <a:cs typeface="Courier New"/>
              </a:rPr>
              <a:t>&amp;</a:t>
            </a:r>
            <a:r>
              <a:rPr lang="en-AU" sz="1539" spc="-9" dirty="0">
                <a:latin typeface="Courier New"/>
                <a:cs typeface="Courier New"/>
              </a:rPr>
              <a:t>bc209; </a:t>
            </a:r>
            <a:r>
              <a:rPr lang="en-AU" sz="2400" b="1" spc="-4" dirty="0">
                <a:latin typeface="Courier New"/>
                <a:cs typeface="Courier New"/>
              </a:rPr>
              <a:t>(*</a:t>
            </a:r>
            <a:r>
              <a:rPr lang="en-AU" sz="2400" b="1" spc="-4" dirty="0" err="1">
                <a:latin typeface="Courier New"/>
                <a:cs typeface="Courier New"/>
              </a:rPr>
              <a:t>ptrPart</a:t>
            </a:r>
            <a:r>
              <a:rPr lang="en-AU" sz="2400" b="1" spc="-4" dirty="0">
                <a:latin typeface="Courier New"/>
                <a:cs typeface="Courier New"/>
              </a:rPr>
              <a:t>).</a:t>
            </a:r>
            <a:r>
              <a:rPr lang="en-AU" sz="2400" spc="-9" dirty="0">
                <a:latin typeface="Courier New"/>
                <a:cs typeface="Courier New"/>
              </a:rPr>
              <a:t>number </a:t>
            </a:r>
            <a:r>
              <a:rPr lang="en-AU" sz="2400" dirty="0">
                <a:latin typeface="Courier New"/>
                <a:cs typeface="Courier New"/>
              </a:rPr>
              <a:t>=</a:t>
            </a:r>
            <a:r>
              <a:rPr lang="en-AU" sz="2400" spc="-9" dirty="0">
                <a:latin typeface="Courier New"/>
                <a:cs typeface="Courier New"/>
              </a:rPr>
              <a:t>245603;</a:t>
            </a:r>
            <a:endParaRPr lang="en-AU" sz="2400" dirty="0">
              <a:latin typeface="Courier New"/>
              <a:cs typeface="Courier New"/>
            </a:endParaRPr>
          </a:p>
          <a:p>
            <a:pPr marL="10860" marR="4555131">
              <a:lnSpc>
                <a:spcPct val="140800"/>
              </a:lnSpc>
            </a:pPr>
            <a:endParaRPr lang="en-AU" sz="1539" dirty="0">
              <a:latin typeface="Courier New"/>
              <a:cs typeface="Courier New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67CDD6-93A8-443F-B169-C90A8519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Members Access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E0FBD7-D07F-4525-95ED-AEDE4993C830}"/>
              </a:ext>
            </a:extLst>
          </p:cNvPr>
          <p:cNvCxnSpPr>
            <a:cxnSpLocks/>
          </p:cNvCxnSpPr>
          <p:nvPr/>
        </p:nvCxnSpPr>
        <p:spPr>
          <a:xfrm>
            <a:off x="3733800" y="5632975"/>
            <a:ext cx="1905000" cy="61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9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5928" y="1693788"/>
            <a:ext cx="9392388" cy="3727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1"/>
              </a:spcBef>
            </a:pPr>
            <a:endParaRPr sz="2394" dirty="0">
              <a:latin typeface="Times New Roman"/>
              <a:cs typeface="Times New Roman"/>
            </a:endParaRPr>
          </a:p>
          <a:p>
            <a:pPr marL="10860"/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typede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f</a:t>
            </a:r>
            <a:r>
              <a:rPr sz="1539" spc="-13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4" dirty="0">
                <a:solidFill>
                  <a:srgbClr val="00009A"/>
                </a:solidFill>
                <a:latin typeface="Courier New"/>
                <a:cs typeface="Courier New"/>
              </a:rPr>
              <a:t>struct</a:t>
            </a:r>
            <a:endParaRPr sz="1539" dirty="0">
              <a:latin typeface="Courier New"/>
              <a:cs typeface="Courier New"/>
            </a:endParaRPr>
          </a:p>
          <a:p>
            <a:pPr marL="10860">
              <a:spcBef>
                <a:spcPts val="4"/>
              </a:spcBef>
            </a:pPr>
            <a:r>
              <a:rPr sz="1539" dirty="0">
                <a:latin typeface="Courier New"/>
                <a:cs typeface="Courier New"/>
              </a:rPr>
              <a:t>{</a:t>
            </a:r>
          </a:p>
          <a:p>
            <a:pPr marL="361087" marR="4363999"/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latin typeface="Courier New"/>
                <a:cs typeface="Courier New"/>
              </a:rPr>
              <a:t>number; </a:t>
            </a:r>
            <a:endParaRPr lang="en-US" sz="1539" spc="-9" dirty="0">
              <a:latin typeface="Courier New"/>
              <a:cs typeface="Courier New"/>
            </a:endParaRPr>
          </a:p>
          <a:p>
            <a:pPr marL="361087" marR="4363999"/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539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539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539" spc="-9" dirty="0">
                <a:latin typeface="Courier New"/>
                <a:cs typeface="Courier New"/>
              </a:rPr>
              <a:t>quantity;</a:t>
            </a:r>
            <a:endParaRPr sz="1539" dirty="0">
              <a:latin typeface="Courier New"/>
              <a:cs typeface="Courier New"/>
            </a:endParaRPr>
          </a:p>
          <a:p>
            <a:pPr marL="10860">
              <a:spcBef>
                <a:spcPts val="4"/>
              </a:spcBef>
            </a:pPr>
            <a:r>
              <a:rPr sz="1539" spc="-9" dirty="0">
                <a:latin typeface="Courier New"/>
                <a:cs typeface="Courier New"/>
              </a:rPr>
              <a:t>}</a:t>
            </a:r>
            <a:r>
              <a:rPr sz="1539" spc="-9" dirty="0" err="1">
                <a:latin typeface="Courier New"/>
                <a:cs typeface="Courier New"/>
              </a:rPr>
              <a:t>part</a:t>
            </a:r>
            <a:r>
              <a:rPr lang="en-US" sz="1539" spc="-9" dirty="0" err="1">
                <a:latin typeface="Courier New"/>
                <a:cs typeface="Courier New"/>
              </a:rPr>
              <a:t>_t</a:t>
            </a:r>
            <a:r>
              <a:rPr sz="1539" spc="-9" dirty="0">
                <a:latin typeface="Courier New"/>
                <a:cs typeface="Courier New"/>
              </a:rPr>
              <a:t>;</a:t>
            </a:r>
            <a:endParaRPr sz="1539" dirty="0">
              <a:latin typeface="Courier New"/>
              <a:cs typeface="Courier New"/>
            </a:endParaRPr>
          </a:p>
          <a:p>
            <a:pPr>
              <a:spcBef>
                <a:spcPts val="34"/>
              </a:spcBef>
            </a:pPr>
            <a:endParaRPr sz="2223" dirty="0">
              <a:latin typeface="Times New Roman"/>
              <a:cs typeface="Times New Roman"/>
            </a:endParaRPr>
          </a:p>
          <a:p>
            <a:pPr marL="10860" marR="4597484">
              <a:lnSpc>
                <a:spcPct val="140800"/>
              </a:lnSpc>
            </a:pPr>
            <a:r>
              <a:rPr lang="en-US" sz="1539" spc="-4" dirty="0" err="1">
                <a:latin typeface="Courier New"/>
                <a:cs typeface="Courier New"/>
              </a:rPr>
              <a:t>p</a:t>
            </a:r>
            <a:r>
              <a:rPr sz="1539" spc="-4" dirty="0" err="1">
                <a:latin typeface="Courier New"/>
                <a:cs typeface="Courier New"/>
              </a:rPr>
              <a:t>ar</a:t>
            </a:r>
            <a:r>
              <a:rPr sz="1539" dirty="0" err="1">
                <a:latin typeface="Courier New"/>
                <a:cs typeface="Courier New"/>
              </a:rPr>
              <a:t>t</a:t>
            </a:r>
            <a:r>
              <a:rPr lang="en-US" sz="1539" dirty="0" err="1">
                <a:latin typeface="Courier New"/>
                <a:cs typeface="Courier New"/>
              </a:rPr>
              <a:t>_t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*ptrPart; par</a:t>
            </a:r>
            <a:r>
              <a:rPr sz="1539" dirty="0">
                <a:latin typeface="Courier New"/>
                <a:cs typeface="Courier New"/>
              </a:rPr>
              <a:t>t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bc209;</a:t>
            </a:r>
            <a:endParaRPr lang="en-AU" sz="1539" spc="-4" dirty="0">
              <a:latin typeface="Courier New"/>
              <a:cs typeface="Courier New"/>
            </a:endParaRPr>
          </a:p>
          <a:p>
            <a:pPr marL="10860" marR="4597484">
              <a:lnSpc>
                <a:spcPct val="140800"/>
              </a:lnSpc>
            </a:pPr>
            <a:endParaRPr lang="en-AU" sz="1539" spc="-4" dirty="0">
              <a:latin typeface="Courier New"/>
              <a:cs typeface="Courier New"/>
            </a:endParaRPr>
          </a:p>
          <a:p>
            <a:pPr marL="10860" marR="4597484">
              <a:lnSpc>
                <a:spcPct val="140800"/>
              </a:lnSpc>
            </a:pPr>
            <a:r>
              <a:rPr lang="en-AU" sz="1539" spc="-9" dirty="0" err="1">
                <a:latin typeface="Courier New"/>
                <a:cs typeface="Courier New"/>
              </a:rPr>
              <a:t>ptrPar</a:t>
            </a:r>
            <a:r>
              <a:rPr lang="en-AU" sz="1539" dirty="0" err="1">
                <a:latin typeface="Courier New"/>
                <a:cs typeface="Courier New"/>
              </a:rPr>
              <a:t>t</a:t>
            </a:r>
            <a:r>
              <a:rPr lang="en-AU" sz="1539" spc="-9" dirty="0">
                <a:latin typeface="Courier New"/>
                <a:cs typeface="Courier New"/>
              </a:rPr>
              <a:t> </a:t>
            </a:r>
            <a:r>
              <a:rPr lang="en-AU" sz="1539" dirty="0">
                <a:latin typeface="Courier New"/>
                <a:cs typeface="Courier New"/>
              </a:rPr>
              <a:t>=</a:t>
            </a:r>
            <a:r>
              <a:rPr lang="en-AU" sz="1539" spc="-9" dirty="0">
                <a:latin typeface="Courier New"/>
                <a:cs typeface="Courier New"/>
              </a:rPr>
              <a:t> </a:t>
            </a:r>
            <a:r>
              <a:rPr lang="en-AU" sz="1539" b="1" spc="-9" dirty="0">
                <a:latin typeface="Courier New"/>
                <a:cs typeface="Courier New"/>
              </a:rPr>
              <a:t>&amp;</a:t>
            </a:r>
            <a:r>
              <a:rPr lang="en-AU" sz="1539" spc="-9" dirty="0">
                <a:latin typeface="Courier New"/>
                <a:cs typeface="Courier New"/>
              </a:rPr>
              <a:t>bc209; </a:t>
            </a:r>
          </a:p>
          <a:p>
            <a:pPr marL="10860" marR="4597484">
              <a:lnSpc>
                <a:spcPct val="140800"/>
              </a:lnSpc>
            </a:pPr>
            <a:r>
              <a:rPr lang="en-AU" sz="2400" b="1" spc="-4" dirty="0" err="1">
                <a:latin typeface="Courier New"/>
                <a:cs typeface="Courier New"/>
              </a:rPr>
              <a:t>ptrPart</a:t>
            </a:r>
            <a:r>
              <a:rPr lang="en-AU" sz="2400" b="1" spc="-4" dirty="0">
                <a:latin typeface="Courier New"/>
                <a:cs typeface="Courier New"/>
              </a:rPr>
              <a:t>-&gt;</a:t>
            </a:r>
            <a:r>
              <a:rPr lang="en-AU" sz="2400" spc="-4" dirty="0">
                <a:latin typeface="Courier New"/>
                <a:cs typeface="Courier New"/>
              </a:rPr>
              <a:t>numbe</a:t>
            </a:r>
            <a:r>
              <a:rPr lang="en-AU" sz="2400" dirty="0">
                <a:latin typeface="Courier New"/>
                <a:cs typeface="Courier New"/>
              </a:rPr>
              <a:t>r</a:t>
            </a:r>
            <a:r>
              <a:rPr lang="en-AU" sz="2400" spc="-13" dirty="0">
                <a:latin typeface="Courier New"/>
                <a:cs typeface="Courier New"/>
              </a:rPr>
              <a:t> </a:t>
            </a:r>
            <a:r>
              <a:rPr lang="en-AU" sz="2400" dirty="0">
                <a:latin typeface="Courier New"/>
                <a:cs typeface="Courier New"/>
              </a:rPr>
              <a:t>= </a:t>
            </a:r>
            <a:r>
              <a:rPr lang="en-AU" sz="2400" spc="-4" dirty="0">
                <a:latin typeface="Courier New"/>
                <a:cs typeface="Courier New"/>
              </a:rPr>
              <a:t>245603;</a:t>
            </a:r>
            <a:endParaRPr lang="en-AU" sz="2400" dirty="0">
              <a:latin typeface="Courier New"/>
              <a:cs typeface="Courier New"/>
            </a:endParaRPr>
          </a:p>
          <a:p>
            <a:pPr marL="10860" marR="4597484">
              <a:lnSpc>
                <a:spcPct val="140800"/>
              </a:lnSpc>
            </a:pPr>
            <a:endParaRPr sz="1539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6200" y="5486400"/>
            <a:ext cx="2590076" cy="61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Calibri"/>
                <a:cs typeface="Calibri"/>
              </a:rPr>
              <a:t>this is </a:t>
            </a:r>
            <a:r>
              <a:rPr sz="1710" dirty="0">
                <a:latin typeface="Calibri"/>
                <a:cs typeface="Calibri"/>
              </a:rPr>
              <a:t>al</a:t>
            </a:r>
            <a:r>
              <a:rPr sz="1710" spc="-9" dirty="0">
                <a:latin typeface="Calibri"/>
                <a:cs typeface="Calibri"/>
              </a:rPr>
              <a:t>s</a:t>
            </a:r>
            <a:r>
              <a:rPr sz="1710" spc="-4" dirty="0">
                <a:latin typeface="Calibri"/>
                <a:cs typeface="Calibri"/>
              </a:rPr>
              <a:t>o</a:t>
            </a:r>
            <a:r>
              <a:rPr sz="1710" dirty="0">
                <a:latin typeface="Calibri"/>
                <a:cs typeface="Calibri"/>
              </a:rPr>
              <a:t> </a:t>
            </a:r>
            <a:r>
              <a:rPr sz="1710" spc="-4" dirty="0">
                <a:latin typeface="Calibri"/>
                <a:cs typeface="Calibri"/>
              </a:rPr>
              <a:t>equivalent to</a:t>
            </a:r>
            <a:endParaRPr sz="1710" dirty="0">
              <a:latin typeface="Calibri"/>
              <a:cs typeface="Calibri"/>
            </a:endParaRPr>
          </a:p>
          <a:p>
            <a:pPr marL="10860">
              <a:spcBef>
                <a:spcPts val="855"/>
              </a:spcBef>
            </a:pPr>
            <a:r>
              <a:rPr sz="1539" spc="-4" dirty="0">
                <a:latin typeface="Courier New"/>
                <a:cs typeface="Courier New"/>
              </a:rPr>
              <a:t>bc209.numbe</a:t>
            </a:r>
            <a:r>
              <a:rPr sz="1539" dirty="0">
                <a:latin typeface="Courier New"/>
                <a:cs typeface="Courier New"/>
              </a:rPr>
              <a:t>r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dirty="0">
                <a:latin typeface="Courier New"/>
                <a:cs typeface="Courier New"/>
              </a:rPr>
              <a:t>=</a:t>
            </a:r>
            <a:r>
              <a:rPr sz="1539" spc="-13" dirty="0">
                <a:latin typeface="Courier New"/>
                <a:cs typeface="Courier New"/>
              </a:rPr>
              <a:t> </a:t>
            </a:r>
            <a:r>
              <a:rPr sz="1539" spc="-4" dirty="0">
                <a:latin typeface="Courier New"/>
                <a:cs typeface="Courier New"/>
              </a:rPr>
              <a:t>245603;</a:t>
            </a:r>
            <a:endParaRPr sz="1539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4969042"/>
            <a:ext cx="2604737" cy="451770"/>
          </a:xfrm>
          <a:custGeom>
            <a:avLst/>
            <a:gdLst/>
            <a:ahLst/>
            <a:cxnLst/>
            <a:rect l="l" t="t" r="r" b="b"/>
            <a:pathLst>
              <a:path w="3046095" h="528320">
                <a:moveTo>
                  <a:pt x="81533" y="0"/>
                </a:moveTo>
                <a:lnTo>
                  <a:pt x="0" y="25145"/>
                </a:lnTo>
                <a:lnTo>
                  <a:pt x="61721" y="69233"/>
                </a:lnTo>
                <a:lnTo>
                  <a:pt x="61721" y="41909"/>
                </a:lnTo>
                <a:lnTo>
                  <a:pt x="64007" y="28956"/>
                </a:lnTo>
                <a:lnTo>
                  <a:pt x="76474" y="30988"/>
                </a:lnTo>
                <a:lnTo>
                  <a:pt x="81533" y="0"/>
                </a:lnTo>
                <a:close/>
              </a:path>
              <a:path w="3046095" h="528320">
                <a:moveTo>
                  <a:pt x="76474" y="30988"/>
                </a:moveTo>
                <a:lnTo>
                  <a:pt x="64007" y="28956"/>
                </a:lnTo>
                <a:lnTo>
                  <a:pt x="61721" y="41909"/>
                </a:lnTo>
                <a:lnTo>
                  <a:pt x="74355" y="43969"/>
                </a:lnTo>
                <a:lnTo>
                  <a:pt x="76474" y="30988"/>
                </a:lnTo>
                <a:close/>
              </a:path>
              <a:path w="3046095" h="528320">
                <a:moveTo>
                  <a:pt x="74355" y="43969"/>
                </a:moveTo>
                <a:lnTo>
                  <a:pt x="61721" y="41909"/>
                </a:lnTo>
                <a:lnTo>
                  <a:pt x="61721" y="69233"/>
                </a:lnTo>
                <a:lnTo>
                  <a:pt x="69341" y="74675"/>
                </a:lnTo>
                <a:lnTo>
                  <a:pt x="74355" y="43969"/>
                </a:lnTo>
                <a:close/>
              </a:path>
              <a:path w="3046095" h="528320">
                <a:moveTo>
                  <a:pt x="3045714" y="515111"/>
                </a:moveTo>
                <a:lnTo>
                  <a:pt x="76474" y="30988"/>
                </a:lnTo>
                <a:lnTo>
                  <a:pt x="74355" y="43969"/>
                </a:lnTo>
                <a:lnTo>
                  <a:pt x="3044190" y="528065"/>
                </a:lnTo>
                <a:lnTo>
                  <a:pt x="3045714" y="515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Rectangle 7"/>
          <p:cNvSpPr/>
          <p:nvPr/>
        </p:nvSpPr>
        <p:spPr>
          <a:xfrm>
            <a:off x="-211518" y="540931"/>
            <a:ext cx="9392389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4617" marR="4344" indent="-293214">
              <a:lnSpc>
                <a:spcPct val="150000"/>
              </a:lnSpc>
              <a:buFont typeface="Arial"/>
              <a:buChar char="•"/>
              <a:tabLst>
                <a:tab pos="424617" algn="l"/>
                <a:tab pos="3919834" algn="l"/>
              </a:tabLst>
            </a:pPr>
            <a:r>
              <a:rPr lang="en-A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Another way to access the structure members is to use </a:t>
            </a:r>
            <a:r>
              <a:rPr lang="en-AU"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indirect membership operator -&gt;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EF5D61-D109-4C1E-A237-F7D7445B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…Continued</a:t>
            </a:r>
          </a:p>
        </p:txBody>
      </p:sp>
    </p:spTree>
    <p:extLst>
      <p:ext uri="{BB962C8B-B14F-4D97-AF65-F5344CB8AC3E}">
        <p14:creationId xmlns:p14="http://schemas.microsoft.com/office/powerpoint/2010/main" val="2692315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924" y="607142"/>
            <a:ext cx="9070075" cy="4777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marR="44524" indent="-293214">
              <a:lnSpc>
                <a:spcPct val="150000"/>
              </a:lnSpc>
              <a:buFont typeface="Arial"/>
              <a:buChar char="•"/>
              <a:tabLst>
                <a:tab pos="304074" algn="l"/>
              </a:tabLst>
            </a:pP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Therefore,</a:t>
            </a:r>
            <a:r>
              <a:rPr sz="24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there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ar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e three ways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accessin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g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members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structure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d variable:</a:t>
            </a:r>
          </a:p>
          <a:p>
            <a:pPr marL="303531" lvl="1" indent="-48326">
              <a:spcBef>
                <a:spcPts val="1415"/>
              </a:spcBef>
              <a:buAutoNum type="arabicPeriod"/>
              <a:tabLst>
                <a:tab pos="469142" algn="l"/>
              </a:tabLst>
            </a:pPr>
            <a:r>
              <a:rPr sz="2300" spc="-4" dirty="0">
                <a:latin typeface="Calibri"/>
                <a:cs typeface="Calibri"/>
              </a:rPr>
              <a:t>Using the v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" dirty="0">
                <a:latin typeface="Calibri"/>
                <a:cs typeface="Calibri"/>
              </a:rPr>
              <a:t>ri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9" dirty="0">
                <a:latin typeface="Calibri"/>
                <a:cs typeface="Calibri"/>
              </a:rPr>
              <a:t>bl</a:t>
            </a:r>
            <a:r>
              <a:rPr sz="2300" spc="-4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4" dirty="0">
                <a:latin typeface="Calibri"/>
                <a:cs typeface="Calibri"/>
              </a:rPr>
              <a:t>name</a:t>
            </a:r>
            <a:r>
              <a:rPr sz="2300" spc="9" dirty="0">
                <a:latin typeface="Calibri"/>
                <a:cs typeface="Calibri"/>
              </a:rPr>
              <a:t> </a:t>
            </a:r>
            <a:r>
              <a:rPr sz="2300" spc="-4" dirty="0">
                <a:latin typeface="Calibri"/>
                <a:cs typeface="Calibri"/>
              </a:rPr>
              <a:t>and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4" dirty="0">
                <a:latin typeface="Calibri"/>
                <a:cs typeface="Calibri"/>
              </a:rPr>
              <a:t>the</a:t>
            </a:r>
            <a:r>
              <a:rPr sz="2300" spc="4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</a:t>
            </a:r>
            <a:r>
              <a:rPr sz="2300" spc="-4" dirty="0">
                <a:latin typeface="Calibri"/>
                <a:cs typeface="Calibri"/>
              </a:rPr>
              <a:t>r access</a:t>
            </a:r>
            <a:r>
              <a:rPr sz="2300" spc="4" dirty="0">
                <a:latin typeface="Calibri"/>
                <a:cs typeface="Calibri"/>
              </a:rPr>
              <a:t> </a:t>
            </a:r>
            <a:r>
              <a:rPr sz="2300" spc="-4" dirty="0">
                <a:latin typeface="Calibri"/>
                <a:cs typeface="Calibri"/>
              </a:rPr>
              <a:t>operator</a:t>
            </a:r>
            <a:endParaRPr sz="2300" dirty="0">
              <a:latin typeface="Calibri"/>
              <a:cs typeface="Calibri"/>
            </a:endParaRPr>
          </a:p>
          <a:p>
            <a:pPr marL="564708">
              <a:spcBef>
                <a:spcPts val="633"/>
              </a:spcBef>
            </a:pPr>
            <a:r>
              <a:rPr sz="2300" b="1" spc="-9" dirty="0">
                <a:latin typeface="Courier New"/>
                <a:cs typeface="Courier New"/>
              </a:rPr>
              <a:t>bc209</a:t>
            </a:r>
            <a:r>
              <a:rPr sz="2300" b="1" spc="-4" dirty="0">
                <a:latin typeface="Courier New"/>
                <a:cs typeface="Courier New"/>
              </a:rPr>
              <a:t>.</a:t>
            </a:r>
            <a:r>
              <a:rPr sz="2300" spc="-4" dirty="0">
                <a:latin typeface="Courier New"/>
                <a:cs typeface="Courier New"/>
              </a:rPr>
              <a:t>numbe</a:t>
            </a:r>
            <a:r>
              <a:rPr sz="2300" dirty="0">
                <a:latin typeface="Courier New"/>
                <a:cs typeface="Courier New"/>
              </a:rPr>
              <a:t>r</a:t>
            </a:r>
            <a:r>
              <a:rPr sz="2300" spc="-13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=</a:t>
            </a:r>
            <a:r>
              <a:rPr sz="2300" spc="-13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Courier New"/>
                <a:cs typeface="Courier New"/>
              </a:rPr>
              <a:t>245603;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39" dirty="0">
              <a:latin typeface="Times New Roman"/>
              <a:cs typeface="Times New Roman"/>
            </a:endParaRPr>
          </a:p>
          <a:p>
            <a:pPr marL="303531" marR="4344" lvl="1" indent="-48869">
              <a:spcBef>
                <a:spcPts val="1073"/>
              </a:spcBef>
              <a:buAutoNum type="arabicPeriod" startAt="2"/>
              <a:tabLst>
                <a:tab pos="469142" algn="l"/>
              </a:tabLst>
            </a:pPr>
            <a:r>
              <a:rPr sz="2300" spc="-4" dirty="0">
                <a:latin typeface="Calibri"/>
                <a:cs typeface="Calibri"/>
              </a:rPr>
              <a:t>Using the</a:t>
            </a:r>
            <a:r>
              <a:rPr sz="2300" spc="4" dirty="0">
                <a:latin typeface="Calibri"/>
                <a:cs typeface="Calibri"/>
              </a:rPr>
              <a:t> </a:t>
            </a:r>
            <a:r>
              <a:rPr sz="2300" spc="-4" dirty="0">
                <a:latin typeface="Calibri"/>
                <a:cs typeface="Calibri"/>
              </a:rPr>
              <a:t>indirec</a:t>
            </a:r>
            <a:r>
              <a:rPr sz="2300" dirty="0">
                <a:latin typeface="Calibri"/>
                <a:cs typeface="Calibri"/>
              </a:rPr>
              <a:t>tion</a:t>
            </a:r>
            <a:r>
              <a:rPr sz="2300" spc="-4" dirty="0">
                <a:latin typeface="Calibri"/>
                <a:cs typeface="Calibri"/>
              </a:rPr>
              <a:t> operator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4" dirty="0">
                <a:latin typeface="Calibri"/>
                <a:cs typeface="Calibri"/>
              </a:rPr>
              <a:t>with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4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4" dirty="0">
                <a:latin typeface="Calibri"/>
                <a:cs typeface="Calibri"/>
              </a:rPr>
              <a:t>pointer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4" dirty="0">
                <a:latin typeface="Calibri"/>
                <a:cs typeface="Calibri"/>
              </a:rPr>
              <a:t>and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4" dirty="0">
                <a:latin typeface="Calibri"/>
                <a:cs typeface="Calibri"/>
              </a:rPr>
              <a:t>the</a:t>
            </a:r>
            <a:r>
              <a:rPr sz="2300" spc="4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</a:t>
            </a:r>
            <a:r>
              <a:rPr sz="2300" spc="-4" dirty="0">
                <a:latin typeface="Calibri"/>
                <a:cs typeface="Calibri"/>
              </a:rPr>
              <a:t>r access operator</a:t>
            </a:r>
            <a:endParaRPr sz="2300" dirty="0">
              <a:latin typeface="Calibri"/>
              <a:cs typeface="Calibri"/>
            </a:endParaRPr>
          </a:p>
          <a:p>
            <a:pPr marL="564708">
              <a:spcBef>
                <a:spcPts val="410"/>
              </a:spcBef>
            </a:pPr>
            <a:r>
              <a:rPr sz="2300" b="1" spc="-9" dirty="0">
                <a:latin typeface="Courier New"/>
                <a:cs typeface="Courier New"/>
              </a:rPr>
              <a:t>(*ptr)</a:t>
            </a:r>
            <a:r>
              <a:rPr sz="2300" b="1" dirty="0">
                <a:latin typeface="Courier New"/>
                <a:cs typeface="Courier New"/>
              </a:rPr>
              <a:t>.</a:t>
            </a:r>
            <a:r>
              <a:rPr sz="2300" spc="-4" dirty="0">
                <a:latin typeface="Courier New"/>
                <a:cs typeface="Courier New"/>
              </a:rPr>
              <a:t>numbe</a:t>
            </a:r>
            <a:r>
              <a:rPr sz="2300" dirty="0">
                <a:latin typeface="Courier New"/>
                <a:cs typeface="Courier New"/>
              </a:rPr>
              <a:t>r</a:t>
            </a:r>
            <a:r>
              <a:rPr sz="2300" spc="-13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=</a:t>
            </a:r>
            <a:r>
              <a:rPr sz="2300" spc="-13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Courier New"/>
                <a:cs typeface="Courier New"/>
              </a:rPr>
              <a:t>245603;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39" dirty="0">
              <a:latin typeface="Times New Roman"/>
              <a:cs typeface="Times New Roman"/>
            </a:endParaRPr>
          </a:p>
          <a:p>
            <a:pPr marL="468599" lvl="1" indent="-213937">
              <a:spcBef>
                <a:spcPts val="1291"/>
              </a:spcBef>
              <a:buAutoNum type="arabicPeriod" startAt="3"/>
              <a:tabLst>
                <a:tab pos="469142" algn="l"/>
              </a:tabLst>
            </a:pPr>
            <a:r>
              <a:rPr sz="23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Using a</a:t>
            </a:r>
            <a:r>
              <a:rPr sz="23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3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pointer</a:t>
            </a:r>
            <a:r>
              <a:rPr sz="23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3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followed</a:t>
            </a:r>
            <a:r>
              <a:rPr sz="23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300" spc="-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</a:t>
            </a:r>
            <a:r>
              <a:rPr sz="23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y</a:t>
            </a:r>
            <a:r>
              <a:rPr sz="23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3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</a:t>
            </a:r>
            <a:r>
              <a:rPr sz="2300" spc="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3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indir</a:t>
            </a:r>
            <a:r>
              <a:rPr sz="23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e</a:t>
            </a:r>
            <a:r>
              <a:rPr sz="23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ct</a:t>
            </a:r>
            <a:r>
              <a:rPr sz="23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3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membership</a:t>
            </a:r>
            <a:r>
              <a:rPr sz="23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300" spc="-4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operator</a:t>
            </a:r>
            <a:endParaRPr sz="23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R="2882182" algn="ctr">
              <a:spcBef>
                <a:spcPts val="800"/>
              </a:spcBef>
            </a:pPr>
            <a:r>
              <a:rPr sz="2300" b="1" spc="-4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ptr-&gt;</a:t>
            </a:r>
            <a:r>
              <a:rPr sz="2300" spc="-9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numbe</a:t>
            </a:r>
            <a:r>
              <a:rPr sz="230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r</a:t>
            </a:r>
            <a:r>
              <a:rPr sz="2300" spc="-9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30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=</a:t>
            </a:r>
            <a:r>
              <a:rPr sz="2300" spc="-9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245603;</a:t>
            </a:r>
            <a:endParaRPr sz="2300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074BA4-0AA3-4A62-A289-073A360F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 Member Access - Summary</a:t>
            </a:r>
          </a:p>
        </p:txBody>
      </p:sp>
    </p:spTree>
    <p:extLst>
      <p:ext uri="{BB962C8B-B14F-4D97-AF65-F5344CB8AC3E}">
        <p14:creationId xmlns:p14="http://schemas.microsoft.com/office/powerpoint/2010/main" val="166584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Pointer Variable Initialization 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12153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Before being used, pointer should be assigned an address: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Pointers should be initialized when they’re defined or they can be assigned an address value afterwards. 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may be initialized to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or an address. </a:t>
            </a:r>
          </a:p>
          <a:p>
            <a:pPr lvl="2"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with the value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points to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nothing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113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54"/>
          <a:stretch/>
        </p:blipFill>
        <p:spPr>
          <a:xfrm>
            <a:off x="457200" y="981532"/>
            <a:ext cx="7643260" cy="290466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71546"/>
            <a:ext cx="5857353" cy="18869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FBEF7F-F26B-4DC6-AB57-EEB5584AF1DC}"/>
              </a:ext>
            </a:extLst>
          </p:cNvPr>
          <p:cNvSpPr/>
          <p:nvPr/>
        </p:nvSpPr>
        <p:spPr>
          <a:xfrm>
            <a:off x="-30246" y="0"/>
            <a:ext cx="100124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000" spc="-9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Example: Function with a Structured Input Parameters</a:t>
            </a:r>
            <a:endParaRPr lang="en-US" sz="30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82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488"/>
          <a:stretch/>
        </p:blipFill>
        <p:spPr>
          <a:xfrm>
            <a:off x="228600" y="764756"/>
            <a:ext cx="5528183" cy="396315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76749"/>
            <a:ext cx="4953000" cy="15955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815" y="3228226"/>
            <a:ext cx="4170185" cy="822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1788" y="2724212"/>
            <a:ext cx="3241080" cy="329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39" b="1" u="sng" dirty="0">
                <a:solidFill>
                  <a:srgbClr val="7030A0"/>
                </a:solidFill>
              </a:rPr>
              <a:t>Another way by using the -&gt; operator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C634090-4A77-45D6-A509-AA14F936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…Continued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B323E8-C868-422C-9F61-F3092C252943}"/>
              </a:ext>
            </a:extLst>
          </p:cNvPr>
          <p:cNvSpPr/>
          <p:nvPr/>
        </p:nvSpPr>
        <p:spPr>
          <a:xfrm>
            <a:off x="2895599" y="2724212"/>
            <a:ext cx="786613" cy="1238188"/>
          </a:xfrm>
          <a:prstGeom prst="ellipse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13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4445" r="12216" b="32222"/>
          <a:stretch/>
        </p:blipFill>
        <p:spPr>
          <a:xfrm>
            <a:off x="1066800" y="1257300"/>
            <a:ext cx="6781801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Appendix: Operators Precedence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724869-ED85-4AAB-A1D1-0514DAD36279}"/>
              </a:ext>
            </a:extLst>
          </p:cNvPr>
          <p:cNvSpPr/>
          <p:nvPr/>
        </p:nvSpPr>
        <p:spPr>
          <a:xfrm>
            <a:off x="3200400" y="22860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EEEA7-975E-42FE-B040-9975EC74A635}"/>
              </a:ext>
            </a:extLst>
          </p:cNvPr>
          <p:cNvSpPr/>
          <p:nvPr/>
        </p:nvSpPr>
        <p:spPr>
          <a:xfrm>
            <a:off x="1524000" y="5828268"/>
            <a:ext cx="6781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https://en.cppreference.com/w/cpp/language/operator_precedence</a:t>
            </a:r>
          </a:p>
        </p:txBody>
      </p:sp>
    </p:spTree>
    <p:extLst>
      <p:ext uri="{BB962C8B-B14F-4D97-AF65-F5344CB8AC3E}">
        <p14:creationId xmlns:p14="http://schemas.microsoft.com/office/powerpoint/2010/main" val="18111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tp8_07_Page_09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6" t="6268" r="38592" b="80885"/>
          <a:stretch/>
        </p:blipFill>
        <p:spPr>
          <a:xfrm>
            <a:off x="5867400" y="4626185"/>
            <a:ext cx="1981201" cy="8809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Pointer Operators : (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&amp;,*)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0" y="545365"/>
            <a:ext cx="9112153" cy="399448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address operator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is a </a:t>
            </a:r>
            <a:r>
              <a:rPr lang="en-US" altLang="en-US" sz="2800" b="1" dirty="0">
                <a:solidFill>
                  <a:srgbClr val="000000"/>
                </a:solidFill>
                <a:latin typeface="Cambria" panose="02040503050406030204" pitchFamily="18" charset="0"/>
              </a:rPr>
              <a:t>unary 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operator that returns the address of its operand.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assuming the definitions: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altLang="en-US" sz="2800" b="1" dirty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alt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	the statement</a:t>
            </a:r>
          </a:p>
          <a:p>
            <a:pPr marL="914400" lvl="2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assigns the </a:t>
            </a:r>
            <a:r>
              <a:rPr lang="en-US" altLang="en-US" sz="2800" b="1" i="1" dirty="0">
                <a:solidFill>
                  <a:srgbClr val="000000"/>
                </a:solidFill>
                <a:latin typeface="Cambria" panose="02040503050406030204" pitchFamily="18" charset="0"/>
              </a:rPr>
              <a:t>address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of the variable </a:t>
            </a:r>
            <a:r>
              <a:rPr lang="en-US" alt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to pointer variable </a:t>
            </a:r>
            <a:r>
              <a:rPr lang="en-US" alt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pic>
        <p:nvPicPr>
          <p:cNvPr id="6" name="Picture 5" descr="chtp8_07_Page_09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8" t="30303" r="17670" b="50000"/>
          <a:stretch/>
        </p:blipFill>
        <p:spPr>
          <a:xfrm>
            <a:off x="3195443" y="5507182"/>
            <a:ext cx="5916710" cy="13508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E87165-99CF-4A59-8A93-7E6468552917}"/>
              </a:ext>
            </a:extLst>
          </p:cNvPr>
          <p:cNvSpPr/>
          <p:nvPr/>
        </p:nvSpPr>
        <p:spPr>
          <a:xfrm>
            <a:off x="381000" y="4539849"/>
            <a:ext cx="522181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Variable </a:t>
            </a:r>
            <a:r>
              <a:rPr lang="en-US" altLang="en-US" sz="2300" i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yPtr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then said to “point to”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y. </a:t>
            </a:r>
          </a:p>
        </p:txBody>
      </p:sp>
    </p:spTree>
    <p:extLst>
      <p:ext uri="{BB962C8B-B14F-4D97-AF65-F5344CB8AC3E}">
        <p14:creationId xmlns:p14="http://schemas.microsoft.com/office/powerpoint/2010/main" val="16563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…Continued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unary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operator, commonly referred to as the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indirection operator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dereferencing operator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returns the </a:t>
            </a:r>
            <a:r>
              <a:rPr lang="en-US" b="1" i="1" dirty="0">
                <a:solidFill>
                  <a:srgbClr val="0000FF"/>
                </a:solidFill>
                <a:latin typeface="Cambria" panose="02040503050406030204" pitchFamily="18" charset="0"/>
              </a:rPr>
              <a:t>value</a:t>
            </a:r>
            <a:r>
              <a:rPr 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of the object to the pointer points to. 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statement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	prints the value of variable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see last slide, namely 5. 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  <a:defRPr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Using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this manner is called </a:t>
            </a:r>
            <a:r>
              <a:rPr 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dereferencing a pointer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567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11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7" b="30064"/>
          <a:stretch/>
        </p:blipFill>
        <p:spPr>
          <a:xfrm>
            <a:off x="134143" y="457199"/>
            <a:ext cx="8875713" cy="411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07_Page_12"/>
          <p:cNvPicPr>
            <a:picLocks noGrp="1" noChangeAspect="1"/>
          </p:cNvPicPr>
          <p:nvPr isPhoto="1"/>
        </p:nvPicPr>
        <p:blipFill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b="58889"/>
          <a:stretch/>
        </p:blipFill>
        <p:spPr>
          <a:xfrm>
            <a:off x="268287" y="4572000"/>
            <a:ext cx="8875713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92128" y="762000"/>
            <a:ext cx="45720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specifier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%p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outputs the memory location as a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hexadecimal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integer on most platforms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19600" y="1408331"/>
            <a:ext cx="838200" cy="84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39493" y="4032061"/>
            <a:ext cx="2951672" cy="64633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are identical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70385" y="4355226"/>
            <a:ext cx="2034964" cy="79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07664" y="5009115"/>
            <a:ext cx="4572000" cy="9787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operators are complements of one another—when they’re both applied consecutively to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either order, the same result is printed.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43200" y="5690593"/>
            <a:ext cx="1500128" cy="86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0" y="-108079"/>
            <a:ext cx="8611737" cy="621565"/>
          </a:xfrm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09157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One Pointer with many Variables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12153" cy="14478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2400" spc="-4" dirty="0"/>
              <a:t>Th</a:t>
            </a:r>
            <a:r>
              <a:rPr lang="en-GB" sz="2400" dirty="0"/>
              <a:t>e </a:t>
            </a:r>
            <a:r>
              <a:rPr lang="en-GB" sz="2400" spc="-4" dirty="0"/>
              <a:t>sam</a:t>
            </a:r>
            <a:r>
              <a:rPr lang="en-GB" sz="2400" dirty="0"/>
              <a:t>e</a:t>
            </a:r>
            <a:r>
              <a:rPr lang="en-GB" sz="2400" spc="-4" dirty="0"/>
              <a:t> pointe</a:t>
            </a:r>
            <a:r>
              <a:rPr lang="en-GB" sz="2400" dirty="0"/>
              <a:t>r</a:t>
            </a:r>
            <a:r>
              <a:rPr lang="en-GB" sz="2400" spc="9" dirty="0"/>
              <a:t> </a:t>
            </a:r>
            <a:r>
              <a:rPr lang="en-GB" sz="2400" spc="-4" dirty="0"/>
              <a:t>ca</a:t>
            </a:r>
            <a:r>
              <a:rPr lang="en-GB" sz="2400" dirty="0"/>
              <a:t>n</a:t>
            </a:r>
            <a:r>
              <a:rPr lang="en-GB" sz="2400" spc="4" dirty="0"/>
              <a:t> </a:t>
            </a:r>
            <a:r>
              <a:rPr lang="en-GB" sz="2400" spc="-4" dirty="0"/>
              <a:t>poin</a:t>
            </a:r>
            <a:r>
              <a:rPr lang="en-GB" sz="2400" dirty="0"/>
              <a:t>t</a:t>
            </a:r>
            <a:r>
              <a:rPr lang="en-GB" sz="2400" spc="9" dirty="0"/>
              <a:t> </a:t>
            </a:r>
            <a:r>
              <a:rPr lang="en-GB" sz="2400" spc="-4" dirty="0"/>
              <a:t>t</a:t>
            </a:r>
            <a:r>
              <a:rPr lang="en-GB" sz="2400" dirty="0"/>
              <a:t>o</a:t>
            </a:r>
            <a:r>
              <a:rPr lang="en-GB" sz="2400" spc="4" dirty="0"/>
              <a:t> </a:t>
            </a:r>
            <a:r>
              <a:rPr lang="en-GB" sz="2400" spc="-4" dirty="0"/>
              <a:t>differen</a:t>
            </a:r>
            <a:r>
              <a:rPr lang="en-GB" sz="2400" dirty="0"/>
              <a:t>t</a:t>
            </a:r>
            <a:r>
              <a:rPr lang="en-GB" sz="2400" spc="4" dirty="0"/>
              <a:t> </a:t>
            </a:r>
            <a:r>
              <a:rPr lang="en-GB" sz="2400" spc="-4" dirty="0"/>
              <a:t>data variable</a:t>
            </a:r>
            <a:r>
              <a:rPr lang="en-GB" sz="2400" dirty="0"/>
              <a:t>s</a:t>
            </a:r>
            <a:r>
              <a:rPr lang="en-GB" sz="2400" spc="-4" dirty="0"/>
              <a:t> </a:t>
            </a:r>
            <a:r>
              <a:rPr lang="en-GB" sz="2400" dirty="0"/>
              <a:t>(</a:t>
            </a:r>
            <a:r>
              <a:rPr lang="en-GB" sz="2400" spc="4" dirty="0"/>
              <a:t> </a:t>
            </a:r>
            <a:r>
              <a:rPr lang="en-GB" sz="2400" spc="-4" dirty="0"/>
              <a:t>on</a:t>
            </a:r>
            <a:r>
              <a:rPr lang="en-GB" sz="2400" dirty="0"/>
              <a:t>e at</a:t>
            </a:r>
            <a:r>
              <a:rPr lang="en-GB" sz="2400" spc="-9" dirty="0"/>
              <a:t> </a:t>
            </a:r>
            <a:r>
              <a:rPr lang="en-GB" sz="2400" dirty="0"/>
              <a:t>a</a:t>
            </a:r>
            <a:r>
              <a:rPr lang="en-GB" sz="2400" spc="4" dirty="0"/>
              <a:t> </a:t>
            </a:r>
            <a:r>
              <a:rPr lang="en-GB" sz="2400" spc="-4" dirty="0"/>
              <a:t>tim</a:t>
            </a:r>
            <a:r>
              <a:rPr lang="en-GB" sz="2400" dirty="0"/>
              <a:t>e ) of the same data type: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800" y="5829150"/>
            <a:ext cx="1981200" cy="1075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ct val="118100"/>
              </a:lnSpc>
            </a:pPr>
            <a:r>
              <a:rPr sz="2000" i="1" spc="-4" dirty="0">
                <a:solidFill>
                  <a:srgbClr val="00009A"/>
                </a:solidFill>
                <a:latin typeface="Calibri"/>
                <a:cs typeface="Calibri"/>
              </a:rPr>
              <a:t>Output:   </a:t>
            </a:r>
            <a:endParaRPr lang="en-US" sz="2000" i="1" spc="-4" dirty="0">
              <a:solidFill>
                <a:srgbClr val="00009A"/>
              </a:solidFill>
              <a:latin typeface="Calibri"/>
              <a:cs typeface="Calibri"/>
            </a:endParaRPr>
          </a:p>
          <a:p>
            <a:pPr marL="10860" marR="4344">
              <a:lnSpc>
                <a:spcPct val="118100"/>
              </a:lnSpc>
            </a:pPr>
            <a:r>
              <a:rPr sz="2000" spc="-9" dirty="0">
                <a:latin typeface="Courier New"/>
                <a:cs typeface="Courier New"/>
              </a:rPr>
              <a:t>Th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9" dirty="0">
                <a:latin typeface="Courier New"/>
                <a:cs typeface="Courier New"/>
              </a:rPr>
              <a:t> price Th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9" dirty="0">
                <a:latin typeface="Courier New"/>
                <a:cs typeface="Courier New"/>
              </a:rPr>
              <a:t> price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600" y="6237980"/>
            <a:ext cx="175260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9" dirty="0">
                <a:latin typeface="Courier New"/>
                <a:cs typeface="Courier New"/>
              </a:rPr>
              <a:t> 45.50</a:t>
            </a:r>
            <a:endParaRPr sz="2000" dirty="0">
              <a:latin typeface="Courier New"/>
              <a:cs typeface="Courier New"/>
            </a:endParaRPr>
          </a:p>
          <a:p>
            <a:pPr marL="10860">
              <a:spcBef>
                <a:spcPts val="381"/>
              </a:spcBef>
            </a:pP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9" dirty="0">
                <a:latin typeface="Courier New"/>
                <a:cs typeface="Courier New"/>
              </a:rPr>
              <a:t> 30.99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7397536" y="4028102"/>
            <a:ext cx="285724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/>
            <a:r>
              <a:rPr spc="-4" dirty="0">
                <a:latin typeface="Calibri"/>
                <a:cs typeface="Calibri"/>
              </a:rPr>
              <a:t>Display a </a:t>
            </a:r>
            <a:r>
              <a:rPr dirty="0">
                <a:latin typeface="Calibri"/>
                <a:cs typeface="Calibri"/>
              </a:rPr>
              <a:t>val</a:t>
            </a:r>
            <a:r>
              <a:rPr spc="-9"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type </a:t>
            </a:r>
            <a:r>
              <a:rPr spc="-9" dirty="0">
                <a:solidFill>
                  <a:srgbClr val="00009A"/>
                </a:solidFill>
                <a:latin typeface="Calibri"/>
                <a:cs typeface="Calibri"/>
              </a:rPr>
              <a:t>flo</a:t>
            </a:r>
            <a:r>
              <a:rPr dirty="0">
                <a:solidFill>
                  <a:srgbClr val="00009A"/>
                </a:solidFill>
                <a:latin typeface="Calibri"/>
                <a:cs typeface="Calibri"/>
              </a:rPr>
              <a:t>a</a:t>
            </a:r>
            <a:r>
              <a:rPr spc="-4" dirty="0">
                <a:solidFill>
                  <a:srgbClr val="00009A"/>
                </a:solidFill>
                <a:latin typeface="Calibri"/>
                <a:cs typeface="Calibri"/>
              </a:rPr>
              <a:t>t</a:t>
            </a:r>
            <a:r>
              <a:rPr spc="4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pc="-9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o</a:t>
            </a:r>
            <a:r>
              <a:rPr spc="-9" dirty="0">
                <a:latin typeface="Calibri"/>
                <a:cs typeface="Calibri"/>
              </a:rPr>
              <a:t>in</a:t>
            </a:r>
            <a:r>
              <a:rPr dirty="0">
                <a:latin typeface="Calibri"/>
                <a:cs typeface="Calibri"/>
              </a:rPr>
              <a:t>te</a:t>
            </a:r>
            <a:r>
              <a:rPr spc="-4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by </a:t>
            </a:r>
            <a:r>
              <a:rPr b="1" spc="-4" dirty="0">
                <a:latin typeface="Calibri"/>
                <a:cs typeface="Calibri"/>
              </a:rPr>
              <a:t>pt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-4" dirty="0">
                <a:latin typeface="Calibri"/>
                <a:cs typeface="Calibri"/>
              </a:rPr>
              <a:t>P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6868E7-3404-4199-AA9C-991F134F0360}"/>
              </a:ext>
            </a:extLst>
          </p:cNvPr>
          <p:cNvSpPr/>
          <p:nvPr/>
        </p:nvSpPr>
        <p:spPr>
          <a:xfrm>
            <a:off x="1295400" y="2248260"/>
            <a:ext cx="7714318" cy="307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float 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oldPrice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=45.50, 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newPrice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=30.99;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float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ptrP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ptrP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=&amp;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oldPrice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;  /*obtain the address of 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oldPrice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*/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printf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(“The price %f\n”, *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ptrP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ptrP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newPrice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; /*obtain the address of 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oldPrice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*/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prinftf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(“The price %f\n”, *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ptrP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EC5E0-3B49-4C35-9C11-C87D1040E5C7}"/>
              </a:ext>
            </a:extLst>
          </p:cNvPr>
          <p:cNvSpPr/>
          <p:nvPr/>
        </p:nvSpPr>
        <p:spPr>
          <a:xfrm>
            <a:off x="0" y="1941477"/>
            <a:ext cx="1488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7A1B94-9DEF-4C3B-BD6E-7308538A613C}"/>
              </a:ext>
            </a:extLst>
          </p:cNvPr>
          <p:cNvCxnSpPr>
            <a:cxnSpLocks/>
          </p:cNvCxnSpPr>
          <p:nvPr/>
        </p:nvCxnSpPr>
        <p:spPr>
          <a:xfrm>
            <a:off x="5334000" y="4114800"/>
            <a:ext cx="3048000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78FEBC-61BC-4123-BEA5-4C825A446A83}"/>
              </a:ext>
            </a:extLst>
          </p:cNvPr>
          <p:cNvCxnSpPr>
            <a:cxnSpLocks/>
          </p:cNvCxnSpPr>
          <p:nvPr/>
        </p:nvCxnSpPr>
        <p:spPr>
          <a:xfrm flipV="1">
            <a:off x="5410200" y="5181600"/>
            <a:ext cx="3138957" cy="110553"/>
          </a:xfrm>
          <a:prstGeom prst="line">
            <a:avLst/>
          </a:prstGeom>
          <a:ln>
            <a:prstDash val="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72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9.0&quot;&gt;&lt;object type=&quot;1&quot; unique_id=&quot;10001&quot;&gt;&lt;object type=&quot;2&quot; unique_id=&quot;12157&quot;&gt;&lt;object type=&quot;3&quot; unique_id=&quot;12159&quot;&gt;&lt;property id=&quot;20148&quot; value=&quot;5&quot;/&gt;&lt;property id=&quot;20300&quot; value=&quot;Slide 2&quot;/&gt;&lt;property id=&quot;20307&quot; value=&quot;258&quot;/&gt;&lt;/object&gt;&lt;object type=&quot;3&quot; unique_id=&quot;12160&quot;&gt;&lt;property id=&quot;20148&quot; value=&quot;5&quot;/&gt;&lt;property id=&quot;20300&quot; value=&quot;Slide 3&quot;/&gt;&lt;property id=&quot;20307&quot; value=&quot;259&quot;/&gt;&lt;/object&gt;&lt;object type=&quot;3&quot; unique_id=&quot;12161&quot;&gt;&lt;property id=&quot;20148&quot; value=&quot;5&quot;/&gt;&lt;property id=&quot;20300&quot; value=&quot;Slide 4&quot;/&gt;&lt;property id=&quot;20307&quot; value=&quot;260&quot;/&gt;&lt;/object&gt;&lt;object type=&quot;3&quot; unique_id=&quot;12162&quot;&gt;&lt;property id=&quot;20148&quot; value=&quot;5&quot;/&gt;&lt;property id=&quot;20300&quot; value=&quot;Slide 7&quot;/&gt;&lt;property id=&quot;20307&quot; value=&quot;261&quot;/&gt;&lt;/object&gt;&lt;object type=&quot;3&quot; unique_id=&quot;12163&quot;&gt;&lt;property id=&quot;20148&quot; value=&quot;5&quot;/&gt;&lt;property id=&quot;20300&quot; value=&quot;Slide 10&quot;/&gt;&lt;property id=&quot;20307&quot; value=&quot;262&quot;/&gt;&lt;/object&gt;&lt;object type=&quot;3&quot; unique_id=&quot;12164&quot;&gt;&lt;property id=&quot;20148&quot; value=&quot;5&quot;/&gt;&lt;property id=&quot;20300&quot; value=&quot;Slide 11&quot;/&gt;&lt;property id=&quot;20307&quot; value=&quot;263&quot;/&gt;&lt;/object&gt;&lt;object type=&quot;3&quot; unique_id=&quot;12165&quot;&gt;&lt;property id=&quot;20148&quot; value=&quot;5&quot;/&gt;&lt;property id=&quot;20300&quot; value=&quot;Slide 14&quot;/&gt;&lt;property id=&quot;20307&quot; value=&quot;264&quot;/&gt;&lt;/object&gt;&lt;object type=&quot;3&quot; unique_id=&quot;12166&quot;&gt;&lt;property id=&quot;20148&quot; value=&quot;5&quot;/&gt;&lt;property id=&quot;20300&quot; value=&quot;Slide 17&quot;/&gt;&lt;property id=&quot;20307&quot; value=&quot;265&quot;/&gt;&lt;/object&gt;&lt;object type=&quot;3&quot; unique_id=&quot;12167&quot;&gt;&lt;property id=&quot;20148&quot; value=&quot;5&quot;/&gt;&lt;property id=&quot;20300&quot; value=&quot;Slide 19&quot;/&gt;&lt;property id=&quot;20307&quot; value=&quot;266&quot;/&gt;&lt;/object&gt;&lt;object type=&quot;3&quot; unique_id=&quot;12168&quot;&gt;&lt;property id=&quot;20148&quot; value=&quot;5&quot;/&gt;&lt;property id=&quot;20300&quot; value=&quot;Slide 21&quot;/&gt;&lt;property id=&quot;20307&quot; value=&quot;267&quot;/&gt;&lt;/object&gt;&lt;object type=&quot;3&quot; unique_id=&quot;12169&quot;&gt;&lt;property id=&quot;20148&quot; value=&quot;5&quot;/&gt;&lt;property id=&quot;20300&quot; value=&quot;Slide 22&quot;/&gt;&lt;property id=&quot;20307&quot; value=&quot;268&quot;/&gt;&lt;/object&gt;&lt;object type=&quot;3&quot; unique_id=&quot;12170&quot;&gt;&lt;property id=&quot;20148&quot; value=&quot;5&quot;/&gt;&lt;property id=&quot;20300&quot; value=&quot;Slide 23&quot;/&gt;&lt;property id=&quot;20307&quot; value=&quot;269&quot;/&gt;&lt;/object&gt;&lt;object type=&quot;3&quot; unique_id=&quot;12171&quot;&gt;&lt;property id=&quot;20148&quot; value=&quot;5&quot;/&gt;&lt;property id=&quot;20300&quot; value=&quot;Slide 27&quot;/&gt;&lt;property id=&quot;20307&quot; value=&quot;270&quot;/&gt;&lt;/object&gt;&lt;object type=&quot;3&quot; unique_id=&quot;12172&quot;&gt;&lt;property id=&quot;20148&quot; value=&quot;5&quot;/&gt;&lt;property id=&quot;20300&quot; value=&quot;Slide 28&quot;/&gt;&lt;property id=&quot;20307&quot; value=&quot;271&quot;/&gt;&lt;/object&gt;&lt;object type=&quot;3&quot; unique_id=&quot;12173&quot;&gt;&lt;property id=&quot;20148&quot; value=&quot;5&quot;/&gt;&lt;property id=&quot;20300&quot; value=&quot;Slide 30&quot;/&gt;&lt;property id=&quot;20307&quot; value=&quot;272&quot;/&gt;&lt;/object&gt;&lt;object type=&quot;3&quot; unique_id=&quot;12174&quot;&gt;&lt;property id=&quot;20148&quot; value=&quot;5&quot;/&gt;&lt;property id=&quot;20300&quot; value=&quot;Slide 31&quot;/&gt;&lt;property id=&quot;20307&quot; value=&quot;273&quot;/&gt;&lt;/object&gt;&lt;object type=&quot;3&quot; unique_id=&quot;12175&quot;&gt;&lt;property id=&quot;20148&quot; value=&quot;5&quot;/&gt;&lt;property id=&quot;20300&quot; value=&quot;Slide 34&quot;/&gt;&lt;property id=&quot;20307&quot; value=&quot;274&quot;/&gt;&lt;/object&gt;&lt;object type=&quot;3&quot; unique_id=&quot;12176&quot;&gt;&lt;property id=&quot;20148&quot; value=&quot;5&quot;/&gt;&lt;property id=&quot;20300&quot; value=&quot;Slide 35&quot;/&gt;&lt;property id=&quot;20307&quot; value=&quot;275&quot;/&gt;&lt;/object&gt;&lt;object type=&quot;3&quot; unique_id=&quot;12177&quot;&gt;&lt;property id=&quot;20148&quot; value=&quot;5&quot;/&gt;&lt;property id=&quot;20300&quot; value=&quot;Slide 36&quot;/&gt;&lt;property id=&quot;20307&quot; value=&quot;276&quot;/&gt;&lt;/object&gt;&lt;object type=&quot;3&quot; unique_id=&quot;12178&quot;&gt;&lt;property id=&quot;20148&quot; value=&quot;5&quot;/&gt;&lt;property id=&quot;20300&quot; value=&quot;Slide 37&quot;/&gt;&lt;property id=&quot;20307&quot; value=&quot;277&quot;/&gt;&lt;/object&gt;&lt;object type=&quot;3&quot; unique_id=&quot;12179&quot;&gt;&lt;property id=&quot;20148&quot; value=&quot;5&quot;/&gt;&lt;property id=&quot;20300&quot; value=&quot;Slide 38&quot;/&gt;&lt;property id=&quot;20307&quot; value=&quot;278&quot;/&gt;&lt;/object&gt;&lt;object type=&quot;3&quot; unique_id=&quot;12180&quot;&gt;&lt;property id=&quot;20148&quot; value=&quot;5&quot;/&gt;&lt;property id=&quot;20300&quot; value=&quot;Slide 39&quot;/&gt;&lt;property id=&quot;20307&quot; value=&quot;279&quot;/&gt;&lt;/object&gt;&lt;object type=&quot;3&quot; unique_id=&quot;12181&quot;&gt;&lt;property id=&quot;20148&quot; value=&quot;5&quot;/&gt;&lt;property id=&quot;20300&quot; value=&quot;Slide 41&quot;/&gt;&lt;property id=&quot;20307&quot; value=&quot;280&quot;/&gt;&lt;/object&gt;&lt;object type=&quot;3&quot; unique_id=&quot;12182&quot;&gt;&lt;property id=&quot;20148&quot; value=&quot;5&quot;/&gt;&lt;property id=&quot;20300&quot; value=&quot;Slide 45&quot;/&gt;&lt;property id=&quot;20307&quot; value=&quot;281&quot;/&gt;&lt;/object&gt;&lt;object type=&quot;3&quot; unique_id=&quot;12183&quot;&gt;&lt;property id=&quot;20148&quot; value=&quot;5&quot;/&gt;&lt;property id=&quot;20300&quot; value=&quot;Slide 47&quot;/&gt;&lt;property id=&quot;20307&quot; value=&quot;282&quot;/&gt;&lt;/object&gt;&lt;object type=&quot;3&quot; unique_id=&quot;12184&quot;&gt;&lt;property id=&quot;20148&quot; value=&quot;5&quot;/&gt;&lt;property id=&quot;20300&quot; value=&quot;Slide 51&quot;/&gt;&lt;property id=&quot;20307&quot; value=&quot;283&quot;/&gt;&lt;/object&gt;&lt;object type=&quot;3&quot; unique_id=&quot;12185&quot;&gt;&lt;property id=&quot;20148&quot; value=&quot;5&quot;/&gt;&lt;property id=&quot;20300&quot; value=&quot;Slide 52&quot;/&gt;&lt;property id=&quot;20307&quot; value=&quot;284&quot;/&gt;&lt;/object&gt;&lt;object type=&quot;3&quot; unique_id=&quot;12186&quot;&gt;&lt;property id=&quot;20148&quot; value=&quot;5&quot;/&gt;&lt;property id=&quot;20300&quot; value=&quot;Slide 55&quot;/&gt;&lt;property id=&quot;20307&quot; value=&quot;285&quot;/&gt;&lt;/object&gt;&lt;object type=&quot;3&quot; unique_id=&quot;12187&quot;&gt;&lt;property id=&quot;20148&quot; value=&quot;5&quot;/&gt;&lt;property id=&quot;20300&quot; value=&quot;Slide 56&quot;/&gt;&lt;property id=&quot;20307&quot; value=&quot;286&quot;/&gt;&lt;/object&gt;&lt;object type=&quot;3&quot; unique_id=&quot;12188&quot;&gt;&lt;property id=&quot;20148&quot; value=&quot;5&quot;/&gt;&lt;property id=&quot;20300&quot; value=&quot;Slide 58&quot;/&gt;&lt;property id=&quot;20307&quot; value=&quot;287&quot;/&gt;&lt;/object&gt;&lt;object type=&quot;3&quot; unique_id=&quot;12189&quot;&gt;&lt;property id=&quot;20148&quot; value=&quot;5&quot;/&gt;&lt;property id=&quot;20300&quot; value=&quot;Slide 61&quot;/&gt;&lt;property id=&quot;20307&quot; value=&quot;288&quot;/&gt;&lt;/object&gt;&lt;object type=&quot;3&quot; unique_id=&quot;12190&quot;&gt;&lt;property id=&quot;20148&quot; value=&quot;5&quot;/&gt;&lt;property id=&quot;20300&quot; value=&quot;Slide 65&quot;/&gt;&lt;property id=&quot;20307&quot; value=&quot;289&quot;/&gt;&lt;/object&gt;&lt;object type=&quot;3&quot; unique_id=&quot;12191&quot;&gt;&lt;property id=&quot;20148&quot; value=&quot;5&quot;/&gt;&lt;property id=&quot;20300&quot; value=&quot;Slide 68&quot;/&gt;&lt;property id=&quot;20307&quot; value=&quot;290&quot;/&gt;&lt;/object&gt;&lt;object type=&quot;3&quot; unique_id=&quot;12192&quot;&gt;&lt;property id=&quot;20148&quot; value=&quot;5&quot;/&gt;&lt;property id=&quot;20300&quot; value=&quot;Slide 73&quot;/&gt;&lt;property id=&quot;20307&quot; value=&quot;291&quot;/&gt;&lt;/object&gt;&lt;object type=&quot;3&quot; unique_id=&quot;12193&quot;&gt;&lt;property id=&quot;20148&quot; value=&quot;5&quot;/&gt;&lt;property id=&quot;20300&quot; value=&quot;Slide 74&quot;/&gt;&lt;property id=&quot;20307&quot; value=&quot;292&quot;/&gt;&lt;/object&gt;&lt;object type=&quot;3&quot; unique_id=&quot;12194&quot;&gt;&lt;property id=&quot;20148&quot; value=&quot;5&quot;/&gt;&lt;property id=&quot;20300&quot; value=&quot;Slide 75&quot;/&gt;&lt;property id=&quot;20307&quot; value=&quot;293&quot;/&gt;&lt;/object&gt;&lt;object type=&quot;3&quot; unique_id=&quot;12195&quot;&gt;&lt;property id=&quot;20148&quot; value=&quot;5&quot;/&gt;&lt;property id=&quot;20300&quot; value=&quot;Slide 76&quot;/&gt;&lt;property id=&quot;20307&quot; value=&quot;294&quot;/&gt;&lt;/object&gt;&lt;object type=&quot;3&quot; unique_id=&quot;12196&quot;&gt;&lt;property id=&quot;20148&quot; value=&quot;5&quot;/&gt;&lt;property id=&quot;20300&quot; value=&quot;Slide 80&quot;/&gt;&lt;property id=&quot;20307&quot; value=&quot;295&quot;/&gt;&lt;/object&gt;&lt;object type=&quot;3&quot; unique_id=&quot;12197&quot;&gt;&lt;property id=&quot;20148&quot; value=&quot;5&quot;/&gt;&lt;property id=&quot;20300&quot; value=&quot;Slide 83&quot;/&gt;&lt;property id=&quot;20307&quot; value=&quot;296&quot;/&gt;&lt;/object&gt;&lt;object type=&quot;3&quot; unique_id=&quot;12198&quot;&gt;&lt;property id=&quot;20148&quot; value=&quot;5&quot;/&gt;&lt;property id=&quot;20300&quot; value=&quot;Slide 85&quot;/&gt;&lt;property id=&quot;20307&quot; value=&quot;297&quot;/&gt;&lt;/object&gt;&lt;object type=&quot;3&quot; unique_id=&quot;12199&quot;&gt;&lt;property id=&quot;20148&quot; value=&quot;5&quot;/&gt;&lt;property id=&quot;20300&quot; value=&quot;Slide 88&quot;/&gt;&lt;property id=&quot;20307&quot; value=&quot;298&quot;/&gt;&lt;/object&gt;&lt;object type=&quot;3&quot; unique_id=&quot;12200&quot;&gt;&lt;property id=&quot;20148&quot; value=&quot;5&quot;/&gt;&lt;property id=&quot;20300&quot; value=&quot;Slide 89&quot;/&gt;&lt;property id=&quot;20307&quot; value=&quot;299&quot;/&gt;&lt;/object&gt;&lt;object type=&quot;3&quot; unique_id=&quot;12201&quot;&gt;&lt;property id=&quot;20148&quot; value=&quot;5&quot;/&gt;&lt;property id=&quot;20300&quot; value=&quot;Slide 90&quot;/&gt;&lt;property id=&quot;20307&quot; value=&quot;300&quot;/&gt;&lt;/object&gt;&lt;object type=&quot;3&quot; unique_id=&quot;12202&quot;&gt;&lt;property id=&quot;20148&quot; value=&quot;5&quot;/&gt;&lt;property id=&quot;20300&quot; value=&quot;Slide 95&quot;/&gt;&lt;property id=&quot;20307&quot; value=&quot;301&quot;/&gt;&lt;/object&gt;&lt;object type=&quot;3&quot; unique_id=&quot;12203&quot;&gt;&lt;property id=&quot;20148&quot; value=&quot;5&quot;/&gt;&lt;property id=&quot;20300&quot; value=&quot;Slide 96&quot;/&gt;&lt;property id=&quot;20307&quot; value=&quot;302&quot;/&gt;&lt;/object&gt;&lt;object type=&quot;3&quot; unique_id=&quot;12204&quot;&gt;&lt;property id=&quot;20148&quot; value=&quot;5&quot;/&gt;&lt;property id=&quot;20300&quot; value=&quot;Slide 97&quot;/&gt;&lt;property id=&quot;20307&quot; value=&quot;303&quot;/&gt;&lt;/object&gt;&lt;object type=&quot;3&quot; unique_id=&quot;12205&quot;&gt;&lt;property id=&quot;20148&quot; value=&quot;5&quot;/&gt;&lt;property id=&quot;20300&quot; value=&quot;Slide 101&quot;/&gt;&lt;property id=&quot;20307&quot; value=&quot;304&quot;/&gt;&lt;/object&gt;&lt;object type=&quot;3&quot; unique_id=&quot;12206&quot;&gt;&lt;property id=&quot;20148&quot; value=&quot;5&quot;/&gt;&lt;property id=&quot;20300&quot; value=&quot;Slide 102&quot;/&gt;&lt;property id=&quot;20307&quot; value=&quot;305&quot;/&gt;&lt;/object&gt;&lt;object type=&quot;3&quot; unique_id=&quot;12207&quot;&gt;&lt;property id=&quot;20148&quot; value=&quot;5&quot;/&gt;&lt;property id=&quot;20300&quot; value=&quot;Slide 105&quot;/&gt;&lt;property id=&quot;20307&quot; value=&quot;306&quot;/&gt;&lt;/object&gt;&lt;object type=&quot;3&quot; unique_id=&quot;12208&quot;&gt;&lt;property id=&quot;20148&quot; value=&quot;5&quot;/&gt;&lt;property id=&quot;20300&quot; value=&quot;Slide 106&quot;/&gt;&lt;property id=&quot;20307&quot; value=&quot;307&quot;/&gt;&lt;/object&gt;&lt;object type=&quot;3&quot; unique_id=&quot;12209&quot;&gt;&lt;property id=&quot;20148&quot; value=&quot;5&quot;/&gt;&lt;property id=&quot;20300&quot; value=&quot;Slide 110&quot;/&gt;&lt;property id=&quot;20307&quot; value=&quot;308&quot;/&gt;&lt;/object&gt;&lt;object type=&quot;3&quot; unique_id=&quot;12210&quot;&gt;&lt;property id=&quot;20148&quot; value=&quot;5&quot;/&gt;&lt;property id=&quot;20300&quot; value=&quot;Slide 111&quot;/&gt;&lt;property id=&quot;20307&quot; value=&quot;309&quot;/&gt;&lt;/object&gt;&lt;object type=&quot;3&quot; unique_id=&quot;12211&quot;&gt;&lt;property id=&quot;20148&quot; value=&quot;5&quot;/&gt;&lt;property id=&quot;20300&quot; value=&quot;Slide 114&quot;/&gt;&lt;property id=&quot;20307&quot; value=&quot;310&quot;/&gt;&lt;/object&gt;&lt;object type=&quot;3&quot; unique_id=&quot;12212&quot;&gt;&lt;property id=&quot;20148&quot; value=&quot;5&quot;/&gt;&lt;property id=&quot;20300&quot; value=&quot;Slide 115&quot;/&gt;&lt;property id=&quot;20307&quot; value=&quot;311&quot;/&gt;&lt;/object&gt;&lt;object type=&quot;3&quot; unique_id=&quot;12213&quot;&gt;&lt;property id=&quot;20148&quot; value=&quot;5&quot;/&gt;&lt;property id=&quot;20300&quot; value=&quot;Slide 116&quot;/&gt;&lt;property id=&quot;20307&quot; value=&quot;312&quot;/&gt;&lt;/object&gt;&lt;object type=&quot;3&quot; unique_id=&quot;12214&quot;&gt;&lt;property id=&quot;20148&quot; value=&quot;5&quot;/&gt;&lt;property id=&quot;20300&quot; value=&quot;Slide 123&quot;/&gt;&lt;property id=&quot;20307&quot; value=&quot;313&quot;/&gt;&lt;/object&gt;&lt;object type=&quot;3&quot; unique_id=&quot;12215&quot;&gt;&lt;property id=&quot;20148&quot; value=&quot;5&quot;/&gt;&lt;property id=&quot;20300&quot; value=&quot;Slide 125&quot;/&gt;&lt;property id=&quot;20307&quot; value=&quot;314&quot;/&gt;&lt;/object&gt;&lt;object type=&quot;3&quot; unique_id=&quot;12216&quot;&gt;&lt;property id=&quot;20148&quot; value=&quot;5&quot;/&gt;&lt;property id=&quot;20300&quot; value=&quot;Slide 126&quot;/&gt;&lt;property id=&quot;20307&quot; value=&quot;315&quot;/&gt;&lt;/object&gt;&lt;object type=&quot;3&quot; unique_id=&quot;12217&quot;&gt;&lt;property id=&quot;20148&quot; value=&quot;5&quot;/&gt;&lt;property id=&quot;20300&quot; value=&quot;Slide 127&quot;/&gt;&lt;property id=&quot;20307&quot; value=&quot;316&quot;/&gt;&lt;/object&gt;&lt;object type=&quot;3&quot; unique_id=&quot;12218&quot;&gt;&lt;property id=&quot;20148&quot; value=&quot;5&quot;/&gt;&lt;property id=&quot;20300&quot; value=&quot;Slide 129&quot;/&gt;&lt;property id=&quot;20307&quot; value=&quot;317&quot;/&gt;&lt;/object&gt;&lt;object type=&quot;3&quot; unique_id=&quot;12219&quot;&gt;&lt;property id=&quot;20148&quot; value=&quot;5&quot;/&gt;&lt;property id=&quot;20300&quot; value=&quot;Slide 130&quot;/&gt;&lt;property id=&quot;20307&quot; value=&quot;318&quot;/&gt;&lt;/object&gt;&lt;object type=&quot;3&quot; unique_id=&quot;12220&quot;&gt;&lt;property id=&quot;20148&quot; value=&quot;5&quot;/&gt;&lt;property id=&quot;20300&quot; value=&quot;Slide 138&quot;/&gt;&lt;property id=&quot;20307&quot; value=&quot;319&quot;/&gt;&lt;/object&gt;&lt;object type=&quot;3&quot; unique_id=&quot;12221&quot;&gt;&lt;property id=&quot;20148&quot; value=&quot;5&quot;/&gt;&lt;property id=&quot;20300&quot; value=&quot;Slide 142&quot;/&gt;&lt;property id=&quot;20307&quot; value=&quot;320&quot;/&gt;&lt;/object&gt;&lt;object type=&quot;3&quot; unique_id=&quot;12222&quot;&gt;&lt;property id=&quot;20148&quot; value=&quot;5&quot;/&gt;&lt;property id=&quot;20300&quot; value=&quot;Slide 146&quot;/&gt;&lt;property id=&quot;20307&quot; value=&quot;321&quot;/&gt;&lt;/object&gt;&lt;object type=&quot;3&quot; unique_id=&quot;12223&quot;&gt;&lt;property id=&quot;20148&quot; value=&quot;5&quot;/&gt;&lt;property id=&quot;20300&quot; value=&quot;Slide 155&quot;/&gt;&lt;property id=&quot;20307&quot; value=&quot;322&quot;/&gt;&lt;/object&gt;&lt;object type=&quot;3&quot; unique_id=&quot;12224&quot;&gt;&lt;property id=&quot;20148&quot; value=&quot;5&quot;/&gt;&lt;property id=&quot;20300&quot; value=&quot;Slide 156&quot;/&gt;&lt;property id=&quot;20307&quot; value=&quot;323&quot;/&gt;&lt;/object&gt;&lt;object type=&quot;3&quot; unique_id=&quot;12225&quot;&gt;&lt;property id=&quot;20148&quot; value=&quot;5&quot;/&gt;&lt;property id=&quot;20300&quot; value=&quot;Slide 157&quot;/&gt;&lt;property id=&quot;20307&quot; value=&quot;324&quot;/&gt;&lt;/object&gt;&lt;object type=&quot;3&quot; unique_id=&quot;12226&quot;&gt;&lt;property id=&quot;20148&quot; value=&quot;5&quot;/&gt;&lt;property id=&quot;20300&quot; value=&quot;Slide 158&quot;/&gt;&lt;property id=&quot;20307&quot; value=&quot;325&quot;/&gt;&lt;/object&gt;&lt;object type=&quot;3&quot; unique_id=&quot;12227&quot;&gt;&lt;property id=&quot;20148&quot; value=&quot;5&quot;/&gt;&lt;property id=&quot;20300&quot; value=&quot;Slide 159&quot;/&gt;&lt;property id=&quot;20307&quot; value=&quot;326&quot;/&gt;&lt;/object&gt;&lt;object type=&quot;3&quot; unique_id=&quot;12228&quot;&gt;&lt;property id=&quot;20148&quot; value=&quot;5&quot;/&gt;&lt;property id=&quot;20300&quot; value=&quot;Slide 164&quot;/&gt;&lt;property id=&quot;20307&quot; value=&quot;327&quot;/&gt;&lt;/object&gt;&lt;object type=&quot;3&quot; unique_id=&quot;12229&quot;&gt;&lt;property id=&quot;20148&quot; value=&quot;5&quot;/&gt;&lt;property id=&quot;20300&quot; value=&quot;Slide 165&quot;/&gt;&lt;property id=&quot;20307&quot; value=&quot;328&quot;/&gt;&lt;/object&gt;&lt;object type=&quot;3&quot; unique_id=&quot;12230&quot;&gt;&lt;property id=&quot;20148&quot; value=&quot;5&quot;/&gt;&lt;property id=&quot;20300&quot; value=&quot;Slide 166&quot;/&gt;&lt;property id=&quot;20307&quot; value=&quot;329&quot;/&gt;&lt;/object&gt;&lt;object type=&quot;3&quot; unique_id=&quot;12231&quot;&gt;&lt;property id=&quot;20148&quot; value=&quot;5&quot;/&gt;&lt;property id=&quot;20300&quot; value=&quot;Slide 167&quot;/&gt;&lt;property id=&quot;20307&quot; value=&quot;330&quot;/&gt;&lt;/object&gt;&lt;object type=&quot;3&quot; unique_id=&quot;12232&quot;&gt;&lt;property id=&quot;20148&quot; value=&quot;5&quot;/&gt;&lt;property id=&quot;20300&quot; value=&quot;Slide 168&quot;/&gt;&lt;property id=&quot;20307&quot; value=&quot;331&quot;/&gt;&lt;/object&gt;&lt;object type=&quot;3&quot; unique_id=&quot;12233&quot;&gt;&lt;property id=&quot;20148&quot; value=&quot;5&quot;/&gt;&lt;property id=&quot;20300&quot; value=&quot;Slide 175&quot;/&gt;&lt;property id=&quot;20307&quot; value=&quot;332&quot;/&gt;&lt;/object&gt;&lt;object type=&quot;3&quot; unique_id=&quot;12234&quot;&gt;&lt;property id=&quot;20148&quot; value=&quot;5&quot;/&gt;&lt;property id=&quot;20300&quot; value=&quot;Slide 176&quot;/&gt;&lt;property id=&quot;20307&quot; value=&quot;333&quot;/&gt;&lt;/object&gt;&lt;object type=&quot;3&quot; unique_id=&quot;12235&quot;&gt;&lt;property id=&quot;20148&quot; value=&quot;5&quot;/&gt;&lt;property id=&quot;20300&quot; value=&quot;Slide 177&quot;/&gt;&lt;property id=&quot;20307&quot; value=&quot;334&quot;/&gt;&lt;/object&gt;&lt;object type=&quot;3&quot; unique_id=&quot;53859&quot;&gt;&lt;property id=&quot;20148&quot; value=&quot;5&quot;/&gt;&lt;property id=&quot;20300&quot; value=&quot;Slide 1 - &amp;quot;Chapter 7 C Pointers&amp;quot;&quot;/&gt;&lt;property id=&quot;20307&quot; value=&quot;335&quot;/&gt;&lt;/object&gt;&lt;object type=&quot;3&quot; unique_id=&quot;53860&quot;&gt;&lt;property id=&quot;20148&quot; value=&quot;5&quot;/&gt;&lt;property id=&quot;20300&quot; value=&quot;Slide 5 - &amp;quot;7.1  Introduction&amp;quot;&quot;/&gt;&lt;property id=&quot;20307&quot; value=&quot;336&quot;/&gt;&lt;/object&gt;&lt;object type=&quot;3&quot; unique_id=&quot;53861&quot;&gt;&lt;property id=&quot;20148&quot; value=&quot;5&quot;/&gt;&lt;property id=&quot;20300&quot; value=&quot;Slide 6 - &amp;quot;7.2  Pointer Variable Definitions and Initialization&amp;quot;&quot;/&gt;&lt;property id=&quot;20307&quot; value=&quot;337&quot;/&gt;&lt;/object&gt;&lt;object type=&quot;3&quot; unique_id=&quot;53862&quot;&gt;&lt;property id=&quot;20148&quot; value=&quot;5&quot;/&gt;&lt;property id=&quot;20300&quot; value=&quot;Slide 8 - &amp;quot;7.2  Pointer Variable Definitions and Initialization (cont.)&amp;quot;&quot;/&gt;&lt;property id=&quot;20307&quot; value=&quot;338&quot;/&gt;&lt;/object&gt;&lt;object type=&quot;3&quot; unique_id=&quot;53863&quot;&gt;&lt;property id=&quot;20148&quot; value=&quot;5&quot;/&gt;&lt;property id=&quot;20300&quot; value=&quot;Slide 9 - &amp;quot;7.2  Pointer Variable Definitions and Initialization (cont.)&amp;quot;&quot;/&gt;&lt;property id=&quot;20307&quot; value=&quot;339&quot;/&gt;&lt;/object&gt;&lt;object type=&quot;3&quot; unique_id=&quot;53864&quot;&gt;&lt;property id=&quot;20148&quot; value=&quot;5&quot;/&gt;&lt;property id=&quot;20300&quot; value=&quot;Slide 12 - &amp;quot;7.2  Pointer Variable Definitions and Initialization (cont.)&amp;quot;&quot;/&gt;&lt;property id=&quot;20307&quot; value=&quot;340&quot;/&gt;&lt;/object&gt;&lt;object type=&quot;3&quot; unique_id=&quot;53865&quot;&gt;&lt;property id=&quot;20148&quot; value=&quot;5&quot;/&gt;&lt;property id=&quot;20300&quot; value=&quot;Slide 13 - &amp;quot;7.2  Pointer Variable Definitions and Initialization (cont.)&amp;quot;&quot;/&gt;&lt;property id=&quot;20307&quot; value=&quot;341&quot;/&gt;&lt;/object&gt;&lt;object type=&quot;3&quot; unique_id=&quot;53866&quot;&gt;&lt;property id=&quot;20148&quot; value=&quot;5&quot;/&gt;&lt;property id=&quot;20300&quot; value=&quot;Slide 15 - &amp;quot;7.3  Pointer Operators&amp;quot;&quot;/&gt;&lt;property id=&quot;20307&quot; value=&quot;342&quot;/&gt;&lt;/object&gt;&lt;object type=&quot;3&quot; unique_id=&quot;53867&quot;&gt;&lt;property id=&quot;20148&quot; value=&quot;5&quot;/&gt;&lt;property id=&quot;20300&quot; value=&quot;Slide 16 - &amp;quot;7.3  Pointer Operators (Cont.)&amp;quot;&quot;/&gt;&lt;property id=&quot;20307&quot; value=&quot;343&quot;/&gt;&lt;/object&gt;&lt;object type=&quot;3&quot; unique_id=&quot;53868&quot;&gt;&lt;property id=&quot;20148&quot; value=&quot;5&quot;/&gt;&lt;property id=&quot;20300&quot; value=&quot;Slide 18 - &amp;quot;7.3  Pointer Operators (Cont.)&amp;quot;&quot;/&gt;&lt;property id=&quot;20307&quot; value=&quot;344&quot;/&gt;&lt;/object&gt;&lt;object type=&quot;3&quot; unique_id=&quot;53869&quot;&gt;&lt;property id=&quot;20148&quot; value=&quot;5&quot;/&gt;&lt;property id=&quot;20300&quot; value=&quot;Slide 20 - &amp;quot;7.3  Pointer Operators (Cont.)&amp;quot;&quot;/&gt;&lt;property id=&quot;20307&quot; value=&quot;345&quot;/&gt;&lt;/object&gt;&lt;object type=&quot;3&quot; unique_id=&quot;53870&quot;&gt;&lt;property id=&quot;20148&quot; value=&quot;5&quot;/&gt;&lt;property id=&quot;20300&quot; value=&quot;Slide 24 - &amp;quot;7.4  Passing Arguments to Functions by Reference&amp;quot;&quot;/&gt;&lt;property id=&quot;20307&quot; value=&quot;346&quot;/&gt;&lt;/object&gt;&lt;object type=&quot;3&quot; unique_id=&quot;53871&quot;&gt;&lt;property id=&quot;20148&quot; value=&quot;5&quot;/&gt;&lt;property id=&quot;20300&quot; value=&quot;Slide 25 - &amp;quot;7.4  Passing Arguments to Functions by Reference (Cont.)&amp;quot;&quot;/&gt;&lt;property id=&quot;20307&quot; value=&quot;347&quot;/&gt;&lt;/object&gt;&lt;object type=&quot;3&quot; unique_id=&quot;53872&quot;&gt;&lt;property id=&quot;20148&quot; value=&quot;5&quot;/&gt;&lt;property id=&quot;20300&quot; value=&quot;Slide 26 - &amp;quot;7.4  Passing Arguments to Functions by Reference (Cont.)&amp;quot;&quot;/&gt;&lt;property id=&quot;20307&quot; value=&quot;348&quot;/&gt;&lt;/object&gt;&lt;object type=&quot;3&quot; unique_id=&quot;53873&quot;&gt;&lt;property id=&quot;20148&quot; value=&quot;5&quot;/&gt;&lt;property id=&quot;20300&quot; value=&quot;Slide 29 - &amp;quot;7.4  Passing Arguments to Functions by Reference (Cont.)&amp;quot;&quot;/&gt;&lt;property id=&quot;20307&quot; value=&quot;349&quot;/&gt;&lt;/object&gt;&lt;object type=&quot;3&quot; unique_id=&quot;53874&quot;&gt;&lt;property id=&quot;20148&quot; value=&quot;5&quot;/&gt;&lt;property id=&quot;20300&quot; value=&quot;Slide 32 - &amp;quot;7.4  Passing Arguments to Functions by Reference (Cont.)&amp;quot;&quot;/&gt;&lt;property id=&quot;20307&quot; value=&quot;350&quot;/&gt;&lt;/object&gt;&lt;object type=&quot;3&quot; unique_id=&quot;53875&quot;&gt;&lt;property id=&quot;20148&quot; value=&quot;5&quot;/&gt;&lt;property id=&quot;20300&quot; value=&quot;Slide 33 - &amp;quot;7.4  Passing Arguments to Functions by Reference (Cont.)&amp;quot;&quot;/&gt;&lt;property id=&quot;20307&quot; value=&quot;351&quot;/&gt;&lt;/object&gt;&lt;object type=&quot;3&quot; unique_id=&quot;53876&quot;&gt;&lt;property id=&quot;20148&quot; value=&quot;5&quot;/&gt;&lt;property id=&quot;20300&quot; value=&quot;Slide 40 - &amp;quot;7.5  Using the const Qualifier with Pointers&amp;quot;&quot;/&gt;&lt;property id=&quot;20307&quot; value=&quot;352&quot;/&gt;&lt;/object&gt;&lt;object type=&quot;3&quot; unique_id=&quot;53877&quot;&gt;&lt;property id=&quot;20148&quot; value=&quot;5&quot;/&gt;&lt;property id=&quot;20300&quot; value=&quot;Slide 42 - &amp;quot;7.5  Using the const Qualifier with Pointers (Cont.)&amp;quot;&quot;/&gt;&lt;property id=&quot;20307&quot; value=&quot;353&quot;/&gt;&lt;/object&gt;&lt;object type=&quot;3&quot; unique_id=&quot;53878&quot;&gt;&lt;property id=&quot;20148&quot; value=&quot;5&quot;/&gt;&lt;property id=&quot;20300&quot; value=&quot;Slide 43 - &amp;quot;7.5  Using the const Qualifier with Pointers (Cont.)&amp;quot;&quot;/&gt;&lt;property id=&quot;20307&quot; value=&quot;354&quot;/&gt;&lt;/object&gt;&lt;object type=&quot;3&quot; unique_id=&quot;53879&quot;&gt;&lt;property id=&quot;20148&quot; value=&quot;5&quot;/&gt;&lt;property id=&quot;20300&quot; value=&quot;Slide 44 - &amp;quot;7.5  Using the const Qualifier with Pointers (Cont.)&amp;quot;&quot;/&gt;&lt;property id=&quot;20307&quot; value=&quot;355&quot;/&gt;&lt;/object&gt;&lt;object type=&quot;3&quot; unique_id=&quot;53880&quot;&gt;&lt;property id=&quot;20148&quot; value=&quot;5&quot;/&gt;&lt;property id=&quot;20300&quot; value=&quot;Slide 46 - &amp;quot;7.5  Using the const Qualifier with Pointers (Cont.)&amp;quot;&quot;/&gt;&lt;property id=&quot;20307&quot; value=&quot;356&quot;/&gt;&lt;/object&gt;&lt;object type=&quot;3&quot; unique_id=&quot;53881&quot;&gt;&lt;property id=&quot;20148&quot; value=&quot;5&quot;/&gt;&lt;property id=&quot;20300&quot; value=&quot;Slide 48 - &amp;quot;7.5  Using the const Qualifier with Pointers (Cont.)&amp;quot;&quot;/&gt;&lt;property id=&quot;20307&quot; value=&quot;357&quot;/&gt;&lt;/object&gt;&lt;object type=&quot;3&quot; unique_id=&quot;53882&quot;&gt;&lt;property id=&quot;20148&quot; value=&quot;5&quot;/&gt;&lt;property id=&quot;20300&quot; value=&quot;Slide 49 - &amp;quot;7.5.1  Converting a String to Uppercase Using a Non-Constant Pointer to Non-Constant Data&amp;quot;&quot;/&gt;&lt;property id=&quot;20307&quot; value=&quot;358&quot;/&gt;&lt;/object&gt;&lt;object type=&quot;3&quot; unique_id=&quot;53883&quot;&gt;&lt;property id=&quot;20148&quot; value=&quot;5&quot;/&gt;&lt;property id=&quot;20300&quot; value=&quot;Slide 50 - &amp;quot;7.5.1  Converting a String to Uppercase Using a Non-Constant Pointer to Non-Constant Data (Cont.)&amp;quot;&quot;/&gt;&lt;property id=&quot;20307&quot; value=&quot;359&quot;/&gt;&lt;/object&gt;&lt;object type=&quot;3&quot; unique_id=&quot;53884&quot;&gt;&lt;property id=&quot;20148&quot; value=&quot;5&quot;/&gt;&lt;property id=&quot;20300&quot; value=&quot;Slide 53 - &amp;quot;7.5.2  Printing a String One Character at a Time Using a Non-Constant Pointer to Constant Data&amp;quot;&quot;/&gt;&lt;property id=&quot;20307&quot; value=&quot;360&quot;/&gt;&lt;/object&gt;&lt;object type=&quot;3&quot; unique_id=&quot;53885&quot;&gt;&lt;property id=&quot;20148&quot; value=&quot;5&quot;/&gt;&lt;property id=&quot;20300&quot; value=&quot;Slide 54 - &amp;quot;7.5.2  Printing a String One Character at a Time Using a Non-Constant Pointer to Constant Data (Cont.)&amp;quot;&quot;/&gt;&lt;property id=&quot;20307&quot; value=&quot;361&quot;/&gt;&lt;/object&gt;&lt;object type=&quot;3&quot; unique_id=&quot;53886&quot;&gt;&lt;property id=&quot;20148&quot; value=&quot;5&quot;/&gt;&lt;property id=&quot;20300&quot; value=&quot;Slide 57 - &amp;quot;7.5.2  Printing a String One Character at a Time Using a Non-Constant Pointer to Constant Data (Cont.)&amp;quot;&quot;/&gt;&lt;property id=&quot;20307&quot; value=&quot;362&quot;/&gt;&lt;/object&gt;&lt;object type=&quot;3&quot; unique_id=&quot;53887&quot;&gt;&lt;property id=&quot;20148&quot; value=&quot;5&quot;/&gt;&lt;property id=&quot;20300&quot; value=&quot;Slide 59 - &amp;quot;7.5.2  Printing a String One Character at a Time Using a Non-Constant Pointer to Constant Data (Cont.)&amp;quot;&quot;/&gt;&lt;property id=&quot;20307&quot; value=&quot;363&quot;/&gt;&lt;/object&gt;&lt;object type=&quot;3&quot; unique_id=&quot;53888&quot;&gt;&lt;property id=&quot;20148&quot; value=&quot;5&quot;/&gt;&lt;property id=&quot;20300&quot; value=&quot;Slide 60 - &amp;quot;7.5.2  Printing a String One Character at a Time Using a Non-Constant Pointer to Constant Data (Cont.)&amp;quot;&quot;/&gt;&lt;property id=&quot;20307&quot; value=&quot;364&quot;/&gt;&lt;/object&gt;&lt;object type=&quot;3&quot; unique_id=&quot;53889&quot;&gt;&lt;property id=&quot;20148&quot; value=&quot;5&quot;/&gt;&lt;property id=&quot;20300&quot; value=&quot;Slide 62 - &amp;quot;7.5.2  Printing a String One Character at a Time Using a Non-Constant Pointer to Constant Data (Cont.)&amp;quot;&quot;/&gt;&lt;property id=&quot;20307&quot; value=&quot;365&quot;/&gt;&lt;/object&gt;&lt;object type=&quot;3&quot; unique_id=&quot;53890&quot;&gt;&lt;property id=&quot;20148&quot; value=&quot;5&quot;/&gt;&lt;property id=&quot;20300&quot; value=&quot;Slide 63 - &amp;quot;7.5.3  Attempting to Modify a Constant Pointer to Non-Constant Data&amp;quot;&quot;/&gt;&lt;property id=&quot;20307&quot; value=&quot;366&quot;/&gt;&lt;/object&gt;&lt;object type=&quot;3&quot; unique_id=&quot;53891&quot;&gt;&lt;property id=&quot;20148&quot; value=&quot;5&quot;/&gt;&lt;property id=&quot;20300&quot; value=&quot;Slide 64 - &amp;quot;7.5.3  Attempting to Modify a Constant Pointer to Non-Constant Data (Cont.)&amp;quot;&quot;/&gt;&lt;property id=&quot;20307&quot; value=&quot;367&quot;/&gt;&lt;/object&gt;&lt;object type=&quot;3&quot; unique_id=&quot;53892&quot;&gt;&lt;property id=&quot;20148&quot; value=&quot;5&quot;/&gt;&lt;property id=&quot;20300&quot; value=&quot;Slide 66 - &amp;quot;7.5.4  Attempting to Modify a Constant Pointer to Constant Data&amp;quot;&quot;/&gt;&lt;property id=&quot;20307&quot; value=&quot;368&quot;/&gt;&lt;/object&gt;&lt;object type=&quot;3&quot; unique_id=&quot;53893&quot;&gt;&lt;property id=&quot;20148&quot; value=&quot;5&quot;/&gt;&lt;property id=&quot;20300&quot; value=&quot;Slide 67 - &amp;quot;7.5  Using the const Qualifier with Pointers (Const.)&amp;quot;&quot;/&gt;&lt;property id=&quot;20307&quot; value=&quot;369&quot;/&gt;&lt;/object&gt;&lt;object type=&quot;3&quot; unique_id=&quot;53894&quot;&gt;&lt;property id=&quot;20148&quot; value=&quot;5&quot;/&gt;&lt;property id=&quot;20300&quot; value=&quot;Slide 69 - &amp;quot;7.6  Bubble Sort Using Pass-by-Reference&amp;quot;&quot;/&gt;&lt;property id=&quot;20307&quot; value=&quot;370&quot;/&gt;&lt;/object&gt;&lt;object type=&quot;3&quot; unique_id=&quot;53895&quot;&gt;&lt;property id=&quot;20148&quot; value=&quot;5&quot;/&gt;&lt;property id=&quot;20300&quot; value=&quot;Slide 70 - &amp;quot;7.6  Bubble Sort Using Pass-by-Reference (Cont.)&amp;quot;&quot;/&gt;&lt;property id=&quot;20307&quot; value=&quot;371&quot;/&gt;&lt;/object&gt;&lt;object type=&quot;3&quot; unique_id=&quot;53896&quot;&gt;&lt;property id=&quot;20148&quot; value=&quot;5&quot;/&gt;&lt;property id=&quot;20300&quot; value=&quot;Slide 71 - &amp;quot;7.6  Bubble Sort Using Pass-by-Reference (Cont.)&amp;quot;&quot;/&gt;&lt;property id=&quot;20307&quot; value=&quot;372&quot;/&gt;&lt;/object&gt;&lt;object type=&quot;3&quot; unique_id=&quot;53897&quot;&gt;&lt;property id=&quot;20148&quot; value=&quot;5&quot;/&gt;&lt;property id=&quot;20300&quot; value=&quot;Slide 72 - &amp;quot;7.6  Bubble Sort Using Pass-by-Reference (Cont.)&amp;quot;&quot;/&gt;&lt;property id=&quot;20307&quot; value=&quot;373&quot;/&gt;&lt;/object&gt;&lt;object type=&quot;3&quot; unique_id=&quot;53898&quot;&gt;&lt;property id=&quot;20148&quot; value=&quot;5&quot;/&gt;&lt;property id=&quot;20300&quot; value=&quot;Slide 77 - &amp;quot;7.6  Bubble Sort Using Pass-by-Reference (Cont.)&amp;quot;&quot;/&gt;&lt;property id=&quot;20307&quot; value=&quot;374&quot;/&gt;&lt;/object&gt;&lt;object type=&quot;3&quot; unique_id=&quot;53899&quot;&gt;&lt;property id=&quot;20148&quot; value=&quot;5&quot;/&gt;&lt;property id=&quot;20300&quot; value=&quot;Slide 78 - &amp;quot;7.6  Bubble Sort Using Pass-by-Reference (Cont.)&amp;quot;&quot;/&gt;&lt;property id=&quot;20307&quot; value=&quot;375&quot;/&gt;&lt;/object&gt;&lt;object type=&quot;3&quot; unique_id=&quot;53900&quot;&gt;&lt;property id=&quot;20148&quot; value=&quot;5&quot;/&gt;&lt;property id=&quot;20300&quot; value=&quot;Slide 79 - &amp;quot;7.6  Bubble Sort Using Pass-by-Reference (Cont.)&amp;quot;&quot;/&gt;&lt;property id=&quot;20307&quot; value=&quot;376&quot;/&gt;&lt;/object&gt;&lt;object type=&quot;3&quot; unique_id=&quot;53901&quot;&gt;&lt;property id=&quot;20148&quot; value=&quot;5&quot;/&gt;&lt;property id=&quot;20300&quot; value=&quot;Slide 81 - &amp;quot;7.6  Bubble Sort Using Pass-by-Reference (Cont.)&amp;quot;&quot;/&gt;&lt;property id=&quot;20307&quot; value=&quot;377&quot;/&gt;&lt;/object&gt;&lt;object type=&quot;3&quot; unique_id=&quot;53902&quot;&gt;&lt;property id=&quot;20148&quot; value=&quot;5&quot;/&gt;&lt;property id=&quot;20300&quot; value=&quot;Slide 82 - &amp;quot;7.6  Bubble Sort Using Pass-by-Reference (Cont.)&amp;quot;&quot;/&gt;&lt;property id=&quot;20307&quot; value=&quot;378&quot;/&gt;&lt;/object&gt;&lt;object type=&quot;3&quot; unique_id=&quot;53903&quot;&gt;&lt;property id=&quot;20148&quot; value=&quot;5&quot;/&gt;&lt;property id=&quot;20300&quot; value=&quot;Slide 84 - &amp;quot;7.6  Bubble Sort Using Pass-by-Reference (Cont.)&amp;quot;&quot;/&gt;&lt;property id=&quot;20307&quot; value=&quot;379&quot;/&gt;&lt;/object&gt;&lt;object type=&quot;3&quot; unique_id=&quot;53904&quot;&gt;&lt;property id=&quot;20148&quot; value=&quot;5&quot;/&gt;&lt;property id=&quot;20300&quot; value=&quot;Slide 86 - &amp;quot;7.6  Bubble Sort Using Pass-by-Reference (Cont.)&amp;quot;&quot;/&gt;&lt;property id=&quot;20307&quot; value=&quot;380&quot;/&gt;&lt;/object&gt;&lt;object type=&quot;3&quot; unique_id=&quot;53905&quot;&gt;&lt;property id=&quot;20148&quot; value=&quot;5&quot;/&gt;&lt;property id=&quot;20300&quot; value=&quot;Slide 87 - &amp;quot;7.7  sizeof Operator&amp;quot;&quot;/&gt;&lt;property id=&quot;20307&quot; value=&quot;381&quot;/&gt;&lt;/object&gt;&lt;object type=&quot;3&quot; unique_id=&quot;53906&quot;&gt;&lt;property id=&quot;20148&quot; value=&quot;5&quot;/&gt;&lt;property id=&quot;20300&quot; value=&quot;Slide 91 - &amp;quot;7.7  sizeof Operator (Cont.)&amp;quot;&quot;/&gt;&lt;property id=&quot;20307&quot; value=&quot;382&quot;/&gt;&lt;/object&gt;&lt;object type=&quot;3&quot; unique_id=&quot;53907&quot;&gt;&lt;property id=&quot;20148&quot; value=&quot;5&quot;/&gt;&lt;property id=&quot;20300&quot; value=&quot;Slide 92 - &amp;quot;7.7  sizeof Operator (Cont.)&amp;quot;&quot;/&gt;&lt;property id=&quot;20307&quot; value=&quot;383&quot;/&gt;&lt;/object&gt;&lt;object type=&quot;3&quot; unique_id=&quot;53908&quot;&gt;&lt;property id=&quot;20148&quot; value=&quot;5&quot;/&gt;&lt;property id=&quot;20300&quot; value=&quot;Slide 93 - &amp;quot;7.7  sizeof Operator (Cont.)&amp;quot;&quot;/&gt;&lt;property id=&quot;20307&quot; value=&quot;384&quot;/&gt;&lt;/object&gt;&lt;object type=&quot;3&quot; unique_id=&quot;53909&quot;&gt;&lt;property id=&quot;20148&quot; value=&quot;5&quot;/&gt;&lt;property id=&quot;20300&quot; value=&quot;Slide 94 - &amp;quot;7.7  sizeof Operator (Cont.)&amp;quot;&quot;/&gt;&lt;property id=&quot;20307&quot; value=&quot;385&quot;/&gt;&lt;/object&gt;&lt;object type=&quot;3&quot; unique_id=&quot;53910&quot;&gt;&lt;property id=&quot;20148&quot; value=&quot;5&quot;/&gt;&lt;property id=&quot;20300&quot; value=&quot;Slide 98 - &amp;quot;7.7  sizeof Operator (Cont.)&amp;quot;&quot;/&gt;&lt;property id=&quot;20307&quot; value=&quot;386&quot;/&gt;&lt;/object&gt;&lt;object type=&quot;3&quot; unique_id=&quot;53911&quot;&gt;&lt;property id=&quot;20148&quot; value=&quot;5&quot;/&gt;&lt;property id=&quot;20300&quot; value=&quot;Slide 99 - &amp;quot;7.8  Pointer Expressions and Pointer Arithmetic&amp;quot;&quot;/&gt;&lt;property id=&quot;20307&quot; value=&quot;387&quot;/&gt;&lt;/object&gt;&lt;object type=&quot;3&quot; unique_id=&quot;53912&quot;&gt;&lt;property id=&quot;20148&quot; value=&quot;5&quot;/&gt;&lt;property id=&quot;20300&quot; value=&quot;Slide 100 - &amp;quot;7.8  Pointer Expressions and Pointer Arithmetic (Cont.)&amp;quot;&quot;/&gt;&lt;property id=&quot;20307&quot; value=&quot;388&quot;/&gt;&lt;/object&gt;&lt;object type=&quot;3&quot; unique_id=&quot;53913&quot;&gt;&lt;property id=&quot;20148&quot; value=&quot;5&quot;/&gt;&lt;property id=&quot;20300&quot; value=&quot;Slide 103 - &amp;quot;7.8  Pointer Expressions and Pointer Arithmetic (Cont.)&amp;quot;&quot;/&gt;&lt;property id=&quot;20307&quot; value=&quot;389&quot;/&gt;&lt;/object&gt;&lt;object type=&quot;3&quot; unique_id=&quot;53914&quot;&gt;&lt;property id=&quot;20148&quot; value=&quot;5&quot;/&gt;&lt;property id=&quot;20300&quot; value=&quot;Slide 104 - &amp;quot;7.8  Pointer Expressions and Pointer Arithmetic (Cont.)&amp;quot;&quot;/&gt;&lt;property id=&quot;20307&quot; value=&quot;390&quot;/&gt;&lt;/object&gt;&lt;object type=&quot;3&quot; unique_id=&quot;53915&quot;&gt;&lt;property id=&quot;20148&quot; value=&quot;5&quot;/&gt;&lt;property id=&quot;20300&quot; value=&quot;Slide 107 - &amp;quot;7.8  Pointer Expressions and Pointer Arithmetic (Cont.)&amp;quot;&quot;/&gt;&lt;property id=&quot;20307&quot; value=&quot;391&quot;/&gt;&lt;/object&gt;&lt;object type=&quot;3&quot; unique_id=&quot;53916&quot;&gt;&lt;property id=&quot;20148&quot; value=&quot;5&quot;/&gt;&lt;property id=&quot;20300&quot; value=&quot;Slide 108 - &amp;quot;7.8  Pointer Expressions and Pointer Arithmetic (Cont.)&amp;quot;&quot;/&gt;&lt;property id=&quot;20307&quot; value=&quot;392&quot;/&gt;&lt;/object&gt;&lt;object type=&quot;3&quot; unique_id=&quot;53917&quot;&gt;&lt;property id=&quot;20148&quot; value=&quot;5&quot;/&gt;&lt;property id=&quot;20300&quot; value=&quot;Slide 109 - &amp;quot;7.8  Pointer Expressions and Pointer Arithmetic (Cont.)&amp;quot;&quot;/&gt;&lt;property id=&quot;20307&quot; value=&quot;393&quot;/&gt;&lt;/object&gt;&lt;object type=&quot;3&quot; unique_id=&quot;53918&quot;&gt;&lt;property id=&quot;20148&quot; value=&quot;5&quot;/&gt;&lt;property id=&quot;20300&quot; value=&quot;Slide 112 - &amp;quot;7.8  Pointer Expressions and Pointer Arithmetic (Cont.)&amp;quot;&quot;/&gt;&lt;property id=&quot;20307&quot; value=&quot;394&quot;/&gt;&lt;/object&gt;&lt;object type=&quot;3&quot; unique_id=&quot;53919&quot;&gt;&lt;property id=&quot;20148&quot; value=&quot;5&quot;/&gt;&lt;property id=&quot;20300&quot; value=&quot;Slide 113 - &amp;quot;7.8  Pointer Expressions and Pointer Arithmetic (Cont.)&amp;quot;&quot;/&gt;&lt;property id=&quot;20307&quot; value=&quot;395&quot;/&gt;&lt;/object&gt;&lt;object type=&quot;3&quot; unique_id=&quot;53920&quot;&gt;&lt;property id=&quot;20148&quot; value=&quot;5&quot;/&gt;&lt;property id=&quot;20300&quot; value=&quot;Slide 117 - &amp;quot;7.8  Pointer Expressions and Pointer Arithmetic (Cont.)&amp;quot;&quot;/&gt;&lt;property id=&quot;20307&quot; value=&quot;396&quot;/&gt;&lt;/object&gt;&lt;object type=&quot;3&quot; unique_id=&quot;53921&quot;&gt;&lt;property id=&quot;20148&quot; value=&quot;5&quot;/&gt;&lt;property id=&quot;20300&quot; value=&quot;Slide 118 - &amp;quot;7.9  Relationship between Pointers and Arrays&amp;quot;&quot;/&gt;&lt;property id=&quot;20307&quot; value=&quot;397&quot;/&gt;&lt;/object&gt;&lt;object type=&quot;3&quot; unique_id=&quot;53922&quot;&gt;&lt;property id=&quot;20148&quot; value=&quot;5&quot;/&gt;&lt;property id=&quot;20300&quot; value=&quot;Slide 119 - &amp;quot;7.9  Relationship between Pointers and Arrays (Cont.)&amp;quot;&quot;/&gt;&lt;property id=&quot;20307&quot; value=&quot;398&quot;/&gt;&lt;/object&gt;&lt;object type=&quot;3&quot; unique_id=&quot;53923&quot;&gt;&lt;property id=&quot;20148&quot; value=&quot;5&quot;/&gt;&lt;property id=&quot;20300&quot; value=&quot;Slide 120 - &amp;quot;7.9  Relationship between Pointers and Arrays (Cont.)&amp;quot;&quot;/&gt;&lt;property id=&quot;20307&quot; value=&quot;399&quot;/&gt;&lt;/object&gt;&lt;object type=&quot;3&quot; unique_id=&quot;53924&quot;&gt;&lt;property id=&quot;20148&quot; value=&quot;5&quot;/&gt;&lt;property id=&quot;20300&quot; value=&quot;Slide 121 - &amp;quot;7.9  Relationship between Pointers and Arrays (Cont.)&amp;quot;&quot;/&gt;&lt;property id=&quot;20307&quot; value=&quot;400&quot;/&gt;&lt;/object&gt;&lt;object type=&quot;3&quot; unique_id=&quot;53925&quot;&gt;&lt;property id=&quot;20148&quot; value=&quot;5&quot;/&gt;&lt;property id=&quot;20300&quot; value=&quot;Slide 122 - &amp;quot;7.9  Relationship between Pointers and Arrays (Cont.)&amp;quot;&quot;/&gt;&lt;property id=&quot;20307&quot; value=&quot;401&quot;/&gt;&lt;/object&gt;&lt;object type=&quot;3&quot; unique_id=&quot;53926&quot;&gt;&lt;property id=&quot;20148&quot; value=&quot;5&quot;/&gt;&lt;property id=&quot;20300&quot; value=&quot;Slide 124 - &amp;quot;7.9  Relationship between Pointers and Arrays (Cont.)&amp;quot;&quot;/&gt;&lt;property id=&quot;20307&quot; value=&quot;402&quot;/&gt;&lt;/object&gt;&lt;object type=&quot;3&quot; unique_id=&quot;53927&quot;&gt;&lt;property id=&quot;20148&quot; value=&quot;5&quot;/&gt;&lt;property id=&quot;20300&quot; value=&quot;Slide 128 - &amp;quot;7.9  Relationship between Pointers and Arrays (Cont.)&amp;quot;&quot;/&gt;&lt;property id=&quot;20307&quot; value=&quot;403&quot;/&gt;&lt;/object&gt;&lt;object type=&quot;3&quot; unique_id=&quot;53928&quot;&gt;&lt;property id=&quot;20148&quot; value=&quot;5&quot;/&gt;&lt;property id=&quot;20300&quot; value=&quot;Slide 131 - &amp;quot;7.9  Relationship between Pointers and Arrays (Cont.)&amp;quot;&quot;/&gt;&lt;property id=&quot;20307&quot; value=&quot;404&quot;/&gt;&lt;/object&gt;&lt;object type=&quot;3&quot; unique_id=&quot;53929&quot;&gt;&lt;property id=&quot;20148&quot; value=&quot;5&quot;/&gt;&lt;property id=&quot;20300&quot; value=&quot;Slide 132 - &amp;quot;7.9  Relationship between Pointers and Arrays (Cont.)&amp;quot;&quot;/&gt;&lt;property id=&quot;20307&quot; value=&quot;405&quot;/&gt;&lt;/object&gt;&lt;object type=&quot;3&quot; unique_id=&quot;53930&quot;&gt;&lt;property id=&quot;20148&quot; value=&quot;5&quot;/&gt;&lt;property id=&quot;20300&quot; value=&quot;Slide 133 - &amp;quot;7.9  Relationship between Pointers and Arrays (Cont.)&amp;quot;&quot;/&gt;&lt;property id=&quot;20307&quot; value=&quot;406&quot;/&gt;&lt;/object&gt;&lt;object type=&quot;3&quot; unique_id=&quot;53931&quot;&gt;&lt;property id=&quot;20148&quot; value=&quot;5&quot;/&gt;&lt;property id=&quot;20300&quot; value=&quot;Slide 134 - &amp;quot;7.9  Relationship between Pointers and Arrays (Cont.)&amp;quot;&quot;/&gt;&lt;property id=&quot;20307&quot; value=&quot;407&quot;/&gt;&lt;/object&gt;&lt;object type=&quot;3&quot; unique_id=&quot;53932&quot;&gt;&lt;property id=&quot;20148&quot; value=&quot;5&quot;/&gt;&lt;property id=&quot;20300&quot; value=&quot;Slide 135 - &amp;quot;7.10  Arrays of Pointers&amp;quot;&quot;/&gt;&lt;property id=&quot;20307&quot; value=&quot;408&quot;/&gt;&lt;/object&gt;&lt;object type=&quot;3&quot; unique_id=&quot;53933&quot;&gt;&lt;property id=&quot;20148&quot; value=&quot;5&quot;/&gt;&lt;property id=&quot;20300&quot; value=&quot;Slide 136 - &amp;quot;7.10  Arrays of Pointers (Cont.)&amp;quot;&quot;/&gt;&lt;property id=&quot;20307&quot; value=&quot;409&quot;/&gt;&lt;/object&gt;&lt;object type=&quot;3&quot; unique_id=&quot;53934&quot;&gt;&lt;property id=&quot;20148&quot; value=&quot;5&quot;/&gt;&lt;property id=&quot;20300&quot; value=&quot;Slide 137 - &amp;quot;7.10  Arrays of Pointers (Cont.)&amp;quot;&quot;/&gt;&lt;property id=&quot;20307&quot; value=&quot;410&quot;/&gt;&lt;/object&gt;&lt;object type=&quot;3&quot; unique_id=&quot;53935&quot;&gt;&lt;property id=&quot;20148&quot; value=&quot;5&quot;/&gt;&lt;property id=&quot;20300&quot; value=&quot;Slide 139 - &amp;quot;7.10  Arrays of Pointers (Cont.)&amp;quot;&quot;/&gt;&lt;property id=&quot;20307&quot; value=&quot;411&quot;/&gt;&lt;/object&gt;&lt;object type=&quot;3&quot; unique_id=&quot;53936&quot;&gt;&lt;property id=&quot;20148&quot; value=&quot;5&quot;/&gt;&lt;property id=&quot;20300&quot; value=&quot;Slide 140 - &amp;quot;7.11  Case Study: Card Shuffling and Dealing Simulation&amp;quot;&quot;/&gt;&lt;property id=&quot;20307&quot; value=&quot;412&quot;/&gt;&lt;/object&gt;&lt;object type=&quot;3&quot; unique_id=&quot;53937&quot;&gt;&lt;property id=&quot;20148&quot; value=&quot;5&quot;/&gt;&lt;property id=&quot;20300&quot; value=&quot;Slide 141 - &amp;quot;7.11  Case Study: Card Shuffling and Dealing Simulation (Cont.)&amp;quot;&quot;/&gt;&lt;property id=&quot;20307&quot; value=&quot;413&quot;/&gt;&lt;/object&gt;&lt;object type=&quot;3&quot; unique_id=&quot;53938&quot;&gt;&lt;property id=&quot;20148&quot; value=&quot;5&quot;/&gt;&lt;property id=&quot;20300&quot; value=&quot;Slide 143 - &amp;quot;7.11  Case Study: Card Shuffling and Dealing Simulation (Cont.)&amp;quot;&quot;/&gt;&lt;property id=&quot;20307&quot; value=&quot;414&quot;/&gt;&lt;/object&gt;&lt;object type=&quot;3&quot; unique_id=&quot;53939&quot;&gt;&lt;property id=&quot;20148&quot; value=&quot;5&quot;/&gt;&lt;property id=&quot;20300&quot; value=&quot;Slide 144 - &amp;quot;7.11  Case Study: Card Shuffling and Dealing Simulation (Cont.)&amp;quot;&quot;/&gt;&lt;property id=&quot;20307&quot; value=&quot;415&quot;/&gt;&lt;/object&gt;&lt;object type=&quot;3&quot; unique_id=&quot;53940&quot;&gt;&lt;property id=&quot;20148&quot; value=&quot;5&quot;/&gt;&lt;property id=&quot;20300&quot; value=&quot;Slide 145 - &amp;quot;7.11  Case Study: Card Shuffling and Dealing Simulation (Cont.)&amp;quot;&quot;/&gt;&lt;property id=&quot;20307&quot; value=&quot;416&quot;/&gt;&lt;/object&gt;&lt;object type=&quot;3&quot; unique_id=&quot;53941&quot;&gt;&lt;property id=&quot;20148&quot; value=&quot;5&quot;/&gt;&lt;property id=&quot;20300&quot; value=&quot;Slide 147 - &amp;quot;7.11  Case Study: Card Shuffling and Dealing Simulation (Cont.)&amp;quot;&quot;/&gt;&lt;property id=&quot;20307&quot; value=&quot;417&quot;/&gt;&lt;/object&gt;&lt;object type=&quot;3&quot; unique_id=&quot;53942&quot;&gt;&lt;property id=&quot;20148&quot; value=&quot;5&quot;/&gt;&lt;property id=&quot;20300&quot; value=&quot;Slide 148 - &amp;quot;7.11  Case Study: Card Shuffling and Dealing Simulation (Cont.)&amp;quot;&quot;/&gt;&lt;property id=&quot;20307&quot; value=&quot;418&quot;/&gt;&lt;/object&gt;&lt;object type=&quot;3&quot; unique_id=&quot;53943&quot;&gt;&lt;property id=&quot;20148&quot; value=&quot;5&quot;/&gt;&lt;property id=&quot;20300&quot; value=&quot;Slide 149 - &amp;quot;7.11  Case Study: Card Shuffling and Dealing Simulation (Cont.)&amp;quot;&quot;/&gt;&lt;property id=&quot;20307&quot; value=&quot;419&quot;/&gt;&lt;/object&gt;&lt;object type=&quot;3&quot; unique_id=&quot;53944&quot;&gt;&lt;property id=&quot;20148&quot; value=&quot;5&quot;/&gt;&lt;property id=&quot;20300&quot; value=&quot;Slide 150 - &amp;quot;7.11  Case Study: Card Shuffling and Dealing Simulation (Cont.)&amp;quot;&quot;/&gt;&lt;property id=&quot;20307&quot; value=&quot;420&quot;/&gt;&lt;/object&gt;&lt;object type=&quot;3&quot; unique_id=&quot;53945&quot;&gt;&lt;property id=&quot;20148&quot; value=&quot;5&quot;/&gt;&lt;property id=&quot;20300&quot; value=&quot;Slide 151 - &amp;quot;7.11  Case Study: Card Shuffling and Dealing Simulation (Cont.)&amp;quot;&quot;/&gt;&lt;property id=&quot;20307&quot; value=&quot;421&quot;/&gt;&lt;/object&gt;&lt;object type=&quot;3&quot; unique_id=&quot;53946&quot;&gt;&lt;property id=&quot;20148&quot; value=&quot;5&quot;/&gt;&lt;property id=&quot;20300&quot; value=&quot;Slide 152 - &amp;quot;7.11  Case Study: Card Shuffling and Dealing Simulation (Cont.)&amp;quot;&quot;/&gt;&lt;property id=&quot;20307&quot; value=&quot;422&quot;/&gt;&lt;/object&gt;&lt;object type=&quot;3&quot; unique_id=&quot;53947&quot;&gt;&lt;property id=&quot;20148&quot; value=&quot;5&quot;/&gt;&lt;property id=&quot;20300&quot; value=&quot;Slide 153 - &amp;quot;7.11  Case Study: Card Shuffling and Dealing Simulation (Cont.)&amp;quot;&quot;/&gt;&lt;property id=&quot;20307&quot; value=&quot;423&quot;/&gt;&lt;/object&gt;&lt;object type=&quot;3&quot; unique_id=&quot;53948&quot;&gt;&lt;property id=&quot;20148&quot; value=&quot;5&quot;/&gt;&lt;property id=&quot;20300&quot; value=&quot;Slide 154 - &amp;quot;7.11  Case Study: Card Shuffling and Dealing Simulation (Cont.)&amp;quot;&quot;/&gt;&lt;property id=&quot;20307&quot; value=&quot;424&quot;/&gt;&lt;/object&gt;&lt;object type=&quot;3&quot; unique_id=&quot;53949&quot;&gt;&lt;property id=&quot;20148&quot; value=&quot;5&quot;/&gt;&lt;property id=&quot;20300&quot; value=&quot;Slide 160 - &amp;quot;7.11  Case Study: Card Shuffling and Dealing Simulation (Cont.)&amp;quot;&quot;/&gt;&lt;property id=&quot;20307&quot; value=&quot;425&quot;/&gt;&lt;/object&gt;&lt;object type=&quot;3&quot; unique_id=&quot;53950&quot;&gt;&lt;property id=&quot;20148&quot; value=&quot;5&quot;/&gt;&lt;property id=&quot;20300&quot; value=&quot;Slide 161 - &amp;quot;7.12  Pointers to Functions&amp;quot;&quot;/&gt;&lt;property id=&quot;20307&quot; value=&quot;426&quot;/&gt;&lt;/object&gt;&lt;object type=&quot;3&quot; unique_id=&quot;53951&quot;&gt;&lt;property id=&quot;20148&quot; value=&quot;5&quot;/&gt;&lt;property id=&quot;20300&quot; value=&quot;Slide 162 - &amp;quot;7.12  Pointers to Functions (Cont.)&amp;quot;&quot;/&gt;&lt;property id=&quot;20307&quot; value=&quot;427&quot;/&gt;&lt;/object&gt;&lt;object type=&quot;3&quot; unique_id=&quot;53952&quot;&gt;&lt;property id=&quot;20148&quot; value=&quot;5&quot;/&gt;&lt;property id=&quot;20300&quot; value=&quot;Slide 163 - &amp;quot;7.12  Pointers to Functions (Cont.)&amp;quot;&quot;/&gt;&lt;property id=&quot;20307&quot; value=&quot;428&quot;/&gt;&lt;/object&gt;&lt;object type=&quot;3&quot; unique_id=&quot;53953&quot;&gt;&lt;property id=&quot;20148&quot; value=&quot;5&quot;/&gt;&lt;property id=&quot;20300&quot; value=&quot;Slide 169 - &amp;quot;7.12  Pointers to Functions (Cont.)&amp;quot;&quot;/&gt;&lt;property id=&quot;20307&quot; value=&quot;429&quot;/&gt;&lt;/object&gt;&lt;object type=&quot;3&quot; unique_id=&quot;53954&quot;&gt;&lt;property id=&quot;20148&quot; value=&quot;5&quot;/&gt;&lt;property id=&quot;20300&quot; value=&quot;Slide 170 - &amp;quot;7.12  Pointers to Functions (Cont.)&amp;quot;&quot;/&gt;&lt;property id=&quot;20307&quot; value=&quot;430&quot;/&gt;&lt;/object&gt;&lt;object type=&quot;3&quot; unique_id=&quot;53955&quot;&gt;&lt;property id=&quot;20148&quot; value=&quot;5&quot;/&gt;&lt;property id=&quot;20300&quot; value=&quot;Slide 171 - &amp;quot;7.12  Pointers to Functions (Cont.)&amp;quot;&quot;/&gt;&lt;property id=&quot;20307&quot; value=&quot;431&quot;/&gt;&lt;/object&gt;&lt;object type=&quot;3&quot; unique_id=&quot;53956&quot;&gt;&lt;property id=&quot;20148&quot; value=&quot;5&quot;/&gt;&lt;property id=&quot;20300&quot; value=&quot;Slide 172 - &amp;quot;7.12  Pointers to Functions (Cont.)&amp;quot;&quot;/&gt;&lt;property id=&quot;20307&quot; value=&quot;432&quot;/&gt;&lt;/object&gt;&lt;object type=&quot;3&quot; unique_id=&quot;53957&quot;&gt;&lt;property id=&quot;20148&quot; value=&quot;5&quot;/&gt;&lt;property id=&quot;20300&quot; value=&quot;Slide 173 - &amp;quot;7.12  Pointers to Functions (Cont.)&amp;quot;&quot;/&gt;&lt;property id=&quot;20307&quot; value=&quot;433&quot;/&gt;&lt;/object&gt;&lt;object type=&quot;3&quot; unique_id=&quot;53958&quot;&gt;&lt;property id=&quot;20148&quot; value=&quot;5&quot;/&gt;&lt;property id=&quot;20300&quot; value=&quot;Slide 174 - &amp;quot;7.12  Pointers to Functions (Cont.)&amp;quot;&quot;/&gt;&lt;property id=&quot;20307&quot; value=&quot;434&quot;/&gt;&lt;/object&gt;&lt;object type=&quot;3&quot; unique_id=&quot;53959&quot;&gt;&lt;property id=&quot;20148&quot; value=&quot;5&quot;/&gt;&lt;property id=&quot;20300&quot; value=&quot;Slide 178 - &amp;quot;7.12  Pointers to Functions (Cont.)&amp;quot;&quot;/&gt;&lt;property id=&quot;20307&quot; value=&quot;435&quot;/&gt;&lt;/object&gt;&lt;object type=&quot;3&quot; unique_id=&quot;53960&quot;&gt;&lt;property id=&quot;20148&quot; value=&quot;5&quot;/&gt;&lt;property id=&quot;20300&quot; value=&quot;Slide 179 - &amp;quot;7.13  Secure C Programming&amp;quot;&quot;/&gt;&lt;property id=&quot;20307&quot; value=&quot;436&quot;/&gt;&lt;/object&gt;&lt;object type=&quot;3&quot; unique_id=&quot;53961&quot;&gt;&lt;property id=&quot;20148&quot; value=&quot;5&quot;/&gt;&lt;property id=&quot;20300&quot; value=&quot;Slide 180 - &amp;quot;7.13  Secure C Programming (Cont.)&amp;quot;&quot;/&gt;&lt;property id=&quot;20307&quot; value=&quot;437&quot;/&gt;&lt;/object&gt;&lt;object type=&quot;3&quot; unique_id=&quot;53962&quot;&gt;&lt;property id=&quot;20148&quot; value=&quot;5&quot;/&gt;&lt;property id=&quot;20300&quot; value=&quot;Slide 181 - &amp;quot;7.13  Secure C Programming (Cont.)&amp;quot;&quot;/&gt;&lt;property id=&quot;20307&quot; value=&quot;438&quot;/&gt;&lt;/object&gt;&lt;object type=&quot;3&quot; unique_id=&quot;53963&quot;&gt;&lt;property id=&quot;20148&quot; value=&quot;5&quot;/&gt;&lt;property id=&quot;20300&quot; value=&quot;Slide 182 - &amp;quot;7.13  Secure C Programming (Cont.)&amp;quot;&quot;/&gt;&lt;property id=&quot;20307&quot; value=&quot;439&quot;/&gt;&lt;/object&gt;&lt;/object&gt;&lt;object type=&quot;8&quot; unique_id=&quot;1231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4044</Words>
  <Application>Microsoft Office PowerPoint</Application>
  <PresentationFormat>On-screen Show (4:3)</PresentationFormat>
  <Paragraphs>606</Paragraphs>
  <Slides>52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Cambria</vt:lpstr>
      <vt:lpstr>Comic Sans MS</vt:lpstr>
      <vt:lpstr>Consolas</vt:lpstr>
      <vt:lpstr>Courier New</vt:lpstr>
      <vt:lpstr>Times New Roman</vt:lpstr>
      <vt:lpstr>Wingdings</vt:lpstr>
      <vt:lpstr>Wingdings 3</vt:lpstr>
      <vt:lpstr>Office Theme</vt:lpstr>
      <vt:lpstr>Lecture 8: C Pointers</vt:lpstr>
      <vt:lpstr>I. Pointer Definition</vt:lpstr>
      <vt:lpstr>Why it is Useful?</vt:lpstr>
      <vt:lpstr> II. Pointer Variable Definition</vt:lpstr>
      <vt:lpstr> Pointer Variable Initialization </vt:lpstr>
      <vt:lpstr> Pointer Operators : (&amp;,*)</vt:lpstr>
      <vt:lpstr>…Continued</vt:lpstr>
      <vt:lpstr>Example </vt:lpstr>
      <vt:lpstr>One Pointer with many Variables</vt:lpstr>
      <vt:lpstr> III. Pointers in Expressions</vt:lpstr>
      <vt:lpstr> Arithmetic Expression</vt:lpstr>
      <vt:lpstr>Addition with Pointers</vt:lpstr>
      <vt:lpstr>Example: Pointers to char</vt:lpstr>
      <vt:lpstr>Example: Pointers to int</vt:lpstr>
      <vt:lpstr>Pointer to short (2 bytes)</vt:lpstr>
      <vt:lpstr>Subtraction</vt:lpstr>
      <vt:lpstr>Example</vt:lpstr>
      <vt:lpstr>Multiplication/Division with Pointers</vt:lpstr>
      <vt:lpstr>Relational Operations with Pointers</vt:lpstr>
      <vt:lpstr>Pointers Casting</vt:lpstr>
      <vt:lpstr>Quiz1: Pointer Arithmetic</vt:lpstr>
      <vt:lpstr>…Continued</vt:lpstr>
      <vt:lpstr>Quiz 2</vt:lpstr>
      <vt:lpstr>IV. Passing Arguments to Functions by Reference</vt:lpstr>
      <vt:lpstr>…Continued</vt:lpstr>
      <vt:lpstr>PowerPoint Presentation</vt:lpstr>
      <vt:lpstr>PowerPoint Presentation</vt:lpstr>
      <vt:lpstr>PowerPoint Presentation</vt:lpstr>
      <vt:lpstr>PowerPoint Presentation</vt:lpstr>
      <vt:lpstr>…Continued</vt:lpstr>
      <vt:lpstr>PowerPoint Presentation</vt:lpstr>
      <vt:lpstr>…Continued</vt:lpstr>
      <vt:lpstr>…Continued</vt:lpstr>
      <vt:lpstr>Quiz 3</vt:lpstr>
      <vt:lpstr>V. Pointers and Arrays</vt:lpstr>
      <vt:lpstr>…Continued</vt:lpstr>
      <vt:lpstr>…Continued</vt:lpstr>
      <vt:lpstr>Example</vt:lpstr>
      <vt:lpstr>PowerPoint Presentation</vt:lpstr>
      <vt:lpstr>PowerPoint Presentation</vt:lpstr>
      <vt:lpstr>PowerPoint Presentation</vt:lpstr>
      <vt:lpstr>Arrays of Pointers</vt:lpstr>
      <vt:lpstr>…Continued</vt:lpstr>
      <vt:lpstr>…Continued</vt:lpstr>
      <vt:lpstr>PowerPoint Presentation</vt:lpstr>
      <vt:lpstr>…Continued</vt:lpstr>
      <vt:lpstr>Members Access</vt:lpstr>
      <vt:lpstr>…Continued</vt:lpstr>
      <vt:lpstr>Struct Member Access - Summary</vt:lpstr>
      <vt:lpstr>PowerPoint Presentation</vt:lpstr>
      <vt:lpstr>…Continued</vt:lpstr>
      <vt:lpstr>Appendix: Operators Precedence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Abdsamad Benkrid</cp:lastModifiedBy>
  <cp:revision>112</cp:revision>
  <dcterms:created xsi:type="dcterms:W3CDTF">2015-04-27T18:54:13Z</dcterms:created>
  <dcterms:modified xsi:type="dcterms:W3CDTF">2022-11-08T11:15:50Z</dcterms:modified>
</cp:coreProperties>
</file>