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66" r:id="rId2"/>
    <p:sldId id="491" r:id="rId3"/>
    <p:sldId id="319" r:id="rId4"/>
    <p:sldId id="320" r:id="rId5"/>
    <p:sldId id="321" r:id="rId6"/>
    <p:sldId id="483" r:id="rId7"/>
    <p:sldId id="482" r:id="rId8"/>
    <p:sldId id="481" r:id="rId9"/>
    <p:sldId id="34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DA974-188F-44BB-B7A2-001DE12BA23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481FB-73B7-40BF-8B03-49667ACA4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6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7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5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Const</a:t>
            </a:r>
            <a:r>
              <a:rPr lang="en-GB" dirty="0"/>
              <a:t> tells the compiler don’t change the value of </a:t>
            </a:r>
            <a:r>
              <a:rPr lang="en-GB"/>
              <a:t>the character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9DFFE-9FBB-4C1E-A86C-251AC4A901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8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21.3</a:t>
            </a:r>
          </a:p>
          <a:p>
            <a:r>
              <a:rPr lang="en-AU" dirty="0"/>
              <a:t>21.3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3011-5D5B-4764-942A-83C65DCF147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54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A0AB-6207-4C27-8E4A-C1591199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8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A0AB-6207-4C27-8E4A-C1591199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4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972800" cy="545365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685800"/>
            <a:ext cx="12149537" cy="6172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9C1D9-EFB3-4A1C-ABB1-14D9D597B0C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61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567" y="-11965"/>
            <a:ext cx="11482316" cy="621565"/>
          </a:xfrm>
        </p:spPr>
        <p:txBody>
          <a:bodyPr lIns="0" tIns="0" rIns="0" bIns="0">
            <a:normAutofit/>
          </a:bodyPr>
          <a:lstStyle>
            <a:lvl1pPr>
              <a:defRPr sz="3200" b="0" i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>
            <a:normAutofit/>
          </a:bodyPr>
          <a:lstStyle>
            <a:lvl1pPr>
              <a:defRPr sz="2400" b="0" i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327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>
            <a:normAutofit/>
          </a:bodyPr>
          <a:lstStyle>
            <a:lvl1pPr>
              <a:defRPr sz="3200" b="0" i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410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-11965"/>
            <a:ext cx="11482316" cy="621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609600"/>
            <a:ext cx="12149537" cy="624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399" y="6492876"/>
            <a:ext cx="567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A0AB-6207-4C27-8E4A-C15911995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1" i="0" u="none" kern="1200">
          <a:solidFill>
            <a:srgbClr val="7030A0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11737" cy="62156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 1 : Pass by Value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24001" y="584172"/>
            <a:ext cx="9112153" cy="509727"/>
          </a:xfrm>
        </p:spPr>
        <p:txBody>
          <a:bodyPr>
            <a:normAutofit/>
          </a:bodyPr>
          <a:lstStyle/>
          <a:p>
            <a:pPr marL="304074" indent="-293214">
              <a:lnSpc>
                <a:spcPct val="150000"/>
              </a:lnSpc>
              <a:buFont typeface="Arial"/>
              <a:buChar char="•"/>
              <a:tabLst>
                <a:tab pos="304074" algn="l"/>
              </a:tabLst>
            </a:pPr>
            <a:r>
              <a:rPr lang="en-GB" spc="-4" dirty="0"/>
              <a:t>A function</a:t>
            </a:r>
            <a:r>
              <a:rPr lang="en-GB" spc="4" dirty="0"/>
              <a:t> </a:t>
            </a:r>
            <a:r>
              <a:rPr lang="en-GB" spc="-9" dirty="0"/>
              <a:t>tha</a:t>
            </a:r>
            <a:r>
              <a:rPr lang="en-GB" spc="-4" dirty="0"/>
              <a:t>t</a:t>
            </a:r>
            <a:r>
              <a:rPr lang="en-GB" dirty="0"/>
              <a:t> </a:t>
            </a:r>
            <a:r>
              <a:rPr lang="en-GB" spc="-9" dirty="0"/>
              <a:t>shoul</a:t>
            </a:r>
            <a:r>
              <a:rPr lang="en-GB" spc="-4" dirty="0"/>
              <a:t>d</a:t>
            </a:r>
            <a:r>
              <a:rPr lang="en-GB" dirty="0"/>
              <a:t> </a:t>
            </a:r>
            <a:r>
              <a:rPr lang="en-GB" spc="-9" dirty="0"/>
              <a:t>swa</a:t>
            </a:r>
            <a:r>
              <a:rPr lang="en-GB" spc="-4" dirty="0"/>
              <a:t>p </a:t>
            </a:r>
            <a:r>
              <a:rPr lang="en-GB" spc="-9" dirty="0"/>
              <a:t>tw</a:t>
            </a:r>
            <a:r>
              <a:rPr lang="en-GB" spc="-4" dirty="0"/>
              <a:t>o </a:t>
            </a:r>
            <a:r>
              <a:rPr lang="en-GB" spc="-9" dirty="0"/>
              <a:t>value</a:t>
            </a:r>
            <a:r>
              <a:rPr lang="en-GB" spc="-4" dirty="0"/>
              <a:t>s</a:t>
            </a:r>
            <a:endParaRPr lang="en-GB" dirty="0"/>
          </a:p>
        </p:txBody>
      </p:sp>
      <p:sp>
        <p:nvSpPr>
          <p:cNvPr id="4" name="object 4"/>
          <p:cNvSpPr txBox="1"/>
          <p:nvPr/>
        </p:nvSpPr>
        <p:spPr>
          <a:xfrm>
            <a:off x="5804327" y="1325795"/>
            <a:ext cx="4779511" cy="2800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spcBef>
                <a:spcPts val="196"/>
              </a:spcBef>
            </a:pP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710" spc="-4" dirty="0">
                <a:latin typeface="Courier New"/>
                <a:cs typeface="Courier New"/>
              </a:rPr>
              <a:t>swap( </a:t>
            </a: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710" spc="-4" dirty="0" err="1">
                <a:latin typeface="Courier New"/>
                <a:cs typeface="Courier New"/>
              </a:rPr>
              <a:t>first,</a:t>
            </a:r>
            <a:r>
              <a:rPr lang="en-US" sz="1710" spc="-4" dirty="0" err="1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710" spc="-4" dirty="0">
                <a:latin typeface="Courier New"/>
                <a:cs typeface="Courier New"/>
              </a:rPr>
              <a:t> second)</a:t>
            </a:r>
            <a:endParaRPr sz="1710" dirty="0">
              <a:latin typeface="Courier New"/>
              <a:cs typeface="Courier New"/>
            </a:endParaRPr>
          </a:p>
          <a:p>
            <a:pPr marL="10860">
              <a:spcBef>
                <a:spcPts val="205"/>
              </a:spcBef>
            </a:pPr>
            <a:r>
              <a:rPr sz="1710" spc="-4" dirty="0">
                <a:latin typeface="Courier New"/>
                <a:cs typeface="Courier New"/>
              </a:rPr>
              <a:t>{</a:t>
            </a:r>
            <a:endParaRPr sz="1710" dirty="0">
              <a:latin typeface="Courier New"/>
              <a:cs typeface="Courier New"/>
            </a:endParaRPr>
          </a:p>
          <a:p>
            <a:pPr marL="401269">
              <a:spcBef>
                <a:spcPts val="196"/>
              </a:spcBef>
            </a:pP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710" spc="-4" dirty="0">
                <a:latin typeface="Courier New"/>
                <a:cs typeface="Courier New"/>
              </a:rPr>
              <a:t>temp;</a:t>
            </a:r>
            <a:endParaRPr sz="1710" dirty="0">
              <a:latin typeface="Courier New"/>
              <a:cs typeface="Courier New"/>
            </a:endParaRPr>
          </a:p>
          <a:p>
            <a:pPr marL="401269" marR="395296">
              <a:lnSpc>
                <a:spcPct val="109800"/>
              </a:lnSpc>
              <a:spcBef>
                <a:spcPts val="1009"/>
              </a:spcBef>
            </a:pPr>
            <a:r>
              <a:rPr sz="1710" spc="-4" dirty="0">
                <a:latin typeface="Courier New"/>
                <a:cs typeface="Courier New"/>
              </a:rPr>
              <a:t>temp = first;</a:t>
            </a:r>
            <a:endParaRPr lang="en-US" sz="1710" spc="-4" dirty="0">
              <a:latin typeface="Courier New"/>
              <a:cs typeface="Courier New"/>
            </a:endParaRPr>
          </a:p>
          <a:p>
            <a:pPr marL="401269" marR="395296">
              <a:lnSpc>
                <a:spcPct val="109800"/>
              </a:lnSpc>
              <a:spcBef>
                <a:spcPts val="1009"/>
              </a:spcBef>
            </a:pPr>
            <a:r>
              <a:rPr sz="1710" spc="-4" dirty="0">
                <a:latin typeface="Courier New"/>
                <a:cs typeface="Courier New"/>
              </a:rPr>
              <a:t>first = second; </a:t>
            </a:r>
            <a:endParaRPr lang="en-US" sz="1710" spc="-4" dirty="0">
              <a:latin typeface="Courier New"/>
              <a:cs typeface="Courier New"/>
            </a:endParaRPr>
          </a:p>
          <a:p>
            <a:pPr marL="401269" marR="395296">
              <a:lnSpc>
                <a:spcPct val="109800"/>
              </a:lnSpc>
              <a:spcBef>
                <a:spcPts val="1009"/>
              </a:spcBef>
            </a:pPr>
            <a:r>
              <a:rPr sz="1710" spc="-4" dirty="0">
                <a:latin typeface="Courier New"/>
                <a:cs typeface="Courier New"/>
              </a:rPr>
              <a:t>second = temp;</a:t>
            </a:r>
            <a:endParaRPr lang="en-US" sz="1710" spc="-4" dirty="0">
              <a:latin typeface="Courier New"/>
              <a:cs typeface="Courier New"/>
            </a:endParaRPr>
          </a:p>
          <a:p>
            <a:pPr marL="401269" marR="395296">
              <a:lnSpc>
                <a:spcPct val="109800"/>
              </a:lnSpc>
              <a:spcBef>
                <a:spcPts val="1009"/>
              </a:spcBef>
            </a:pPr>
            <a:r>
              <a:rPr sz="1710" spc="-4" dirty="0">
                <a:latin typeface="Courier New"/>
                <a:cs typeface="Courier New"/>
              </a:rPr>
              <a:t> </a:t>
            </a: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710" spc="-4" dirty="0">
                <a:latin typeface="Courier New"/>
                <a:cs typeface="Courier New"/>
              </a:rPr>
              <a:t>;</a:t>
            </a:r>
            <a:endParaRPr sz="1710" dirty="0">
              <a:latin typeface="Courier New"/>
              <a:cs typeface="Courier New"/>
            </a:endParaRPr>
          </a:p>
          <a:p>
            <a:pPr marL="10860">
              <a:spcBef>
                <a:spcPts val="205"/>
              </a:spcBef>
            </a:pPr>
            <a:r>
              <a:rPr sz="1710" spc="-4" dirty="0">
                <a:latin typeface="Courier New"/>
                <a:cs typeface="Courier New"/>
              </a:rPr>
              <a:t>}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6EDC476-FE1A-455C-A819-DC62C2401E92}"/>
              </a:ext>
            </a:extLst>
          </p:cNvPr>
          <p:cNvSpPr txBox="1"/>
          <p:nvPr/>
        </p:nvSpPr>
        <p:spPr>
          <a:xfrm>
            <a:off x="1553777" y="1710953"/>
            <a:ext cx="3200400" cy="183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spcBef>
                <a:spcPts val="196"/>
              </a:spcBef>
            </a:pPr>
            <a:r>
              <a:rPr lang="en-US" sz="1710" spc="-4" dirty="0">
                <a:solidFill>
                  <a:srgbClr val="0000FF"/>
                </a:solidFill>
                <a:latin typeface="Courier New"/>
                <a:cs typeface="Courier New"/>
              </a:rPr>
              <a:t>int main</a:t>
            </a:r>
            <a:r>
              <a:rPr sz="1710" spc="-4" dirty="0">
                <a:latin typeface="Courier New"/>
                <a:cs typeface="Courier New"/>
              </a:rPr>
              <a:t>(</a:t>
            </a:r>
            <a:r>
              <a:rPr lang="en-US" sz="1710" spc="-4" dirty="0">
                <a:latin typeface="Courier New"/>
                <a:cs typeface="Courier New"/>
              </a:rPr>
              <a:t>void)</a:t>
            </a:r>
            <a:endParaRPr sz="1710" dirty="0">
              <a:latin typeface="Courier New"/>
              <a:cs typeface="Courier New"/>
            </a:endParaRPr>
          </a:p>
          <a:p>
            <a:pPr marL="10860">
              <a:spcBef>
                <a:spcPts val="205"/>
              </a:spcBef>
            </a:pPr>
            <a:r>
              <a:rPr sz="1710" spc="-4" dirty="0">
                <a:latin typeface="Courier New"/>
                <a:cs typeface="Courier New"/>
              </a:rPr>
              <a:t>{</a:t>
            </a:r>
            <a:endParaRPr sz="1710" dirty="0">
              <a:latin typeface="Courier New"/>
              <a:cs typeface="Courier New"/>
            </a:endParaRPr>
          </a:p>
          <a:p>
            <a:pPr marL="401269">
              <a:spcBef>
                <a:spcPts val="196"/>
              </a:spcBef>
            </a:pP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lang="en-US" sz="1710" spc="-4" dirty="0">
                <a:latin typeface="Courier New"/>
                <a:cs typeface="Courier New"/>
              </a:rPr>
              <a:t>num1=3</a:t>
            </a:r>
            <a:r>
              <a:rPr lang="en-US" sz="1710" spc="-4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</a:p>
          <a:p>
            <a:pPr marL="401269">
              <a:spcBef>
                <a:spcPts val="196"/>
              </a:spcBef>
            </a:pPr>
            <a:r>
              <a:rPr lang="en-US" sz="1710" spc="-4" dirty="0">
                <a:latin typeface="Courier New"/>
                <a:cs typeface="Courier New"/>
              </a:rPr>
              <a:t>num2=9</a:t>
            </a:r>
            <a:r>
              <a:rPr sz="1710" spc="-4" dirty="0">
                <a:latin typeface="Courier New"/>
                <a:cs typeface="Courier New"/>
              </a:rPr>
              <a:t>;</a:t>
            </a:r>
            <a:endParaRPr sz="1710" dirty="0">
              <a:latin typeface="Courier New"/>
              <a:cs typeface="Courier New"/>
            </a:endParaRPr>
          </a:p>
          <a:p>
            <a:pPr marL="401269" marR="395296">
              <a:lnSpc>
                <a:spcPct val="109800"/>
              </a:lnSpc>
              <a:spcBef>
                <a:spcPts val="1009"/>
              </a:spcBef>
            </a:pPr>
            <a:r>
              <a:rPr lang="en-US" sz="1710" spc="-4" dirty="0">
                <a:latin typeface="Courier New"/>
                <a:cs typeface="Courier New"/>
              </a:rPr>
              <a:t>swap(num1,num2);</a:t>
            </a:r>
            <a:endParaRPr sz="1710" dirty="0">
              <a:latin typeface="Courier New"/>
              <a:cs typeface="Courier New"/>
            </a:endParaRPr>
          </a:p>
          <a:p>
            <a:pPr marL="10860">
              <a:spcBef>
                <a:spcPts val="205"/>
              </a:spcBef>
            </a:pPr>
            <a:r>
              <a:rPr sz="1710" spc="-4" dirty="0">
                <a:latin typeface="Courier New"/>
                <a:cs typeface="Courier New"/>
              </a:rPr>
              <a:t>}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D8256E-8E42-4D42-A8DC-4E6339603562}"/>
              </a:ext>
            </a:extLst>
          </p:cNvPr>
          <p:cNvSpPr/>
          <p:nvPr/>
        </p:nvSpPr>
        <p:spPr>
          <a:xfrm>
            <a:off x="1660477" y="4541881"/>
            <a:ext cx="8975677" cy="173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spc="-4" dirty="0"/>
              <a:t>Actually, it does not!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As copies of num1 and num2 are passed to the function, all changes of first and second have no effect on num1 and num2.</a:t>
            </a:r>
          </a:p>
        </p:txBody>
      </p:sp>
    </p:spTree>
    <p:extLst>
      <p:ext uri="{BB962C8B-B14F-4D97-AF65-F5344CB8AC3E}">
        <p14:creationId xmlns:p14="http://schemas.microsoft.com/office/powerpoint/2010/main" val="12926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55235"/>
            <a:ext cx="8611737" cy="62156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…Correction- Pass by Reference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39924" y="848292"/>
            <a:ext cx="9112153" cy="509727"/>
          </a:xfrm>
        </p:spPr>
        <p:txBody>
          <a:bodyPr>
            <a:normAutofit/>
          </a:bodyPr>
          <a:lstStyle/>
          <a:p>
            <a:pPr marL="304074" indent="-293214">
              <a:lnSpc>
                <a:spcPct val="150000"/>
              </a:lnSpc>
              <a:buFont typeface="Arial"/>
              <a:buChar char="•"/>
              <a:tabLst>
                <a:tab pos="304074" algn="l"/>
              </a:tabLst>
            </a:pPr>
            <a:r>
              <a:rPr lang="en-GB" spc="-4" dirty="0"/>
              <a:t>Pass the addresses of the variables from the main()</a:t>
            </a:r>
            <a:endParaRPr lang="en-GB" dirty="0"/>
          </a:p>
        </p:txBody>
      </p:sp>
      <p:sp>
        <p:nvSpPr>
          <p:cNvPr id="4" name="object 4"/>
          <p:cNvSpPr txBox="1"/>
          <p:nvPr/>
        </p:nvSpPr>
        <p:spPr>
          <a:xfrm>
            <a:off x="5829869" y="1566233"/>
            <a:ext cx="4779511" cy="32569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spcBef>
                <a:spcPts val="196"/>
              </a:spcBef>
            </a:pP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710" spc="-4" dirty="0">
                <a:latin typeface="Courier New"/>
                <a:cs typeface="Courier New"/>
              </a:rPr>
              <a:t>swap( </a:t>
            </a: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lang="en-US" sz="2400" b="1" spc="-4" dirty="0">
                <a:solidFill>
                  <a:srgbClr val="0000FF"/>
                </a:solidFill>
                <a:latin typeface="Courier New"/>
                <a:cs typeface="Courier New"/>
              </a:rPr>
              <a:t>*</a:t>
            </a:r>
            <a:r>
              <a:rPr sz="1710" spc="-4" dirty="0" err="1">
                <a:latin typeface="Courier New"/>
                <a:cs typeface="Courier New"/>
              </a:rPr>
              <a:t>first,</a:t>
            </a:r>
            <a:r>
              <a:rPr lang="en-US" sz="1710" spc="-4" dirty="0" err="1">
                <a:solidFill>
                  <a:srgbClr val="0070C0"/>
                </a:solidFill>
                <a:latin typeface="Courier New"/>
                <a:cs typeface="Courier New"/>
              </a:rPr>
              <a:t>int</a:t>
            </a:r>
            <a:r>
              <a:rPr lang="en-US" sz="1710" spc="-4" dirty="0">
                <a:latin typeface="Courier New"/>
                <a:cs typeface="Courier New"/>
              </a:rPr>
              <a:t> </a:t>
            </a:r>
            <a:r>
              <a:rPr lang="en-US" sz="2400" b="1" spc="-4" dirty="0">
                <a:latin typeface="Courier New"/>
                <a:cs typeface="Courier New"/>
              </a:rPr>
              <a:t>*</a:t>
            </a:r>
            <a:r>
              <a:rPr lang="en-US" sz="1710" spc="-4" dirty="0">
                <a:latin typeface="Courier New"/>
                <a:cs typeface="Courier New"/>
              </a:rPr>
              <a:t>second)</a:t>
            </a:r>
            <a:endParaRPr sz="1710" dirty="0">
              <a:latin typeface="Courier New"/>
              <a:cs typeface="Courier New"/>
            </a:endParaRPr>
          </a:p>
          <a:p>
            <a:pPr marL="10860">
              <a:spcBef>
                <a:spcPts val="205"/>
              </a:spcBef>
            </a:pPr>
            <a:r>
              <a:rPr sz="1710" spc="-4" dirty="0">
                <a:latin typeface="Courier New"/>
                <a:cs typeface="Courier New"/>
              </a:rPr>
              <a:t>{</a:t>
            </a:r>
            <a:endParaRPr sz="1710" dirty="0">
              <a:latin typeface="Courier New"/>
              <a:cs typeface="Courier New"/>
            </a:endParaRPr>
          </a:p>
          <a:p>
            <a:pPr marL="401269">
              <a:spcBef>
                <a:spcPts val="196"/>
              </a:spcBef>
            </a:pP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710" spc="-4" dirty="0">
                <a:latin typeface="Courier New"/>
                <a:cs typeface="Courier New"/>
              </a:rPr>
              <a:t>temp;</a:t>
            </a:r>
            <a:endParaRPr sz="1710" dirty="0">
              <a:latin typeface="Courier New"/>
              <a:cs typeface="Courier New"/>
            </a:endParaRPr>
          </a:p>
          <a:p>
            <a:pPr marL="401269" marR="395296">
              <a:lnSpc>
                <a:spcPct val="109800"/>
              </a:lnSpc>
              <a:spcBef>
                <a:spcPts val="1009"/>
              </a:spcBef>
            </a:pPr>
            <a:r>
              <a:rPr sz="1710" spc="-4" dirty="0">
                <a:latin typeface="Courier New"/>
                <a:cs typeface="Courier New"/>
              </a:rPr>
              <a:t>temp = </a:t>
            </a:r>
            <a:r>
              <a:rPr lang="en-US" sz="2400" b="1" spc="-4" dirty="0">
                <a:latin typeface="Courier New"/>
                <a:cs typeface="Courier New"/>
              </a:rPr>
              <a:t>*</a:t>
            </a:r>
            <a:r>
              <a:rPr sz="1710" spc="-4" dirty="0">
                <a:latin typeface="Courier New"/>
                <a:cs typeface="Courier New"/>
              </a:rPr>
              <a:t>first; </a:t>
            </a:r>
            <a:endParaRPr lang="en-US" sz="1710" spc="-4" dirty="0">
              <a:latin typeface="Courier New"/>
              <a:cs typeface="Courier New"/>
            </a:endParaRPr>
          </a:p>
          <a:p>
            <a:pPr marL="401269" marR="395296">
              <a:lnSpc>
                <a:spcPct val="109800"/>
              </a:lnSpc>
              <a:spcBef>
                <a:spcPts val="1009"/>
              </a:spcBef>
            </a:pPr>
            <a:r>
              <a:rPr lang="en-US" sz="2400" b="1" spc="-4" dirty="0">
                <a:latin typeface="Courier New"/>
                <a:cs typeface="Courier New"/>
              </a:rPr>
              <a:t>*</a:t>
            </a:r>
            <a:r>
              <a:rPr sz="1710" spc="-4" dirty="0">
                <a:latin typeface="Courier New"/>
                <a:cs typeface="Courier New"/>
              </a:rPr>
              <a:t>first = </a:t>
            </a:r>
            <a:r>
              <a:rPr lang="en-US" sz="2400" b="1" spc="-4" dirty="0">
                <a:latin typeface="Courier New"/>
                <a:cs typeface="Courier New"/>
              </a:rPr>
              <a:t>*</a:t>
            </a:r>
            <a:r>
              <a:rPr sz="1710" spc="-4" dirty="0">
                <a:latin typeface="Courier New"/>
                <a:cs typeface="Courier New"/>
              </a:rPr>
              <a:t>second; </a:t>
            </a:r>
            <a:endParaRPr lang="en-US" sz="1710" spc="-4" dirty="0">
              <a:latin typeface="Courier New"/>
              <a:cs typeface="Courier New"/>
            </a:endParaRPr>
          </a:p>
          <a:p>
            <a:pPr marL="401269" marR="395296">
              <a:lnSpc>
                <a:spcPct val="109800"/>
              </a:lnSpc>
              <a:spcBef>
                <a:spcPts val="1009"/>
              </a:spcBef>
            </a:pPr>
            <a:r>
              <a:rPr lang="en-US" sz="2400" b="1" spc="-4" dirty="0">
                <a:latin typeface="Courier New"/>
                <a:cs typeface="Courier New"/>
              </a:rPr>
              <a:t>*</a:t>
            </a:r>
            <a:r>
              <a:rPr sz="1710" spc="-4" dirty="0">
                <a:latin typeface="Courier New"/>
                <a:cs typeface="Courier New"/>
              </a:rPr>
              <a:t>second = temp; </a:t>
            </a:r>
            <a:endParaRPr lang="en-US" sz="1710" spc="-4" dirty="0">
              <a:latin typeface="Courier New"/>
              <a:cs typeface="Courier New"/>
            </a:endParaRPr>
          </a:p>
          <a:p>
            <a:pPr marL="401269" marR="395296">
              <a:lnSpc>
                <a:spcPct val="109800"/>
              </a:lnSpc>
              <a:spcBef>
                <a:spcPts val="1009"/>
              </a:spcBef>
            </a:pP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710" spc="-4" dirty="0">
                <a:latin typeface="Courier New"/>
                <a:cs typeface="Courier New"/>
              </a:rPr>
              <a:t>;</a:t>
            </a:r>
            <a:endParaRPr sz="1710" dirty="0">
              <a:latin typeface="Courier New"/>
              <a:cs typeface="Courier New"/>
            </a:endParaRPr>
          </a:p>
          <a:p>
            <a:pPr marL="10860">
              <a:spcBef>
                <a:spcPts val="205"/>
              </a:spcBef>
            </a:pPr>
            <a:r>
              <a:rPr sz="1710" spc="-4" dirty="0">
                <a:latin typeface="Courier New"/>
                <a:cs typeface="Courier New"/>
              </a:rPr>
              <a:t>}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6EDC476-FE1A-455C-A819-DC62C2401E92}"/>
              </a:ext>
            </a:extLst>
          </p:cNvPr>
          <p:cNvSpPr txBox="1"/>
          <p:nvPr/>
        </p:nvSpPr>
        <p:spPr>
          <a:xfrm>
            <a:off x="1553777" y="1710953"/>
            <a:ext cx="3399223" cy="1664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spcBef>
                <a:spcPts val="196"/>
              </a:spcBef>
            </a:pPr>
            <a:r>
              <a:rPr lang="en-US" sz="1710" spc="-4" dirty="0">
                <a:solidFill>
                  <a:srgbClr val="0000FF"/>
                </a:solidFill>
                <a:latin typeface="Courier New"/>
                <a:cs typeface="Courier New"/>
              </a:rPr>
              <a:t>int main</a:t>
            </a:r>
            <a:r>
              <a:rPr sz="1710" spc="-4" dirty="0">
                <a:latin typeface="Courier New"/>
                <a:cs typeface="Courier New"/>
              </a:rPr>
              <a:t>(</a:t>
            </a:r>
            <a:r>
              <a:rPr lang="en-US" sz="1710" spc="-4" dirty="0">
                <a:latin typeface="Courier New"/>
                <a:cs typeface="Courier New"/>
              </a:rPr>
              <a:t>void)</a:t>
            </a:r>
            <a:endParaRPr sz="1710" dirty="0">
              <a:latin typeface="Courier New"/>
              <a:cs typeface="Courier New"/>
            </a:endParaRPr>
          </a:p>
          <a:p>
            <a:pPr marL="10860">
              <a:spcBef>
                <a:spcPts val="205"/>
              </a:spcBef>
            </a:pPr>
            <a:r>
              <a:rPr sz="1710" spc="-4" dirty="0">
                <a:latin typeface="Courier New"/>
                <a:cs typeface="Courier New"/>
              </a:rPr>
              <a:t>{</a:t>
            </a:r>
            <a:endParaRPr sz="1710" dirty="0">
              <a:latin typeface="Courier New"/>
              <a:cs typeface="Courier New"/>
            </a:endParaRPr>
          </a:p>
          <a:p>
            <a:pPr marL="401269">
              <a:spcBef>
                <a:spcPts val="196"/>
              </a:spcBef>
            </a:pPr>
            <a:r>
              <a:rPr sz="1710" spc="-4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lang="en-US" sz="1710" spc="-4" dirty="0">
                <a:latin typeface="Courier New"/>
                <a:cs typeface="Courier New"/>
              </a:rPr>
              <a:t>num1=3</a:t>
            </a:r>
            <a:r>
              <a:rPr lang="en-US" sz="1710" spc="-4" dirty="0">
                <a:solidFill>
                  <a:srgbClr val="0000FF"/>
                </a:solidFill>
                <a:latin typeface="Courier New"/>
                <a:cs typeface="Courier New"/>
              </a:rPr>
              <a:t>, </a:t>
            </a:r>
            <a:r>
              <a:rPr lang="en-US" sz="1710" spc="-4" dirty="0">
                <a:latin typeface="Courier New"/>
                <a:cs typeface="Courier New"/>
              </a:rPr>
              <a:t>num2=9</a:t>
            </a:r>
            <a:r>
              <a:rPr sz="1710" spc="-4" dirty="0">
                <a:latin typeface="Courier New"/>
                <a:cs typeface="Courier New"/>
              </a:rPr>
              <a:t>;</a:t>
            </a:r>
            <a:endParaRPr sz="1710" dirty="0">
              <a:latin typeface="Courier New"/>
              <a:cs typeface="Courier New"/>
            </a:endParaRPr>
          </a:p>
          <a:p>
            <a:pPr marL="401269" marR="395296">
              <a:lnSpc>
                <a:spcPct val="109800"/>
              </a:lnSpc>
              <a:spcBef>
                <a:spcPts val="1009"/>
              </a:spcBef>
            </a:pPr>
            <a:r>
              <a:rPr lang="en-US" sz="1710" spc="-4" dirty="0">
                <a:latin typeface="Courier New"/>
                <a:cs typeface="Courier New"/>
              </a:rPr>
              <a:t>swap(</a:t>
            </a:r>
            <a:r>
              <a:rPr lang="en-US" sz="2400" b="1" spc="-4" dirty="0">
                <a:latin typeface="Courier New"/>
                <a:cs typeface="Courier New"/>
              </a:rPr>
              <a:t>&amp;</a:t>
            </a:r>
            <a:r>
              <a:rPr lang="en-US" sz="1710" spc="-4" dirty="0">
                <a:latin typeface="Courier New"/>
                <a:cs typeface="Courier New"/>
              </a:rPr>
              <a:t>num1,</a:t>
            </a:r>
            <a:r>
              <a:rPr lang="en-US" sz="2400" b="1" spc="-4" dirty="0">
                <a:latin typeface="Courier New"/>
                <a:cs typeface="Courier New"/>
              </a:rPr>
              <a:t>&amp;</a:t>
            </a:r>
            <a:r>
              <a:rPr lang="en-US" sz="1710" spc="-4" dirty="0">
                <a:latin typeface="Courier New"/>
                <a:cs typeface="Courier New"/>
              </a:rPr>
              <a:t>num2);</a:t>
            </a:r>
            <a:endParaRPr sz="1710" dirty="0">
              <a:latin typeface="Courier New"/>
              <a:cs typeface="Courier New"/>
            </a:endParaRPr>
          </a:p>
          <a:p>
            <a:pPr marL="10860">
              <a:spcBef>
                <a:spcPts val="205"/>
              </a:spcBef>
            </a:pPr>
            <a:r>
              <a:rPr sz="1710" spc="-4" dirty="0">
                <a:latin typeface="Courier New"/>
                <a:cs typeface="Courier New"/>
              </a:rPr>
              <a:t>}</a:t>
            </a:r>
            <a:endParaRPr sz="171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65403-1ACC-41E8-989D-A3727F2E23E3}"/>
              </a:ext>
            </a:extLst>
          </p:cNvPr>
          <p:cNvSpPr txBox="1"/>
          <p:nvPr/>
        </p:nvSpPr>
        <p:spPr>
          <a:xfrm>
            <a:off x="2514601" y="3734858"/>
            <a:ext cx="2345729" cy="56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39" b="1" spc="-4" dirty="0">
                <a:latin typeface="Courier New"/>
                <a:cs typeface="Courier New"/>
              </a:rPr>
              <a:t>*f</a:t>
            </a:r>
            <a:r>
              <a:rPr lang="en-AU" sz="1539" spc="-4" dirty="0">
                <a:latin typeface="Courier New"/>
                <a:cs typeface="Courier New"/>
              </a:rPr>
              <a:t>irst = </a:t>
            </a:r>
            <a:r>
              <a:rPr lang="en-AU" sz="1539" b="1" spc="-4" dirty="0">
                <a:latin typeface="Courier New"/>
                <a:cs typeface="Courier New"/>
              </a:rPr>
              <a:t>&amp;</a:t>
            </a:r>
            <a:r>
              <a:rPr lang="en-AU" sz="1539" spc="-4" dirty="0">
                <a:latin typeface="Courier New"/>
                <a:cs typeface="Courier New"/>
              </a:rPr>
              <a:t>num1</a:t>
            </a:r>
          </a:p>
          <a:p>
            <a:r>
              <a:rPr lang="en-AU" sz="1539" b="1" spc="-4" dirty="0">
                <a:latin typeface="Courier New"/>
                <a:cs typeface="Courier New"/>
              </a:rPr>
              <a:t>*s</a:t>
            </a:r>
            <a:r>
              <a:rPr lang="en-AU" sz="1539" spc="-4" dirty="0">
                <a:latin typeface="Courier New"/>
                <a:cs typeface="Courier New"/>
              </a:rPr>
              <a:t>econd = </a:t>
            </a:r>
            <a:r>
              <a:rPr lang="en-AU" sz="1539" b="1" spc="-4" dirty="0">
                <a:latin typeface="Courier New"/>
                <a:cs typeface="Courier New"/>
              </a:rPr>
              <a:t>&amp;</a:t>
            </a:r>
            <a:r>
              <a:rPr lang="en-AU" sz="1539" spc="-4" dirty="0">
                <a:latin typeface="Courier New"/>
                <a:cs typeface="Courier New"/>
              </a:rPr>
              <a:t>num2 </a:t>
            </a:r>
            <a:endParaRPr lang="en-AU" sz="1539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9D767B-3C66-4981-89D6-C2865B6D67DB}"/>
              </a:ext>
            </a:extLst>
          </p:cNvPr>
          <p:cNvCxnSpPr/>
          <p:nvPr/>
        </p:nvCxnSpPr>
        <p:spPr>
          <a:xfrm>
            <a:off x="2971800" y="3194690"/>
            <a:ext cx="1066800" cy="540168"/>
          </a:xfrm>
          <a:prstGeom prst="line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C198CA-3435-4FA0-A74B-8EBD8C617036}"/>
              </a:ext>
            </a:extLst>
          </p:cNvPr>
          <p:cNvCxnSpPr>
            <a:cxnSpLocks/>
          </p:cNvCxnSpPr>
          <p:nvPr/>
        </p:nvCxnSpPr>
        <p:spPr>
          <a:xfrm flipV="1">
            <a:off x="4038601" y="1905000"/>
            <a:ext cx="4181023" cy="1829858"/>
          </a:xfrm>
          <a:prstGeom prst="line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1C9DC-9F38-4D1A-BFF8-63F6FECCC1E4}"/>
              </a:ext>
            </a:extLst>
          </p:cNvPr>
          <p:cNvSpPr/>
          <p:nvPr/>
        </p:nvSpPr>
        <p:spPr>
          <a:xfrm>
            <a:off x="1557111" y="5113099"/>
            <a:ext cx="8958489" cy="113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As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first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second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point to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num1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num2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any changes in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first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second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affect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num1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num2</a:t>
            </a:r>
          </a:p>
        </p:txBody>
      </p:sp>
    </p:spTree>
    <p:extLst>
      <p:ext uri="{BB962C8B-B14F-4D97-AF65-F5344CB8AC3E}">
        <p14:creationId xmlns:p14="http://schemas.microsoft.com/office/powerpoint/2010/main" val="414160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642566" y="1925250"/>
            <a:ext cx="7047510" cy="14237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AU" kern="0" dirty="0">
                <a:latin typeface="Cambria" panose="02040503050406030204" pitchFamily="18" charset="0"/>
                <a:ea typeface="Cambria" panose="02040503050406030204" pitchFamily="18" charset="0"/>
              </a:rPr>
              <a:t>Write a program that gets three data values, num1, num2, and num3, and rearrange the data so that they are in increasing sequence.</a:t>
            </a:r>
          </a:p>
          <a:p>
            <a:pPr algn="just"/>
            <a:endParaRPr lang="en-AU" sz="2052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1" y="3886200"/>
            <a:ext cx="5671559" cy="5416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E15A45-6E69-4361-86A2-370FEB03C4CF}"/>
              </a:ext>
            </a:extLst>
          </p:cNvPr>
          <p:cNvSpPr/>
          <p:nvPr/>
        </p:nvSpPr>
        <p:spPr>
          <a:xfrm>
            <a:off x="0" y="-29029"/>
            <a:ext cx="8263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 2 :Program to Sort three Numbers</a:t>
            </a:r>
          </a:p>
        </p:txBody>
      </p:sp>
    </p:spTree>
    <p:extLst>
      <p:ext uri="{BB962C8B-B14F-4D97-AF65-F5344CB8AC3E}">
        <p14:creationId xmlns:p14="http://schemas.microsoft.com/office/powerpoint/2010/main" val="409425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43000"/>
            <a:ext cx="6581074" cy="48999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4995C9-3C4A-4ABD-9A54-0A6553E9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…Continued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4C3432-7A37-4429-89CC-37D9FF594705}"/>
              </a:ext>
            </a:extLst>
          </p:cNvPr>
          <p:cNvSpPr/>
          <p:nvPr/>
        </p:nvSpPr>
        <p:spPr>
          <a:xfrm>
            <a:off x="4495800" y="3657600"/>
            <a:ext cx="18288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9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63" y="1828713"/>
            <a:ext cx="7166610" cy="2223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63" y="4051991"/>
            <a:ext cx="7321344" cy="170207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449FC99-35FD-42A8-AEC0-B76346A0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…Continued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D6A349-3F6E-4A05-8E1E-BBE4DF91818A}"/>
              </a:ext>
            </a:extLst>
          </p:cNvPr>
          <p:cNvSpPr/>
          <p:nvPr/>
        </p:nvSpPr>
        <p:spPr>
          <a:xfrm>
            <a:off x="3505200" y="3314700"/>
            <a:ext cx="1905000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2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29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33333"/>
          <a:stretch/>
        </p:blipFill>
        <p:spPr>
          <a:xfrm>
            <a:off x="3316287" y="453571"/>
            <a:ext cx="8875713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tp8_07_Page_30"/>
          <p:cNvPicPr>
            <a:picLocks noGrp="1" noChangeAspect="1"/>
          </p:cNvPicPr>
          <p:nvPr isPhoto="1"/>
        </p:nvPicPr>
        <p:blipFill rotWithShape="1"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b="51111"/>
          <a:stretch/>
        </p:blipFill>
        <p:spPr>
          <a:xfrm>
            <a:off x="3316287" y="4038600"/>
            <a:ext cx="8875713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6749D80-6101-4F4D-B750-9148C1D1A2C6}"/>
              </a:ext>
            </a:extLst>
          </p:cNvPr>
          <p:cNvSpPr txBox="1">
            <a:spLocks/>
          </p:cNvSpPr>
          <p:nvPr/>
        </p:nvSpPr>
        <p:spPr>
          <a:xfrm>
            <a:off x="-41449" y="0"/>
            <a:ext cx="8611737" cy="6215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i="0" u="none" kern="120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GB" dirty="0"/>
              <a:t>Example 3 : Printing a string</a:t>
            </a:r>
          </a:p>
        </p:txBody>
      </p:sp>
    </p:spTree>
    <p:extLst>
      <p:ext uri="{BB962C8B-B14F-4D97-AF65-F5344CB8AC3E}">
        <p14:creationId xmlns:p14="http://schemas.microsoft.com/office/powerpoint/2010/main" val="114130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tp8_07_Page_27"/>
          <p:cNvPicPr>
            <a:picLocks noGrp="1" noChangeAspect="1"/>
          </p:cNvPicPr>
          <p:nvPr isPhoto="1"/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36667"/>
          <a:stretch/>
        </p:blipFill>
        <p:spPr>
          <a:xfrm>
            <a:off x="1658143" y="695739"/>
            <a:ext cx="8875713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htp8_07_Page_28"/>
          <p:cNvPicPr>
            <a:picLocks noGrp="1" noChangeAspect="1"/>
          </p:cNvPicPr>
          <p:nvPr isPhoto="1"/>
        </p:nvPicPr>
        <p:blipFill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51110"/>
          <a:stretch/>
        </p:blipFill>
        <p:spPr>
          <a:xfrm>
            <a:off x="1658143" y="4107180"/>
            <a:ext cx="8875713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931F4180-D60E-401E-B139-4079AF18C87A}"/>
              </a:ext>
            </a:extLst>
          </p:cNvPr>
          <p:cNvSpPr txBox="1">
            <a:spLocks/>
          </p:cNvSpPr>
          <p:nvPr/>
        </p:nvSpPr>
        <p:spPr>
          <a:xfrm>
            <a:off x="-41449" y="0"/>
            <a:ext cx="8611737" cy="6215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i="0" u="none" kern="120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GB" dirty="0"/>
              <a:t>Example 4 : Converting a string case</a:t>
            </a:r>
          </a:p>
        </p:txBody>
      </p:sp>
    </p:spTree>
    <p:extLst>
      <p:ext uri="{BB962C8B-B14F-4D97-AF65-F5344CB8AC3E}">
        <p14:creationId xmlns:p14="http://schemas.microsoft.com/office/powerpoint/2010/main" val="345474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Example 5 : </a:t>
            </a:r>
            <a:r>
              <a:rPr lang="en-GB" b="1" dirty="0">
                <a:solidFill>
                  <a:srgbClr val="7030A0"/>
                </a:solidFill>
              </a:rPr>
              <a:t>C </a:t>
            </a:r>
            <a:r>
              <a:rPr lang="en-GB" b="1" dirty="0" err="1">
                <a:solidFill>
                  <a:srgbClr val="7030A0"/>
                </a:solidFill>
              </a:rPr>
              <a:t>sizeof</a:t>
            </a:r>
            <a:r>
              <a:rPr lang="en-GB" b="1" dirty="0">
                <a:solidFill>
                  <a:srgbClr val="7030A0"/>
                </a:solidFill>
              </a:rPr>
              <a:t> with pointers</a:t>
            </a:r>
          </a:p>
        </p:txBody>
      </p:sp>
      <p:sp>
        <p:nvSpPr>
          <p:cNvPr id="5" name="object 6"/>
          <p:cNvSpPr txBox="1"/>
          <p:nvPr/>
        </p:nvSpPr>
        <p:spPr>
          <a:xfrm>
            <a:off x="2531475" y="3925568"/>
            <a:ext cx="7785342" cy="1621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2018"/>
              </a:lnSpc>
            </a:pPr>
            <a:r>
              <a:rPr sz="1710" i="1" spc="-4" dirty="0">
                <a:latin typeface="Calibri"/>
                <a:cs typeface="Calibri"/>
              </a:rPr>
              <a:t>Output:</a:t>
            </a:r>
            <a:endParaRPr sz="1710" dirty="0">
              <a:latin typeface="Calibri"/>
              <a:cs typeface="Calibri"/>
            </a:endParaRPr>
          </a:p>
          <a:p>
            <a:pPr marL="304074" marR="2999468">
              <a:lnSpc>
                <a:spcPts val="2052"/>
              </a:lnSpc>
              <a:spcBef>
                <a:spcPts val="30"/>
              </a:spcBef>
            </a:pPr>
            <a:r>
              <a:rPr sz="1710" spc="-4" dirty="0">
                <a:latin typeface="Courier New"/>
                <a:cs typeface="Courier New"/>
              </a:rPr>
              <a:t>char* pointer requires 4 bytes char* points at 1 byte data</a:t>
            </a:r>
            <a:endParaRPr lang="en-AU" sz="1710" spc="-4" dirty="0">
              <a:latin typeface="Courier New"/>
              <a:cs typeface="Courier New"/>
            </a:endParaRPr>
          </a:p>
          <a:p>
            <a:pPr marL="304074" marR="2999468">
              <a:lnSpc>
                <a:spcPts val="2052"/>
              </a:lnSpc>
              <a:spcBef>
                <a:spcPts val="30"/>
              </a:spcBef>
            </a:pPr>
            <a:endParaRPr sz="1710" dirty="0">
              <a:latin typeface="Courier New"/>
              <a:cs typeface="Courier New"/>
            </a:endParaRPr>
          </a:p>
          <a:p>
            <a:pPr marL="304074" marR="501721" indent="-293214">
              <a:lnSpc>
                <a:spcPct val="78300"/>
              </a:lnSpc>
              <a:spcBef>
                <a:spcPts val="526"/>
              </a:spcBef>
              <a:buFont typeface="Arial"/>
              <a:buChar char="•"/>
              <a:tabLst>
                <a:tab pos="304074" algn="l"/>
              </a:tabLst>
            </a:pPr>
            <a:r>
              <a:rPr sz="2052" spc="-9" dirty="0">
                <a:latin typeface="Calibri"/>
                <a:cs typeface="Calibri"/>
              </a:rPr>
              <a:t>A</a:t>
            </a:r>
            <a:r>
              <a:rPr sz="2052" spc="-4" dirty="0">
                <a:latin typeface="Calibri"/>
                <a:cs typeface="Calibri"/>
              </a:rPr>
              <a:t>s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all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pointer</a:t>
            </a:r>
            <a:r>
              <a:rPr sz="2052" dirty="0">
                <a:latin typeface="Calibri"/>
                <a:cs typeface="Calibri"/>
              </a:rPr>
              <a:t>s </a:t>
            </a:r>
            <a:r>
              <a:rPr sz="2052" spc="-4" dirty="0">
                <a:latin typeface="Calibri"/>
                <a:cs typeface="Calibri"/>
              </a:rPr>
              <a:t>have</a:t>
            </a:r>
            <a:r>
              <a:rPr sz="2052" dirty="0">
                <a:latin typeface="Calibri"/>
                <a:cs typeface="Calibri"/>
              </a:rPr>
              <a:t> a </a:t>
            </a:r>
            <a:r>
              <a:rPr sz="2052" spc="-4" dirty="0">
                <a:latin typeface="Calibri"/>
                <a:cs typeface="Calibri"/>
              </a:rPr>
              <a:t>type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associate</a:t>
            </a:r>
            <a:r>
              <a:rPr sz="2052" dirty="0">
                <a:latin typeface="Calibri"/>
                <a:cs typeface="Calibri"/>
              </a:rPr>
              <a:t>d</a:t>
            </a:r>
            <a:r>
              <a:rPr sz="2052" spc="-4" dirty="0">
                <a:latin typeface="Calibri"/>
                <a:cs typeface="Calibri"/>
              </a:rPr>
              <a:t> wit</a:t>
            </a:r>
            <a:r>
              <a:rPr sz="2052" dirty="0">
                <a:latin typeface="Calibri"/>
                <a:cs typeface="Calibri"/>
              </a:rPr>
              <a:t>h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them,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yo</a:t>
            </a:r>
            <a:r>
              <a:rPr sz="2052" dirty="0">
                <a:latin typeface="Calibri"/>
                <a:cs typeface="Calibri"/>
              </a:rPr>
              <a:t>u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cannot </a:t>
            </a:r>
            <a:r>
              <a:rPr sz="2052" spc="-4" dirty="0">
                <a:latin typeface="Calibri"/>
                <a:cs typeface="Calibri"/>
              </a:rPr>
              <a:t>assig</a:t>
            </a:r>
            <a:r>
              <a:rPr sz="2052" dirty="0">
                <a:latin typeface="Calibri"/>
                <a:cs typeface="Calibri"/>
              </a:rPr>
              <a:t>n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a </a:t>
            </a:r>
            <a:r>
              <a:rPr sz="2052" spc="-4" dirty="0">
                <a:latin typeface="Calibri"/>
                <a:cs typeface="Calibri"/>
              </a:rPr>
              <a:t>pointe</a:t>
            </a:r>
            <a:r>
              <a:rPr sz="2052" dirty="0">
                <a:latin typeface="Calibri"/>
                <a:cs typeface="Calibri"/>
              </a:rPr>
              <a:t>r </a:t>
            </a:r>
            <a:r>
              <a:rPr sz="2052" spc="-4" dirty="0">
                <a:latin typeface="Calibri"/>
                <a:cs typeface="Calibri"/>
              </a:rPr>
              <a:t>o</a:t>
            </a:r>
            <a:r>
              <a:rPr sz="2052" dirty="0">
                <a:latin typeface="Calibri"/>
                <a:cs typeface="Calibri"/>
              </a:rPr>
              <a:t>f</a:t>
            </a:r>
            <a:r>
              <a:rPr sz="2052" spc="-4" dirty="0">
                <a:latin typeface="Calibri"/>
                <a:cs typeface="Calibri"/>
              </a:rPr>
              <a:t> on</a:t>
            </a:r>
            <a:r>
              <a:rPr sz="2052" dirty="0">
                <a:latin typeface="Calibri"/>
                <a:cs typeface="Calibri"/>
              </a:rPr>
              <a:t>e</a:t>
            </a:r>
            <a:r>
              <a:rPr sz="2052" spc="4" dirty="0">
                <a:latin typeface="Calibri"/>
                <a:cs typeface="Calibri"/>
              </a:rPr>
              <a:t> </a:t>
            </a:r>
            <a:r>
              <a:rPr sz="2052" spc="-9" dirty="0">
                <a:latin typeface="Calibri"/>
                <a:cs typeface="Calibri"/>
              </a:rPr>
              <a:t>typ</a:t>
            </a:r>
            <a:r>
              <a:rPr sz="2052" spc="-4" dirty="0">
                <a:latin typeface="Calibri"/>
                <a:cs typeface="Calibri"/>
              </a:rPr>
              <a:t>e </a:t>
            </a:r>
            <a:r>
              <a:rPr sz="2052" dirty="0">
                <a:latin typeface="Calibri"/>
                <a:cs typeface="Calibri"/>
              </a:rPr>
              <a:t>to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a</a:t>
            </a:r>
            <a:r>
              <a:rPr sz="2052" spc="-9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pointe</a:t>
            </a:r>
            <a:r>
              <a:rPr sz="2052" dirty="0">
                <a:latin typeface="Calibri"/>
                <a:cs typeface="Calibri"/>
              </a:rPr>
              <a:t>r</a:t>
            </a:r>
            <a:r>
              <a:rPr sz="2052" spc="4" dirty="0">
                <a:latin typeface="Calibri"/>
                <a:cs typeface="Calibri"/>
              </a:rPr>
              <a:t> </a:t>
            </a:r>
            <a:r>
              <a:rPr sz="2052" spc="-4" dirty="0">
                <a:latin typeface="Calibri"/>
                <a:cs typeface="Calibri"/>
              </a:rPr>
              <a:t>o</a:t>
            </a:r>
            <a:r>
              <a:rPr sz="2052" dirty="0">
                <a:latin typeface="Calibri"/>
                <a:cs typeface="Calibri"/>
              </a:rPr>
              <a:t>f</a:t>
            </a:r>
            <a:r>
              <a:rPr sz="2052" spc="-4" dirty="0">
                <a:latin typeface="Calibri"/>
                <a:cs typeface="Calibri"/>
              </a:rPr>
              <a:t> </a:t>
            </a:r>
            <a:r>
              <a:rPr sz="2052" dirty="0">
                <a:latin typeface="Calibri"/>
                <a:cs typeface="Calibri"/>
              </a:rPr>
              <a:t>another</a:t>
            </a:r>
            <a:r>
              <a:rPr sz="2052" spc="-9" dirty="0">
                <a:latin typeface="Calibri"/>
                <a:cs typeface="Calibri"/>
              </a:rPr>
              <a:t> type</a:t>
            </a:r>
            <a:r>
              <a:rPr lang="en-AU" sz="2052" spc="-9" dirty="0">
                <a:latin typeface="Calibri"/>
                <a:cs typeface="Calibri"/>
              </a:rPr>
              <a:t>.</a:t>
            </a:r>
            <a:endParaRPr sz="2052" dirty="0">
              <a:latin typeface="Calibri"/>
              <a:cs typeface="Calibri"/>
            </a:endParaRPr>
          </a:p>
        </p:txBody>
      </p:sp>
      <p:graphicFrame>
        <p:nvGraphicFramePr>
          <p:cNvPr id="6" name="object 4"/>
          <p:cNvGraphicFramePr>
            <a:graphicFrameLocks noGrp="1"/>
          </p:cNvGraphicFramePr>
          <p:nvPr>
            <p:extLst/>
          </p:nvPr>
        </p:nvGraphicFramePr>
        <p:xfrm>
          <a:off x="2805687" y="2281603"/>
          <a:ext cx="6363933" cy="762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04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91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897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spc="-10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ptrF;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can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only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point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floa</a:t>
                      </a:r>
                      <a:r>
                        <a:rPr sz="15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 variable</a:t>
                      </a:r>
                      <a:r>
                        <a:rPr sz="15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 */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7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spc="-10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ptr1;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can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only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point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cha</a:t>
                      </a:r>
                      <a:r>
                        <a:rPr sz="15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variable</a:t>
                      </a:r>
                      <a:r>
                        <a:rPr sz="15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32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spc="-5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9A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ptr2;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can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only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point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at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5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500" spc="-15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variable</a:t>
                      </a:r>
                      <a:r>
                        <a:rPr sz="150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500" spc="-10" dirty="0">
                          <a:solidFill>
                            <a:srgbClr val="003300"/>
                          </a:solidFill>
                          <a:latin typeface="Courier New"/>
                          <a:cs typeface="Courier New"/>
                        </a:rPr>
                        <a:t> */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5"/>
          <p:cNvGraphicFramePr>
            <a:graphicFrameLocks noGrp="1"/>
          </p:cNvGraphicFramePr>
          <p:nvPr/>
        </p:nvGraphicFramePr>
        <p:xfrm>
          <a:off x="2805686" y="3280243"/>
          <a:ext cx="6948978" cy="545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5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1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57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Courier New"/>
                          <a:cs typeface="Courier New"/>
                        </a:rPr>
                        <a:t>printf("char*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Courier New"/>
                          <a:cs typeface="Courier New"/>
                        </a:rPr>
                        <a:t>pointe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requ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re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bytes\n"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10" dirty="0">
                          <a:latin typeface="Courier New"/>
                          <a:cs typeface="Courier New"/>
                        </a:rPr>
                        <a:t>sizeof(ptr1)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Courier New"/>
                          <a:cs typeface="Courier New"/>
                        </a:rPr>
                        <a:t>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7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Courier New"/>
                          <a:cs typeface="Courier New"/>
                        </a:rPr>
                        <a:t>printf("char*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500" spc="-10" dirty="0">
                          <a:latin typeface="Courier New"/>
                          <a:cs typeface="Courier New"/>
                        </a:rPr>
                        <a:t>point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a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%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byt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data"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10" dirty="0">
                          <a:latin typeface="Courier New"/>
                          <a:cs typeface="Courier New"/>
                        </a:rPr>
                        <a:t>sizeof(*ptr1</a:t>
                      </a:r>
                      <a:r>
                        <a:rPr sz="1500" b="1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5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);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77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7382" y="1437782"/>
            <a:ext cx="11181522" cy="1381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394" dirty="0"/>
              <a:t>The function prototype below shows one type double input parameter ( </a:t>
            </a:r>
            <a:r>
              <a:rPr lang="en-AU" sz="2394" dirty="0">
                <a:latin typeface="Courier New" panose="02070309020205020404" pitchFamily="49" charset="0"/>
                <a:cs typeface="Courier New" panose="02070309020205020404" pitchFamily="49" charset="0"/>
              </a:rPr>
              <a:t>arg_1</a:t>
            </a:r>
            <a:r>
              <a:rPr lang="en-AU" sz="2394" dirty="0"/>
              <a:t> ) and two type double * output parameters ( </a:t>
            </a:r>
            <a:r>
              <a:rPr lang="en-AU" sz="2394" dirty="0">
                <a:latin typeface="Courier New" panose="02070309020205020404" pitchFamily="49" charset="0"/>
                <a:cs typeface="Courier New" panose="02070309020205020404" pitchFamily="49" charset="0"/>
              </a:rPr>
              <a:t>arg2_p and arg3_p </a:t>
            </a:r>
            <a:r>
              <a:rPr lang="en-AU" sz="2394" dirty="0"/>
              <a:t>).</a:t>
            </a:r>
          </a:p>
          <a:p>
            <a:endParaRPr lang="en-AU" sz="1539" dirty="0">
              <a:latin typeface="NewCaledonia"/>
            </a:endParaRPr>
          </a:p>
          <a:p>
            <a:r>
              <a:rPr lang="en-AU" sz="2052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AU" sz="20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do_it</a:t>
            </a:r>
            <a:r>
              <a:rPr lang="en-AU" sz="2052" dirty="0">
                <a:latin typeface="Courier New" panose="02070309020205020404" pitchFamily="49" charset="0"/>
                <a:cs typeface="Courier New" panose="02070309020205020404" pitchFamily="49" charset="0"/>
              </a:rPr>
              <a:t> (double arg_1, double *arg2_p, double *arg3_p);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5861" y="3643641"/>
            <a:ext cx="11181522" cy="177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394" dirty="0"/>
              <a:t>If </a:t>
            </a:r>
            <a:r>
              <a:rPr lang="en-AU" sz="2052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AU" sz="2394" dirty="0"/>
              <a:t> is declared as an array of type double elements in the calling module, the statement:</a:t>
            </a:r>
          </a:p>
          <a:p>
            <a:endParaRPr lang="en-AU" sz="855" dirty="0"/>
          </a:p>
          <a:p>
            <a:r>
              <a:rPr lang="en-AU" sz="2052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do_it</a:t>
            </a:r>
            <a:r>
              <a:rPr lang="en-AU" sz="2052" dirty="0">
                <a:latin typeface="Courier New" panose="02070309020205020404" pitchFamily="49" charset="0"/>
                <a:cs typeface="Courier New" panose="02070309020205020404" pitchFamily="49" charset="0"/>
              </a:rPr>
              <a:t>(x[0], &amp;x[1], &amp;x[2]);</a:t>
            </a:r>
          </a:p>
          <a:p>
            <a:endParaRPr lang="en-AU" sz="85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sz="2394" dirty="0"/>
              <a:t>uses the first three elements of array </a:t>
            </a:r>
            <a:r>
              <a:rPr lang="en-AU" sz="2052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AU" sz="2394" dirty="0"/>
              <a:t> as actual arguments. Array element </a:t>
            </a:r>
            <a:r>
              <a:rPr lang="en-AU" sz="2052" dirty="0">
                <a:latin typeface="Courier New" panose="02070309020205020404" pitchFamily="49" charset="0"/>
                <a:cs typeface="Courier New" panose="02070309020205020404" pitchFamily="49" charset="0"/>
              </a:rPr>
              <a:t>x[0]</a:t>
            </a:r>
            <a:r>
              <a:rPr lang="en-AU" sz="2394" dirty="0"/>
              <a:t> is an input argument and </a:t>
            </a:r>
            <a:r>
              <a:rPr lang="en-AU" sz="2052" dirty="0">
                <a:latin typeface="Courier New" panose="02070309020205020404" pitchFamily="49" charset="0"/>
                <a:cs typeface="Courier New" panose="02070309020205020404" pitchFamily="49" charset="0"/>
              </a:rPr>
              <a:t>x[1] </a:t>
            </a:r>
            <a:r>
              <a:rPr lang="en-AU" sz="2394" dirty="0"/>
              <a:t>and </a:t>
            </a:r>
            <a:r>
              <a:rPr lang="en-AU" sz="2052" dirty="0">
                <a:latin typeface="Courier New" panose="02070309020205020404" pitchFamily="49" charset="0"/>
                <a:cs typeface="Courier New" panose="02070309020205020404" pitchFamily="49" charset="0"/>
              </a:rPr>
              <a:t>x[2]</a:t>
            </a:r>
            <a:r>
              <a:rPr lang="en-AU" sz="2394" dirty="0"/>
              <a:t> are output arguments.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A887C-5BD6-415C-83B4-624010E673A8}"/>
              </a:ext>
            </a:extLst>
          </p:cNvPr>
          <p:cNvSpPr/>
          <p:nvPr/>
        </p:nvSpPr>
        <p:spPr>
          <a:xfrm>
            <a:off x="0" y="0"/>
            <a:ext cx="11713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 5: Using Array Elements as 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38244003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511</Words>
  <Application>Microsoft Office PowerPoint</Application>
  <PresentationFormat>Widescreen</PresentationFormat>
  <Paragraphs>92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NewCaledonia</vt:lpstr>
      <vt:lpstr>1_Office Theme</vt:lpstr>
      <vt:lpstr>Example 1 : Pass by Value</vt:lpstr>
      <vt:lpstr>…Correction- Pass by Reference</vt:lpstr>
      <vt:lpstr>PowerPoint Presentation</vt:lpstr>
      <vt:lpstr>…Continued</vt:lpstr>
      <vt:lpstr>…Continued</vt:lpstr>
      <vt:lpstr>PowerPoint Presentation</vt:lpstr>
      <vt:lpstr>PowerPoint Presentation</vt:lpstr>
      <vt:lpstr>Example 5 : C sizeof with pointers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: Pass by Value</dc:title>
  <dc:creator>Abdsamad Benkrid</dc:creator>
  <cp:lastModifiedBy>Abdsamad Benkrid</cp:lastModifiedBy>
  <cp:revision>5</cp:revision>
  <dcterms:created xsi:type="dcterms:W3CDTF">2021-11-14T18:49:54Z</dcterms:created>
  <dcterms:modified xsi:type="dcterms:W3CDTF">2021-11-15T04:23:21Z</dcterms:modified>
</cp:coreProperties>
</file>