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0" r:id="rId1"/>
    <p:sldMasterId id="2147483711" r:id="rId2"/>
  </p:sldMasterIdLst>
  <p:notesMasterIdLst>
    <p:notesMasterId r:id="rId50"/>
  </p:notesMasterIdLst>
  <p:sldIdLst>
    <p:sldId id="259" r:id="rId3"/>
    <p:sldId id="260" r:id="rId4"/>
    <p:sldId id="261" r:id="rId5"/>
    <p:sldId id="262" r:id="rId6"/>
    <p:sldId id="263" r:id="rId7"/>
    <p:sldId id="264" r:id="rId8"/>
    <p:sldId id="346" r:id="rId9"/>
    <p:sldId id="333" r:id="rId10"/>
    <p:sldId id="331" r:id="rId11"/>
    <p:sldId id="332" r:id="rId12"/>
    <p:sldId id="265" r:id="rId13"/>
    <p:sldId id="266" r:id="rId14"/>
    <p:sldId id="267" r:id="rId15"/>
    <p:sldId id="336" r:id="rId16"/>
    <p:sldId id="335" r:id="rId17"/>
    <p:sldId id="334" r:id="rId18"/>
    <p:sldId id="337" r:id="rId19"/>
    <p:sldId id="338" r:id="rId20"/>
    <p:sldId id="339" r:id="rId21"/>
    <p:sldId id="280" r:id="rId22"/>
    <p:sldId id="342" r:id="rId23"/>
    <p:sldId id="293" r:id="rId24"/>
    <p:sldId id="294" r:id="rId25"/>
    <p:sldId id="296" r:id="rId26"/>
    <p:sldId id="297" r:id="rId27"/>
    <p:sldId id="298" r:id="rId28"/>
    <p:sldId id="299" r:id="rId29"/>
    <p:sldId id="301" r:id="rId30"/>
    <p:sldId id="302" r:id="rId31"/>
    <p:sldId id="304" r:id="rId32"/>
    <p:sldId id="305" r:id="rId33"/>
    <p:sldId id="306" r:id="rId34"/>
    <p:sldId id="307" r:id="rId35"/>
    <p:sldId id="308" r:id="rId36"/>
    <p:sldId id="309" r:id="rId37"/>
    <p:sldId id="311" r:id="rId38"/>
    <p:sldId id="310" r:id="rId39"/>
    <p:sldId id="312" r:id="rId40"/>
    <p:sldId id="313" r:id="rId41"/>
    <p:sldId id="314" r:id="rId42"/>
    <p:sldId id="315" r:id="rId43"/>
    <p:sldId id="316" r:id="rId44"/>
    <p:sldId id="344" r:id="rId45"/>
    <p:sldId id="321" r:id="rId46"/>
    <p:sldId id="327" r:id="rId47"/>
    <p:sldId id="328" r:id="rId48"/>
    <p:sldId id="330" r:id="rId49"/>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00">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35" autoAdjust="0"/>
    <p:restoredTop sz="93664"/>
  </p:normalViewPr>
  <p:slideViewPr>
    <p:cSldViewPr>
      <p:cViewPr varScale="1">
        <p:scale>
          <a:sx n="94" d="100"/>
          <a:sy n="94" d="100"/>
        </p:scale>
        <p:origin x="240" y="1408"/>
      </p:cViewPr>
      <p:guideLst>
        <p:guide orient="horz" pos="2300"/>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19783864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6031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684128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599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858953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298534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73167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028081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546582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850032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880386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4010958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850411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581" name="Shape 58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22136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4100812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Shape 68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690" name="Shape 6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8929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Shape 69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6" name="Shape 69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400124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8" name="Shape 70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990126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Shape 71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5" name="Shape 7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656290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Shape 72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3" name="Shape 72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025605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1" name="Shape 73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255061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Shape 74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6" name="Shape 7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749196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Shape 75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2" name="Shape 75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44898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615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Shape 76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4" name="Shape 76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302783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0" name="Shape 77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42510235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Shape 77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7" name="Shape 77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5818958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Shape 78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84" name="Shape 78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5354930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1" name="Shape 79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243394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Shape 79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8" name="Shape 79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6255118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2" name="Shape 81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8271406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Shape 80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5" name="Shape 80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9789746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Shape 81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9" name="Shape 81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4054186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Shape 82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25" name="Shape 82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005460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425580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Shape 8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832" name="Shape 8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192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Shape 8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8" name="Shape 83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5257993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Shape 84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0" name="Shape 85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1914069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Shape 8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832" name="Shape 8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63159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Shape 89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8" name="Shape 89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153525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Shape 93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936" name="Shape 9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87791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Shape 94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944" name="Shape 94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3626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7" name="Shape 57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4145926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457" name="Shape 45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074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61669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1" name="Shape 26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28409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1" name="Shape 26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2503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475" name="Shape 47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96475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22.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dirty="0">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dirty="0">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000000"/>
                  </a:solidFill>
                  <a:latin typeface="Arial"/>
                  <a:ea typeface="Arial"/>
                  <a:cs typeface="Arial"/>
                  <a:sym typeface="Arial"/>
                </a:rPr>
                <a:t>INSERT STICKER</a:t>
              </a:r>
              <a:br>
                <a:rPr lang="en-US" sz="1800" b="1" i="0" u="none" strike="noStrike" cap="none" dirty="0">
                  <a:solidFill>
                    <a:srgbClr val="000000"/>
                  </a:solidFill>
                  <a:latin typeface="Arial"/>
                  <a:ea typeface="Arial"/>
                  <a:cs typeface="Arial"/>
                  <a:sym typeface="Arial"/>
                </a:rPr>
              </a:br>
              <a:r>
                <a:rPr lang="en-US" sz="1800" b="1" i="0" u="none" strike="noStrike" cap="none" dirty="0">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dirty="0">
                <a:solidFill>
                  <a:srgbClr val="FFFFFF"/>
                </a:solidFill>
                <a:latin typeface="Arial"/>
                <a:ea typeface="Arial"/>
                <a:cs typeface="Arial"/>
                <a:sym typeface="Arial"/>
              </a:rPr>
              <a:t>Insert quote here. </a:t>
            </a:r>
            <a:r>
              <a:rPr lang="en-US" sz="1200" b="0" i="0" u="none" strike="noStrike" cap="none" dirty="0" err="1">
                <a:solidFill>
                  <a:srgbClr val="FFFFFF"/>
                </a:solidFill>
                <a:latin typeface="Arial"/>
                <a:ea typeface="Arial"/>
                <a:cs typeface="Arial"/>
                <a:sym typeface="Arial"/>
              </a:rPr>
              <a:t>Vestibulum</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suscipit</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augue</a:t>
            </a:r>
            <a:r>
              <a:rPr lang="en-US" sz="1200" b="0" i="0" u="none" strike="noStrike" cap="none" dirty="0">
                <a:solidFill>
                  <a:srgbClr val="FFFFFF"/>
                </a:solidFill>
                <a:latin typeface="Arial"/>
                <a:ea typeface="Arial"/>
                <a:cs typeface="Arial"/>
                <a:sym typeface="Arial"/>
              </a:rPr>
              <a:t> a </a:t>
            </a:r>
            <a:r>
              <a:rPr lang="en-US" sz="1200" b="0" i="0" u="none" strike="noStrike" cap="none" dirty="0" err="1">
                <a:solidFill>
                  <a:srgbClr val="FFFFFF"/>
                </a:solidFill>
                <a:latin typeface="Arial"/>
                <a:ea typeface="Arial"/>
                <a:cs typeface="Arial"/>
                <a:sym typeface="Arial"/>
              </a:rPr>
              <a:t>erat</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tristique</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sollicitudin</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Donec</a:t>
            </a:r>
            <a:r>
              <a:rPr lang="en-US" sz="1200" b="0" i="0" u="none" strike="noStrike" cap="none" dirty="0">
                <a:solidFill>
                  <a:srgbClr val="FFFFFF"/>
                </a:solidFill>
                <a:latin typeface="Arial"/>
                <a:ea typeface="Arial"/>
                <a:cs typeface="Arial"/>
                <a:sym typeface="Arial"/>
              </a:rPr>
              <a:t> sit </a:t>
            </a:r>
            <a:r>
              <a:rPr lang="en-US" sz="1200" b="0" i="0" u="none" strike="noStrike" cap="none" dirty="0" err="1">
                <a:solidFill>
                  <a:srgbClr val="FFFFFF"/>
                </a:solidFill>
                <a:latin typeface="Arial"/>
                <a:ea typeface="Arial"/>
                <a:cs typeface="Arial"/>
                <a:sym typeface="Arial"/>
              </a:rPr>
              <a:t>amet</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neque</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arcu</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Vestibulum</a:t>
            </a:r>
            <a:r>
              <a:rPr lang="en-US" sz="1200" b="0" i="0" u="none" strike="noStrike" cap="none" dirty="0">
                <a:solidFill>
                  <a:srgbClr val="FFFFFF"/>
                </a:solidFill>
                <a:latin typeface="Arial"/>
                <a:ea typeface="Arial"/>
                <a:cs typeface="Arial"/>
                <a:sym typeface="Arial"/>
              </a:rPr>
              <a:t> at </a:t>
            </a:r>
            <a:r>
              <a:rPr lang="en-US" sz="1200" b="0" i="0" u="none" strike="noStrike" cap="none" dirty="0" err="1">
                <a:solidFill>
                  <a:srgbClr val="FFFFFF"/>
                </a:solidFill>
                <a:latin typeface="Arial"/>
                <a:ea typeface="Arial"/>
                <a:cs typeface="Arial"/>
                <a:sym typeface="Arial"/>
              </a:rPr>
              <a:t>rhoncus</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neque</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Vivamus</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eget</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vulputate</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purus</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Curabitur</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venenatis</a:t>
            </a:r>
            <a:r>
              <a:rPr lang="en-US" sz="1200" b="0" i="0" u="none" strike="noStrike" cap="none" dirty="0">
                <a:solidFill>
                  <a:srgbClr val="FFFFFF"/>
                </a:solidFill>
                <a:latin typeface="Arial"/>
                <a:ea typeface="Arial"/>
                <a:cs typeface="Arial"/>
                <a:sym typeface="Arial"/>
              </a:rPr>
              <a:t>, nisi non </a:t>
            </a:r>
            <a:r>
              <a:rPr lang="en-US" sz="1200" b="0" i="0" u="none" strike="noStrike" cap="none" dirty="0" err="1">
                <a:solidFill>
                  <a:srgbClr val="FFFFFF"/>
                </a:solidFill>
                <a:latin typeface="Arial"/>
                <a:ea typeface="Arial"/>
                <a:cs typeface="Arial"/>
                <a:sym typeface="Arial"/>
              </a:rPr>
              <a:t>faucibus</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fringilla</a:t>
            </a:r>
            <a:r>
              <a:rPr lang="en-US" sz="1200" b="0" i="0" u="none" strike="noStrike" cap="none" dirty="0">
                <a:solidFill>
                  <a:srgbClr val="FFFFFF"/>
                </a:solidFill>
                <a:latin typeface="Arial"/>
                <a:ea typeface="Arial"/>
                <a:cs typeface="Arial"/>
                <a:sym typeface="Arial"/>
              </a:rPr>
              <a:t>.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theme" Target="../theme/theme2.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www.navan.name/roc/"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cikit-learn.org/stable/modules/classes.html#sklearn-metrics-metrics"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3" Type="http://schemas.openxmlformats.org/officeDocument/2006/relationships/hyperlink" Target="http://www-bcf.usc.edu/~gareth/ISL/getbook.html"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Shape 435"/>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dirty="0">
                <a:solidFill>
                  <a:srgbClr val="FFFFFF"/>
                </a:solidFill>
                <a:latin typeface="Oswald"/>
                <a:ea typeface="Oswald"/>
                <a:cs typeface="Oswald"/>
                <a:sym typeface="Oswald"/>
              </a:rPr>
              <a:t>INTRODUCTION TO LOGISTIC REGRESSION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WHY NOT LINEAR REGRESSION?</a:t>
            </a: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Open up the notebook and let’s see what happens when we apply a linear regression model to a classification problem.</a:t>
            </a:r>
          </a:p>
        </p:txBody>
      </p:sp>
    </p:spTree>
    <p:extLst>
      <p:ext uri="{BB962C8B-B14F-4D97-AF65-F5344CB8AC3E}">
        <p14:creationId xmlns:p14="http://schemas.microsoft.com/office/powerpoint/2010/main" val="2758132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INTRODUCTION</a:t>
            </a:r>
          </a:p>
        </p:txBody>
      </p:sp>
      <p:sp>
        <p:nvSpPr>
          <p:cNvPr id="478" name="Shape 47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LOGISTIC REGRESSION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LOGISTIC REGRESSION</a:t>
            </a: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Logistic regression is a linear approach to solving a classification problem. It will use a linear regression </a:t>
            </a:r>
            <a:r>
              <a:rPr lang="en-US" sz="2800" i="1" dirty="0">
                <a:latin typeface="Georgia"/>
                <a:ea typeface="Georgia"/>
                <a:cs typeface="Georgia"/>
                <a:sym typeface="Georgia"/>
              </a:rPr>
              <a:t>style</a:t>
            </a:r>
            <a:r>
              <a:rPr lang="en-US" sz="2800" dirty="0">
                <a:latin typeface="Georgia"/>
                <a:ea typeface="Georgia"/>
                <a:cs typeface="Georgia"/>
                <a:sym typeface="Georgia"/>
              </a:rPr>
              <a:t> approach to predict the class of an item, but retain the interpretability of linear regression model.</a:t>
            </a:r>
          </a:p>
        </p:txBody>
      </p:sp>
      <p:pic>
        <p:nvPicPr>
          <p:cNvPr id="4" name="Shape 322"/>
          <p:cNvPicPr preferRelativeResize="0"/>
          <p:nvPr/>
        </p:nvPicPr>
        <p:blipFill>
          <a:blip r:embed="rId3">
            <a:alphaModFix/>
          </a:blip>
          <a:stretch>
            <a:fillRect/>
          </a:stretch>
        </p:blipFill>
        <p:spPr>
          <a:xfrm>
            <a:off x="3201350" y="3346450"/>
            <a:ext cx="6602099" cy="33010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THE FAILURES OF LINEAR REGRESSION</a:t>
            </a: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all sounds great, but we’re going to need to solve two major problems with our linear regression model.</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indent="-256540">
              <a:buSzPct val="100000"/>
              <a:buFont typeface="Georgia"/>
              <a:buChar char="‣"/>
            </a:pPr>
            <a:r>
              <a:rPr lang="en-US" sz="2800" dirty="0">
                <a:latin typeface="Georgia"/>
                <a:ea typeface="Georgia"/>
                <a:cs typeface="Georgia"/>
                <a:sym typeface="Georgia"/>
              </a:rPr>
              <a:t>First, we’re predicting </a:t>
            </a:r>
            <a:r>
              <a:rPr lang="en-US" sz="2800" i="1" dirty="0">
                <a:latin typeface="Georgia"/>
                <a:ea typeface="Georgia"/>
                <a:cs typeface="Georgia"/>
                <a:sym typeface="Georgia"/>
              </a:rPr>
              <a:t>continuous</a:t>
            </a:r>
            <a:r>
              <a:rPr lang="en-US" sz="2800" dirty="0">
                <a:latin typeface="Georgia"/>
                <a:ea typeface="Georgia"/>
                <a:cs typeface="Georgia"/>
                <a:sym typeface="Georgia"/>
              </a:rPr>
              <a:t> values for a </a:t>
            </a:r>
            <a:r>
              <a:rPr lang="en-US" sz="2800" i="1" dirty="0">
                <a:latin typeface="Georgia"/>
                <a:ea typeface="Georgia"/>
                <a:cs typeface="Georgia"/>
                <a:sym typeface="Georgia"/>
              </a:rPr>
              <a:t>categorical</a:t>
            </a:r>
            <a:r>
              <a:rPr lang="en-US" sz="2800" dirty="0">
                <a:latin typeface="Georgia"/>
                <a:ea typeface="Georgia"/>
                <a:cs typeface="Georgia"/>
                <a:sym typeface="Georgia"/>
              </a:rPr>
              <a:t> outcome variable. While we could use some sort of decision rule to transform our continuous outcome into a categorical variable (e.g. values &gt;= 0.5 become Yes), is there another way to interpret this output?</a:t>
            </a:r>
          </a:p>
          <a:p>
            <a:pPr marL="203200" indent="-256540">
              <a:buSzPct val="100000"/>
              <a:buFont typeface="Georgia"/>
              <a:buChar char="‣"/>
            </a:pPr>
            <a:endParaRPr lang="en-US" sz="2800" dirty="0">
              <a:latin typeface="Georgia"/>
              <a:ea typeface="Georgia"/>
              <a:cs typeface="Georgia"/>
              <a:sym typeface="Georgia"/>
            </a:endParaRPr>
          </a:p>
          <a:p>
            <a:pPr marL="863600" lvl="1" indent="-256540">
              <a:buSzPct val="100000"/>
              <a:buFont typeface="Georgia"/>
              <a:buChar char="‣"/>
            </a:pPr>
            <a:r>
              <a:rPr lang="en-US" sz="2800" dirty="0">
                <a:latin typeface="Georgia"/>
                <a:ea typeface="Georgia"/>
                <a:cs typeface="Georgia"/>
                <a:sym typeface="Georgia"/>
              </a:rPr>
              <a:t>That decision rule is often referred to as a </a:t>
            </a:r>
            <a:r>
              <a:rPr lang="en-US" sz="2800" b="1" dirty="0">
                <a:latin typeface="Georgia"/>
                <a:ea typeface="Georgia"/>
                <a:cs typeface="Georgia"/>
                <a:sym typeface="Georgia"/>
              </a:rPr>
              <a:t>classification threshold</a:t>
            </a:r>
            <a:r>
              <a:rPr lang="en-US" sz="2800" dirty="0">
                <a:latin typeface="Georgia"/>
                <a:ea typeface="Georgia"/>
                <a:cs typeface="Georgia"/>
                <a:sym typeface="Georgia"/>
              </a:rPr>
              <a:t>.</a:t>
            </a:r>
          </a:p>
          <a:p>
            <a:pPr marR="0" lvl="0" algn="l" rtl="0">
              <a:spcBef>
                <a:spcPts val="0"/>
              </a:spcBef>
              <a:buNone/>
            </a:pPr>
            <a:endParaRPr sz="2800" dirty="0">
              <a:solidFill>
                <a:schemeClr val="dk1"/>
              </a:solidFill>
              <a:latin typeface="Georgia"/>
              <a:ea typeface="Georgia"/>
              <a:cs typeface="Georgia"/>
              <a:sym typeface="Georgia"/>
            </a:endParaRPr>
          </a:p>
        </p:txBody>
      </p:sp>
      <p:sp>
        <p:nvSpPr>
          <p:cNvPr id="2" name="AutoShape 2"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5"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THE FAILURES OF LINEAR REGRESSION</a:t>
            </a:r>
          </a:p>
        </p:txBody>
      </p:sp>
      <mc:AlternateContent xmlns:mc="http://schemas.openxmlformats.org/markup-compatibility/2006" xmlns:a14="http://schemas.microsoft.com/office/drawing/2010/main">
        <mc:Choice Requires="a14">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a:latin typeface="Georgia"/>
                  <a:ea typeface="Georgia"/>
                  <a:cs typeface="Georgia"/>
                  <a:sym typeface="Georgia"/>
                </a:endParaRPr>
              </a:p>
              <a:p>
                <a:pPr marL="203200" indent="-256540">
                  <a:buSzPct val="100000"/>
                  <a:buFont typeface="Georgia"/>
                  <a:buChar char="‣"/>
                </a:pPr>
                <a:r>
                  <a:rPr lang="en-US" sz="2800" dirty="0">
                    <a:solidFill>
                      <a:schemeClr val="dk1"/>
                    </a:solidFill>
                    <a:latin typeface="Georgia"/>
                    <a:ea typeface="Georgia"/>
                    <a:cs typeface="Georgia"/>
                    <a:sym typeface="Georgia"/>
                  </a:rPr>
                  <a:t>Yes! These values actually correspond to the probability that the outcome variable is 1 (or that the customer defaulted) given the predictor variable (or credit card balance). </a:t>
                </a:r>
              </a:p>
              <a:p>
                <a:pPr marL="203200" indent="-256540">
                  <a:buSzPct val="100000"/>
                  <a:buFont typeface="Georgia"/>
                  <a:buChar char="‣"/>
                </a:pPr>
                <a:endParaRPr lang="en-US" sz="2800" dirty="0">
                  <a:solidFill>
                    <a:schemeClr val="dk1"/>
                  </a:solidFill>
                  <a:latin typeface="Georgia"/>
                  <a:ea typeface="Georgia"/>
                  <a:cs typeface="Georgia"/>
                  <a:sym typeface="Georgia"/>
                </a:endParaRPr>
              </a:p>
              <a:p>
                <a:pPr marL="203200" indent="-256540">
                  <a:buSzPct val="100000"/>
                  <a:buFont typeface="Georgia"/>
                  <a:buChar char="‣"/>
                </a:pPr>
                <a:endParaRPr lang="en-US" sz="2800" dirty="0">
                  <a:solidFill>
                    <a:schemeClr val="dk1"/>
                  </a:solidFill>
                  <a:latin typeface="Georgia"/>
                  <a:ea typeface="Georgia"/>
                  <a:cs typeface="Georgia"/>
                  <a:sym typeface="Georgia"/>
                </a:endParaRPr>
              </a:p>
              <a:p>
                <a:pPr marL="203200" indent="-256540">
                  <a:buSzPct val="100000"/>
                  <a:buFont typeface="Georgia"/>
                  <a:buChar char="‣"/>
                </a:pPr>
                <a:endParaRPr lang="en-US" sz="2800" dirty="0">
                  <a:solidFill>
                    <a:schemeClr val="dk1"/>
                  </a:solidFill>
                  <a:latin typeface="Georgia"/>
                  <a:ea typeface="Georgia"/>
                  <a:cs typeface="Georgia"/>
                  <a:sym typeface="Georgia"/>
                </a:endParaRPr>
              </a:p>
              <a:p>
                <a:pPr marL="203200" indent="-256540">
                  <a:buSzPct val="100000"/>
                  <a:buFont typeface="Georgia"/>
                  <a:buChar char="‣"/>
                </a:pPr>
                <a:r>
                  <a:rPr lang="en-US" sz="2800" dirty="0">
                    <a:solidFill>
                      <a:schemeClr val="dk1"/>
                    </a:solidFill>
                    <a:latin typeface="Georgia"/>
                    <a:ea typeface="Georgia"/>
                    <a:cs typeface="Georgia"/>
                    <a:sym typeface="Georgia"/>
                  </a:rPr>
                  <a:t>Another way to write this is </a:t>
                </a:r>
                <a14:m>
                  <m:oMath xmlns:m="http://schemas.openxmlformats.org/officeDocument/2006/math">
                    <m:r>
                      <a:rPr lang="en-US" sz="2800" i="1">
                        <a:solidFill>
                          <a:schemeClr val="dk1"/>
                        </a:solidFill>
                        <a:latin typeface="Cambria Math"/>
                        <a:ea typeface="Georgia"/>
                        <a:cs typeface="Georgia"/>
                        <a:sym typeface="Georgia"/>
                      </a:rPr>
                      <m:t>𝑃</m:t>
                    </m:r>
                    <m:d>
                      <m:dPr>
                        <m:endChr m:val="|"/>
                        <m:ctrlPr>
                          <a:rPr lang="ar-AE" sz="2800" i="1">
                            <a:solidFill>
                              <a:schemeClr val="dk1"/>
                            </a:solidFill>
                            <a:latin typeface="Cambria Math" panose="02040503050406030204" pitchFamily="18" charset="0"/>
                            <a:ea typeface="Georgia"/>
                            <a:cs typeface="Georgia"/>
                            <a:sym typeface="Georgia"/>
                          </a:rPr>
                        </m:ctrlPr>
                      </m:dPr>
                      <m:e>
                        <m:r>
                          <a:rPr lang="en-US" sz="2800" i="1">
                            <a:solidFill>
                              <a:schemeClr val="dk1"/>
                            </a:solidFill>
                            <a:latin typeface="Cambria Math"/>
                            <a:ea typeface="Georgia"/>
                            <a:cs typeface="Georgia"/>
                            <a:sym typeface="Georgia"/>
                          </a:rPr>
                          <m:t>𝑦</m:t>
                        </m:r>
                        <m:r>
                          <a:rPr lang="en-US" sz="2800" i="1">
                            <a:solidFill>
                              <a:schemeClr val="dk1"/>
                            </a:solidFill>
                            <a:latin typeface="Cambria Math"/>
                            <a:ea typeface="Georgia"/>
                            <a:cs typeface="Georgia"/>
                            <a:sym typeface="Georgia"/>
                          </a:rPr>
                          <m:t> </m:t>
                        </m:r>
                      </m:e>
                    </m:d>
                    <m:r>
                      <a:rPr lang="ar-AE" sz="2800" i="1">
                        <a:solidFill>
                          <a:schemeClr val="dk1"/>
                        </a:solidFill>
                        <a:latin typeface="Cambria Math"/>
                        <a:ea typeface="Georgia"/>
                        <a:cs typeface="Georgia"/>
                        <a:sym typeface="Georgia"/>
                      </a:rPr>
                      <m:t> </m:t>
                    </m:r>
                    <m:r>
                      <a:rPr lang="en-US" sz="2800" i="1">
                        <a:solidFill>
                          <a:schemeClr val="dk1"/>
                        </a:solidFill>
                        <a:latin typeface="Cambria Math"/>
                        <a:ea typeface="Georgia"/>
                        <a:cs typeface="Georgia"/>
                        <a:sym typeface="Georgia"/>
                      </a:rPr>
                      <m:t>𝑋</m:t>
                    </m:r>
                  </m:oMath>
                </a14:m>
                <a:r>
                  <a:rPr lang="en-US" sz="2800" dirty="0">
                    <a:solidFill>
                      <a:schemeClr val="dk1"/>
                    </a:solidFill>
                    <a:latin typeface="Georgia"/>
                    <a:ea typeface="Georgia"/>
                    <a:cs typeface="Georgia"/>
                    <a:sym typeface="Georgia"/>
                  </a:rPr>
                  <a:t>) or </a:t>
                </a:r>
                <a14:m>
                  <m:oMath xmlns:m="http://schemas.openxmlformats.org/officeDocument/2006/math">
                    <m:r>
                      <a:rPr lang="en-US" sz="2800" i="1">
                        <a:solidFill>
                          <a:schemeClr val="dk1"/>
                        </a:solidFill>
                        <a:latin typeface="Cambria Math"/>
                        <a:ea typeface="Georgia"/>
                        <a:cs typeface="Georgia"/>
                        <a:sym typeface="Georgia"/>
                      </a:rPr>
                      <m:t>𝑃</m:t>
                    </m:r>
                    <m:d>
                      <m:dPr>
                        <m:endChr m:val="|"/>
                        <m:ctrlPr>
                          <a:rPr lang="ar-AE" sz="2800" i="1">
                            <a:solidFill>
                              <a:schemeClr val="dk1"/>
                            </a:solidFill>
                            <a:latin typeface="Cambria Math" panose="02040503050406030204" pitchFamily="18" charset="0"/>
                            <a:ea typeface="Georgia"/>
                            <a:cs typeface="Georgia"/>
                            <a:sym typeface="Georgia"/>
                          </a:rPr>
                        </m:ctrlPr>
                      </m:dPr>
                      <m:e>
                        <m:r>
                          <a:rPr lang="en-US" sz="2800" b="0" i="1" smtClean="0">
                            <a:solidFill>
                              <a:schemeClr val="dk1"/>
                            </a:solidFill>
                            <a:latin typeface="Cambria Math"/>
                            <a:ea typeface="Georgia"/>
                            <a:cs typeface="Georgia"/>
                            <a:sym typeface="Georgia"/>
                          </a:rPr>
                          <m:t>𝑑𝑒𝑓𝑎𝑢𝑙𝑡</m:t>
                        </m:r>
                        <m:r>
                          <a:rPr lang="en-US" sz="2800" i="1">
                            <a:solidFill>
                              <a:schemeClr val="dk1"/>
                            </a:solidFill>
                            <a:latin typeface="Cambria Math"/>
                            <a:ea typeface="Georgia"/>
                            <a:cs typeface="Georgia"/>
                            <a:sym typeface="Georgia"/>
                          </a:rPr>
                          <m:t> </m:t>
                        </m:r>
                      </m:e>
                    </m:d>
                    <m:r>
                      <a:rPr lang="ar-AE" sz="2800" i="1">
                        <a:solidFill>
                          <a:schemeClr val="dk1"/>
                        </a:solidFill>
                        <a:latin typeface="Cambria Math"/>
                        <a:ea typeface="Georgia"/>
                        <a:cs typeface="Georgia"/>
                        <a:sym typeface="Georgia"/>
                      </a:rPr>
                      <m:t> </m:t>
                    </m:r>
                    <m:r>
                      <m:rPr>
                        <m:sty m:val="p"/>
                      </m:rPr>
                      <a:rPr lang="en-US" sz="2800" b="0" i="0" smtClean="0">
                        <a:solidFill>
                          <a:schemeClr val="dk1"/>
                        </a:solidFill>
                        <a:latin typeface="Cambria Math"/>
                        <a:ea typeface="Georgia"/>
                        <a:cs typeface="Georgia"/>
                        <a:sym typeface="Georgia"/>
                      </a:rPr>
                      <m:t>balance</m:t>
                    </m:r>
                  </m:oMath>
                </a14:m>
                <a:r>
                  <a:rPr lang="en-US" sz="2800" dirty="0">
                    <a:solidFill>
                      <a:schemeClr val="dk1"/>
                    </a:solidFill>
                    <a:latin typeface="Georgia"/>
                    <a:ea typeface="Georgia"/>
                    <a:cs typeface="Georgia"/>
                    <a:sym typeface="Georgia"/>
                  </a:rPr>
                  <a:t>). In probability notation, the pipe is interpreted as “given.”</a:t>
                </a:r>
              </a:p>
              <a:p>
                <a:pPr marL="203200" indent="-256540">
                  <a:buSzPct val="100000"/>
                  <a:buFont typeface="Georgia"/>
                  <a:buChar char="‣"/>
                </a:pPr>
                <a:endParaRPr lang="en-US" sz="2800" dirty="0">
                  <a:solidFill>
                    <a:schemeClr val="dk1"/>
                  </a:solidFill>
                  <a:latin typeface="Georgia"/>
                  <a:ea typeface="Georgia"/>
                  <a:cs typeface="Georgia"/>
                  <a:sym typeface="Georgia"/>
                </a:endParaRPr>
              </a:p>
              <a:p>
                <a:pPr marL="203200" indent="-256540">
                  <a:buSzPct val="100000"/>
                  <a:buFont typeface="Georgia"/>
                  <a:buChar char="‣"/>
                </a:pPr>
                <a:r>
                  <a:rPr lang="en-US" sz="2800" dirty="0">
                    <a:solidFill>
                      <a:schemeClr val="dk1"/>
                    </a:solidFill>
                    <a:latin typeface="Georgia"/>
                    <a:ea typeface="Georgia"/>
                    <a:cs typeface="Georgia"/>
                    <a:sym typeface="Georgia"/>
                  </a:rPr>
                  <a:t>Does this make sense given what we know about linear regression and classification?</a:t>
                </a:r>
              </a:p>
              <a:p>
                <a:pPr lvl="0"/>
                <a:endParaRPr lang="en-US" sz="2800" dirty="0">
                  <a:solidFill>
                    <a:schemeClr val="dk1"/>
                  </a:solidFill>
                  <a:latin typeface="Georgia"/>
                  <a:ea typeface="Georgia"/>
                  <a:cs typeface="Georgia"/>
                  <a:sym typeface="Georgia"/>
                </a:endParaRPr>
              </a:p>
              <a:p>
                <a:pPr marL="203200" indent="-256540">
                  <a:buSzPct val="100000"/>
                  <a:buFont typeface="Georgia"/>
                  <a:buChar char="‣"/>
                </a:pPr>
                <a:endParaRPr lang="en-US" sz="2800" b="0" i="1" dirty="0">
                  <a:solidFill>
                    <a:schemeClr val="dk1"/>
                  </a:solidFill>
                  <a:latin typeface="Georgia"/>
                  <a:ea typeface="Georgia"/>
                  <a:cs typeface="Georgia"/>
                  <a:sym typeface="Georgia"/>
                </a:endParaRPr>
              </a:p>
            </p:txBody>
          </p:sp>
        </mc:Choice>
        <mc:Fallback xmlns="">
          <p:sp>
            <p:nvSpPr>
              <p:cNvPr id="490" name="Shape 490"/>
              <p:cNvSpPr txBox="1">
                <a:spLocks noGrp="1" noRot="1" noChangeAspect="1" noMove="1" noResize="1" noEditPoints="1" noAdjustHandles="1" noChangeArrowheads="1" noChangeShapeType="1" noTextEdit="1"/>
              </p:cNvSpPr>
              <p:nvPr>
                <p:ph type="body" idx="1"/>
              </p:nvPr>
            </p:nvSpPr>
            <p:spPr>
              <a:xfrm>
                <a:off x="635006" y="1292775"/>
                <a:ext cx="11734800" cy="3809999"/>
              </a:xfrm>
              <a:prstGeom prst="rect">
                <a:avLst/>
              </a:prstGeom>
              <a:blipFill rotWithShape="1">
                <a:blip r:embed="rId3"/>
                <a:stretch>
                  <a:fillRect l="-1662" r="-2494" b="-40160"/>
                </a:stretch>
              </a:blipFill>
              <a:ln>
                <a:noFill/>
              </a:ln>
            </p:spPr>
            <p:txBody>
              <a:bodyPr/>
              <a:lstStyle/>
              <a:p>
                <a:r>
                  <a:rPr lang="en-US">
                    <a:noFill/>
                  </a:rPr>
                  <a:t> </a:t>
                </a:r>
              </a:p>
            </p:txBody>
          </p:sp>
        </mc:Fallback>
      </mc:AlternateContent>
      <p:sp>
        <p:nvSpPr>
          <p:cNvPr id="2" name="AutoShape 2"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5"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5" name="Group 4"/>
          <p:cNvGrpSpPr/>
          <p:nvPr/>
        </p:nvGrpSpPr>
        <p:grpSpPr>
          <a:xfrm>
            <a:off x="4445000" y="3270250"/>
            <a:ext cx="3962400" cy="762000"/>
            <a:chOff x="1397000" y="4337050"/>
            <a:chExt cx="3962400" cy="762000"/>
          </a:xfrm>
        </p:grpSpPr>
        <p:pic>
          <p:nvPicPr>
            <p:cNvPr id="1032" name="Picture 8" descr="http://downloadicons.net/sites/default/files/alert-icon-165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433705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52570" y="4517995"/>
              <a:ext cx="3206830" cy="400110"/>
            </a:xfrm>
            <a:prstGeom prst="rect">
              <a:avLst/>
            </a:prstGeom>
            <a:noFill/>
          </p:spPr>
          <p:txBody>
            <a:bodyPr wrap="square" rtlCol="0">
              <a:spAutoFit/>
            </a:bodyPr>
            <a:lstStyle/>
            <a:p>
              <a:pPr algn="ctr"/>
              <a:r>
                <a:rPr lang="en-US" sz="2000" b="1" dirty="0">
                  <a:latin typeface="Georgia" panose="02040502050405020303" pitchFamily="18" charset="0"/>
                </a:rPr>
                <a:t>PROBABILITY ALERT!</a:t>
              </a:r>
            </a:p>
          </p:txBody>
        </p:sp>
      </p:grpSp>
    </p:spTree>
    <p:extLst>
      <p:ext uri="{BB962C8B-B14F-4D97-AF65-F5344CB8AC3E}">
        <p14:creationId xmlns:p14="http://schemas.microsoft.com/office/powerpoint/2010/main" val="358052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THE FAILURES OF LINEAR REGRESSION</a:t>
            </a: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Second, we’ve got to solve this shape problem. Even if we interpret the results as probabilities, it clearly does not fit the data well.</a:t>
            </a: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We need a way to </a:t>
            </a:r>
            <a:r>
              <a:rPr lang="en-US" sz="2800" i="1" dirty="0">
                <a:latin typeface="Georgia"/>
                <a:ea typeface="Georgia"/>
                <a:cs typeface="Georgia"/>
                <a:sym typeface="Georgia"/>
              </a:rPr>
              <a:t>transform</a:t>
            </a:r>
            <a:r>
              <a:rPr lang="en-US" sz="2800" dirty="0">
                <a:latin typeface="Georgia"/>
                <a:ea typeface="Georgia"/>
                <a:cs typeface="Georgia"/>
                <a:sym typeface="Georgia"/>
              </a:rPr>
              <a:t> our regression model so that its range changes from [-∞, </a:t>
            </a:r>
            <a:r>
              <a:rPr lang="en-US" sz="2800" dirty="0">
                <a:solidFill>
                  <a:schemeClr val="dk1"/>
                </a:solidFill>
                <a:latin typeface="Georgia"/>
                <a:ea typeface="Georgia"/>
                <a:cs typeface="Georgia"/>
                <a:sym typeface="Georgia"/>
              </a:rPr>
              <a:t>∞] to [0, 1]. </a:t>
            </a: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p:sp>
        <p:nvSpPr>
          <p:cNvPr id="2" name="AutoShape 2"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5"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838" y="2717800"/>
            <a:ext cx="3667125"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5868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TRANSFORMING LINEAR REGRESSION</a:t>
            </a: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To do this, we’ll use a log-based transformation called the </a:t>
            </a:r>
            <a:r>
              <a:rPr lang="en-US" sz="2800" b="1" dirty="0">
                <a:latin typeface="Georgia"/>
                <a:ea typeface="Georgia"/>
                <a:cs typeface="Georgia"/>
                <a:sym typeface="Georgia"/>
              </a:rPr>
              <a:t>sigmoid function</a:t>
            </a:r>
            <a:r>
              <a:rPr lang="en-US" sz="2800" dirty="0">
                <a:latin typeface="Georgia"/>
                <a:ea typeface="Georgia"/>
                <a:cs typeface="Georgia"/>
                <a:sym typeface="Georgia"/>
              </a:rPr>
              <a:t>.</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It will limit our range to [0,1] and create the right shape for our regression line to match the categorical outcome variable.</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p:pic>
        <p:nvPicPr>
          <p:cNvPr id="4" name="Shape 552"/>
          <p:cNvPicPr preferRelativeResize="0"/>
          <p:nvPr/>
        </p:nvPicPr>
        <p:blipFill>
          <a:blip r:embed="rId3">
            <a:alphaModFix/>
          </a:blip>
          <a:stretch>
            <a:fillRect/>
          </a:stretch>
        </p:blipFill>
        <p:spPr>
          <a:xfrm>
            <a:off x="3442262" y="2736850"/>
            <a:ext cx="6120275" cy="2654575"/>
          </a:xfrm>
          <a:prstGeom prst="rect">
            <a:avLst/>
          </a:prstGeom>
          <a:noFill/>
          <a:ln>
            <a:noFill/>
          </a:ln>
        </p:spPr>
      </p:pic>
    </p:spTree>
    <p:extLst>
      <p:ext uri="{BB962C8B-B14F-4D97-AF65-F5344CB8AC3E}">
        <p14:creationId xmlns:p14="http://schemas.microsoft.com/office/powerpoint/2010/main" val="3462975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TRANSFORMING LINEAR REGRESSION</a:t>
            </a:r>
          </a:p>
        </p:txBody>
      </p:sp>
      <mc:AlternateContent xmlns:mc="http://schemas.openxmlformats.org/markup-compatibility/2006" xmlns:a14="http://schemas.microsoft.com/office/drawing/2010/main">
        <mc:Choice Requires="a14">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Here’s what we’ve done to our original linear regression equation.</a:t>
                </a:r>
              </a:p>
              <a:p>
                <a:pPr lvl="0" algn="ctr">
                  <a:buSzPct val="100000"/>
                </a:pPr>
                <a:endParaRPr lang="en-US" sz="2800" b="0" i="1" dirty="0">
                  <a:solidFill>
                    <a:schemeClr val="dk1"/>
                  </a:solidFill>
                  <a:latin typeface="Cambria Math"/>
                  <a:ea typeface="Georgia"/>
                  <a:cs typeface="Georgia"/>
                  <a:sym typeface="Georgia"/>
                </a:endParaRPr>
              </a:p>
              <a:p>
                <a:pPr lvl="0" algn="ctr">
                  <a:buSzPct val="100000"/>
                </a:pPr>
                <a14:m>
                  <m:oMathPara xmlns:m="http://schemas.openxmlformats.org/officeDocument/2006/math">
                    <m:oMathParaPr>
                      <m:jc m:val="centerGroup"/>
                    </m:oMathParaPr>
                    <m:oMath xmlns:m="http://schemas.openxmlformats.org/officeDocument/2006/math">
                      <m:r>
                        <a:rPr lang="en-US" sz="2800" b="0" i="1" smtClean="0">
                          <a:solidFill>
                            <a:schemeClr val="dk1"/>
                          </a:solidFill>
                          <a:latin typeface="Cambria Math"/>
                          <a:ea typeface="Georgia"/>
                          <a:cs typeface="Georgia"/>
                          <a:sym typeface="Georgia"/>
                        </a:rPr>
                        <m:t>𝑦</m:t>
                      </m:r>
                      <m:r>
                        <a:rPr lang="en-US" sz="2800" b="0" i="1" smtClean="0">
                          <a:solidFill>
                            <a:schemeClr val="dk1"/>
                          </a:solidFill>
                          <a:latin typeface="Cambria Math"/>
                          <a:ea typeface="Georgia"/>
                          <a:cs typeface="Georgia"/>
                          <a:sym typeface="Georgia"/>
                        </a:rPr>
                        <m:t>= </m:t>
                      </m:r>
                      <m:sSub>
                        <m:sSubPr>
                          <m:ctrlPr>
                            <a:rPr lang="en-US" sz="2800" b="0" i="1" smtClean="0">
                              <a:solidFill>
                                <a:schemeClr val="dk1"/>
                              </a:solidFill>
                              <a:latin typeface="Cambria Math" panose="02040503050406030204" pitchFamily="18" charset="0"/>
                              <a:sym typeface="Georgia"/>
                            </a:rPr>
                          </m:ctrlPr>
                        </m:sSubPr>
                        <m:e>
                          <m:r>
                            <a:rPr lang="en-US" sz="2800" b="0" i="1" smtClean="0">
                              <a:solidFill>
                                <a:schemeClr val="dk1"/>
                              </a:solidFill>
                              <a:latin typeface="Cambria Math"/>
                              <a:ea typeface="Cambria Math"/>
                              <a:sym typeface="Georgia"/>
                            </a:rPr>
                            <m:t>𝛽</m:t>
                          </m:r>
                        </m:e>
                        <m:sub>
                          <m:r>
                            <a:rPr lang="en-US" sz="2800" b="0" i="1" smtClean="0">
                              <a:solidFill>
                                <a:schemeClr val="dk1"/>
                              </a:solidFill>
                              <a:latin typeface="Cambria Math"/>
                              <a:sym typeface="Georgia"/>
                            </a:rPr>
                            <m:t>1</m:t>
                          </m:r>
                        </m:sub>
                      </m:sSub>
                      <m:r>
                        <a:rPr lang="en-US" sz="2800" b="0" i="1" smtClean="0">
                          <a:solidFill>
                            <a:schemeClr val="dk1"/>
                          </a:solidFill>
                          <a:latin typeface="Cambria Math"/>
                          <a:ea typeface="Cambria Math"/>
                          <a:cs typeface="Georgia"/>
                          <a:sym typeface="Georgia"/>
                        </a:rPr>
                        <m:t>𝑋</m:t>
                      </m:r>
                      <m:r>
                        <a:rPr lang="en-US" sz="2800" b="0" i="1" smtClean="0">
                          <a:solidFill>
                            <a:schemeClr val="dk1"/>
                          </a:solidFill>
                          <a:latin typeface="Cambria Math"/>
                          <a:ea typeface="Cambria Math"/>
                          <a:cs typeface="Georgia"/>
                          <a:sym typeface="Georgia"/>
                        </a:rPr>
                        <m:t>+</m:t>
                      </m:r>
                      <m:sSub>
                        <m:sSubPr>
                          <m:ctrlPr>
                            <a:rPr lang="en-US" sz="2800" i="1">
                              <a:solidFill>
                                <a:schemeClr val="dk1"/>
                              </a:solidFill>
                              <a:latin typeface="Cambria Math" panose="02040503050406030204" pitchFamily="18" charset="0"/>
                              <a:sym typeface="Georgia"/>
                            </a:rPr>
                          </m:ctrlPr>
                        </m:sSubPr>
                        <m:e>
                          <m:r>
                            <a:rPr lang="en-US" sz="2800" i="1">
                              <a:solidFill>
                                <a:schemeClr val="dk1"/>
                              </a:solidFill>
                              <a:latin typeface="Cambria Math"/>
                              <a:ea typeface="Cambria Math"/>
                              <a:sym typeface="Georgia"/>
                            </a:rPr>
                            <m:t>𝛽</m:t>
                          </m:r>
                        </m:e>
                        <m:sub>
                          <m:r>
                            <a:rPr lang="en-US" sz="2800" b="0" i="1" smtClean="0">
                              <a:solidFill>
                                <a:schemeClr val="dk1"/>
                              </a:solidFill>
                              <a:latin typeface="Cambria Math"/>
                              <a:sym typeface="Georgia"/>
                            </a:rPr>
                            <m:t>0</m:t>
                          </m:r>
                        </m:sub>
                      </m:sSub>
                    </m:oMath>
                  </m:oMathPara>
                </a14:m>
                <a:endParaRPr lang="en-US" sz="2800" dirty="0">
                  <a:solidFill>
                    <a:schemeClr val="dk1"/>
                  </a:solidFill>
                  <a:latin typeface="Georgia"/>
                  <a:sym typeface="Georgia"/>
                </a:endParaRPr>
              </a:p>
              <a:p>
                <a:pPr lvl="0" algn="ctr">
                  <a:buSzPct val="100000"/>
                </a:pPr>
                <a:endParaRPr lang="en-US" sz="2800" dirty="0">
                  <a:latin typeface="Georgia"/>
                  <a:ea typeface="Georgia"/>
                  <a:cs typeface="Georgia"/>
                  <a:sym typeface="Georgia"/>
                </a:endParaRPr>
              </a:p>
              <a:p>
                <a:pPr lvl="0" algn="ctr">
                  <a:buSzPct val="100000"/>
                </a:pPr>
                <a:endParaRPr lang="en-US" sz="2800" b="0" i="1" dirty="0">
                  <a:solidFill>
                    <a:schemeClr val="dk1"/>
                  </a:solidFill>
                  <a:latin typeface="Cambria Math"/>
                  <a:ea typeface="Georgia"/>
                  <a:cs typeface="Georgia"/>
                  <a:sym typeface="Georgia"/>
                </a:endParaRPr>
              </a:p>
              <a:p>
                <a:pPr lvl="0" algn="ctr">
                  <a:buSzPct val="100000"/>
                </a:pPr>
                <a:endParaRPr lang="en-US" sz="2800" b="0" i="1" dirty="0">
                  <a:solidFill>
                    <a:schemeClr val="dk1"/>
                  </a:solidFill>
                  <a:latin typeface="Cambria Math"/>
                  <a:ea typeface="Georgia"/>
                  <a:cs typeface="Georgia"/>
                  <a:sym typeface="Georgia"/>
                </a:endParaRPr>
              </a:p>
              <a:p>
                <a:pPr lvl="0" algn="ctr">
                  <a:buSzPct val="100000"/>
                </a:pPr>
                <a14:m>
                  <m:oMathPara xmlns:m="http://schemas.openxmlformats.org/officeDocument/2006/math">
                    <m:oMathParaPr>
                      <m:jc m:val="centerGroup"/>
                    </m:oMathParaPr>
                    <m:oMath xmlns:m="http://schemas.openxmlformats.org/officeDocument/2006/math">
                      <m:r>
                        <a:rPr lang="en-US" sz="2800" b="0" i="1" smtClean="0">
                          <a:solidFill>
                            <a:schemeClr val="dk1"/>
                          </a:solidFill>
                          <a:latin typeface="Cambria Math"/>
                          <a:ea typeface="Georgia"/>
                          <a:cs typeface="Georgia"/>
                          <a:sym typeface="Georgia"/>
                        </a:rPr>
                        <m:t>𝑝</m:t>
                      </m:r>
                      <m:r>
                        <a:rPr lang="en-US" sz="2800" i="1">
                          <a:solidFill>
                            <a:schemeClr val="dk1"/>
                          </a:solidFill>
                          <a:latin typeface="Cambria Math"/>
                          <a:ea typeface="Georgia"/>
                          <a:cs typeface="Georgia"/>
                          <a:sym typeface="Georgia"/>
                        </a:rPr>
                        <m:t>=</m:t>
                      </m:r>
                      <m:r>
                        <a:rPr lang="en-US" sz="2800" b="0" i="1" smtClean="0">
                          <a:solidFill>
                            <a:schemeClr val="dk1"/>
                          </a:solidFill>
                          <a:latin typeface="Cambria Math"/>
                          <a:ea typeface="Georgia"/>
                          <a:cs typeface="Georgia"/>
                          <a:sym typeface="Georgia"/>
                        </a:rPr>
                        <m:t>𝑃</m:t>
                      </m:r>
                      <m:d>
                        <m:dPr>
                          <m:endChr m:val="|"/>
                          <m:ctrlPr>
                            <a:rPr lang="en-US" sz="2800" b="0" i="1" smtClean="0">
                              <a:solidFill>
                                <a:schemeClr val="dk1"/>
                              </a:solidFill>
                              <a:latin typeface="Cambria Math" panose="02040503050406030204" pitchFamily="18" charset="0"/>
                              <a:ea typeface="Georgia"/>
                              <a:cs typeface="Georgia"/>
                              <a:sym typeface="Georgia"/>
                            </a:rPr>
                          </m:ctrlPr>
                        </m:dPr>
                        <m:e>
                          <m:r>
                            <a:rPr lang="en-US" sz="2800" b="0" i="1" smtClean="0">
                              <a:solidFill>
                                <a:schemeClr val="dk1"/>
                              </a:solidFill>
                              <a:latin typeface="Cambria Math"/>
                              <a:ea typeface="Georgia"/>
                              <a:cs typeface="Georgia"/>
                              <a:sym typeface="Georgia"/>
                            </a:rPr>
                            <m:t>𝑦</m:t>
                          </m:r>
                          <m:r>
                            <a:rPr lang="en-US" sz="2800" b="0" i="1" smtClean="0">
                              <a:solidFill>
                                <a:schemeClr val="dk1"/>
                              </a:solidFill>
                              <a:latin typeface="Cambria Math"/>
                              <a:ea typeface="Georgia"/>
                              <a:cs typeface="Georgia"/>
                              <a:sym typeface="Georgia"/>
                            </a:rPr>
                            <m:t> </m:t>
                          </m:r>
                        </m:e>
                      </m:d>
                      <m:r>
                        <a:rPr lang="en-US" sz="2800" b="0" i="1" smtClean="0">
                          <a:solidFill>
                            <a:schemeClr val="dk1"/>
                          </a:solidFill>
                          <a:latin typeface="Cambria Math"/>
                          <a:ea typeface="Georgia"/>
                          <a:cs typeface="Georgia"/>
                          <a:sym typeface="Georgia"/>
                        </a:rPr>
                        <m:t> </m:t>
                      </m:r>
                      <m:r>
                        <a:rPr lang="en-US" sz="2800" b="0" i="1" smtClean="0">
                          <a:solidFill>
                            <a:schemeClr val="dk1"/>
                          </a:solidFill>
                          <a:latin typeface="Cambria Math"/>
                          <a:ea typeface="Georgia"/>
                          <a:cs typeface="Georgia"/>
                          <a:sym typeface="Georgia"/>
                        </a:rPr>
                        <m:t>𝑋</m:t>
                      </m:r>
                      <m:r>
                        <a:rPr lang="en-US" sz="2800" b="0" i="1" smtClean="0">
                          <a:solidFill>
                            <a:schemeClr val="dk1"/>
                          </a:solidFill>
                          <a:latin typeface="Cambria Math"/>
                          <a:ea typeface="Georgia"/>
                          <a:cs typeface="Georgia"/>
                          <a:sym typeface="Georgia"/>
                        </a:rPr>
                        <m:t>)= </m:t>
                      </m:r>
                      <m:f>
                        <m:fPr>
                          <m:ctrlPr>
                            <a:rPr lang="en-US" sz="2800" i="1" smtClean="0">
                              <a:solidFill>
                                <a:schemeClr val="dk1"/>
                              </a:solidFill>
                              <a:latin typeface="Cambria Math" panose="02040503050406030204" pitchFamily="18" charset="0"/>
                              <a:sym typeface="Georgia"/>
                            </a:rPr>
                          </m:ctrlPr>
                        </m:fPr>
                        <m:num>
                          <m:r>
                            <a:rPr lang="en-US" sz="2800" b="0" i="1" smtClean="0">
                              <a:solidFill>
                                <a:schemeClr val="dk1"/>
                              </a:solidFill>
                              <a:latin typeface="Cambria Math"/>
                              <a:sym typeface="Georgia"/>
                            </a:rPr>
                            <m:t>1</m:t>
                          </m:r>
                        </m:num>
                        <m:den>
                          <m:sSubSup>
                            <m:sSubSupPr>
                              <m:ctrlPr>
                                <a:rPr lang="en-US" sz="2800" i="1">
                                  <a:solidFill>
                                    <a:schemeClr val="dk1"/>
                                  </a:solidFill>
                                  <a:latin typeface="Cambria Math" panose="02040503050406030204" pitchFamily="18" charset="0"/>
                                  <a:sym typeface="Georgia"/>
                                </a:rPr>
                              </m:ctrlPr>
                            </m:sSubSupPr>
                            <m:e>
                              <m:r>
                                <a:rPr lang="en-US" sz="2800" b="0" i="1" smtClean="0">
                                  <a:solidFill>
                                    <a:schemeClr val="dk1"/>
                                  </a:solidFill>
                                  <a:latin typeface="Cambria Math"/>
                                  <a:sym typeface="Georgia"/>
                                </a:rPr>
                                <m:t>1+ </m:t>
                              </m:r>
                              <m:r>
                                <a:rPr lang="en-US" sz="2800" i="1">
                                  <a:solidFill>
                                    <a:schemeClr val="dk1"/>
                                  </a:solidFill>
                                  <a:latin typeface="Cambria Math"/>
                                  <a:sym typeface="Georgia"/>
                                </a:rPr>
                                <m:t>𝑒</m:t>
                              </m:r>
                            </m:e>
                            <m:sub/>
                            <m:sup>
                              <m:r>
                                <a:rPr lang="en-US" sz="2800" i="1">
                                  <a:solidFill>
                                    <a:schemeClr val="dk1"/>
                                  </a:solidFill>
                                  <a:latin typeface="Cambria Math"/>
                                  <a:sym typeface="Georgia"/>
                                </a:rPr>
                                <m:t>−</m:t>
                              </m:r>
                              <m:sSub>
                                <m:sSubPr>
                                  <m:ctrlPr>
                                    <a:rPr lang="en-US" sz="2800" i="1">
                                      <a:solidFill>
                                        <a:schemeClr val="dk1"/>
                                      </a:solidFill>
                                      <a:latin typeface="Cambria Math" panose="02040503050406030204" pitchFamily="18" charset="0"/>
                                      <a:ea typeface="Cambria Math"/>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ea typeface="Cambria Math"/>
                                      <a:sym typeface="Georgia"/>
                                    </a:rPr>
                                    <m:t>1</m:t>
                                  </m:r>
                                </m:sub>
                              </m:sSub>
                              <m:r>
                                <a:rPr lang="en-US" sz="2800" i="1">
                                  <a:solidFill>
                                    <a:schemeClr val="dk1"/>
                                  </a:solidFill>
                                  <a:latin typeface="Cambria Math"/>
                                  <a:ea typeface="Cambria Math"/>
                                  <a:cs typeface="Georgia"/>
                                  <a:sym typeface="Georgia"/>
                                </a:rPr>
                                <m:t>𝑋</m:t>
                              </m:r>
                              <m:r>
                                <a:rPr lang="en-US" sz="2800" i="1">
                                  <a:solidFill>
                                    <a:schemeClr val="dk1"/>
                                  </a:solidFill>
                                  <a:latin typeface="Cambria Math"/>
                                  <a:ea typeface="Cambria Math"/>
                                  <a:cs typeface="Georgia"/>
                                  <a:sym typeface="Georgia"/>
                                </a:rPr>
                                <m:t>+</m:t>
                              </m:r>
                              <m:sSub>
                                <m:sSubPr>
                                  <m:ctrlPr>
                                    <a:rPr lang="en-US" sz="2800" i="1">
                                      <a:solidFill>
                                        <a:schemeClr val="dk1"/>
                                      </a:solidFill>
                                      <a:latin typeface="Cambria Math" panose="02040503050406030204" pitchFamily="18" charset="0"/>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sym typeface="Georgia"/>
                                    </a:rPr>
                                    <m:t>0</m:t>
                                  </m:r>
                                </m:sub>
                              </m:sSub>
                            </m:sup>
                          </m:sSubSup>
                        </m:den>
                      </m:f>
                    </m:oMath>
                  </m:oMathPara>
                </a14:m>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We’ve solved our two major problems with linear regression, but we’ve now introduced a third problem. Our model is no longer written as a linear combination of its linear coefficients.</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mc:Choice>
        <mc:Fallback xmlns="">
          <p:sp>
            <p:nvSpPr>
              <p:cNvPr id="490" name="Shape 490"/>
              <p:cNvSpPr txBox="1">
                <a:spLocks noGrp="1" noRot="1" noChangeAspect="1" noMove="1" noResize="1" noEditPoints="1" noAdjustHandles="1" noChangeArrowheads="1" noChangeShapeType="1" noTextEdit="1"/>
              </p:cNvSpPr>
              <p:nvPr>
                <p:ph type="body" idx="1"/>
              </p:nvPr>
            </p:nvSpPr>
            <p:spPr>
              <a:xfrm>
                <a:off x="635006" y="1292775"/>
                <a:ext cx="11734800" cy="3809999"/>
              </a:xfrm>
              <a:prstGeom prst="rect">
                <a:avLst/>
              </a:prstGeom>
              <a:blipFill rotWithShape="1">
                <a:blip r:embed="rId3"/>
                <a:stretch>
                  <a:fillRect l="-1662" b="-52160"/>
                </a:stretch>
              </a:blipFill>
              <a:ln>
                <a:noFill/>
              </a:ln>
            </p:spPr>
            <p:txBody>
              <a:bodyPr/>
              <a:lstStyle/>
              <a:p>
                <a:r>
                  <a:rPr lang="en-US">
                    <a:noFill/>
                  </a:rPr>
                  <a:t> </a:t>
                </a:r>
              </a:p>
            </p:txBody>
          </p:sp>
        </mc:Fallback>
      </mc:AlternateContent>
      <p:sp>
        <p:nvSpPr>
          <p:cNvPr id="2" name="Down Arrow 1"/>
          <p:cNvSpPr/>
          <p:nvPr/>
        </p:nvSpPr>
        <p:spPr>
          <a:xfrm>
            <a:off x="6350000" y="3270250"/>
            <a:ext cx="622350" cy="10668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6" name="Group 5"/>
          <p:cNvGrpSpPr/>
          <p:nvPr/>
        </p:nvGrpSpPr>
        <p:grpSpPr>
          <a:xfrm rot="20400840">
            <a:off x="884177" y="3164942"/>
            <a:ext cx="3962400" cy="762000"/>
            <a:chOff x="1397000" y="4337050"/>
            <a:chExt cx="3962400" cy="762000"/>
          </a:xfrm>
        </p:grpSpPr>
        <p:pic>
          <p:nvPicPr>
            <p:cNvPr id="7" name="Picture 8" descr="http://downloadicons.net/sites/default/files/alert-icon-165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433705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152570" y="4517995"/>
              <a:ext cx="3206830" cy="400110"/>
            </a:xfrm>
            <a:prstGeom prst="rect">
              <a:avLst/>
            </a:prstGeom>
            <a:noFill/>
          </p:spPr>
          <p:txBody>
            <a:bodyPr wrap="square" rtlCol="0">
              <a:spAutoFit/>
            </a:bodyPr>
            <a:lstStyle/>
            <a:p>
              <a:pPr algn="ctr"/>
              <a:r>
                <a:rPr lang="en-US" sz="2000" b="1" dirty="0">
                  <a:latin typeface="Georgia" panose="02040502050405020303" pitchFamily="18" charset="0"/>
                </a:rPr>
                <a:t>PROBABILITY ALERT!</a:t>
              </a:r>
            </a:p>
          </p:txBody>
        </p:sp>
      </p:grpSp>
    </p:spTree>
    <p:extLst>
      <p:ext uri="{BB962C8B-B14F-4D97-AF65-F5344CB8AC3E}">
        <p14:creationId xmlns:p14="http://schemas.microsoft.com/office/powerpoint/2010/main" val="426695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TRANSFORMING LINEAR REGRESSION</a:t>
            </a:r>
          </a:p>
        </p:txBody>
      </p:sp>
      <mc:AlternateContent xmlns:mc="http://schemas.openxmlformats.org/markup-compatibility/2006" xmlns:a14="http://schemas.microsoft.com/office/drawing/2010/main">
        <mc:Choice Requires="a14">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Ideally, we want the right hand side of our equation to look just like linear regression because that’s what makes it interpretable.  Thankfully, we can use algebra to rewrite our new regression formula.</a:t>
                </a:r>
              </a:p>
              <a:p>
                <a:pPr lvl="0" algn="ctr">
                  <a:buSzPct val="100000"/>
                </a:pPr>
                <a:endParaRPr lang="en-US" sz="2800" b="0" i="1" dirty="0">
                  <a:solidFill>
                    <a:schemeClr val="dk1"/>
                  </a:solidFill>
                  <a:latin typeface="Cambria Math"/>
                  <a:ea typeface="Georgia"/>
                  <a:cs typeface="Georgia"/>
                  <a:sym typeface="Georgia"/>
                </a:endParaRPr>
              </a:p>
              <a:p>
                <a:pPr lvl="0" algn="ctr">
                  <a:buSzPct val="100000"/>
                </a:pPr>
                <a14:m>
                  <m:oMathPara xmlns:m="http://schemas.openxmlformats.org/officeDocument/2006/math">
                    <m:oMathParaPr>
                      <m:jc m:val="centerGroup"/>
                    </m:oMathParaPr>
                    <m:oMath xmlns:m="http://schemas.openxmlformats.org/officeDocument/2006/math">
                      <m:r>
                        <a:rPr lang="en-US" sz="2800" i="1">
                          <a:solidFill>
                            <a:schemeClr val="dk1"/>
                          </a:solidFill>
                          <a:latin typeface="Cambria Math"/>
                          <a:ea typeface="Georgia"/>
                          <a:cs typeface="Georgia"/>
                          <a:sym typeface="Georgia"/>
                        </a:rPr>
                        <m:t>𝑝</m:t>
                      </m:r>
                      <m:r>
                        <a:rPr lang="en-US" sz="2800" i="1">
                          <a:solidFill>
                            <a:schemeClr val="dk1"/>
                          </a:solidFill>
                          <a:latin typeface="Cambria Math"/>
                          <a:ea typeface="Georgia"/>
                          <a:cs typeface="Georgia"/>
                          <a:sym typeface="Georgia"/>
                        </a:rPr>
                        <m:t>= </m:t>
                      </m:r>
                      <m:f>
                        <m:fPr>
                          <m:ctrlPr>
                            <a:rPr lang="en-US" sz="2800" i="1">
                              <a:solidFill>
                                <a:schemeClr val="dk1"/>
                              </a:solidFill>
                              <a:latin typeface="Cambria Math" panose="02040503050406030204" pitchFamily="18" charset="0"/>
                              <a:sym typeface="Georgia"/>
                            </a:rPr>
                          </m:ctrlPr>
                        </m:fPr>
                        <m:num>
                          <m:r>
                            <a:rPr lang="en-US" sz="2800" i="1">
                              <a:solidFill>
                                <a:schemeClr val="dk1"/>
                              </a:solidFill>
                              <a:latin typeface="Cambria Math"/>
                              <a:sym typeface="Georgia"/>
                            </a:rPr>
                            <m:t>1</m:t>
                          </m:r>
                        </m:num>
                        <m:den>
                          <m:sSubSup>
                            <m:sSubSupPr>
                              <m:ctrlPr>
                                <a:rPr lang="en-US" sz="2800" i="1">
                                  <a:solidFill>
                                    <a:schemeClr val="dk1"/>
                                  </a:solidFill>
                                  <a:latin typeface="Cambria Math" panose="02040503050406030204" pitchFamily="18" charset="0"/>
                                  <a:sym typeface="Georgia"/>
                                </a:rPr>
                              </m:ctrlPr>
                            </m:sSubSupPr>
                            <m:e>
                              <m:r>
                                <a:rPr lang="en-US" sz="2800" i="1">
                                  <a:solidFill>
                                    <a:schemeClr val="dk1"/>
                                  </a:solidFill>
                                  <a:latin typeface="Cambria Math"/>
                                  <a:sym typeface="Georgia"/>
                                </a:rPr>
                                <m:t>1+ </m:t>
                              </m:r>
                              <m:r>
                                <a:rPr lang="en-US" sz="2800" i="1">
                                  <a:solidFill>
                                    <a:schemeClr val="dk1"/>
                                  </a:solidFill>
                                  <a:latin typeface="Cambria Math"/>
                                  <a:sym typeface="Georgia"/>
                                </a:rPr>
                                <m:t>𝑒</m:t>
                              </m:r>
                            </m:e>
                            <m:sub/>
                            <m:sup>
                              <m:r>
                                <a:rPr lang="en-US" sz="2800" i="1">
                                  <a:solidFill>
                                    <a:schemeClr val="dk1"/>
                                  </a:solidFill>
                                  <a:latin typeface="Cambria Math"/>
                                  <a:sym typeface="Georgia"/>
                                </a:rPr>
                                <m:t>−</m:t>
                              </m:r>
                              <m:sSub>
                                <m:sSubPr>
                                  <m:ctrlPr>
                                    <a:rPr lang="en-US" sz="2800" i="1">
                                      <a:solidFill>
                                        <a:schemeClr val="dk1"/>
                                      </a:solidFill>
                                      <a:latin typeface="Cambria Math" panose="02040503050406030204" pitchFamily="18" charset="0"/>
                                      <a:ea typeface="Cambria Math"/>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ea typeface="Cambria Math"/>
                                      <a:sym typeface="Georgia"/>
                                    </a:rPr>
                                    <m:t>1</m:t>
                                  </m:r>
                                </m:sub>
                              </m:sSub>
                              <m:r>
                                <a:rPr lang="en-US" sz="2800" i="1">
                                  <a:solidFill>
                                    <a:schemeClr val="dk1"/>
                                  </a:solidFill>
                                  <a:latin typeface="Cambria Math"/>
                                  <a:ea typeface="Cambria Math"/>
                                  <a:cs typeface="Georgia"/>
                                  <a:sym typeface="Georgia"/>
                                </a:rPr>
                                <m:t>𝑋</m:t>
                              </m:r>
                              <m:r>
                                <a:rPr lang="en-US" sz="2800" i="1">
                                  <a:solidFill>
                                    <a:schemeClr val="dk1"/>
                                  </a:solidFill>
                                  <a:latin typeface="Cambria Math"/>
                                  <a:ea typeface="Cambria Math"/>
                                  <a:cs typeface="Georgia"/>
                                  <a:sym typeface="Georgia"/>
                                </a:rPr>
                                <m:t>+</m:t>
                              </m:r>
                              <m:sSub>
                                <m:sSubPr>
                                  <m:ctrlPr>
                                    <a:rPr lang="en-US" sz="2800" i="1">
                                      <a:solidFill>
                                        <a:schemeClr val="dk1"/>
                                      </a:solidFill>
                                      <a:latin typeface="Cambria Math" panose="02040503050406030204" pitchFamily="18" charset="0"/>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sym typeface="Georgia"/>
                                    </a:rPr>
                                    <m:t>0</m:t>
                                  </m:r>
                                </m:sub>
                              </m:sSub>
                            </m:sup>
                          </m:sSubSup>
                        </m:den>
                      </m:f>
                    </m:oMath>
                  </m:oMathPara>
                </a14:m>
                <a:endParaRPr lang="en-US" sz="2800" dirty="0">
                  <a:solidFill>
                    <a:schemeClr val="dk1"/>
                  </a:solidFill>
                  <a:latin typeface="Georgia"/>
                  <a:sym typeface="Georgia"/>
                </a:endParaRPr>
              </a:p>
              <a:p>
                <a:pPr lvl="0" algn="ctr">
                  <a:buSzPct val="100000"/>
                </a:pPr>
                <a:endParaRPr lang="en-US" sz="2800" dirty="0">
                  <a:latin typeface="Georgia"/>
                  <a:ea typeface="Georgia"/>
                  <a:cs typeface="Georgia"/>
                  <a:sym typeface="Georgia"/>
                </a:endParaRPr>
              </a:p>
              <a:p>
                <a:pPr lvl="0" algn="ctr">
                  <a:buSzPct val="100000"/>
                </a:pPr>
                <a:endParaRPr lang="en-US" sz="2800" b="0" i="1" dirty="0">
                  <a:solidFill>
                    <a:schemeClr val="dk1"/>
                  </a:solidFill>
                  <a:latin typeface="Cambria Math"/>
                  <a:ea typeface="Georgia"/>
                  <a:cs typeface="Georgia"/>
                  <a:sym typeface="Georgia"/>
                </a:endParaRPr>
              </a:p>
              <a:p>
                <a:pPr lvl="0" algn="ctr">
                  <a:buSzPct val="100000"/>
                </a:pPr>
                <a:endParaRPr lang="en-US" sz="2800" b="0" i="1" dirty="0">
                  <a:solidFill>
                    <a:schemeClr val="dk1"/>
                  </a:solidFill>
                  <a:latin typeface="Cambria Math"/>
                  <a:ea typeface="Georgia"/>
                  <a:cs typeface="Georgia"/>
                  <a:sym typeface="Georgia"/>
                </a:endParaRPr>
              </a:p>
              <a:p>
                <a:pPr lvl="0" algn="ctr">
                  <a:buSzPct val="100000"/>
                </a:pPr>
                <a14:m>
                  <m:oMathPara xmlns:m="http://schemas.openxmlformats.org/officeDocument/2006/math">
                    <m:oMathParaPr>
                      <m:jc m:val="centerGroup"/>
                    </m:oMathParaPr>
                    <m:oMath xmlns:m="http://schemas.openxmlformats.org/officeDocument/2006/math">
                      <m:r>
                        <m:rPr>
                          <m:sty m:val="p"/>
                        </m:rPr>
                        <a:rPr lang="en-US" sz="2800" b="0" i="0" smtClean="0">
                          <a:solidFill>
                            <a:schemeClr val="dk1"/>
                          </a:solidFill>
                          <a:latin typeface="Cambria Math"/>
                          <a:ea typeface="Georgia"/>
                          <a:cs typeface="Georgia"/>
                          <a:sym typeface="Georgia"/>
                        </a:rPr>
                        <m:t>log</m:t>
                      </m:r>
                      <m:r>
                        <a:rPr lang="en-US" sz="2800" b="0" i="1" smtClean="0">
                          <a:solidFill>
                            <a:schemeClr val="dk1"/>
                          </a:solidFill>
                          <a:latin typeface="Cambria Math"/>
                          <a:ea typeface="Georgia"/>
                          <a:cs typeface="Georgia"/>
                          <a:sym typeface="Georgia"/>
                        </a:rPr>
                        <m:t>⁡(</m:t>
                      </m:r>
                      <m:f>
                        <m:fPr>
                          <m:ctrlPr>
                            <a:rPr lang="en-US" sz="2800" b="0" i="1" smtClean="0">
                              <a:solidFill>
                                <a:schemeClr val="dk1"/>
                              </a:solidFill>
                              <a:latin typeface="Cambria Math" panose="02040503050406030204" pitchFamily="18" charset="0"/>
                              <a:sym typeface="Georgia"/>
                            </a:rPr>
                          </m:ctrlPr>
                        </m:fPr>
                        <m:num>
                          <m:r>
                            <a:rPr lang="en-US" sz="2800" b="0" i="1" smtClean="0">
                              <a:solidFill>
                                <a:schemeClr val="dk1"/>
                              </a:solidFill>
                              <a:latin typeface="Cambria Math"/>
                              <a:sym typeface="Georgia"/>
                            </a:rPr>
                            <m:t>𝑝</m:t>
                          </m:r>
                        </m:num>
                        <m:den>
                          <m:r>
                            <a:rPr lang="en-US" sz="2800" b="0" i="1" smtClean="0">
                              <a:solidFill>
                                <a:schemeClr val="dk1"/>
                              </a:solidFill>
                              <a:latin typeface="Cambria Math"/>
                              <a:sym typeface="Georgia"/>
                            </a:rPr>
                            <m:t>1−</m:t>
                          </m:r>
                          <m:r>
                            <a:rPr lang="en-US" sz="2800" b="0" i="1" smtClean="0">
                              <a:solidFill>
                                <a:schemeClr val="dk1"/>
                              </a:solidFill>
                              <a:latin typeface="Cambria Math"/>
                              <a:sym typeface="Georgia"/>
                            </a:rPr>
                            <m:t>𝑝</m:t>
                          </m:r>
                        </m:den>
                      </m:f>
                      <m:r>
                        <a:rPr lang="en-US" sz="2800" b="0" i="1" smtClean="0">
                          <a:solidFill>
                            <a:schemeClr val="dk1"/>
                          </a:solidFill>
                          <a:latin typeface="Cambria Math"/>
                          <a:ea typeface="Georgia"/>
                          <a:cs typeface="Georgia"/>
                          <a:sym typeface="Georgia"/>
                        </a:rPr>
                        <m:t>)=</m:t>
                      </m:r>
                      <m:sSub>
                        <m:sSubPr>
                          <m:ctrlPr>
                            <a:rPr lang="en-US" sz="2800" i="1">
                              <a:solidFill>
                                <a:schemeClr val="dk1"/>
                              </a:solidFill>
                              <a:latin typeface="Cambria Math" panose="02040503050406030204" pitchFamily="18" charset="0"/>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sym typeface="Georgia"/>
                            </a:rPr>
                            <m:t>1</m:t>
                          </m:r>
                        </m:sub>
                      </m:sSub>
                      <m:r>
                        <a:rPr lang="en-US" sz="2800" i="1">
                          <a:solidFill>
                            <a:schemeClr val="dk1"/>
                          </a:solidFill>
                          <a:latin typeface="Cambria Math"/>
                          <a:ea typeface="Cambria Math"/>
                          <a:cs typeface="Georgia"/>
                          <a:sym typeface="Georgia"/>
                        </a:rPr>
                        <m:t>𝑋</m:t>
                      </m:r>
                      <m:r>
                        <a:rPr lang="en-US" sz="2800" i="1">
                          <a:solidFill>
                            <a:schemeClr val="dk1"/>
                          </a:solidFill>
                          <a:latin typeface="Cambria Math"/>
                          <a:ea typeface="Cambria Math"/>
                          <a:cs typeface="Georgia"/>
                          <a:sym typeface="Georgia"/>
                        </a:rPr>
                        <m:t>+</m:t>
                      </m:r>
                      <m:sSub>
                        <m:sSubPr>
                          <m:ctrlPr>
                            <a:rPr lang="en-US" sz="2800" i="1">
                              <a:solidFill>
                                <a:schemeClr val="dk1"/>
                              </a:solidFill>
                              <a:latin typeface="Cambria Math" panose="02040503050406030204" pitchFamily="18" charset="0"/>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sym typeface="Georgia"/>
                            </a:rPr>
                            <m:t>0</m:t>
                          </m:r>
                        </m:sub>
                      </m:sSub>
                    </m:oMath>
                  </m:oMathPara>
                </a14:m>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mc:Choice>
        <mc:Fallback xmlns="">
          <p:sp>
            <p:nvSpPr>
              <p:cNvPr id="490" name="Shape 490"/>
              <p:cNvSpPr txBox="1">
                <a:spLocks noGrp="1" noRot="1" noChangeAspect="1" noMove="1" noResize="1" noEditPoints="1" noAdjustHandles="1" noChangeArrowheads="1" noChangeShapeType="1" noTextEdit="1"/>
              </p:cNvSpPr>
              <p:nvPr>
                <p:ph type="body" idx="1"/>
              </p:nvPr>
            </p:nvSpPr>
            <p:spPr>
              <a:xfrm>
                <a:off x="635006" y="1292775"/>
                <a:ext cx="11734800" cy="3809999"/>
              </a:xfrm>
              <a:prstGeom prst="rect">
                <a:avLst/>
              </a:prstGeom>
              <a:blipFill rotWithShape="1">
                <a:blip r:embed="rId3"/>
                <a:stretch>
                  <a:fillRect l="-1662" r="-1195" b="-33920"/>
                </a:stretch>
              </a:blipFill>
              <a:ln>
                <a:noFill/>
              </a:ln>
            </p:spPr>
            <p:txBody>
              <a:bodyPr/>
              <a:lstStyle/>
              <a:p>
                <a:r>
                  <a:rPr lang="en-US">
                    <a:noFill/>
                  </a:rPr>
                  <a:t> </a:t>
                </a:r>
              </a:p>
            </p:txBody>
          </p:sp>
        </mc:Fallback>
      </mc:AlternateContent>
      <p:sp>
        <p:nvSpPr>
          <p:cNvPr id="2" name="Down Arrow 1"/>
          <p:cNvSpPr/>
          <p:nvPr/>
        </p:nvSpPr>
        <p:spPr>
          <a:xfrm>
            <a:off x="6309433" y="4539071"/>
            <a:ext cx="622350" cy="10668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6" name="Group 5"/>
          <p:cNvGrpSpPr/>
          <p:nvPr/>
        </p:nvGrpSpPr>
        <p:grpSpPr>
          <a:xfrm rot="20400840">
            <a:off x="417307" y="5219861"/>
            <a:ext cx="3962400" cy="762000"/>
            <a:chOff x="1397000" y="4337050"/>
            <a:chExt cx="3962400" cy="762000"/>
          </a:xfrm>
        </p:grpSpPr>
        <p:pic>
          <p:nvPicPr>
            <p:cNvPr id="7" name="Picture 8" descr="http://downloadicons.net/sites/default/files/alert-icon-165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433705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152570" y="4517995"/>
              <a:ext cx="3206830" cy="400110"/>
            </a:xfrm>
            <a:prstGeom prst="rect">
              <a:avLst/>
            </a:prstGeom>
            <a:noFill/>
          </p:spPr>
          <p:txBody>
            <a:bodyPr wrap="square" rtlCol="0">
              <a:spAutoFit/>
            </a:bodyPr>
            <a:lstStyle/>
            <a:p>
              <a:pPr algn="ctr"/>
              <a:r>
                <a:rPr lang="en-US" sz="2000" b="1" dirty="0">
                  <a:latin typeface="Georgia" panose="02040502050405020303" pitchFamily="18" charset="0"/>
                </a:rPr>
                <a:t>PROBABILITY ALERT!</a:t>
              </a:r>
            </a:p>
          </p:txBody>
        </p:sp>
      </p:grpSp>
    </p:spTree>
    <p:extLst>
      <p:ext uri="{BB962C8B-B14F-4D97-AF65-F5344CB8AC3E}">
        <p14:creationId xmlns:p14="http://schemas.microsoft.com/office/powerpoint/2010/main" val="37322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TRANSFORMING LINEAR REGRESSION</a:t>
            </a: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new formula allow us to express our regression using the inverse of the sigmoid function or the </a:t>
            </a:r>
            <a:r>
              <a:rPr lang="en-US" sz="2800" b="1" dirty="0">
                <a:latin typeface="Georgia"/>
                <a:ea typeface="Georgia"/>
                <a:cs typeface="Georgia"/>
                <a:sym typeface="Georgia"/>
              </a:rPr>
              <a:t>logistic function </a:t>
            </a:r>
            <a:r>
              <a:rPr lang="en-US" sz="2800" dirty="0">
                <a:latin typeface="Georgia"/>
                <a:ea typeface="Georgia"/>
                <a:cs typeface="Georgia"/>
                <a:sym typeface="Georgia"/>
              </a:rPr>
              <a:t>and preserves the interpretability of linear regression.</a:t>
            </a:r>
          </a:p>
          <a:p>
            <a:pPr marL="863600" lvl="1" indent="-256540">
              <a:buSzPct val="100000"/>
              <a:buFont typeface="Georgia"/>
              <a:buChar char="‣"/>
            </a:pPr>
            <a:endParaRPr lang="en-US" sz="2800" dirty="0">
              <a:latin typeface="Georgia"/>
              <a:ea typeface="Georgia"/>
              <a:cs typeface="Georgia"/>
              <a:sym typeface="Georgia"/>
            </a:endParaRPr>
          </a:p>
          <a:p>
            <a:pPr marL="863600" lvl="1" indent="-256540">
              <a:buSzPct val="100000"/>
              <a:buFont typeface="Georgia"/>
              <a:buChar char="‣"/>
            </a:pPr>
            <a:r>
              <a:rPr lang="en-US" sz="2800" dirty="0">
                <a:latin typeface="Georgia"/>
                <a:ea typeface="Georgia"/>
                <a:cs typeface="Georgia"/>
                <a:sym typeface="Georgia"/>
              </a:rPr>
              <a:t>This often referred to as a </a:t>
            </a:r>
            <a:r>
              <a:rPr lang="en-US" sz="2800" b="1" dirty="0">
                <a:latin typeface="Georgia"/>
                <a:ea typeface="Georgia"/>
                <a:cs typeface="Georgia"/>
                <a:sym typeface="Georgia"/>
              </a:rPr>
              <a:t>link function </a:t>
            </a:r>
            <a:r>
              <a:rPr lang="en-US" sz="2800" dirty="0">
                <a:latin typeface="Georgia"/>
                <a:ea typeface="Georgia"/>
                <a:cs typeface="Georgia"/>
                <a:sym typeface="Georgia"/>
              </a:rPr>
              <a:t>since it links our traditional regression equation with a new type of outcome variable.</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However, our outcome variable has changed. It is no longer the probability  of outcome variable being 1, but the log ratio of probabilities. This ratio of probabilities is referred to as the </a:t>
            </a:r>
            <a:r>
              <a:rPr lang="en-US" sz="2800" b="1" dirty="0">
                <a:latin typeface="Georgia"/>
                <a:ea typeface="Georgia"/>
                <a:cs typeface="Georgia"/>
                <a:sym typeface="Georgia"/>
              </a:rPr>
              <a:t>odds ratio</a:t>
            </a:r>
            <a:r>
              <a:rPr lang="en-US" sz="2800" dirty="0">
                <a:latin typeface="Georgia"/>
                <a:ea typeface="Georgia"/>
                <a:cs typeface="Georgia"/>
                <a:sym typeface="Georgia"/>
              </a:rPr>
              <a:t> (and the log ratio is referred to as the </a:t>
            </a:r>
            <a:r>
              <a:rPr lang="en-US" sz="2800" b="1" dirty="0">
                <a:latin typeface="Georgia"/>
                <a:ea typeface="Georgia"/>
                <a:cs typeface="Georgia"/>
                <a:sym typeface="Georgia"/>
              </a:rPr>
              <a:t>log odds ratio</a:t>
            </a:r>
            <a:r>
              <a:rPr lang="en-US" sz="2800" dirty="0">
                <a:latin typeface="Georgia"/>
                <a:ea typeface="Georgia"/>
                <a:cs typeface="Georgia"/>
                <a:sym typeface="Georgia"/>
              </a:rPr>
              <a:t>).</a:t>
            </a:r>
          </a:p>
          <a:p>
            <a:pPr marL="203200" marR="0" lvl="0" indent="-256540" algn="l" rtl="0">
              <a:spcBef>
                <a:spcPts val="0"/>
              </a:spcBef>
              <a:buSzPct val="100000"/>
              <a:buFont typeface="Georgia"/>
              <a:buChar char="‣"/>
            </a:pPr>
            <a:endParaRPr lang="en-US" sz="2800" b="1"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p:spTree>
    <p:extLst>
      <p:ext uri="{BB962C8B-B14F-4D97-AF65-F5344CB8AC3E}">
        <p14:creationId xmlns:p14="http://schemas.microsoft.com/office/powerpoint/2010/main" val="2198866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INTRODUCTION TO LOGISTIC REGRESSION</a:t>
            </a:r>
          </a:p>
        </p:txBody>
      </p:sp>
      <p:sp>
        <p:nvSpPr>
          <p:cNvPr id="441" name="Shape 441"/>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indent="-256540">
              <a:spcBef>
                <a:spcPts val="1000"/>
              </a:spcBef>
              <a:buSzPct val="100000"/>
              <a:buFont typeface="Georgia"/>
              <a:buChar char="‣"/>
            </a:pPr>
            <a:r>
              <a:rPr lang="en-US" sz="2800" dirty="0">
                <a:latin typeface="Georgia"/>
                <a:ea typeface="Georgia"/>
                <a:cs typeface="Georgia"/>
                <a:sym typeface="Georgia"/>
              </a:rPr>
              <a:t>Describe a sigmoid function, odds, and the odds ratio and how they relate to logistic regression</a:t>
            </a:r>
          </a:p>
          <a:p>
            <a:pPr marL="203200" indent="-256540">
              <a:spcBef>
                <a:spcPts val="1000"/>
              </a:spcBef>
              <a:buSzPct val="100000"/>
              <a:buFont typeface="Georgia"/>
              <a:buChar char="‣"/>
            </a:pPr>
            <a:r>
              <a:rPr lang="en-US" sz="2800" dirty="0">
                <a:latin typeface="Georgia"/>
                <a:ea typeface="Georgia"/>
                <a:cs typeface="Georgia"/>
                <a:sym typeface="Georgia"/>
              </a:rPr>
              <a:t>Build a Logistic regression classification model using the statsmodels and sklearn libraries library</a:t>
            </a:r>
          </a:p>
          <a:p>
            <a:pPr marL="203200" marR="0" lvl="0" indent="-256540" algn="l" rtl="0">
              <a:spcBef>
                <a:spcPts val="1000"/>
              </a:spcBef>
              <a:buSzPct val="100000"/>
              <a:buFont typeface="Georgia"/>
              <a:buChar char="‣"/>
            </a:pPr>
            <a:r>
              <a:rPr lang="en-US" sz="2800" dirty="0">
                <a:latin typeface="Georgia"/>
                <a:ea typeface="Georgia"/>
                <a:cs typeface="Georgia"/>
                <a:sym typeface="Georgia"/>
              </a:rPr>
              <a:t>Evaluate a model using metrics such as classification accuracy/error, confusion matrix, ROC/AUC curves, and loss functions</a:t>
            </a:r>
          </a:p>
          <a:p>
            <a:pPr marR="0" lvl="0" algn="l" rtl="0">
              <a:spcBef>
                <a:spcPts val="1000"/>
              </a:spcBef>
              <a:buNone/>
            </a:pPr>
            <a:endParaRPr sz="2800" dirty="0">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a:latin typeface="Oswald"/>
                <a:ea typeface="Oswald"/>
                <a:cs typeface="Oswald"/>
                <a:sym typeface="Oswald"/>
              </a:rPr>
              <a:t>TODAY’S LEARNING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DEMO</a:t>
            </a:r>
          </a:p>
        </p:txBody>
      </p:sp>
      <p:sp>
        <p:nvSpPr>
          <p:cNvPr id="584" name="Shape 584"/>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BUILDING A </a:t>
            </a: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LOGISTIC REGRESSION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BUILDING A LOGISTIC REGRESSION</a:t>
            </a: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Open up the notebook and let’s see how we’ll build a logistic regression model with both statsmodels and sklearn.</a:t>
            </a:r>
          </a:p>
        </p:txBody>
      </p:sp>
    </p:spTree>
    <p:extLst>
      <p:ext uri="{BB962C8B-B14F-4D97-AF65-F5344CB8AC3E}">
        <p14:creationId xmlns:p14="http://schemas.microsoft.com/office/powerpoint/2010/main" val="3450352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Shape 69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INTRODUCTION</a:t>
            </a:r>
          </a:p>
        </p:txBody>
      </p:sp>
      <p:sp>
        <p:nvSpPr>
          <p:cNvPr id="693" name="Shape 693"/>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ADVANCED CLASSIFICATION METRICS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While we’ve already discussed three different metrics to measure the effectiveness of a classification model, they’ve only given us an overall picture of how a model is performing.</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What if we wanted to know exactly how a classifier was performing (e.g. what is predicting correctly vs incorrectly)?</a:t>
            </a: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p:txBody>
      </p:sp>
      <p:sp>
        <p:nvSpPr>
          <p:cNvPr id="699" name="Shape 69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use a confusion matrix to obtain more granular accuracy ratings for of each class by using the </a:t>
            </a:r>
            <a:r>
              <a:rPr lang="en-US" sz="2800" i="1" dirty="0">
                <a:latin typeface="Georgia"/>
                <a:ea typeface="Georgia"/>
                <a:cs typeface="Georgia"/>
                <a:sym typeface="Georgia"/>
              </a:rPr>
              <a:t>true positive rate</a:t>
            </a:r>
            <a:r>
              <a:rPr lang="en-US" sz="2800" dirty="0">
                <a:latin typeface="Georgia"/>
                <a:ea typeface="Georgia"/>
                <a:cs typeface="Georgia"/>
                <a:sym typeface="Georgia"/>
              </a:rPr>
              <a:t> and the </a:t>
            </a:r>
            <a:r>
              <a:rPr lang="en-US" sz="2800" i="1" dirty="0">
                <a:latin typeface="Georgia"/>
                <a:ea typeface="Georgia"/>
                <a:cs typeface="Georgia"/>
                <a:sym typeface="Georgia"/>
              </a:rPr>
              <a:t>false positive rate</a:t>
            </a:r>
            <a:r>
              <a:rPr lang="en-US" sz="2800" dirty="0">
                <a:latin typeface="Georgia"/>
                <a:ea typeface="Georgia"/>
                <a:cs typeface="Georgia"/>
                <a:sym typeface="Georgia"/>
              </a:rPr>
              <a:t>.</a:t>
            </a:r>
          </a:p>
          <a:p>
            <a:pPr marR="0" lvl="0" algn="l" rtl="0">
              <a:spcBef>
                <a:spcPts val="0"/>
              </a:spcBef>
              <a:buNone/>
            </a:pPr>
            <a:endParaRPr sz="2800" dirty="0">
              <a:latin typeface="Georgia"/>
              <a:ea typeface="Georgia"/>
              <a:cs typeface="Georgia"/>
              <a:sym typeface="Georgia"/>
            </a:endParaRPr>
          </a:p>
        </p:txBody>
      </p:sp>
      <p:sp>
        <p:nvSpPr>
          <p:cNvPr id="711" name="Shape 7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pic>
        <p:nvPicPr>
          <p:cNvPr id="712" name="Shape 712"/>
          <p:cNvPicPr preferRelativeResize="0">
            <a:picLocks noChangeAspect="1"/>
          </p:cNvPicPr>
          <p:nvPr/>
        </p:nvPicPr>
        <p:blipFill>
          <a:blip r:embed="rId3">
            <a:alphaModFix/>
          </a:blip>
          <a:stretch>
            <a:fillRect/>
          </a:stretch>
        </p:blipFill>
        <p:spPr>
          <a:xfrm>
            <a:off x="3604176" y="2904490"/>
            <a:ext cx="5336624" cy="402336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 </a:t>
            </a:r>
            <a:r>
              <a:rPr lang="en-US" sz="2800" b="1" dirty="0">
                <a:latin typeface="Georgia"/>
                <a:ea typeface="Georgia"/>
                <a:cs typeface="Georgia"/>
                <a:sym typeface="Georgia"/>
              </a:rPr>
              <a:t>true positive rate (TPR)</a:t>
            </a:r>
            <a:r>
              <a:rPr lang="en-US" sz="2800" dirty="0">
                <a:latin typeface="Georgia"/>
                <a:ea typeface="Georgia"/>
                <a:cs typeface="Georgia"/>
                <a:sym typeface="Georgia"/>
              </a:rPr>
              <a:t> asks, “Out of all of the target classes, how many were accurately predicted to belong to that class?”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Using our example, the TPR would be how often does our model  </a:t>
            </a:r>
            <a:r>
              <a:rPr lang="en-US" sz="2800" u="sng" dirty="0">
                <a:latin typeface="Georgia"/>
                <a:ea typeface="Georgia"/>
                <a:cs typeface="Georgia"/>
                <a:sym typeface="Georgia"/>
              </a:rPr>
              <a:t>correctly</a:t>
            </a:r>
            <a:r>
              <a:rPr lang="en-US" sz="2800" dirty="0">
                <a:latin typeface="Georgia"/>
                <a:ea typeface="Georgia"/>
                <a:cs typeface="Georgia"/>
                <a:sym typeface="Georgia"/>
              </a:rPr>
              <a:t> identify customer who will default on their credit card debt.</a:t>
            </a:r>
          </a:p>
        </p:txBody>
      </p:sp>
      <p:sp>
        <p:nvSpPr>
          <p:cNvPr id="718" name="Shape 7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pic>
        <p:nvPicPr>
          <p:cNvPr id="719" name="Shape 719"/>
          <p:cNvPicPr preferRelativeResize="0"/>
          <p:nvPr/>
        </p:nvPicPr>
        <p:blipFill>
          <a:blip r:embed="rId3">
            <a:alphaModFix/>
          </a:blip>
          <a:stretch>
            <a:fillRect/>
          </a:stretch>
        </p:blipFill>
        <p:spPr>
          <a:xfrm>
            <a:off x="3703987" y="3962512"/>
            <a:ext cx="5724525" cy="3286125"/>
          </a:xfrm>
          <a:prstGeom prst="rect">
            <a:avLst/>
          </a:prstGeom>
          <a:noFill/>
          <a:ln>
            <a:noFill/>
          </a:ln>
        </p:spPr>
      </p:pic>
      <p:pic>
        <p:nvPicPr>
          <p:cNvPr id="720" name="Shape 720"/>
          <p:cNvPicPr preferRelativeResize="0"/>
          <p:nvPr/>
        </p:nvPicPr>
        <p:blipFill>
          <a:blip r:embed="rId4">
            <a:alphaModFix/>
          </a:blip>
          <a:stretch>
            <a:fillRect/>
          </a:stretch>
        </p:blipFill>
        <p:spPr>
          <a:xfrm>
            <a:off x="3582987" y="3979862"/>
            <a:ext cx="5838825" cy="3305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 </a:t>
            </a:r>
            <a:r>
              <a:rPr lang="en-US" sz="2800" b="1" dirty="0">
                <a:latin typeface="Georgia"/>
                <a:ea typeface="Georgia"/>
                <a:cs typeface="Georgia"/>
                <a:sym typeface="Georgia"/>
              </a:rPr>
              <a:t>false positive rate (FPR) </a:t>
            </a:r>
            <a:r>
              <a:rPr lang="en-US" sz="2800" dirty="0">
                <a:latin typeface="Georgia"/>
                <a:ea typeface="Georgia"/>
                <a:cs typeface="Georgia"/>
                <a:sym typeface="Georgia"/>
              </a:rPr>
              <a:t>asks, “Out of all items not belonging to a class, how many were predicted as belonging to that target class label?”</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Using our example, the FPR would be how often the model predict that a customer will default when they end up not doing so.</a:t>
            </a:r>
          </a:p>
        </p:txBody>
      </p:sp>
      <p:sp>
        <p:nvSpPr>
          <p:cNvPr id="726" name="Shape 72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pic>
        <p:nvPicPr>
          <p:cNvPr id="727" name="Shape 727"/>
          <p:cNvPicPr preferRelativeResize="0"/>
          <p:nvPr/>
        </p:nvPicPr>
        <p:blipFill>
          <a:blip r:embed="rId3">
            <a:alphaModFix/>
          </a:blip>
          <a:stretch>
            <a:fillRect/>
          </a:stretch>
        </p:blipFill>
        <p:spPr>
          <a:xfrm>
            <a:off x="3616325" y="4013200"/>
            <a:ext cx="5772150" cy="3238500"/>
          </a:xfrm>
          <a:prstGeom prst="rect">
            <a:avLst/>
          </a:prstGeom>
          <a:noFill/>
          <a:ln>
            <a:noFill/>
          </a:ln>
        </p:spPr>
      </p:pic>
      <p:pic>
        <p:nvPicPr>
          <p:cNvPr id="728" name="Shape 728"/>
          <p:cNvPicPr preferRelativeResize="0"/>
          <p:nvPr/>
        </p:nvPicPr>
        <p:blipFill>
          <a:blip r:embed="rId4">
            <a:alphaModFix/>
          </a:blip>
          <a:stretch>
            <a:fillRect/>
          </a:stretch>
        </p:blipFill>
        <p:spPr>
          <a:xfrm>
            <a:off x="3559175" y="3984625"/>
            <a:ext cx="5886450" cy="3295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also measure the inverse of TPR/FPR or the false negative rate and the false negative rate (TNR).</a:t>
            </a:r>
          </a:p>
          <a:p>
            <a:pPr marR="0" lvl="0" algn="l" rtl="0">
              <a:spcBef>
                <a:spcPts val="0"/>
              </a:spcBef>
              <a:buNone/>
            </a:pPr>
            <a:endParaRPr sz="2800" dirty="0">
              <a:latin typeface="Georgia"/>
              <a:ea typeface="Georgia"/>
              <a:cs typeface="Georgia"/>
              <a:sym typeface="Georgia"/>
            </a:endParaRPr>
          </a:p>
        </p:txBody>
      </p:sp>
      <p:sp>
        <p:nvSpPr>
          <p:cNvPr id="734" name="Shape 7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grpSp>
        <p:nvGrpSpPr>
          <p:cNvPr id="2" name="Group 1"/>
          <p:cNvGrpSpPr/>
          <p:nvPr/>
        </p:nvGrpSpPr>
        <p:grpSpPr>
          <a:xfrm>
            <a:off x="863600" y="3041650"/>
            <a:ext cx="11325225" cy="3543300"/>
            <a:chOff x="863600" y="3189287"/>
            <a:chExt cx="11325225" cy="3543300"/>
          </a:xfrm>
        </p:grpSpPr>
        <p:pic>
          <p:nvPicPr>
            <p:cNvPr id="736" name="Shape 736"/>
            <p:cNvPicPr preferRelativeResize="0"/>
            <p:nvPr/>
          </p:nvPicPr>
          <p:blipFill>
            <a:blip r:embed="rId3">
              <a:alphaModFix/>
            </a:blip>
            <a:stretch>
              <a:fillRect/>
            </a:stretch>
          </p:blipFill>
          <p:spPr>
            <a:xfrm>
              <a:off x="863600" y="3189287"/>
              <a:ext cx="5248275" cy="3543300"/>
            </a:xfrm>
            <a:prstGeom prst="rect">
              <a:avLst/>
            </a:prstGeom>
            <a:noFill/>
            <a:ln>
              <a:noFill/>
            </a:ln>
          </p:spPr>
        </p:pic>
        <p:pic>
          <p:nvPicPr>
            <p:cNvPr id="6" name="Shape 743"/>
            <p:cNvPicPr preferRelativeResize="0"/>
            <p:nvPr/>
          </p:nvPicPr>
          <p:blipFill>
            <a:blip r:embed="rId4">
              <a:alphaModFix/>
            </a:blip>
            <a:stretch>
              <a:fillRect/>
            </a:stretch>
          </p:blipFill>
          <p:spPr>
            <a:xfrm>
              <a:off x="6807200" y="3270250"/>
              <a:ext cx="5381625" cy="3381375"/>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These rates gives us a much clearer pictures of where model predictions begin to fall apart and exactly what business cases are being mishandled.</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allows us to adjust our models accordingly and use metrics that best align to our business needs.</a:t>
            </a:r>
          </a:p>
        </p:txBody>
      </p:sp>
      <p:sp>
        <p:nvSpPr>
          <p:cNvPr id="749" name="Shape 74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grpSp>
        <p:nvGrpSpPr>
          <p:cNvPr id="3" name="Group 2"/>
          <p:cNvGrpSpPr/>
          <p:nvPr/>
        </p:nvGrpSpPr>
        <p:grpSpPr>
          <a:xfrm>
            <a:off x="749594" y="4260850"/>
            <a:ext cx="11505612" cy="2662573"/>
            <a:chOff x="1321389" y="4319042"/>
            <a:chExt cx="11505612" cy="2662573"/>
          </a:xfrm>
        </p:grpSpPr>
        <mc:AlternateContent xmlns:mc="http://schemas.openxmlformats.org/markup-compatibility/2006" xmlns:a14="http://schemas.microsoft.com/office/drawing/2010/main">
          <mc:Choice Requires="a14">
            <p:sp>
              <p:nvSpPr>
                <p:cNvPr id="2" name="TextBox 1"/>
                <p:cNvSpPr txBox="1"/>
                <p:nvPr/>
              </p:nvSpPr>
              <p:spPr>
                <a:xfrm>
                  <a:off x="1321390" y="4319042"/>
                  <a:ext cx="4495209" cy="12550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a:rPr>
                          <m:t>𝑇𝑃𝑅</m:t>
                        </m:r>
                        <m:r>
                          <a:rPr lang="en-US" sz="4000" b="0" i="1" smtClean="0">
                            <a:latin typeface="Cambria Math"/>
                          </a:rPr>
                          <m:t>=</m:t>
                        </m:r>
                        <m:f>
                          <m:fPr>
                            <m:ctrlPr>
                              <a:rPr lang="en-US" sz="4000" b="0" i="1" smtClean="0">
                                <a:latin typeface="Cambria Math" panose="02040503050406030204" pitchFamily="18" charset="0"/>
                              </a:rPr>
                            </m:ctrlPr>
                          </m:fPr>
                          <m:num>
                            <m:r>
                              <a:rPr lang="en-US" sz="4000" b="0" i="1" smtClean="0">
                                <a:latin typeface="Cambria Math"/>
                              </a:rPr>
                              <m:t>𝑇𝑃</m:t>
                            </m:r>
                          </m:num>
                          <m:den>
                            <m:r>
                              <a:rPr lang="en-US" sz="4000" b="0" i="1" smtClean="0">
                                <a:latin typeface="Cambria Math"/>
                              </a:rPr>
                              <m:t>𝑇𝑃</m:t>
                            </m:r>
                            <m:r>
                              <a:rPr lang="en-US" sz="4000" b="0" i="1" smtClean="0">
                                <a:latin typeface="Cambria Math"/>
                              </a:rPr>
                              <m:t>+</m:t>
                            </m:r>
                            <m:r>
                              <a:rPr lang="en-US" sz="4000" b="0" i="1" smtClean="0">
                                <a:latin typeface="Cambria Math"/>
                              </a:rPr>
                              <m:t>𝐹𝑁</m:t>
                            </m:r>
                          </m:den>
                        </m:f>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321390" y="4319042"/>
                  <a:ext cx="4495209" cy="125508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321389" y="5726528"/>
                  <a:ext cx="4495209" cy="12550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a:rPr>
                          <m:t>𝑇𝑁𝑅</m:t>
                        </m:r>
                        <m:r>
                          <a:rPr lang="en-US" sz="4000" b="0" i="1" smtClean="0">
                            <a:latin typeface="Cambria Math"/>
                          </a:rPr>
                          <m:t>=</m:t>
                        </m:r>
                        <m:f>
                          <m:fPr>
                            <m:ctrlPr>
                              <a:rPr lang="en-US" sz="4000" b="0" i="1" smtClean="0">
                                <a:latin typeface="Cambria Math" panose="02040503050406030204" pitchFamily="18" charset="0"/>
                              </a:rPr>
                            </m:ctrlPr>
                          </m:fPr>
                          <m:num>
                            <m:r>
                              <a:rPr lang="en-US" sz="4000" b="0" i="1" smtClean="0">
                                <a:latin typeface="Cambria Math"/>
                              </a:rPr>
                              <m:t>𝑇𝑁</m:t>
                            </m:r>
                          </m:num>
                          <m:den>
                            <m:r>
                              <a:rPr lang="en-US" sz="4000" b="0" i="1" smtClean="0">
                                <a:latin typeface="Cambria Math"/>
                              </a:rPr>
                              <m:t>𝑇𝑁</m:t>
                            </m:r>
                            <m:r>
                              <a:rPr lang="en-US" sz="4000" b="0" i="1" smtClean="0">
                                <a:latin typeface="Cambria Math"/>
                              </a:rPr>
                              <m:t>+</m:t>
                            </m:r>
                            <m:r>
                              <a:rPr lang="en-US" sz="4000" b="0" i="1" smtClean="0">
                                <a:latin typeface="Cambria Math"/>
                              </a:rPr>
                              <m:t>𝐹𝑃</m:t>
                            </m:r>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321389" y="5726528"/>
                  <a:ext cx="4495209" cy="12550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350001" y="4337050"/>
                  <a:ext cx="6476999" cy="12550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a:rPr>
                          <m:t>𝐹𝑃𝑅</m:t>
                        </m:r>
                        <m:r>
                          <a:rPr lang="en-US" sz="4000" b="0" i="1" smtClean="0">
                            <a:latin typeface="Cambria Math"/>
                          </a:rPr>
                          <m:t>=</m:t>
                        </m:r>
                        <m:f>
                          <m:fPr>
                            <m:ctrlPr>
                              <a:rPr lang="en-US" sz="4000" b="0" i="1" smtClean="0">
                                <a:latin typeface="Cambria Math" panose="02040503050406030204" pitchFamily="18" charset="0"/>
                              </a:rPr>
                            </m:ctrlPr>
                          </m:fPr>
                          <m:num>
                            <m:r>
                              <a:rPr lang="en-US" sz="4000" b="0" i="1" smtClean="0">
                                <a:latin typeface="Cambria Math"/>
                              </a:rPr>
                              <m:t>𝐹𝑃</m:t>
                            </m:r>
                          </m:num>
                          <m:den>
                            <m:r>
                              <a:rPr lang="en-US" sz="4000" b="0" i="1" smtClean="0">
                                <a:latin typeface="Cambria Math"/>
                              </a:rPr>
                              <m:t>𝑇𝑁</m:t>
                            </m:r>
                            <m:r>
                              <a:rPr lang="en-US" sz="4000" b="0" i="1" smtClean="0">
                                <a:latin typeface="Cambria Math"/>
                              </a:rPr>
                              <m:t>+</m:t>
                            </m:r>
                            <m:r>
                              <a:rPr lang="en-US" sz="4000" b="0" i="1" smtClean="0">
                                <a:latin typeface="Cambria Math"/>
                              </a:rPr>
                              <m:t>𝐹𝑃</m:t>
                            </m:r>
                          </m:den>
                        </m:f>
                        <m:r>
                          <a:rPr lang="en-US" sz="4000" b="0" i="1" smtClean="0">
                            <a:latin typeface="Cambria Math"/>
                          </a:rPr>
                          <m:t>=1−</m:t>
                        </m:r>
                        <m:r>
                          <a:rPr lang="en-US" sz="4000" b="0" i="1" smtClean="0">
                            <a:latin typeface="Cambria Math"/>
                          </a:rPr>
                          <m:t>𝑇𝑃𝑅</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350001" y="4337050"/>
                  <a:ext cx="6476999" cy="125508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350001" y="5726227"/>
                  <a:ext cx="6477000" cy="12550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a:rPr>
                          <m:t>𝐹𝑁𝑅</m:t>
                        </m:r>
                        <m:r>
                          <a:rPr lang="en-US" sz="4000" b="0" i="1" smtClean="0">
                            <a:latin typeface="Cambria Math"/>
                          </a:rPr>
                          <m:t>=</m:t>
                        </m:r>
                        <m:f>
                          <m:fPr>
                            <m:ctrlPr>
                              <a:rPr lang="en-US" sz="4000" b="0" i="1" smtClean="0">
                                <a:latin typeface="Cambria Math" panose="02040503050406030204" pitchFamily="18" charset="0"/>
                              </a:rPr>
                            </m:ctrlPr>
                          </m:fPr>
                          <m:num>
                            <m:r>
                              <a:rPr lang="en-US" sz="4000" b="0" i="1" smtClean="0">
                                <a:latin typeface="Cambria Math"/>
                              </a:rPr>
                              <m:t>𝐹𝑁</m:t>
                            </m:r>
                          </m:num>
                          <m:den>
                            <m:r>
                              <a:rPr lang="en-US" sz="4000" b="0" i="1" smtClean="0">
                                <a:latin typeface="Cambria Math"/>
                              </a:rPr>
                              <m:t>𝑇𝑃</m:t>
                            </m:r>
                            <m:r>
                              <a:rPr lang="en-US" sz="4000" b="0" i="1" smtClean="0">
                                <a:latin typeface="Cambria Math"/>
                              </a:rPr>
                              <m:t>+</m:t>
                            </m:r>
                            <m:r>
                              <a:rPr lang="en-US" sz="4000" b="0" i="1" smtClean="0">
                                <a:latin typeface="Cambria Math"/>
                              </a:rPr>
                              <m:t>𝐹𝑁</m:t>
                            </m:r>
                          </m:den>
                        </m:f>
                        <m:r>
                          <a:rPr lang="en-US" sz="4000" b="0" i="1" smtClean="0">
                            <a:latin typeface="Cambria Math"/>
                          </a:rPr>
                          <m:t>=1−</m:t>
                        </m:r>
                        <m:r>
                          <a:rPr lang="en-US" sz="4000" b="0" i="1" smtClean="0">
                            <a:latin typeface="Cambria Math"/>
                          </a:rPr>
                          <m:t>𝑇𝑁𝑅</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350001" y="5726227"/>
                  <a:ext cx="6477000" cy="1255087"/>
                </a:xfrm>
                <a:prstGeom prst="rect">
                  <a:avLst/>
                </a:prstGeom>
                <a:blipFill rotWithShape="1">
                  <a:blip r:embed="rId6"/>
                  <a:stretch>
                    <a:fillRect/>
                  </a:stretch>
                </a:blipFill>
              </p:spPr>
              <p:txBody>
                <a:bodyPr/>
                <a:lstStyle/>
                <a:p>
                  <a:r>
                    <a:rPr lang="en-US">
                      <a:noFill/>
                    </a:rPr>
                    <a:t> </a:t>
                  </a:r>
                </a:p>
              </p:txBody>
            </p:sp>
          </mc:Fallback>
        </mc:AlternateContent>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Ideally, our classifier would have a TPR approaching 1 and a FPR approaching 0. This would mean that our model is correctly predicting all customers who defaulted and not mistakenly predict that they wouldn’t default.</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a:solidFill>
                  <a:schemeClr val="dk1"/>
                </a:solidFill>
                <a:latin typeface="Georgia"/>
                <a:ea typeface="Georgia"/>
                <a:cs typeface="Georgia"/>
                <a:sym typeface="Georgia"/>
              </a:rPr>
              <a:t>We can vary the classification threshold for our model to get different predictions, but how do we know if a model is better overall than other model?</a:t>
            </a:r>
          </a:p>
          <a:p>
            <a:pPr lvl="0"/>
            <a:endParaRPr lang="en-US" sz="2800" dirty="0">
              <a:solidFill>
                <a:schemeClr val="dk1"/>
              </a:solidFill>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We can compare the FPR and TPR of the models, but it can often be difficult to optimize two numbers at once. </a:t>
            </a:r>
            <a:r>
              <a:rPr lang="en-US" sz="2800" i="1" dirty="0">
                <a:latin typeface="Georgia"/>
                <a:ea typeface="Georgia"/>
                <a:cs typeface="Georgia"/>
                <a:sym typeface="Georgia"/>
              </a:rPr>
              <a:t>Can you think of any ways to combine our two metrics?</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p:txBody>
      </p:sp>
      <p:sp>
        <p:nvSpPr>
          <p:cNvPr id="755" name="Shape 75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Shape 7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is where the </a:t>
            </a:r>
            <a:r>
              <a:rPr lang="en-US" sz="2800" dirty="0">
                <a:solidFill>
                  <a:schemeClr val="dk1"/>
                </a:solidFill>
                <a:latin typeface="Georgia"/>
                <a:ea typeface="Georgia"/>
                <a:cs typeface="Georgia"/>
                <a:sym typeface="Georgia"/>
              </a:rPr>
              <a:t>Receiver Operation Characteristic (ROC) curve comes in handy.</a:t>
            </a:r>
          </a:p>
          <a:p>
            <a:pPr marR="0" lvl="0" algn="l" rtl="0">
              <a:spcBef>
                <a:spcPts val="0"/>
              </a:spcBef>
              <a:buNone/>
            </a:pPr>
            <a:endParaRPr sz="2800" dirty="0">
              <a:solidFill>
                <a:schemeClr val="dk1"/>
              </a:solidFill>
              <a:latin typeface="Georgia"/>
              <a:ea typeface="Georgia"/>
              <a:cs typeface="Georgia"/>
              <a:sym typeface="Georgia"/>
            </a:endParaRPr>
          </a:p>
          <a:p>
            <a:pPr marL="203200" marR="0" lvl="0" indent="-256540" algn="l"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The curve is created by plotting the TPR against the FPR at various model classification settings.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Area Under the Curve (AUC) summarizes the impact of TPR and FPR in a single value.</a:t>
            </a:r>
          </a:p>
          <a:p>
            <a:pPr marR="0" lvl="0" algn="l" rtl="0">
              <a:spcBef>
                <a:spcPts val="0"/>
              </a:spcBef>
              <a:buNone/>
            </a:pPr>
            <a:endParaRPr sz="2800" dirty="0">
              <a:latin typeface="Georgia"/>
              <a:ea typeface="Georgia"/>
              <a:cs typeface="Georgia"/>
              <a:sym typeface="Georgia"/>
            </a:endParaRPr>
          </a:p>
        </p:txBody>
      </p:sp>
      <p:sp>
        <p:nvSpPr>
          <p:cNvPr id="767" name="Shape 76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THE ROC CURVE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Shape 77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There can be a variety of points on an ROC curve.</a:t>
            </a:r>
          </a:p>
        </p:txBody>
      </p:sp>
      <p:sp>
        <p:nvSpPr>
          <p:cNvPr id="773" name="Shape 773"/>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774" name="Shape 774"/>
          <p:cNvPicPr preferRelativeResize="0"/>
          <p:nvPr/>
        </p:nvPicPr>
        <p:blipFill>
          <a:blip r:embed="rId3">
            <a:alphaModFix/>
          </a:blip>
          <a:stretch>
            <a:fillRect/>
          </a:stretch>
        </p:blipFill>
        <p:spPr>
          <a:xfrm>
            <a:off x="3997421" y="2287950"/>
            <a:ext cx="5009956" cy="501454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Shape 77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begin by plotting an individual TPR/FPR pair for one threshold.</a:t>
            </a:r>
          </a:p>
        </p:txBody>
      </p:sp>
      <p:sp>
        <p:nvSpPr>
          <p:cNvPr id="780" name="Shape 780"/>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781" name="Shape 781" descr="1.png"/>
          <p:cNvPicPr preferRelativeResize="0"/>
          <p:nvPr/>
        </p:nvPicPr>
        <p:blipFill rotWithShape="1">
          <a:blip r:embed="rId3">
            <a:alphaModFix/>
          </a:blip>
          <a:srcRect/>
          <a:stretch/>
        </p:blipFill>
        <p:spPr>
          <a:xfrm>
            <a:off x="3159363" y="2256200"/>
            <a:ext cx="6686074" cy="50145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Shape 78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continue adding pairs for different thresholds.</a:t>
            </a:r>
          </a:p>
        </p:txBody>
      </p:sp>
      <p:sp>
        <p:nvSpPr>
          <p:cNvPr id="787" name="Shape 787"/>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788" name="Shape 788" descr="2.png"/>
          <p:cNvPicPr preferRelativeResize="0"/>
          <p:nvPr/>
        </p:nvPicPr>
        <p:blipFill rotWithShape="1">
          <a:blip r:embed="rId3">
            <a:alphaModFix/>
          </a:blip>
          <a:srcRect/>
          <a:stretch/>
        </p:blipFill>
        <p:spPr>
          <a:xfrm>
            <a:off x="3159363" y="2256200"/>
            <a:ext cx="6686074" cy="50145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Shape 79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continue adding pairs for even more thresholds.</a:t>
            </a:r>
          </a:p>
        </p:txBody>
      </p:sp>
      <p:sp>
        <p:nvSpPr>
          <p:cNvPr id="794" name="Shape 794"/>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795" name="Shape 795" descr="3.png"/>
          <p:cNvPicPr preferRelativeResize="0"/>
          <p:nvPr/>
        </p:nvPicPr>
        <p:blipFill rotWithShape="1">
          <a:blip r:embed="rId3">
            <a:alphaModFix/>
          </a:blip>
          <a:srcRect/>
          <a:stretch/>
        </p:blipFill>
        <p:spPr>
          <a:xfrm>
            <a:off x="3159363" y="2256200"/>
            <a:ext cx="6686074" cy="50145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Shape 80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Finally, we create a full “curve” that is described by both TPR and FPR.</a:t>
            </a:r>
          </a:p>
        </p:txBody>
      </p:sp>
      <p:sp>
        <p:nvSpPr>
          <p:cNvPr id="801" name="Shape 801"/>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802" name="Shape 802"/>
          <p:cNvPicPr preferRelativeResize="0"/>
          <p:nvPr/>
        </p:nvPicPr>
        <p:blipFill>
          <a:blip r:embed="rId3">
            <a:alphaModFix/>
          </a:blip>
          <a:stretch>
            <a:fillRect/>
          </a:stretch>
        </p:blipFill>
        <p:spPr>
          <a:xfrm>
            <a:off x="3159363" y="2256200"/>
            <a:ext cx="6686074" cy="50145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a:t>
            </a:r>
            <a:r>
              <a:rPr lang="en-US" sz="2800" u="sng" dirty="0">
                <a:solidFill>
                  <a:schemeClr val="hlink"/>
                </a:solidFill>
                <a:latin typeface="Georgia"/>
                <a:ea typeface="Georgia"/>
                <a:cs typeface="Georgia"/>
                <a:sym typeface="Georgia"/>
                <a:hlinkClick r:id="rId3"/>
              </a:rPr>
              <a:t>interactive visualization</a:t>
            </a:r>
            <a:r>
              <a:rPr lang="en-US" sz="2800" dirty="0">
                <a:latin typeface="Georgia"/>
                <a:ea typeface="Georgia"/>
                <a:cs typeface="Georgia"/>
                <a:sym typeface="Georgia"/>
                <a:hlinkClick r:id="rId3"/>
              </a:rPr>
              <a:t> </a:t>
            </a:r>
            <a:r>
              <a:rPr lang="en-US" sz="2800" dirty="0">
                <a:latin typeface="Georgia"/>
                <a:ea typeface="Georgia"/>
                <a:cs typeface="Georgia"/>
                <a:sym typeface="Georgia"/>
              </a:rPr>
              <a:t>can help practice visualizing ROC curves.</a:t>
            </a:r>
          </a:p>
        </p:txBody>
      </p:sp>
      <p:sp>
        <p:nvSpPr>
          <p:cNvPr id="815" name="Shape 815"/>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816" name="Shape 816"/>
          <p:cNvPicPr preferRelativeResize="0"/>
          <p:nvPr/>
        </p:nvPicPr>
        <p:blipFill>
          <a:blip r:embed="rId4">
            <a:alphaModFix/>
          </a:blip>
          <a:stretch>
            <a:fillRect/>
          </a:stretch>
        </p:blipFill>
        <p:spPr>
          <a:xfrm>
            <a:off x="4310388" y="2355850"/>
            <a:ext cx="4384024" cy="48491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Shape 80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With this curve, we can find the Area Under the Curve (AUC).</a:t>
            </a:r>
          </a:p>
        </p:txBody>
      </p:sp>
      <p:sp>
        <p:nvSpPr>
          <p:cNvPr id="808" name="Shape 8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AREA UNDER THE CURVE</a:t>
            </a:r>
          </a:p>
        </p:txBody>
      </p:sp>
      <p:pic>
        <p:nvPicPr>
          <p:cNvPr id="809" name="Shape 809" descr="5.png"/>
          <p:cNvPicPr preferRelativeResize="0"/>
          <p:nvPr/>
        </p:nvPicPr>
        <p:blipFill rotWithShape="1">
          <a:blip r:embed="rId3">
            <a:alphaModFix/>
          </a:blip>
          <a:srcRect/>
          <a:stretch/>
        </p:blipFill>
        <p:spPr>
          <a:xfrm>
            <a:off x="3159363" y="2256200"/>
            <a:ext cx="6686074" cy="50145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Shape 82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If we have a TPR of 1 (all positives are marked positive) and FPR of 0 (all negatives are not marked positive), we’d have an AUC of 1.  This means everything was accurately predicted.</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If we have a TPR of 0 (all positives are not marked positive) and an FPR of 1 (all negatives are marked positive), we’d have an AUC of 0.  This means nothing was predicted accurately.</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An AUC of 0.5 would suggest a model no better than random is an excellent benchmark to use for comparing predictions (e.g. is my AUC above 0.5?).</a:t>
            </a:r>
          </a:p>
        </p:txBody>
      </p:sp>
      <p:sp>
        <p:nvSpPr>
          <p:cNvPr id="822" name="Shape 822"/>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AREA UNDER THE CURVE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Shape 82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There are several other common metrics that are similar to TPR and FPR that can also be useful.</a:t>
            </a: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Sklearn has all of these metrics located on </a:t>
            </a:r>
            <a:r>
              <a:rPr lang="en-US" sz="2800" u="sng" dirty="0">
                <a:solidFill>
                  <a:schemeClr val="hlink"/>
                </a:solidFill>
                <a:latin typeface="Georgia"/>
                <a:ea typeface="Georgia"/>
                <a:cs typeface="Georgia"/>
                <a:sym typeface="Georgia"/>
                <a:hlinkClick r:id="rId3"/>
              </a:rPr>
              <a:t>one convenient page</a:t>
            </a:r>
            <a:r>
              <a:rPr lang="en-US" sz="2800" dirty="0">
                <a:latin typeface="Georgia"/>
                <a:ea typeface="Georgia"/>
                <a:cs typeface="Georgia"/>
                <a:sym typeface="Georgia"/>
              </a:rPr>
              <a:t>.</a:t>
            </a:r>
          </a:p>
        </p:txBody>
      </p:sp>
      <p:sp>
        <p:nvSpPr>
          <p:cNvPr id="828" name="Shape 82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MORE CLASSIFICATION METRICS!</a:t>
            </a:r>
          </a:p>
        </p:txBody>
      </p:sp>
      <p:pic>
        <p:nvPicPr>
          <p:cNvPr id="829" name="Shape 829"/>
          <p:cNvPicPr preferRelativeResize="0"/>
          <p:nvPr/>
        </p:nvPicPr>
        <p:blipFill>
          <a:blip r:embed="rId4">
            <a:alphaModFix/>
          </a:blip>
          <a:stretch>
            <a:fillRect/>
          </a:stretch>
        </p:blipFill>
        <p:spPr>
          <a:xfrm>
            <a:off x="2178050" y="2546350"/>
            <a:ext cx="8648700" cy="3695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Implement a linear model with the </a:t>
            </a:r>
            <a:r>
              <a:rPr lang="en-US" sz="2800" dirty="0" err="1">
                <a:latin typeface="Georgia"/>
                <a:ea typeface="Georgia"/>
                <a:cs typeface="Georgia"/>
                <a:sym typeface="Georgia"/>
              </a:rPr>
              <a:t>sklearn</a:t>
            </a:r>
            <a:r>
              <a:rPr lang="en-US" sz="2800" dirty="0">
                <a:latin typeface="Georgia"/>
                <a:ea typeface="Georgia"/>
                <a:cs typeface="Georgia"/>
                <a:sym typeface="Georgia"/>
              </a:rPr>
              <a:t> library</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Understand what a regression coefficient is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Recall metrics such as accuracy and misclassification</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Recall the differences between regular and regularized models</a:t>
            </a:r>
          </a:p>
          <a:p>
            <a:pPr marR="0" lvl="0" algn="l" rtl="0">
              <a:spcBef>
                <a:spcPts val="1000"/>
              </a:spcBef>
              <a:buNone/>
            </a:pPr>
            <a:endParaRPr sz="2800" dirty="0">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Shape 8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GUIDED PRACTICE	</a:t>
            </a:r>
          </a:p>
        </p:txBody>
      </p:sp>
      <p:sp>
        <p:nvSpPr>
          <p:cNvPr id="835" name="Shape 83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WHICH METRIC MATTERS?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pic>
        <p:nvPicPr>
          <p:cNvPr id="840" name="Shape 84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41" name="Shape 841"/>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842" name="Shape 842"/>
          <p:cNvSpPr/>
          <p:nvPr/>
        </p:nvSpPr>
        <p:spPr>
          <a:xfrm>
            <a:off x="2961475" y="2224350"/>
            <a:ext cx="9398400" cy="2910299"/>
          </a:xfrm>
          <a:prstGeom prst="rect">
            <a:avLst/>
          </a:prstGeom>
          <a:noFill/>
          <a:ln>
            <a:noFill/>
          </a:ln>
        </p:spPr>
        <p:txBody>
          <a:bodyPr lIns="50800" tIns="50800" rIns="50800" bIns="50800" anchor="ctr" anchorCtr="0">
            <a:noAutofit/>
          </a:bodyPr>
          <a:lstStyle/>
          <a:p>
            <a:pPr marR="0" lvl="0" algn="l" rtl="0">
              <a:lnSpc>
                <a:spcPct val="100000"/>
              </a:lnSpc>
              <a:spcBef>
                <a:spcPts val="0"/>
              </a:spcBef>
              <a:spcAft>
                <a:spcPts val="0"/>
              </a:spcAft>
              <a:buNone/>
            </a:pPr>
            <a:r>
              <a:rPr lang="en-US" sz="1800" dirty="0">
                <a:latin typeface="Georgia"/>
                <a:ea typeface="Georgia"/>
                <a:cs typeface="Georgia"/>
                <a:sym typeface="Georgia"/>
              </a:rPr>
              <a:t>While AUC seems like a “golden standard”, it could be </a:t>
            </a:r>
            <a:r>
              <a:rPr lang="en-US" sz="1800" i="1" dirty="0">
                <a:latin typeface="Georgia"/>
                <a:ea typeface="Georgia"/>
                <a:cs typeface="Georgia"/>
                <a:sym typeface="Georgia"/>
              </a:rPr>
              <a:t>further</a:t>
            </a:r>
            <a:r>
              <a:rPr lang="en-US" sz="1800" dirty="0">
                <a:latin typeface="Georgia"/>
                <a:ea typeface="Georgia"/>
                <a:cs typeface="Georgia"/>
                <a:sym typeface="Georgia"/>
              </a:rPr>
              <a:t> improved depending upon your problem.  There will be instances where error in positive or negative matches will be very important.  For each of the example on the next slide:</a:t>
            </a:r>
          </a:p>
          <a:p>
            <a:pPr marR="0" lvl="0" algn="l" rtl="0">
              <a:lnSpc>
                <a:spcPct val="100000"/>
              </a:lnSpc>
              <a:spcBef>
                <a:spcPts val="0"/>
              </a:spcBef>
              <a:spcAft>
                <a:spcPts val="0"/>
              </a:spcAft>
              <a:buNone/>
            </a:pPr>
            <a:endParaRPr sz="1800" dirty="0">
              <a:latin typeface="Georgia"/>
              <a:ea typeface="Georgia"/>
              <a:cs typeface="Georgia"/>
              <a:sym typeface="Georgia"/>
            </a:endParaRP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dirty="0">
                <a:latin typeface="Georgia"/>
                <a:ea typeface="Georgia"/>
                <a:cs typeface="Georgia"/>
                <a:sym typeface="Georgia"/>
              </a:rPr>
              <a:t>W</a:t>
            </a:r>
            <a:r>
              <a:rPr lang="en-US" sz="1800" dirty="0">
                <a:solidFill>
                  <a:srgbClr val="333333"/>
                </a:solidFill>
                <a:highlight>
                  <a:srgbClr val="FFFFFF"/>
                </a:highlight>
                <a:latin typeface="Georgia"/>
                <a:ea typeface="Georgia"/>
                <a:cs typeface="Georgia"/>
                <a:sym typeface="Georgia"/>
              </a:rPr>
              <a:t>rite a confusion matrix: true positive, false positive, true negative, false negative. Then decide what each square represents for that specific example</a:t>
            </a:r>
            <a:r>
              <a:rPr lang="en-US" sz="1800" dirty="0">
                <a:latin typeface="Georgia"/>
                <a:ea typeface="Georgia"/>
                <a:cs typeface="Georgia"/>
                <a:sym typeface="Georgia"/>
              </a:rPr>
              <a:t>.</a:t>
            </a:r>
          </a:p>
          <a:p>
            <a:pPr marL="457200" marR="0" lvl="0" indent="-342900" algn="l" rtl="0">
              <a:lnSpc>
                <a:spcPct val="100000"/>
              </a:lnSpc>
              <a:spcBef>
                <a:spcPts val="0"/>
              </a:spcBef>
              <a:spcAft>
                <a:spcPts val="0"/>
              </a:spcAft>
              <a:buClr>
                <a:schemeClr val="dk1"/>
              </a:buClr>
              <a:buSzPct val="100000"/>
              <a:buFont typeface="Georgia"/>
              <a:buAutoNum type="arabicPeriod"/>
            </a:pPr>
            <a:endParaRPr lang="en-US" sz="1800" dirty="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dirty="0">
                <a:latin typeface="Georgia"/>
                <a:ea typeface="Georgia"/>
                <a:cs typeface="Georgia"/>
                <a:sym typeface="Georgia"/>
              </a:rPr>
              <a:t>D</a:t>
            </a:r>
            <a:r>
              <a:rPr lang="en-US" sz="1800" dirty="0">
                <a:solidFill>
                  <a:srgbClr val="333333"/>
                </a:solidFill>
                <a:highlight>
                  <a:srgbClr val="FFFFFF"/>
                </a:highlight>
                <a:latin typeface="Georgia"/>
                <a:ea typeface="Georgia"/>
                <a:cs typeface="Georgia"/>
                <a:sym typeface="Georgia"/>
              </a:rPr>
              <a:t>efine the </a:t>
            </a:r>
            <a:r>
              <a:rPr lang="en-US" sz="1800" i="1" dirty="0">
                <a:solidFill>
                  <a:srgbClr val="333333"/>
                </a:solidFill>
                <a:highlight>
                  <a:srgbClr val="FFFFFF"/>
                </a:highlight>
                <a:latin typeface="Georgia"/>
                <a:ea typeface="Georgia"/>
                <a:cs typeface="Georgia"/>
                <a:sym typeface="Georgia"/>
              </a:rPr>
              <a:t>benefit</a:t>
            </a:r>
            <a:r>
              <a:rPr lang="en-US" sz="1800" dirty="0">
                <a:solidFill>
                  <a:srgbClr val="333333"/>
                </a:solidFill>
                <a:highlight>
                  <a:srgbClr val="FFFFFF"/>
                </a:highlight>
                <a:latin typeface="Georgia"/>
                <a:ea typeface="Georgia"/>
                <a:cs typeface="Georgia"/>
                <a:sym typeface="Georgia"/>
              </a:rPr>
              <a:t> of a true positive and true negative</a:t>
            </a:r>
            <a:r>
              <a:rPr lang="en-US" sz="1800" dirty="0">
                <a:highlight>
                  <a:srgbClr val="FFFFFF"/>
                </a:highlight>
                <a:latin typeface="Georgia"/>
                <a:ea typeface="Georgia"/>
                <a:cs typeface="Georgia"/>
                <a:sym typeface="Georgia"/>
              </a:rPr>
              <a:t> and </a:t>
            </a:r>
            <a:r>
              <a:rPr lang="en-US" sz="1800" dirty="0">
                <a:solidFill>
                  <a:srgbClr val="333333"/>
                </a:solidFill>
                <a:highlight>
                  <a:srgbClr val="FFFFFF"/>
                </a:highlight>
                <a:latin typeface="Georgia"/>
                <a:ea typeface="Georgia"/>
                <a:cs typeface="Georgia"/>
                <a:sym typeface="Georgia"/>
              </a:rPr>
              <a:t>the </a:t>
            </a:r>
            <a:r>
              <a:rPr lang="en-US" sz="1800" i="1" dirty="0">
                <a:solidFill>
                  <a:srgbClr val="333333"/>
                </a:solidFill>
                <a:highlight>
                  <a:srgbClr val="FFFFFF"/>
                </a:highlight>
                <a:latin typeface="Georgia"/>
                <a:ea typeface="Georgia"/>
                <a:cs typeface="Georgia"/>
                <a:sym typeface="Georgia"/>
              </a:rPr>
              <a:t>cost</a:t>
            </a:r>
            <a:r>
              <a:rPr lang="en-US" sz="1800" dirty="0">
                <a:solidFill>
                  <a:srgbClr val="333333"/>
                </a:solidFill>
                <a:highlight>
                  <a:srgbClr val="FFFFFF"/>
                </a:highlight>
                <a:latin typeface="Georgia"/>
                <a:ea typeface="Georgia"/>
                <a:cs typeface="Georgia"/>
                <a:sym typeface="Georgia"/>
              </a:rPr>
              <a:t> of a false positive and false negative</a:t>
            </a:r>
            <a:r>
              <a:rPr lang="en-US" sz="1800" dirty="0">
                <a:latin typeface="Georgia"/>
                <a:ea typeface="Georgia"/>
                <a:cs typeface="Georgia"/>
                <a:sym typeface="Georgia"/>
              </a:rPr>
              <a:t>.</a:t>
            </a:r>
          </a:p>
        </p:txBody>
      </p:sp>
      <p:sp>
        <p:nvSpPr>
          <p:cNvPr id="843" name="Shape 843"/>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DIRECTIONS (15 minutes)</a:t>
            </a:r>
          </a:p>
        </p:txBody>
      </p:sp>
      <p:cxnSp>
        <p:nvCxnSpPr>
          <p:cNvPr id="844" name="Shape 84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45" name="Shape 845"/>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WHICH METRIC MATTERS?</a:t>
            </a:r>
          </a:p>
        </p:txBody>
      </p:sp>
      <p:sp>
        <p:nvSpPr>
          <p:cNvPr id="846" name="Shape 846"/>
          <p:cNvSpPr/>
          <p:nvPr/>
        </p:nvSpPr>
        <p:spPr>
          <a:xfrm>
            <a:off x="3052752" y="5792350"/>
            <a:ext cx="59825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for each example</a:t>
            </a:r>
          </a:p>
        </p:txBody>
      </p:sp>
      <p:sp>
        <p:nvSpPr>
          <p:cNvPr id="847" name="Shape 847"/>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pic>
        <p:nvPicPr>
          <p:cNvPr id="852" name="Shape 85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53" name="Shape 85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854" name="Shape 854"/>
          <p:cNvSpPr/>
          <p:nvPr/>
        </p:nvSpPr>
        <p:spPr>
          <a:xfrm>
            <a:off x="2961475" y="2224350"/>
            <a:ext cx="9398400" cy="2746800"/>
          </a:xfrm>
          <a:prstGeom prst="rect">
            <a:avLst/>
          </a:prstGeom>
          <a:noFill/>
          <a:ln>
            <a:noFill/>
          </a:ln>
        </p:spPr>
        <p:txBody>
          <a:bodyPr lIns="50800" tIns="50800" rIns="50800" bIns="50800" anchor="ctr" anchorCtr="0">
            <a:noAutofit/>
          </a:bodyPr>
          <a:lstStyle/>
          <a:p>
            <a:pPr marR="0" lvl="0" algn="l" rtl="0">
              <a:lnSpc>
                <a:spcPct val="100000"/>
              </a:lnSpc>
              <a:spcBef>
                <a:spcPts val="0"/>
              </a:spcBef>
              <a:spcAft>
                <a:spcPts val="0"/>
              </a:spcAft>
              <a:buNone/>
            </a:pPr>
            <a:r>
              <a:rPr lang="en-US" sz="1800" b="1" dirty="0">
                <a:latin typeface="Georgia"/>
                <a:ea typeface="Georgia"/>
                <a:cs typeface="Georgia"/>
                <a:sym typeface="Georgia"/>
              </a:rPr>
              <a:t>Examples</a:t>
            </a:r>
            <a:r>
              <a:rPr lang="en-US" sz="1800" dirty="0">
                <a:latin typeface="Georgia"/>
                <a:ea typeface="Georgia"/>
                <a:cs typeface="Georgia"/>
                <a:sym typeface="Georgia"/>
              </a:rPr>
              <a:t>:</a:t>
            </a:r>
          </a:p>
          <a:p>
            <a:pPr marR="0" lvl="0" algn="l" rtl="0">
              <a:lnSpc>
                <a:spcPct val="100000"/>
              </a:lnSpc>
              <a:spcBef>
                <a:spcPts val="0"/>
              </a:spcBef>
              <a:spcAft>
                <a:spcPts val="0"/>
              </a:spcAft>
              <a:buNone/>
            </a:pPr>
            <a:endParaRPr sz="1800" dirty="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dirty="0">
                <a:latin typeface="Georgia"/>
                <a:ea typeface="Georgia"/>
                <a:cs typeface="Georgia"/>
                <a:sym typeface="Georgia"/>
              </a:rPr>
              <a:t>A</a:t>
            </a:r>
            <a:r>
              <a:rPr lang="en-US" sz="1800" dirty="0">
                <a:solidFill>
                  <a:srgbClr val="333333"/>
                </a:solidFill>
                <a:highlight>
                  <a:srgbClr val="FFFFFF"/>
                </a:highlight>
                <a:latin typeface="Georgia"/>
                <a:ea typeface="Georgia"/>
                <a:cs typeface="Georgia"/>
                <a:sym typeface="Georgia"/>
              </a:rPr>
              <a:t> test is developed for determining if a patient has cancer or not</a:t>
            </a:r>
            <a:r>
              <a:rPr lang="en-US" sz="1800" dirty="0">
                <a:latin typeface="Georgia"/>
                <a:ea typeface="Georgia"/>
                <a:cs typeface="Georgia"/>
                <a:sym typeface="Georgia"/>
              </a:rPr>
              <a:t>.</a:t>
            </a:r>
          </a:p>
          <a:p>
            <a:pPr marL="457200" marR="0" lvl="0" indent="-342900" algn="l" rtl="0">
              <a:lnSpc>
                <a:spcPct val="100000"/>
              </a:lnSpc>
              <a:spcBef>
                <a:spcPts val="0"/>
              </a:spcBef>
              <a:spcAft>
                <a:spcPts val="0"/>
              </a:spcAft>
              <a:buSzPct val="100000"/>
              <a:buFont typeface="Georgia"/>
              <a:buAutoNum type="arabicPeriod"/>
            </a:pPr>
            <a:endParaRPr lang="en-US" sz="1800" dirty="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dirty="0">
                <a:latin typeface="Georgia"/>
                <a:ea typeface="Georgia"/>
                <a:cs typeface="Georgia"/>
                <a:sym typeface="Georgia"/>
              </a:rPr>
              <a:t>A</a:t>
            </a:r>
            <a:r>
              <a:rPr lang="en-US" sz="1800" dirty="0">
                <a:solidFill>
                  <a:srgbClr val="333333"/>
                </a:solidFill>
                <a:highlight>
                  <a:srgbClr val="FFFFFF"/>
                </a:highlight>
                <a:latin typeface="Georgia"/>
                <a:ea typeface="Georgia"/>
                <a:cs typeface="Georgia"/>
                <a:sym typeface="Georgia"/>
              </a:rPr>
              <a:t> newspaper company is targeting a marketing campaign for "at risk" users that may stop paying for the product soon</a:t>
            </a:r>
            <a:r>
              <a:rPr lang="en-US" sz="1800" dirty="0">
                <a:latin typeface="Georgia"/>
                <a:ea typeface="Georgia"/>
                <a:cs typeface="Georgia"/>
                <a:sym typeface="Georgia"/>
              </a:rPr>
              <a:t>.</a:t>
            </a:r>
          </a:p>
          <a:p>
            <a:pPr marL="457200" marR="0" lvl="0" indent="-342900" algn="l" rtl="0">
              <a:lnSpc>
                <a:spcPct val="100000"/>
              </a:lnSpc>
              <a:spcBef>
                <a:spcPts val="0"/>
              </a:spcBef>
              <a:spcAft>
                <a:spcPts val="0"/>
              </a:spcAft>
              <a:buSzPct val="100000"/>
              <a:buFont typeface="Georgia"/>
              <a:buAutoNum type="arabicPeriod"/>
            </a:pPr>
            <a:endParaRPr lang="en-US" sz="1800" dirty="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dirty="0">
                <a:latin typeface="Georgia"/>
                <a:ea typeface="Georgia"/>
                <a:cs typeface="Georgia"/>
                <a:sym typeface="Georgia"/>
              </a:rPr>
              <a:t>Y</a:t>
            </a:r>
            <a:r>
              <a:rPr lang="en-US" sz="1800" dirty="0">
                <a:solidFill>
                  <a:srgbClr val="333333"/>
                </a:solidFill>
                <a:highlight>
                  <a:srgbClr val="FFFFFF"/>
                </a:highlight>
                <a:latin typeface="Georgia"/>
                <a:ea typeface="Georgia"/>
                <a:cs typeface="Georgia"/>
                <a:sym typeface="Georgia"/>
              </a:rPr>
              <a:t>ou build a spam classifier for your email system</a:t>
            </a:r>
            <a:r>
              <a:rPr lang="en-US" sz="1800" dirty="0">
                <a:latin typeface="Georgia"/>
                <a:ea typeface="Georgia"/>
                <a:cs typeface="Georgia"/>
                <a:sym typeface="Georgia"/>
              </a:rPr>
              <a:t>.</a:t>
            </a:r>
          </a:p>
        </p:txBody>
      </p:sp>
      <p:sp>
        <p:nvSpPr>
          <p:cNvPr id="855" name="Shape 855"/>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DIRECTIONS (15 minutes)</a:t>
            </a:r>
          </a:p>
        </p:txBody>
      </p:sp>
      <p:cxnSp>
        <p:nvCxnSpPr>
          <p:cNvPr id="856" name="Shape 85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57" name="Shape 857"/>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WHICH METRIC MATTERS?</a:t>
            </a:r>
          </a:p>
        </p:txBody>
      </p:sp>
      <p:sp>
        <p:nvSpPr>
          <p:cNvPr id="859" name="Shape 859"/>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
        <p:nvSpPr>
          <p:cNvPr id="10" name="Shape 846"/>
          <p:cNvSpPr/>
          <p:nvPr/>
        </p:nvSpPr>
        <p:spPr>
          <a:xfrm>
            <a:off x="3052752" y="5792350"/>
            <a:ext cx="59825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for each example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Shape 8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DEMO</a:t>
            </a:r>
          </a:p>
        </p:txBody>
      </p:sp>
      <p:sp>
        <p:nvSpPr>
          <p:cNvPr id="835" name="Shape 83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ROC CURVES AND AUC</a:t>
            </a:r>
          </a:p>
        </p:txBody>
      </p:sp>
    </p:spTree>
    <p:extLst>
      <p:ext uri="{BB962C8B-B14F-4D97-AF65-F5344CB8AC3E}">
        <p14:creationId xmlns:p14="http://schemas.microsoft.com/office/powerpoint/2010/main" val="1265454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Shape 900"/>
          <p:cNvSpPr txBox="1">
            <a:spLocks noGrp="1"/>
          </p:cNvSpPr>
          <p:nvPr>
            <p:ph type="body" idx="1"/>
          </p:nvPr>
        </p:nvSpPr>
        <p:spPr>
          <a:xfrm>
            <a:off x="634999" y="1301275"/>
            <a:ext cx="12202799" cy="3809999"/>
          </a:xfrm>
          <a:prstGeom prst="rect">
            <a:avLst/>
          </a:prstGeom>
          <a:noFill/>
          <a:ln>
            <a:noFill/>
          </a:ln>
        </p:spPr>
        <p:txBody>
          <a:bodyPr lIns="0" tIns="0" rIns="0" bIns="0" anchor="t" anchorCtr="0">
            <a:noAutofit/>
          </a:bodyPr>
          <a:lstStyle/>
          <a:p>
            <a:pPr marR="0" lvl="0" algn="l" rtl="0">
              <a:lnSpc>
                <a:spcPct val="100000"/>
              </a:lnSpc>
              <a:spcBef>
                <a:spcPts val="0"/>
              </a:spcBef>
              <a:buNone/>
            </a:pPr>
            <a:endParaRPr sz="2800" dirty="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dirty="0">
                <a:latin typeface="Georgia"/>
                <a:ea typeface="Georgia"/>
                <a:cs typeface="Georgia"/>
                <a:sym typeface="Georgia"/>
              </a:rPr>
              <a:t>What’s the link function used in logistic regression?</a:t>
            </a:r>
          </a:p>
          <a:p>
            <a:pPr marR="0" lvl="0" algn="l" rtl="0">
              <a:lnSpc>
                <a:spcPct val="100000"/>
              </a:lnSpc>
              <a:spcBef>
                <a:spcPts val="0"/>
              </a:spcBef>
              <a:buNone/>
            </a:pPr>
            <a:endParaRPr sz="2800" dirty="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dirty="0">
                <a:latin typeface="Georgia"/>
                <a:ea typeface="Georgia"/>
                <a:cs typeface="Georgia"/>
                <a:sym typeface="Georgia"/>
              </a:rPr>
              <a:t>W</a:t>
            </a:r>
            <a:r>
              <a:rPr lang="en-US" sz="2800" dirty="0">
                <a:solidFill>
                  <a:srgbClr val="333333"/>
                </a:solidFill>
                <a:highlight>
                  <a:srgbClr val="FFFFFF"/>
                </a:highlight>
                <a:latin typeface="Georgia"/>
                <a:ea typeface="Georgia"/>
                <a:cs typeface="Georgia"/>
                <a:sym typeface="Georgia"/>
              </a:rPr>
              <a:t>hat kind of machine learning problems does logistic regression address</a:t>
            </a:r>
            <a:r>
              <a:rPr lang="en-US" sz="2800" dirty="0">
                <a:latin typeface="Georgia"/>
                <a:ea typeface="Georgia"/>
                <a:cs typeface="Georgia"/>
                <a:sym typeface="Georgia"/>
              </a:rPr>
              <a:t>?</a:t>
            </a:r>
          </a:p>
          <a:p>
            <a:pPr marR="0" lvl="0" algn="l" rtl="0">
              <a:lnSpc>
                <a:spcPct val="100000"/>
              </a:lnSpc>
              <a:spcBef>
                <a:spcPts val="0"/>
              </a:spcBef>
              <a:buNone/>
            </a:pPr>
            <a:endParaRPr sz="2800" dirty="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dirty="0">
                <a:latin typeface="Georgia"/>
                <a:ea typeface="Georgia"/>
                <a:cs typeface="Georgia"/>
                <a:sym typeface="Georgia"/>
              </a:rPr>
              <a:t>W</a:t>
            </a:r>
            <a:r>
              <a:rPr lang="en-US" sz="2800" dirty="0">
                <a:solidFill>
                  <a:srgbClr val="333333"/>
                </a:solidFill>
                <a:highlight>
                  <a:srgbClr val="FFFFFF"/>
                </a:highlight>
                <a:latin typeface="Georgia"/>
                <a:ea typeface="Georgia"/>
                <a:cs typeface="Georgia"/>
                <a:sym typeface="Georgia"/>
              </a:rPr>
              <a:t>hat do the </a:t>
            </a:r>
            <a:r>
              <a:rPr lang="en-US" sz="2800" i="1" dirty="0">
                <a:solidFill>
                  <a:srgbClr val="333333"/>
                </a:solidFill>
                <a:highlight>
                  <a:srgbClr val="FFFFFF"/>
                </a:highlight>
                <a:latin typeface="Georgia"/>
                <a:ea typeface="Georgia"/>
                <a:cs typeface="Georgia"/>
                <a:sym typeface="Georgia"/>
              </a:rPr>
              <a:t>coefficients</a:t>
            </a:r>
            <a:r>
              <a:rPr lang="en-US" sz="2800" dirty="0">
                <a:solidFill>
                  <a:srgbClr val="333333"/>
                </a:solidFill>
                <a:highlight>
                  <a:srgbClr val="FFFFFF"/>
                </a:highlight>
                <a:latin typeface="Georgia"/>
                <a:ea typeface="Georgia"/>
                <a:cs typeface="Georgia"/>
                <a:sym typeface="Georgia"/>
              </a:rPr>
              <a:t> in a logistic regression represent? How does the interpretation differ from ordinary least squares? How is it similar</a:t>
            </a:r>
            <a:r>
              <a:rPr lang="en-US" sz="2800" dirty="0">
                <a:latin typeface="Georgia"/>
                <a:ea typeface="Georgia"/>
                <a:cs typeface="Georgia"/>
                <a:sym typeface="Georgia"/>
              </a:rPr>
              <a:t>?</a:t>
            </a:r>
          </a:p>
          <a:p>
            <a:pPr marL="203200" marR="0" lvl="0" indent="-256540" algn="l" rtl="0">
              <a:lnSpc>
                <a:spcPct val="100000"/>
              </a:lnSpc>
              <a:spcBef>
                <a:spcPts val="0"/>
              </a:spcBef>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H</a:t>
            </a:r>
            <a:r>
              <a:rPr lang="en-US" sz="2800" dirty="0">
                <a:solidFill>
                  <a:srgbClr val="333333"/>
                </a:solidFill>
                <a:highlight>
                  <a:srgbClr val="FFFFFF"/>
                </a:highlight>
                <a:latin typeface="Georgia"/>
                <a:ea typeface="Georgia"/>
                <a:cs typeface="Georgia"/>
                <a:sym typeface="Georgia"/>
              </a:rPr>
              <a:t>ow does True Positive Rate and False Positive Rate help explain accuracy</a:t>
            </a:r>
            <a:r>
              <a:rPr lang="en-US" sz="2800" dirty="0">
                <a:latin typeface="Georgia"/>
                <a:ea typeface="Georgia"/>
                <a:cs typeface="Georgia"/>
                <a:sym typeface="Georgia"/>
              </a:rPr>
              <a:t>?</a:t>
            </a:r>
          </a:p>
          <a:p>
            <a:pPr lvl="0"/>
            <a:endParaRPr lang="en-US"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W</a:t>
            </a:r>
            <a:r>
              <a:rPr lang="en-US" sz="2800" dirty="0">
                <a:solidFill>
                  <a:srgbClr val="333333"/>
                </a:solidFill>
                <a:highlight>
                  <a:srgbClr val="FFFFFF"/>
                </a:highlight>
                <a:latin typeface="Georgia"/>
                <a:ea typeface="Georgia"/>
                <a:cs typeface="Georgia"/>
                <a:sym typeface="Georgia"/>
              </a:rPr>
              <a:t>hat would an AUC of 0.5 represent for a model? What about an AUC of 0.9</a:t>
            </a:r>
            <a:r>
              <a:rPr lang="en-US" sz="2800" dirty="0">
                <a:latin typeface="Georgia"/>
                <a:ea typeface="Georgia"/>
                <a:cs typeface="Georgia"/>
                <a:sym typeface="Georgia"/>
              </a:rPr>
              <a:t>?</a:t>
            </a:r>
          </a:p>
          <a:p>
            <a:pPr marL="203200" marR="0" lvl="0" indent="-256540" algn="l" rtl="0">
              <a:lnSpc>
                <a:spcPct val="100000"/>
              </a:lnSpc>
              <a:spcBef>
                <a:spcPts val="0"/>
              </a:spcBef>
              <a:buSzPct val="100000"/>
              <a:buFont typeface="Georgia"/>
              <a:buChar char="‣"/>
            </a:pPr>
            <a:endParaRPr lang="en-US" sz="2800" dirty="0">
              <a:latin typeface="Georgia"/>
              <a:ea typeface="Georgia"/>
              <a:cs typeface="Georgia"/>
              <a:sym typeface="Georgia"/>
            </a:endParaRPr>
          </a:p>
          <a:p>
            <a:pPr marR="0" lvl="0" algn="l" rtl="0">
              <a:lnSpc>
                <a:spcPct val="100000"/>
              </a:lnSpc>
              <a:spcBef>
                <a:spcPts val="0"/>
              </a:spcBef>
              <a:buNone/>
            </a:pPr>
            <a:endParaRPr sz="2800" dirty="0">
              <a:latin typeface="Georgia"/>
              <a:ea typeface="Georgia"/>
              <a:cs typeface="Georgia"/>
              <a:sym typeface="Georgia"/>
            </a:endParaRPr>
          </a:p>
        </p:txBody>
      </p:sp>
      <p:sp>
        <p:nvSpPr>
          <p:cNvPr id="901" name="Shape 90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REVIEW QUESTIONS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937"/>
        <p:cNvGrpSpPr/>
        <p:nvPr/>
      </p:nvGrpSpPr>
      <p:grpSpPr>
        <a:xfrm>
          <a:off x="0" y="0"/>
          <a:ext cx="0" cy="0"/>
          <a:chOff x="0" y="0"/>
          <a:chExt cx="0" cy="0"/>
        </a:xfrm>
      </p:grpSpPr>
      <p:sp>
        <p:nvSpPr>
          <p:cNvPr id="938" name="Shape 938"/>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dirty="0">
                <a:solidFill>
                  <a:srgbClr val="FFFFFF"/>
                </a:solidFill>
                <a:latin typeface="Oswald"/>
                <a:ea typeface="Oswald"/>
                <a:cs typeface="Oswald"/>
                <a:sym typeface="Oswald"/>
              </a:rPr>
              <a:t>Q &amp; A</a:t>
            </a:r>
          </a:p>
        </p:txBody>
      </p:sp>
      <p:cxnSp>
        <p:nvCxnSpPr>
          <p:cNvPr id="939" name="Shape 939"/>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40" name="Shape 940"/>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41" name="Shape 941"/>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dirty="0">
                <a:latin typeface="Oswald"/>
                <a:ea typeface="Oswald"/>
                <a:cs typeface="Oswald"/>
                <a:sym typeface="Oswald"/>
              </a:rPr>
              <a:t>LESSON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945"/>
        <p:cNvGrpSpPr/>
        <p:nvPr/>
      </p:nvGrpSpPr>
      <p:grpSpPr>
        <a:xfrm>
          <a:off x="0" y="0"/>
          <a:ext cx="0" cy="0"/>
          <a:chOff x="0" y="0"/>
          <a:chExt cx="0" cy="0"/>
        </a:xfrm>
      </p:grpSpPr>
      <p:sp>
        <p:nvSpPr>
          <p:cNvPr id="946" name="Shape 946"/>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dirty="0">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dirty="0">
              <a:solidFill>
                <a:srgbClr val="FFFFFF"/>
              </a:solidFill>
              <a:latin typeface="Impact"/>
              <a:ea typeface="Impact"/>
              <a:cs typeface="Impact"/>
              <a:sym typeface="Impact"/>
            </a:endParaRPr>
          </a:p>
        </p:txBody>
      </p:sp>
      <p:cxnSp>
        <p:nvCxnSpPr>
          <p:cNvPr id="947" name="Shape 947"/>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48" name="Shape 948"/>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49" name="Shape 949"/>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dirty="0">
                <a:latin typeface="Oswald"/>
                <a:ea typeface="Oswald"/>
                <a:cs typeface="Oswald"/>
                <a:sym typeface="Oswald"/>
              </a:rPr>
              <a:t>LESSON</a:t>
            </a:r>
          </a:p>
        </p:txBody>
      </p:sp>
      <p:sp>
        <p:nvSpPr>
          <p:cNvPr id="950" name="Shape 950"/>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dirty="0">
                <a:latin typeface="Oswald"/>
                <a:ea typeface="Oswald"/>
                <a:cs typeface="Oswald"/>
                <a:sym typeface="Oswald"/>
              </a:rPr>
              <a:t>DON’T FORGET TO FILL OUT YOUR EXIT TICKET</a:t>
            </a:r>
          </a:p>
          <a:p>
            <a:pPr marL="0" marR="0" lvl="0" indent="0" algn="l" rtl="0">
              <a:lnSpc>
                <a:spcPct val="114285"/>
              </a:lnSpc>
              <a:spcBef>
                <a:spcPts val="0"/>
              </a:spcBef>
              <a:buSzPct val="25000"/>
              <a:buNone/>
            </a:pPr>
            <a:r>
              <a:rPr lang="en-US" sz="2800" b="1" dirty="0">
                <a:latin typeface="Oswald"/>
                <a:ea typeface="Oswald"/>
                <a:cs typeface="Oswald"/>
                <a:sym typeface="Oswald"/>
              </a:rPr>
              <a:t>LESSON 9</a:t>
            </a:r>
          </a:p>
          <a:p>
            <a:pPr marL="0" marR="0" lvl="0" indent="0" algn="l" rtl="0">
              <a:lnSpc>
                <a:spcPct val="114285"/>
              </a:lnSpc>
              <a:spcBef>
                <a:spcPts val="0"/>
              </a:spcBef>
              <a:buSzPct val="25000"/>
              <a:buNone/>
            </a:pPr>
            <a:r>
              <a:rPr lang="en-US" sz="2800" b="1" dirty="0">
                <a:latin typeface="Oswald"/>
                <a:ea typeface="Oswald"/>
                <a:cs typeface="Oswald"/>
                <a:sym typeface="Oswald"/>
              </a:rPr>
              <a:t>INTRO TO LOGISTIC REGRESSION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THANKS FOR THE FOLLOWING</a:t>
            </a:r>
          </a:p>
        </p:txBody>
      </p:sp>
      <p:sp>
        <p:nvSpPr>
          <p:cNvPr id="580" name="Shape 580"/>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a:latin typeface="Oswald"/>
                <a:ea typeface="Oswald"/>
                <a:cs typeface="Oswald"/>
                <a:sym typeface="Oswald"/>
              </a:rPr>
              <a:t>CITATIONS</a:t>
            </a:r>
          </a:p>
        </p:txBody>
      </p:sp>
      <p:sp>
        <p:nvSpPr>
          <p:cNvPr id="581" name="Shape 581"/>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i="1" dirty="0">
                <a:latin typeface="Georgia" panose="02040502050405020303" pitchFamily="18" charset="0"/>
              </a:rPr>
              <a:t>An Introduction to Statistical Learning</a:t>
            </a:r>
            <a:r>
              <a:rPr lang="en-US" sz="2800" dirty="0">
                <a:latin typeface="Georgia" panose="02040502050405020303" pitchFamily="18" charset="0"/>
              </a:rPr>
              <a:t>, James, G et al (2013): </a:t>
            </a:r>
            <a:r>
              <a:rPr lang="en-US" sz="2800" dirty="0">
                <a:latin typeface="Georgia" panose="02040502050405020303" pitchFamily="18" charset="0"/>
                <a:hlinkClick r:id="rId3"/>
              </a:rPr>
              <a:t>http://www-bcf.usc.edu/~gareth/ISL/getbook.html</a:t>
            </a:r>
            <a:r>
              <a:rPr lang="en-US" sz="2800" dirty="0">
                <a:latin typeface="Georgia" panose="02040502050405020303" pitchFamily="18" charset="0"/>
              </a:rPr>
              <a:t> </a:t>
            </a:r>
          </a:p>
          <a:p>
            <a:pPr marL="203200" lvl="0" indent="-256540">
              <a:buSzPct val="100000"/>
              <a:buFont typeface="Georgia"/>
              <a:buChar char="‣"/>
            </a:pPr>
            <a:endParaRPr lang="en-US" sz="2800" dirty="0">
              <a:latin typeface="Georgia" panose="02040502050405020303" pitchFamily="18" charset="0"/>
            </a:endParaRPr>
          </a:p>
          <a:p>
            <a:pPr marR="0" lvl="0" algn="l" rtl="0">
              <a:spcBef>
                <a:spcPts val="1000"/>
              </a:spcBef>
              <a:buNone/>
            </a:pPr>
            <a:endParaRPr sz="2800" dirty="0">
              <a:latin typeface="Georgia"/>
              <a:ea typeface="Georgia"/>
              <a:cs typeface="Georgia"/>
              <a:sym typeface="Georgia"/>
            </a:endParaRPr>
          </a:p>
        </p:txBody>
      </p:sp>
    </p:spTree>
    <p:extLst>
      <p:ext uri="{BB962C8B-B14F-4D97-AF65-F5344CB8AC3E}">
        <p14:creationId xmlns:p14="http://schemas.microsoft.com/office/powerpoint/2010/main" val="62676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dirty="0">
                <a:solidFill>
                  <a:schemeClr val="lt1"/>
                </a:solidFill>
                <a:latin typeface="Oswald"/>
                <a:ea typeface="Oswald"/>
                <a:cs typeface="Oswald"/>
                <a:sym typeface="Oswald"/>
              </a:rPr>
              <a:t>MODEL DIFFERENCES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0816499" cy="431700"/>
          </a:xfrm>
          <a:prstGeom prst="rect">
            <a:avLst/>
          </a:prstGeom>
          <a:noFill/>
          <a:ln>
            <a:noFill/>
          </a:ln>
        </p:spPr>
        <p:txBody>
          <a:bodyPr lIns="0" tIns="0" rIns="0" bIns="0" anchor="t" anchorCtr="0">
            <a:noAutofit/>
          </a:bodyPr>
          <a:lstStyle/>
          <a:p>
            <a:pPr lvl="0" rtl="0">
              <a:spcBef>
                <a:spcPts val="0"/>
              </a:spcBef>
              <a:buClr>
                <a:schemeClr val="dk1"/>
              </a:buClr>
              <a:buSzPct val="25000"/>
              <a:buFont typeface="Arial"/>
              <a:buNone/>
            </a:pPr>
            <a:r>
              <a:rPr lang="en-US" sz="3200" b="1" dirty="0">
                <a:solidFill>
                  <a:schemeClr val="dk1"/>
                </a:solidFill>
                <a:latin typeface="Oswald"/>
                <a:ea typeface="Oswald"/>
                <a:cs typeface="Oswald"/>
                <a:sym typeface="Oswald"/>
              </a:rPr>
              <a:t>MODEL DIFFERENCES</a:t>
            </a:r>
          </a:p>
        </p:txBody>
      </p:sp>
      <p:pic>
        <p:nvPicPr>
          <p:cNvPr id="466" name="Shape 46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67" name="Shape 46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468" name="Shape 468"/>
          <p:cNvSpPr/>
          <p:nvPr/>
        </p:nvSpPr>
        <p:spPr>
          <a:xfrm>
            <a:off x="2961475" y="2224346"/>
            <a:ext cx="9174599" cy="3429300"/>
          </a:xfrm>
          <a:prstGeom prst="rect">
            <a:avLst/>
          </a:prstGeom>
          <a:noFill/>
          <a:ln>
            <a:noFill/>
          </a:ln>
        </p:spPr>
        <p:txBody>
          <a:bodyPr lIns="50800" tIns="50800" rIns="50800" bIns="50800" anchor="ctr" anchorCtr="0">
            <a:noAutofit/>
          </a:bodyPr>
          <a:lstStyle/>
          <a:p>
            <a:pPr lvl="0" rtl="0">
              <a:spcBef>
                <a:spcPts val="0"/>
              </a:spcBef>
              <a:buNone/>
            </a:pPr>
            <a:r>
              <a:rPr lang="en-US" sz="1800" dirty="0">
                <a:solidFill>
                  <a:schemeClr val="dk1"/>
                </a:solidFill>
                <a:latin typeface="Georgia"/>
                <a:ea typeface="Georgia"/>
                <a:cs typeface="Georgia"/>
                <a:sym typeface="Georgia"/>
              </a:rPr>
              <a:t>Read through the following questions and brainstorm answers for each:</a:t>
            </a:r>
          </a:p>
          <a:p>
            <a:pPr lvl="0" rtl="0">
              <a:spcBef>
                <a:spcPts val="0"/>
              </a:spcBef>
              <a:buNone/>
            </a:pPr>
            <a:endParaRPr sz="1800" dirty="0">
              <a:solidFill>
                <a:schemeClr val="dk1"/>
              </a:solidFill>
              <a:latin typeface="Georgia"/>
              <a:ea typeface="Georgia"/>
              <a:cs typeface="Georgia"/>
              <a:sym typeface="Georgia"/>
            </a:endParaRPr>
          </a:p>
          <a:p>
            <a:pPr marL="457200" lvl="0" indent="-342900" rtl="0">
              <a:spcBef>
                <a:spcPts val="0"/>
              </a:spcBef>
              <a:buClr>
                <a:srgbClr val="333333"/>
              </a:buClr>
              <a:buSzPct val="100000"/>
              <a:buFont typeface="Georgia"/>
              <a:buAutoNum type="arabicPeriod"/>
            </a:pPr>
            <a:r>
              <a:rPr lang="en-US" sz="1800" dirty="0">
                <a:solidFill>
                  <a:srgbClr val="333333"/>
                </a:solidFill>
                <a:highlight>
                  <a:srgbClr val="FFFFFF"/>
                </a:highlight>
                <a:latin typeface="Georgia"/>
                <a:ea typeface="Georgia"/>
                <a:cs typeface="Georgia"/>
                <a:sym typeface="Georgia"/>
              </a:rPr>
              <a:t>What are the main differences between linear regression and KNN? What is different about how they approach</a:t>
            </a:r>
            <a:r>
              <a:rPr lang="en-US" sz="1800" i="1" dirty="0">
                <a:solidFill>
                  <a:srgbClr val="333333"/>
                </a:solidFill>
                <a:highlight>
                  <a:srgbClr val="FFFFFF"/>
                </a:highlight>
                <a:latin typeface="Georgia"/>
                <a:ea typeface="Georgia"/>
                <a:cs typeface="Georgia"/>
                <a:sym typeface="Georgia"/>
              </a:rPr>
              <a:t> </a:t>
            </a:r>
            <a:r>
              <a:rPr lang="en-US" sz="1800" dirty="0">
                <a:solidFill>
                  <a:srgbClr val="333333"/>
                </a:solidFill>
                <a:highlight>
                  <a:srgbClr val="FFFFFF"/>
                </a:highlight>
                <a:latin typeface="Georgia"/>
                <a:ea typeface="Georgia"/>
                <a:cs typeface="Georgia"/>
                <a:sym typeface="Georgia"/>
              </a:rPr>
              <a:t>predicting the outcome variable? </a:t>
            </a:r>
          </a:p>
          <a:p>
            <a:pPr marL="914400" lvl="1" indent="-342900" rtl="0">
              <a:spcBef>
                <a:spcPts val="0"/>
              </a:spcBef>
              <a:buClr>
                <a:srgbClr val="333333"/>
              </a:buClr>
              <a:buSzPct val="100000"/>
              <a:buFont typeface="Georgia"/>
              <a:buAutoNum type="alphaLcPeriod"/>
            </a:pPr>
            <a:r>
              <a:rPr lang="en-US" sz="1800" dirty="0">
                <a:solidFill>
                  <a:srgbClr val="333333"/>
                </a:solidFill>
                <a:highlight>
                  <a:srgbClr val="FFFFFF"/>
                </a:highlight>
                <a:latin typeface="Georgia"/>
                <a:ea typeface="Georgia"/>
                <a:cs typeface="Georgia"/>
                <a:sym typeface="Georgia"/>
              </a:rPr>
              <a:t>For example, what is </a:t>
            </a:r>
            <a:r>
              <a:rPr lang="en-US" sz="1800" i="1" dirty="0">
                <a:solidFill>
                  <a:srgbClr val="333333"/>
                </a:solidFill>
                <a:highlight>
                  <a:srgbClr val="FFFFFF"/>
                </a:highlight>
                <a:latin typeface="Georgia"/>
                <a:ea typeface="Georgia"/>
                <a:cs typeface="Georgia"/>
                <a:sym typeface="Georgia"/>
              </a:rPr>
              <a:t>interpretable</a:t>
            </a:r>
            <a:r>
              <a:rPr lang="en-US" sz="1800" dirty="0">
                <a:solidFill>
                  <a:srgbClr val="333333"/>
                </a:solidFill>
                <a:highlight>
                  <a:srgbClr val="FFFFFF"/>
                </a:highlight>
                <a:latin typeface="Georgia"/>
                <a:ea typeface="Georgia"/>
                <a:cs typeface="Georgia"/>
                <a:sym typeface="Georgia"/>
              </a:rPr>
              <a:t> about linear regression compared to what's </a:t>
            </a:r>
            <a:r>
              <a:rPr lang="en-US" sz="1800" i="1" dirty="0">
                <a:solidFill>
                  <a:srgbClr val="333333"/>
                </a:solidFill>
                <a:highlight>
                  <a:srgbClr val="FFFFFF"/>
                </a:highlight>
                <a:latin typeface="Georgia"/>
                <a:ea typeface="Georgia"/>
                <a:cs typeface="Georgia"/>
                <a:sym typeface="Georgia"/>
              </a:rPr>
              <a:t>interpretable</a:t>
            </a:r>
            <a:r>
              <a:rPr lang="en-US" sz="1800" dirty="0">
                <a:solidFill>
                  <a:srgbClr val="333333"/>
                </a:solidFill>
                <a:highlight>
                  <a:srgbClr val="FFFFFF"/>
                </a:highlight>
                <a:latin typeface="Georgia"/>
                <a:ea typeface="Georgia"/>
                <a:cs typeface="Georgia"/>
                <a:sym typeface="Georgia"/>
              </a:rPr>
              <a:t> in KNN?</a:t>
            </a:r>
          </a:p>
          <a:p>
            <a:pPr marL="914400" lvl="1" indent="-342900" rtl="0">
              <a:spcBef>
                <a:spcPts val="0"/>
              </a:spcBef>
              <a:buClr>
                <a:srgbClr val="333333"/>
              </a:buClr>
              <a:buSzPct val="100000"/>
              <a:buFont typeface="Georgia"/>
              <a:buAutoNum type="alphaLcPeriod"/>
            </a:pPr>
            <a:endParaRPr sz="1800" dirty="0">
              <a:solidFill>
                <a:srgbClr val="333333"/>
              </a:solidFill>
              <a:highlight>
                <a:srgbClr val="FFFFFF"/>
              </a:highlight>
              <a:latin typeface="Georgia"/>
              <a:ea typeface="Georgia"/>
              <a:cs typeface="Georgia"/>
              <a:sym typeface="Georgia"/>
            </a:endParaRPr>
          </a:p>
          <a:p>
            <a:pPr marL="457200" lvl="0" indent="-342900" rtl="0">
              <a:spcBef>
                <a:spcPts val="0"/>
              </a:spcBef>
              <a:buClr>
                <a:srgbClr val="333333"/>
              </a:buClr>
              <a:buSzPct val="100000"/>
              <a:buFont typeface="Georgia"/>
              <a:buAutoNum type="arabicPeriod"/>
            </a:pPr>
            <a:r>
              <a:rPr lang="en-US" sz="1800" dirty="0">
                <a:solidFill>
                  <a:srgbClr val="333333"/>
                </a:solidFill>
                <a:highlight>
                  <a:srgbClr val="FFFFFF"/>
                </a:highlight>
                <a:latin typeface="Georgia"/>
                <a:ea typeface="Georgia"/>
                <a:cs typeface="Georgia"/>
                <a:sym typeface="Georgia"/>
              </a:rPr>
              <a:t>What would be the advantage of using a linear regression to solve a classification problem instead of KNN?</a:t>
            </a:r>
          </a:p>
          <a:p>
            <a:pPr marL="914400" lvl="1" indent="-342900" rtl="0">
              <a:spcBef>
                <a:spcPts val="0"/>
              </a:spcBef>
              <a:buClr>
                <a:srgbClr val="333333"/>
              </a:buClr>
              <a:buSzPct val="100000"/>
              <a:buFont typeface="Georgia"/>
              <a:buAutoNum type="alphaLcPeriod"/>
            </a:pPr>
            <a:r>
              <a:rPr lang="en-US" sz="1800" dirty="0">
                <a:solidFill>
                  <a:srgbClr val="333333"/>
                </a:solidFill>
                <a:highlight>
                  <a:srgbClr val="FFFFFF"/>
                </a:highlight>
                <a:latin typeface="Georgia"/>
                <a:ea typeface="Georgia"/>
                <a:cs typeface="Georgia"/>
                <a:sym typeface="Georgia"/>
              </a:rPr>
              <a:t>What might some of the challenges be when using a linear regression to solve a classification problem?</a:t>
            </a:r>
          </a:p>
        </p:txBody>
      </p:sp>
      <p:sp>
        <p:nvSpPr>
          <p:cNvPr id="469" name="Shape 469"/>
          <p:cNvSpPr/>
          <p:nvPr/>
        </p:nvSpPr>
        <p:spPr>
          <a:xfrm>
            <a:off x="3052744" y="63257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to the above questions</a:t>
            </a:r>
          </a:p>
        </p:txBody>
      </p:sp>
      <p:sp>
        <p:nvSpPr>
          <p:cNvPr id="470" name="Shape 470"/>
          <p:cNvSpPr/>
          <p:nvPr/>
        </p:nvSpPr>
        <p:spPr>
          <a:xfrm>
            <a:off x="2989800" y="59330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
        <p:nvSpPr>
          <p:cNvPr id="471" name="Shape 471"/>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ANSWER THE FOLLOWING QUESTIONS (10 minutes)</a:t>
            </a:r>
          </a:p>
        </p:txBody>
      </p:sp>
      <p:cxnSp>
        <p:nvCxnSpPr>
          <p:cNvPr id="472" name="Shape 47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p:nvPr/>
        </p:nvSpPr>
        <p:spPr>
          <a:xfrm>
            <a:off x="635000" y="736600"/>
            <a:ext cx="9776099" cy="431700"/>
          </a:xfrm>
          <a:prstGeom prst="rect">
            <a:avLst/>
          </a:prstGeom>
          <a:noFill/>
          <a:ln>
            <a:noFill/>
          </a:ln>
        </p:spPr>
        <p:txBody>
          <a:bodyPr lIns="0" tIns="0" rIns="0" bIns="0" anchor="t" anchorCtr="0">
            <a:noAutofit/>
          </a:bodyPr>
          <a:lstStyle/>
          <a:p>
            <a:pPr lvl="0" rtl="0">
              <a:spcBef>
                <a:spcPts val="0"/>
              </a:spcBef>
              <a:buClr>
                <a:schemeClr val="dk1"/>
              </a:buClr>
              <a:buSzPct val="25000"/>
              <a:buFont typeface="Arial"/>
              <a:buNone/>
            </a:pPr>
            <a:r>
              <a:rPr lang="en-US" sz="3200" b="1" dirty="0">
                <a:solidFill>
                  <a:schemeClr val="dk1"/>
                </a:solidFill>
                <a:latin typeface="Oswald"/>
                <a:ea typeface="Oswald"/>
                <a:cs typeface="Oswald"/>
                <a:sym typeface="Oswald"/>
              </a:rPr>
              <a:t>WHERE ARE WE IN THE DATA SCIENCE WORKFLOW?</a:t>
            </a:r>
          </a:p>
          <a:p>
            <a:pPr marL="0" marR="0" lvl="0" indent="0" algn="l" rtl="0">
              <a:lnSpc>
                <a:spcPct val="100000"/>
              </a:lnSpc>
              <a:spcBef>
                <a:spcPts val="0"/>
              </a:spcBef>
              <a:buNone/>
            </a:pPr>
            <a:endParaRPr sz="3200" b="1" dirty="0">
              <a:latin typeface="Oswald"/>
              <a:ea typeface="Oswald"/>
              <a:cs typeface="Oswald"/>
              <a:sym typeface="Oswald"/>
            </a:endParaRPr>
          </a:p>
        </p:txBody>
      </p:sp>
      <p:sp>
        <p:nvSpPr>
          <p:cNvPr id="264" name="Shape 26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Clr>
                <a:schemeClr val="dk1"/>
              </a:buClr>
              <a:buSzPct val="39285"/>
              <a:buFont typeface="Arial"/>
              <a:buNone/>
            </a:pPr>
            <a:endParaRPr sz="2800"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Data has been </a:t>
            </a:r>
            <a:r>
              <a:rPr lang="en-US" sz="2800" b="1" dirty="0">
                <a:solidFill>
                  <a:schemeClr val="dk1"/>
                </a:solidFill>
                <a:latin typeface="Georgia"/>
                <a:ea typeface="Georgia"/>
                <a:cs typeface="Georgia"/>
                <a:sym typeface="Georgia"/>
              </a:rPr>
              <a:t>acquired</a:t>
            </a:r>
            <a:r>
              <a:rPr lang="en-US" sz="2800" dirty="0">
                <a:solidFill>
                  <a:schemeClr val="dk1"/>
                </a:solidFill>
                <a:latin typeface="Georgia"/>
                <a:ea typeface="Georgia"/>
                <a:cs typeface="Georgia"/>
                <a:sym typeface="Georgia"/>
              </a:rPr>
              <a:t> and </a:t>
            </a:r>
            <a:r>
              <a:rPr lang="en-US" sz="2800" b="1" dirty="0">
                <a:solidFill>
                  <a:schemeClr val="dk1"/>
                </a:solidFill>
                <a:latin typeface="Georgia"/>
                <a:ea typeface="Georgia"/>
                <a:cs typeface="Georgia"/>
                <a:sym typeface="Georgia"/>
              </a:rPr>
              <a:t>parsed.</a:t>
            </a:r>
          </a:p>
          <a:p>
            <a:pPr lvl="0" rtl="0">
              <a:spcBef>
                <a:spcPts val="0"/>
              </a:spcBef>
              <a:buClr>
                <a:schemeClr val="dk1"/>
              </a:buClr>
              <a:buSzPct val="39285"/>
              <a:buFont typeface="Arial"/>
              <a:buNone/>
            </a:pPr>
            <a:endParaRPr sz="2800" b="1"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Today we’ll </a:t>
            </a:r>
            <a:r>
              <a:rPr lang="en-US" sz="2800" b="1" dirty="0">
                <a:solidFill>
                  <a:schemeClr val="dk1"/>
                </a:solidFill>
                <a:latin typeface="Georgia"/>
                <a:ea typeface="Georgia"/>
                <a:cs typeface="Georgia"/>
                <a:sym typeface="Georgia"/>
              </a:rPr>
              <a:t>refine</a:t>
            </a:r>
            <a:r>
              <a:rPr lang="en-US" sz="2800" dirty="0">
                <a:solidFill>
                  <a:schemeClr val="dk1"/>
                </a:solidFill>
                <a:latin typeface="Georgia"/>
                <a:ea typeface="Georgia"/>
                <a:cs typeface="Georgia"/>
                <a:sym typeface="Georgia"/>
              </a:rPr>
              <a:t> the data and </a:t>
            </a:r>
            <a:r>
              <a:rPr lang="en-US" sz="2800" b="1" dirty="0">
                <a:solidFill>
                  <a:schemeClr val="dk1"/>
                </a:solidFill>
                <a:latin typeface="Georgia"/>
                <a:ea typeface="Georgia"/>
                <a:cs typeface="Georgia"/>
                <a:sym typeface="Georgia"/>
              </a:rPr>
              <a:t>build</a:t>
            </a:r>
            <a:r>
              <a:rPr lang="en-US" sz="2800" dirty="0">
                <a:solidFill>
                  <a:schemeClr val="dk1"/>
                </a:solidFill>
                <a:latin typeface="Georgia"/>
                <a:ea typeface="Georgia"/>
                <a:cs typeface="Georgia"/>
                <a:sym typeface="Georgia"/>
              </a:rPr>
              <a:t> models (We’ll also use plots to </a:t>
            </a:r>
            <a:r>
              <a:rPr lang="en-US" sz="2800" b="1" dirty="0">
                <a:solidFill>
                  <a:schemeClr val="dk1"/>
                </a:solidFill>
                <a:latin typeface="Georgia"/>
                <a:ea typeface="Georgia"/>
                <a:cs typeface="Georgia"/>
                <a:sym typeface="Georgia"/>
              </a:rPr>
              <a:t>represent</a:t>
            </a:r>
            <a:r>
              <a:rPr lang="en-US" sz="2800" dirty="0">
                <a:solidFill>
                  <a:schemeClr val="dk1"/>
                </a:solidFill>
                <a:latin typeface="Georgia"/>
                <a:ea typeface="Georgia"/>
                <a:cs typeface="Georgia"/>
                <a:sym typeface="Georgia"/>
              </a:rPr>
              <a:t> the results).</a:t>
            </a:r>
          </a:p>
          <a:p>
            <a:pPr lvl="0" rtl="0">
              <a:spcBef>
                <a:spcPts val="0"/>
              </a:spcBef>
              <a:buClr>
                <a:schemeClr val="dk1"/>
              </a:buClr>
              <a:buSzPct val="39285"/>
              <a:buFont typeface="Arial"/>
              <a:buNone/>
            </a:pPr>
            <a:endParaRPr sz="2800" dirty="0">
              <a:solidFill>
                <a:schemeClr val="dk1"/>
              </a:solidFill>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pic>
        <p:nvPicPr>
          <p:cNvPr id="4" name="Shape 422" descr="6 Build.png"/>
          <p:cNvPicPr preferRelativeResize="0"/>
          <p:nvPr/>
        </p:nvPicPr>
        <p:blipFill rotWithShape="1">
          <a:blip r:embed="rId3">
            <a:alphaModFix/>
          </a:blip>
          <a:srcRect l="4767" r="74950"/>
          <a:stretch/>
        </p:blipFill>
        <p:spPr>
          <a:xfrm>
            <a:off x="5186917" y="3565578"/>
            <a:ext cx="2630967" cy="3438472"/>
          </a:xfrm>
          <a:prstGeom prst="rect">
            <a:avLst/>
          </a:prstGeom>
          <a:noFill/>
          <a:ln>
            <a:noFill/>
          </a:ln>
        </p:spPr>
      </p:pic>
    </p:spTree>
    <p:extLst>
      <p:ext uri="{BB962C8B-B14F-4D97-AF65-F5344CB8AC3E}">
        <p14:creationId xmlns:p14="http://schemas.microsoft.com/office/powerpoint/2010/main" val="1858552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p:nvPr/>
        </p:nvSpPr>
        <p:spPr>
          <a:xfrm>
            <a:off x="635000" y="736600"/>
            <a:ext cx="9776099" cy="431700"/>
          </a:xfrm>
          <a:prstGeom prst="rect">
            <a:avLst/>
          </a:prstGeom>
          <a:noFill/>
          <a:ln>
            <a:noFill/>
          </a:ln>
        </p:spPr>
        <p:txBody>
          <a:bodyPr lIns="0" tIns="0" rIns="0" bIns="0" anchor="t" anchorCtr="0">
            <a:noAutofit/>
          </a:bodyPr>
          <a:lstStyle/>
          <a:p>
            <a:pPr lvl="0" rtl="0">
              <a:spcBef>
                <a:spcPts val="0"/>
              </a:spcBef>
              <a:buClr>
                <a:schemeClr val="dk1"/>
              </a:buClr>
              <a:buSzPct val="25000"/>
              <a:buFont typeface="Arial"/>
              <a:buNone/>
            </a:pPr>
            <a:r>
              <a:rPr lang="en-US" sz="3200" b="1" dirty="0">
                <a:solidFill>
                  <a:schemeClr val="dk1"/>
                </a:solidFill>
                <a:latin typeface="Oswald"/>
                <a:ea typeface="Oswald"/>
                <a:cs typeface="Oswald"/>
                <a:sym typeface="Oswald"/>
              </a:rPr>
              <a:t>WHERE ARE WE IN THE MACHINE LEARNING UNIVERSE?</a:t>
            </a:r>
          </a:p>
          <a:p>
            <a:pPr marL="0" marR="0" lvl="0" indent="0" algn="l" rtl="0">
              <a:lnSpc>
                <a:spcPct val="100000"/>
              </a:lnSpc>
              <a:spcBef>
                <a:spcPts val="0"/>
              </a:spcBef>
              <a:buNone/>
            </a:pPr>
            <a:endParaRPr sz="3200" b="1" dirty="0">
              <a:latin typeface="Oswald"/>
              <a:ea typeface="Oswald"/>
              <a:cs typeface="Oswald"/>
              <a:sym typeface="Oswald"/>
            </a:endParaRPr>
          </a:p>
        </p:txBody>
      </p:sp>
      <p:pic>
        <p:nvPicPr>
          <p:cNvPr id="1026" name="Picture 2" descr="Move mouse over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3290" b="14644"/>
          <a:stretch/>
        </p:blipFill>
        <p:spPr bwMode="auto">
          <a:xfrm>
            <a:off x="1473200" y="1697782"/>
            <a:ext cx="10058400" cy="553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91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DEMO</a:t>
            </a:r>
          </a:p>
        </p:txBody>
      </p:sp>
      <p:sp>
        <p:nvSpPr>
          <p:cNvPr id="478" name="Shape 47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WHY NOT </a:t>
            </a: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LINEAR REGRESSION?</a:t>
            </a:r>
          </a:p>
        </p:txBody>
      </p:sp>
    </p:spTree>
    <p:extLst>
      <p:ext uri="{BB962C8B-B14F-4D97-AF65-F5344CB8AC3E}">
        <p14:creationId xmlns:p14="http://schemas.microsoft.com/office/powerpoint/2010/main" val="2091503067"/>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TotalTime>
  <Words>1892</Words>
  <Application>Microsoft Macintosh PowerPoint</Application>
  <PresentationFormat>Custom</PresentationFormat>
  <Paragraphs>281</Paragraphs>
  <Slides>47</Slides>
  <Notes>47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47</vt:i4>
      </vt:variant>
    </vt:vector>
  </HeadingPairs>
  <TitlesOfParts>
    <vt:vector size="55" baseType="lpstr">
      <vt:lpstr>Arial</vt:lpstr>
      <vt:lpstr>Cambria Math</vt:lpstr>
      <vt:lpstr>Georgia</vt:lpstr>
      <vt:lpstr>Impact</vt:lpstr>
      <vt:lpstr>Merriweather Sans</vt:lpstr>
      <vt:lpstr>Oswald</vt:lpstr>
      <vt:lpstr>White</vt:lpstr>
      <vt:lpstr>White</vt:lpstr>
      <vt:lpstr>PowerPoint Presentation</vt:lpstr>
      <vt:lpstr>TODAY’S 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CITATIONS</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Vadim Galat</cp:lastModifiedBy>
  <cp:revision>52</cp:revision>
  <dcterms:modified xsi:type="dcterms:W3CDTF">2018-10-03T07:44:29Z</dcterms:modified>
</cp:coreProperties>
</file>