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8" r:id="rId3"/>
    <p:sldId id="286" r:id="rId4"/>
    <p:sldId id="287" r:id="rId5"/>
    <p:sldId id="310" r:id="rId6"/>
    <p:sldId id="309" r:id="rId7"/>
    <p:sldId id="276" r:id="rId8"/>
    <p:sldId id="268" r:id="rId9"/>
    <p:sldId id="299" r:id="rId10"/>
    <p:sldId id="280" r:id="rId11"/>
    <p:sldId id="298" r:id="rId12"/>
    <p:sldId id="278" r:id="rId13"/>
    <p:sldId id="277" r:id="rId14"/>
    <p:sldId id="284" r:id="rId15"/>
    <p:sldId id="285" r:id="rId16"/>
    <p:sldId id="288" r:id="rId17"/>
    <p:sldId id="267" r:id="rId18"/>
    <p:sldId id="311" r:id="rId19"/>
    <p:sldId id="283" r:id="rId20"/>
  </p:sldIdLst>
  <p:sldSz cx="12188825" cy="6858000"/>
  <p:notesSz cx="6858000" cy="91440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8896" autoAdjust="0"/>
  </p:normalViewPr>
  <p:slideViewPr>
    <p:cSldViewPr>
      <p:cViewPr varScale="1">
        <p:scale>
          <a:sx n="75" d="100"/>
          <a:sy n="75" d="100"/>
        </p:scale>
        <p:origin x="-888"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5/4/17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14622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5/4/17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3934879248"/>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765" algn="l" defTabSz="1218565" rtl="0" eaLnBrk="1" latinLnBrk="0" hangingPunct="1">
      <a:defRPr sz="1600" kern="1200">
        <a:solidFill>
          <a:schemeClr val="tx1"/>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of our today presentation is divided in to 8 main topics. We will start with Project Scope by defining the scope of our proposed system. Then we will state the objectives ,limitations of classical system and advantages of our proposed app then we will move to phases of project and explain the phases with the help of a gantt chart. After that architecure design of the app will be discussed following by the activity diagrams and the application interfaces.</a:t>
            </a:r>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When a user login to our app,it will decide based on the login credentials that which type of user he is. If he is manager then he can perform his managerial task like Add Items, Check Orders and View reports.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This is our application's main GUI for customers where he can locate restaurant by using the Locate restaurant button present in menu.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After locating restaurant, he can place his order via main menu.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Once he made the order then he can select his method of payment.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This is manager's main GUI. Here he can add items by using sub menu.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Manager can update menu by using the sub menu of his main manu. Where he can update item price and name.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In todays age of fast food and take-out, many restaurants have chosen to focus on quick  preparation and speedy delivery of orders rather than offering a rich dining experience. Our project covers the online ordering domain of restaurants.</a:t>
            </a:r>
          </a:p>
          <a:p>
            <a:r>
              <a:rPr lang="en-US"/>
              <a:t>The main advantage of oursystem is that it greatly simplifies the ordering process for both the customer and the restaurant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Main aim of our project is to simplify and improve the efficiency of the ordering process for both customer and restaurant. Our system will minimize manual data entry and ensure data accuracyand security during order placement process. Customers will also be able to view product menus and track his order and be able to have a visual confirmation that the order was place correctly.</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In classical ordering system, customer required the physical copy of menu to place his order. Obviously you cant keep all the hard copy menu of your favorite restaurants with you all the time.</a:t>
            </a:r>
          </a:p>
          <a:p>
            <a:r>
              <a:rPr lang="en-US"/>
              <a:t>Order placing is time consuming process where restaurant need to have employees to answer the phone calls and take orders which sometmie lead to misunderstanding as due to noise on phone call on either side can make it happen, Eventually customer gets frustrated and his time wasted. </a:t>
            </a:r>
          </a:p>
          <a:p>
            <a:r>
              <a:rPr lang="en-US"/>
              <a:t>For restaurants it is difficult to keep track of all the phone calls coming from their regular customers.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According to Cowen &amp; Company Researach Report, Online ordering now represents 30% of the daily takeaway ordering and the number keeps growing. Why is this happening? Two main reasons:</a:t>
            </a:r>
          </a:p>
          <a:p>
            <a:r>
              <a:rPr lang="en-US"/>
              <a:t>It’s very convenient:</a:t>
            </a:r>
          </a:p>
          <a:p>
            <a:r>
              <a:rPr lang="en-US"/>
              <a:t>Studies show that about 69% of customers order food online using a mobile device. Whether stuck in traffic, riding the bus or on a break, anyone can place an order quickly and easily, as opposed to waiting until getting home or starting to call.</a:t>
            </a:r>
          </a:p>
          <a:p>
            <a:r>
              <a:rPr lang="en-US"/>
              <a:t>No misunderstandings and no frustrations:</a:t>
            </a:r>
          </a:p>
          <a:p>
            <a:r>
              <a:rPr lang="en-US"/>
              <a:t>One of the biggest issues with phone conversations is that misunderstandings can happen quite easily. Usually due to the noise, either in the restaurant or on the other end of the line, all it takes is one mistake to compromise an order and frustrate a customer. With online ordering, all preferences are specified directly by the customer, so there is no room for confusions or misunderstandings.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gantt chart all the phases of the project is illustrated.Our first phse of the project is PM Plan which includes the Scope, Schedule,Risk Plan,change plan and meeting schedule. After completion of this phase, prototype user interface phase started following by manager changing requirement. When this phase completed,then design phase start in which we design usecases,domain diagrams, class diagrams and finalize software architecture. After designing phase, development phases started in which we develop GUI for our different usecases of our app. After development we test and integrate our app.</a:t>
            </a:r>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application is divided</a:t>
            </a:r>
            <a:r>
              <a:rPr lang="en-US" baseline="0" dirty="0" smtClean="0"/>
              <a:t> into 4 main modules : </a:t>
            </a:r>
            <a:r>
              <a:rPr lang="en-US" baseline="0" dirty="0" err="1" smtClean="0"/>
              <a:t>Webservices</a:t>
            </a:r>
            <a:r>
              <a:rPr lang="en-US" baseline="0" dirty="0" smtClean="0"/>
              <a:t>, </a:t>
            </a:r>
            <a:r>
              <a:rPr lang="en-US" baseline="0" dirty="0" err="1" smtClean="0"/>
              <a:t>MobileApp</a:t>
            </a:r>
            <a:r>
              <a:rPr lang="en-US" baseline="0" dirty="0" smtClean="0"/>
              <a:t> module , Desktop module and the accounting module</a:t>
            </a:r>
          </a:p>
          <a:p>
            <a:r>
              <a:rPr lang="en-US" baseline="0" dirty="0" smtClean="0"/>
              <a:t>Mobile contains 4 components the AUTHENTICATION , order payment and GPS.  Authentication component require data about customer’s accounts. Order component sends the order details to the component of an accounting module</a:t>
            </a:r>
          </a:p>
          <a:p>
            <a:r>
              <a:rPr lang="en-US" dirty="0" smtClean="0"/>
              <a:t>PAYMENT is dependent upon ORDER</a:t>
            </a:r>
          </a:p>
          <a:p>
            <a:r>
              <a:rPr lang="en-US" dirty="0" smtClean="0"/>
              <a:t>ORDER</a:t>
            </a:r>
            <a:r>
              <a:rPr lang="en-US" baseline="0" dirty="0" smtClean="0"/>
              <a:t> requires data about restaurant location, hence it connect with GPS, GPS component is dependent upon GOOGLEMAPS </a:t>
            </a:r>
            <a:r>
              <a:rPr lang="en-US" baseline="0" dirty="0" err="1" smtClean="0"/>
              <a:t>webservice</a:t>
            </a:r>
            <a:r>
              <a:rPr lang="en-US" baseline="0" dirty="0" smtClean="0"/>
              <a:t> of the module WEBSERVICES </a:t>
            </a:r>
          </a:p>
          <a:p>
            <a:endParaRPr lang="en-US" baseline="0" dirty="0" smtClean="0"/>
          </a:p>
          <a:p>
            <a:endParaRPr lang="en-US" baseline="0" dirty="0" smtClean="0"/>
          </a:p>
          <a:p>
            <a:endParaRPr lang="en-US" baseline="0" dirty="0" smtClean="0"/>
          </a:p>
          <a:p>
            <a:r>
              <a:rPr lang="en-US" baseline="0" dirty="0" smtClean="0"/>
              <a:t>RECORD SALES component of the ACOOUNTING module requires data related to ORDERS </a:t>
            </a:r>
          </a:p>
          <a:p>
            <a:endParaRPr lang="en-US" baseline="0" dirty="0" smtClean="0"/>
          </a:p>
          <a:p>
            <a:endParaRPr lang="en-US" baseline="0" dirty="0" smtClean="0"/>
          </a:p>
          <a:p>
            <a:r>
              <a:rPr lang="en-US" baseline="0" dirty="0" smtClean="0"/>
              <a:t>The WEBSERVICES in this system are PAYPAL and GOOGLE MAPS</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When a user login to our </a:t>
            </a:r>
            <a:r>
              <a:rPr lang="en-US" dirty="0" err="1"/>
              <a:t>app,it</a:t>
            </a:r>
            <a:r>
              <a:rPr lang="en-US" dirty="0"/>
              <a:t> will decide based on the login credentials that which type of user he is. If he is customer then he will locate his required restaurant and place order. After placing order he will chose his payment method whether he will </a:t>
            </a:r>
            <a:r>
              <a:rPr lang="en-US" dirty="0" err="1"/>
              <a:t>payvia</a:t>
            </a:r>
            <a:r>
              <a:rPr lang="en-US" dirty="0"/>
              <a:t> credit card or by </a:t>
            </a:r>
            <a:r>
              <a:rPr lang="en-US" dirty="0" err="1"/>
              <a:t>paypal</a:t>
            </a:r>
            <a:r>
              <a:rPr lang="en-US" dirty="0" smtClean="0"/>
              <a:t>. After </a:t>
            </a:r>
            <a:r>
              <a:rPr lang="en-US" dirty="0"/>
              <a:t>payment, he </a:t>
            </a:r>
            <a:r>
              <a:rPr lang="en-US" dirty="0" smtClean="0"/>
              <a:t>can </a:t>
            </a:r>
            <a:r>
              <a:rPr lang="en-US" dirty="0"/>
              <a:t>also track his order until the order received</a:t>
            </a:r>
            <a:r>
              <a:rPr lang="en-US" dirty="0" smtClean="0"/>
              <a:t>. Once </a:t>
            </a:r>
            <a:r>
              <a:rPr lang="en-US" dirty="0"/>
              <a:t>the order received, </a:t>
            </a:r>
            <a:r>
              <a:rPr lang="en-US" dirty="0" smtClean="0"/>
              <a:t>the </a:t>
            </a:r>
            <a:r>
              <a:rPr lang="en-US" dirty="0"/>
              <a:t>got the invoice of this order and he can give another order or just enjoy the order he received.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5/4/17</a:t>
            </a:fld>
            <a:endParaRPr lang="en-US"/>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5/4/17</a:t>
            </a:fld>
            <a:endParaRPr lang="en-US"/>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5/4/17</a:t>
            </a:fld>
            <a:endParaRPr lang="en-US"/>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5/4/17</a:t>
            </a:fld>
            <a:endParaRPr lang="en-US"/>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5/4/17</a:t>
            </a:fld>
            <a:endParaRPr lang="en-US"/>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5/4/17</a:t>
            </a:fld>
            <a:endParaRPr lang="en-US"/>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5/4/17</a:t>
            </a:fld>
            <a:endParaRPr lang="en-US"/>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5/4/17</a:t>
            </a:fld>
            <a:endParaRPr lang="en-US"/>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5/4/17</a:t>
            </a:fld>
            <a:endParaRPr lang="en-US"/>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5/4/17</a:t>
            </a:fld>
            <a:endParaRPr lang="en-US"/>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smtClean="0"/>
              <a:t>Click icon to add picture</a:t>
            </a: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5/4/17</a:t>
            </a:fld>
            <a:endParaRPr lang="en-US"/>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t>5/4/17</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565" rtl="0" eaLnBrk="1" latinLnBrk="0" hangingPunct="1">
        <a:spcBef>
          <a:spcPct val="0"/>
        </a:spcBef>
        <a:buNone/>
        <a:defRPr sz="3600" kern="1200">
          <a:solidFill>
            <a:schemeClr val="tx1"/>
          </a:solidFill>
          <a:latin typeface="+mj-lt"/>
          <a:ea typeface="+mj-ea"/>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mn-lt"/>
          <a:ea typeface="+mn-ea"/>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mn-lt"/>
          <a:ea typeface="+mn-ea"/>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a:t>
            </a:r>
            <a:r>
              <a:rPr lang="en-US" dirty="0"/>
              <a:t>Ordering App</a:t>
            </a:r>
          </a:p>
        </p:txBody>
      </p:sp>
      <p:sp>
        <p:nvSpPr>
          <p:cNvPr id="3" name="Subtitle 2"/>
          <p:cNvSpPr>
            <a:spLocks noGrp="1"/>
          </p:cNvSpPr>
          <p:nvPr>
            <p:ph type="subTitle" idx="1"/>
          </p:nvPr>
        </p:nvSpPr>
        <p:spPr/>
        <p:txBody>
          <a:bodyPr/>
          <a:lstStyle/>
          <a:p>
            <a:r>
              <a:rPr lang="en-US" dirty="0" err="1"/>
              <a:t>Alsalt</a:t>
            </a:r>
            <a:r>
              <a:rPr lang="en-US" dirty="0"/>
              <a:t> </a:t>
            </a:r>
            <a:r>
              <a:rPr lang="en-US" dirty="0" err="1"/>
              <a:t>Alkharusi</a:t>
            </a:r>
            <a:r>
              <a:rPr lang="en-US" dirty="0"/>
              <a:t> and </a:t>
            </a:r>
            <a:r>
              <a:rPr lang="en-US" dirty="0" err="1"/>
              <a:t>Yaqoob</a:t>
            </a:r>
            <a:r>
              <a:rPr lang="en-US" dirty="0"/>
              <a:t> Al Farsi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808" y="2819400"/>
            <a:ext cx="10534650" cy="3733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Activity Diagram</a:t>
            </a:r>
            <a:endParaRPr lang="en-US" dirty="0"/>
          </a:p>
        </p:txBody>
      </p:sp>
      <p:pic>
        <p:nvPicPr>
          <p:cNvPr id="2" name="Content Placeholder 1" descr="Activity1"/>
          <p:cNvPicPr>
            <a:picLocks noGrp="1" noChangeAspect="1"/>
          </p:cNvPicPr>
          <p:nvPr>
            <p:ph idx="1"/>
          </p:nvPr>
        </p:nvPicPr>
        <p:blipFill>
          <a:blip r:embed="rId3"/>
          <a:stretch>
            <a:fillRect/>
          </a:stretch>
        </p:blipFill>
        <p:spPr>
          <a:xfrm>
            <a:off x="-12700" y="1447800"/>
            <a:ext cx="12199620" cy="5181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Activity Diagram</a:t>
            </a:r>
            <a:endParaRPr lang="en-US"/>
          </a:p>
        </p:txBody>
      </p:sp>
      <p:pic>
        <p:nvPicPr>
          <p:cNvPr id="4" name="Content Placeholder 3" descr="Activity2"/>
          <p:cNvPicPr>
            <a:picLocks noGrp="1" noChangeAspect="1"/>
          </p:cNvPicPr>
          <p:nvPr>
            <p:ph idx="1"/>
          </p:nvPr>
        </p:nvPicPr>
        <p:blipFill>
          <a:blip r:embed="rId3"/>
          <a:stretch>
            <a:fillRect/>
          </a:stretch>
        </p:blipFill>
        <p:spPr>
          <a:xfrm>
            <a:off x="-2540" y="1600201"/>
            <a:ext cx="12254230"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LOCATE RESTAURANT GUI</a:t>
            </a:r>
            <a:endParaRPr lang="en-US" dirty="0"/>
          </a:p>
        </p:txBody>
      </p:sp>
      <p:pic>
        <p:nvPicPr>
          <p:cNvPr id="3" name="Picture 2"/>
          <p:cNvPicPr>
            <a:picLocks noChangeAspect="1"/>
          </p:cNvPicPr>
          <p:nvPr/>
        </p:nvPicPr>
        <p:blipFill>
          <a:blip r:embed="rId3"/>
          <a:stretch>
            <a:fillRect/>
          </a:stretch>
        </p:blipFill>
        <p:spPr>
          <a:xfrm>
            <a:off x="2208212" y="1676400"/>
            <a:ext cx="2819182" cy="3867150"/>
          </a:xfrm>
          <a:prstGeom prst="rect">
            <a:avLst/>
          </a:prstGeom>
        </p:spPr>
      </p:pic>
      <p:pic>
        <p:nvPicPr>
          <p:cNvPr id="2" name="Picture 1"/>
          <p:cNvPicPr>
            <a:picLocks noChangeAspect="1"/>
          </p:cNvPicPr>
          <p:nvPr/>
        </p:nvPicPr>
        <p:blipFill>
          <a:blip r:embed="rId4"/>
          <a:stretch>
            <a:fillRect/>
          </a:stretch>
        </p:blipFill>
        <p:spPr>
          <a:xfrm>
            <a:off x="6399212" y="1676399"/>
            <a:ext cx="3343275" cy="3900487"/>
          </a:xfrm>
          <a:prstGeom prst="rect">
            <a:avLst/>
          </a:prstGeom>
        </p:spPr>
      </p:pic>
      <p:sp>
        <p:nvSpPr>
          <p:cNvPr id="6" name="Right Arrow 5"/>
          <p:cNvSpPr/>
          <p:nvPr/>
        </p:nvSpPr>
        <p:spPr>
          <a:xfrm rot="21378036">
            <a:off x="4196890" y="3175363"/>
            <a:ext cx="219072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PLACE ORDER GUI</a:t>
            </a:r>
            <a:endParaRPr lang="en-US" dirty="0"/>
          </a:p>
        </p:txBody>
      </p:sp>
      <p:pic>
        <p:nvPicPr>
          <p:cNvPr id="4" name="Picture 3"/>
          <p:cNvPicPr>
            <a:picLocks noChangeAspect="1"/>
          </p:cNvPicPr>
          <p:nvPr/>
        </p:nvPicPr>
        <p:blipFill>
          <a:blip r:embed="rId3"/>
          <a:stretch>
            <a:fillRect/>
          </a:stretch>
        </p:blipFill>
        <p:spPr>
          <a:xfrm>
            <a:off x="531812" y="1773148"/>
            <a:ext cx="2834567" cy="3910012"/>
          </a:xfrm>
          <a:prstGeom prst="rect">
            <a:avLst/>
          </a:prstGeom>
        </p:spPr>
      </p:pic>
      <p:pic>
        <p:nvPicPr>
          <p:cNvPr id="6" name="Picture 5"/>
          <p:cNvPicPr>
            <a:picLocks noChangeAspect="1"/>
          </p:cNvPicPr>
          <p:nvPr/>
        </p:nvPicPr>
        <p:blipFill>
          <a:blip r:embed="rId4"/>
          <a:stretch>
            <a:fillRect/>
          </a:stretch>
        </p:blipFill>
        <p:spPr>
          <a:xfrm>
            <a:off x="3960812" y="1768385"/>
            <a:ext cx="2819182" cy="3867150"/>
          </a:xfrm>
          <a:prstGeom prst="rect">
            <a:avLst/>
          </a:prstGeom>
        </p:spPr>
      </p:pic>
      <p:pic>
        <p:nvPicPr>
          <p:cNvPr id="7" name="Picture 6"/>
          <p:cNvPicPr>
            <a:picLocks noChangeAspect="1"/>
          </p:cNvPicPr>
          <p:nvPr/>
        </p:nvPicPr>
        <p:blipFill>
          <a:blip r:embed="rId5"/>
          <a:stretch>
            <a:fillRect/>
          </a:stretch>
        </p:blipFill>
        <p:spPr>
          <a:xfrm>
            <a:off x="7237412" y="1712201"/>
            <a:ext cx="2895600" cy="3923334"/>
          </a:xfrm>
          <a:prstGeom prst="rect">
            <a:avLst/>
          </a:prstGeom>
        </p:spPr>
      </p:pic>
      <p:sp>
        <p:nvSpPr>
          <p:cNvPr id="8" name="Right Arrow 7"/>
          <p:cNvSpPr/>
          <p:nvPr/>
        </p:nvSpPr>
        <p:spPr>
          <a:xfrm>
            <a:off x="3311224" y="3574362"/>
            <a:ext cx="644417" cy="25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940571">
            <a:off x="5976863" y="3015145"/>
            <a:ext cx="1371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PAYMENT METHOD GUI</a:t>
            </a:r>
            <a:endParaRPr lang="en-US" dirty="0"/>
          </a:p>
        </p:txBody>
      </p:sp>
      <p:pic>
        <p:nvPicPr>
          <p:cNvPr id="2" name="Picture 1"/>
          <p:cNvPicPr>
            <a:picLocks noChangeAspect="1"/>
          </p:cNvPicPr>
          <p:nvPr/>
        </p:nvPicPr>
        <p:blipFill>
          <a:blip r:embed="rId3"/>
          <a:stretch>
            <a:fillRect/>
          </a:stretch>
        </p:blipFill>
        <p:spPr>
          <a:xfrm>
            <a:off x="2208212" y="1409700"/>
            <a:ext cx="3324225" cy="4591050"/>
          </a:xfrm>
          <a:prstGeom prst="rect">
            <a:avLst/>
          </a:prstGeom>
        </p:spPr>
      </p:pic>
      <p:pic>
        <p:nvPicPr>
          <p:cNvPr id="3" name="Picture 2"/>
          <p:cNvPicPr>
            <a:picLocks noChangeAspect="1"/>
          </p:cNvPicPr>
          <p:nvPr/>
        </p:nvPicPr>
        <p:blipFill>
          <a:blip r:embed="rId4"/>
          <a:stretch>
            <a:fillRect/>
          </a:stretch>
        </p:blipFill>
        <p:spPr>
          <a:xfrm>
            <a:off x="6521766" y="1409700"/>
            <a:ext cx="3343275" cy="4371975"/>
          </a:xfrm>
          <a:prstGeom prst="rect">
            <a:avLst/>
          </a:prstGeom>
        </p:spPr>
      </p:pic>
      <p:sp>
        <p:nvSpPr>
          <p:cNvPr id="8" name="Right Arrow 7"/>
          <p:cNvSpPr/>
          <p:nvPr/>
        </p:nvSpPr>
        <p:spPr>
          <a:xfrm rot="21069248">
            <a:off x="4358061" y="3745204"/>
            <a:ext cx="219378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 ITEM GUI</a:t>
            </a:r>
            <a:endParaRPr lang="en-US" dirty="0"/>
          </a:p>
        </p:txBody>
      </p:sp>
      <p:pic>
        <p:nvPicPr>
          <p:cNvPr id="7" name="Picture 6"/>
          <p:cNvPicPr>
            <a:picLocks noChangeAspect="1"/>
          </p:cNvPicPr>
          <p:nvPr/>
        </p:nvPicPr>
        <p:blipFill>
          <a:blip r:embed="rId3"/>
          <a:stretch>
            <a:fillRect/>
          </a:stretch>
        </p:blipFill>
        <p:spPr>
          <a:xfrm>
            <a:off x="379412" y="1447800"/>
            <a:ext cx="3638550" cy="4991100"/>
          </a:xfrm>
          <a:prstGeom prst="rect">
            <a:avLst/>
          </a:prstGeom>
        </p:spPr>
      </p:pic>
      <p:sp>
        <p:nvSpPr>
          <p:cNvPr id="8" name="Right Arrow 7"/>
          <p:cNvSpPr/>
          <p:nvPr/>
        </p:nvSpPr>
        <p:spPr>
          <a:xfrm>
            <a:off x="2847347" y="2743200"/>
            <a:ext cx="157066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418012" y="1447800"/>
            <a:ext cx="3676650" cy="5029200"/>
          </a:xfrm>
          <a:prstGeom prst="rect">
            <a:avLst/>
          </a:prstGeom>
        </p:spPr>
      </p:pic>
      <p:pic>
        <p:nvPicPr>
          <p:cNvPr id="10" name="Picture 9"/>
          <p:cNvPicPr>
            <a:picLocks noChangeAspect="1"/>
          </p:cNvPicPr>
          <p:nvPr/>
        </p:nvPicPr>
        <p:blipFill>
          <a:blip r:embed="rId5"/>
          <a:stretch>
            <a:fillRect/>
          </a:stretch>
        </p:blipFill>
        <p:spPr>
          <a:xfrm>
            <a:off x="8501844" y="1447800"/>
            <a:ext cx="3307570" cy="4991100"/>
          </a:xfrm>
          <a:prstGeom prst="rect">
            <a:avLst/>
          </a:prstGeom>
        </p:spPr>
      </p:pic>
      <p:sp>
        <p:nvSpPr>
          <p:cNvPr id="11" name="Right Arrow 10"/>
          <p:cNvSpPr/>
          <p:nvPr/>
        </p:nvSpPr>
        <p:spPr>
          <a:xfrm>
            <a:off x="7122329" y="2552700"/>
            <a:ext cx="148668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MENU GUI</a:t>
            </a:r>
            <a:endParaRPr lang="en-US" dirty="0"/>
          </a:p>
        </p:txBody>
      </p:sp>
      <p:pic>
        <p:nvPicPr>
          <p:cNvPr id="7" name="Picture 6"/>
          <p:cNvPicPr>
            <a:picLocks noChangeAspect="1"/>
          </p:cNvPicPr>
          <p:nvPr/>
        </p:nvPicPr>
        <p:blipFill>
          <a:blip r:embed="rId3"/>
          <a:stretch>
            <a:fillRect/>
          </a:stretch>
        </p:blipFill>
        <p:spPr>
          <a:xfrm>
            <a:off x="379412" y="1447800"/>
            <a:ext cx="3638550" cy="4991100"/>
          </a:xfrm>
          <a:prstGeom prst="rect">
            <a:avLst/>
          </a:prstGeom>
        </p:spPr>
      </p:pic>
      <p:sp>
        <p:nvSpPr>
          <p:cNvPr id="8" name="Right Arrow 7"/>
          <p:cNvSpPr/>
          <p:nvPr/>
        </p:nvSpPr>
        <p:spPr>
          <a:xfrm>
            <a:off x="2847347" y="2743200"/>
            <a:ext cx="157066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418012" y="1295400"/>
            <a:ext cx="3676650" cy="5029200"/>
          </a:xfrm>
          <a:prstGeom prst="rect">
            <a:avLst/>
          </a:prstGeom>
        </p:spPr>
      </p:pic>
      <p:pic>
        <p:nvPicPr>
          <p:cNvPr id="10" name="Picture 9"/>
          <p:cNvPicPr>
            <a:picLocks noChangeAspect="1"/>
          </p:cNvPicPr>
          <p:nvPr/>
        </p:nvPicPr>
        <p:blipFill>
          <a:blip r:embed="rId5"/>
          <a:stretch>
            <a:fillRect/>
          </a:stretch>
        </p:blipFill>
        <p:spPr>
          <a:xfrm>
            <a:off x="8609012" y="1333500"/>
            <a:ext cx="3307570" cy="4532913"/>
          </a:xfrm>
          <a:prstGeom prst="rect">
            <a:avLst/>
          </a:prstGeom>
        </p:spPr>
      </p:pic>
      <p:sp>
        <p:nvSpPr>
          <p:cNvPr id="11" name="Right Arrow 10"/>
          <p:cNvSpPr/>
          <p:nvPr/>
        </p:nvSpPr>
        <p:spPr>
          <a:xfrm>
            <a:off x="7122329" y="3147518"/>
            <a:ext cx="148668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2514600"/>
            <a:ext cx="9751060" cy="1295400"/>
          </a:xfrm>
        </p:spPr>
        <p:txBody>
          <a:bodyPr>
            <a:normAutofit/>
          </a:bodyPr>
          <a:lstStyle/>
          <a:p>
            <a:pPr algn="ctr"/>
            <a:r>
              <a:rPr lang="en-US" sz="4800" dirty="0" smtClean="0">
                <a:solidFill>
                  <a:srgbClr val="FF0000"/>
                </a:solidFill>
              </a:rPr>
              <a:t>DEMO</a:t>
            </a:r>
            <a:endParaRPr lang="en-US" sz="4800" dirty="0" smtClean="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03797" y="3198168"/>
            <a:ext cx="3473101" cy="646331"/>
          </a:xfrm>
          <a:prstGeom prst="rect">
            <a:avLst/>
          </a:prstGeom>
        </p:spPr>
        <p:txBody>
          <a:bodyPr wrap="none">
            <a:spAutoFit/>
          </a:bodyPr>
          <a:lstStyle/>
          <a:p>
            <a:r>
              <a:rPr lang="en-US" sz="3600" dirty="0">
                <a:solidFill>
                  <a:srgbClr val="FF0000"/>
                </a:solidFill>
              </a:rPr>
              <a:t>Any Questions ?</a:t>
            </a:r>
            <a:endParaRPr lang="en-US" sz="3600" dirty="0"/>
          </a:p>
        </p:txBody>
      </p:sp>
    </p:spTree>
    <p:extLst>
      <p:ext uri="{BB962C8B-B14F-4D97-AF65-F5344CB8AC3E}">
        <p14:creationId xmlns:p14="http://schemas.microsoft.com/office/powerpoint/2010/main" val="26630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3812" y="2514600"/>
            <a:ext cx="9751060" cy="1295400"/>
          </a:xfrm>
        </p:spPr>
        <p:txBody>
          <a:bodyPr>
            <a:noAutofit/>
          </a:bodyPr>
          <a:lstStyle/>
          <a:p>
            <a:pPr algn="ctr"/>
            <a:r>
              <a:rPr lang="en-US" sz="4800" dirty="0" smtClean="0">
                <a:solidFill>
                  <a:srgbClr val="FF0000"/>
                </a:solidFill>
              </a:rPr>
              <a:t>Thank You</a:t>
            </a:r>
            <a:br>
              <a:rPr lang="en-US" sz="4800" dirty="0" smtClean="0">
                <a:solidFill>
                  <a:srgbClr val="FF0000"/>
                </a:solidFill>
              </a:rPr>
            </a:br>
            <a:r>
              <a:rPr lang="en-US" sz="4800" dirty="0" smtClean="0">
                <a:solidFill>
                  <a:srgbClr val="FF0000"/>
                </a:solidFill>
              </a:rPr>
              <a:t>Have a Nice Day </a:t>
            </a:r>
            <a:r>
              <a:rPr lang="en-US" sz="4800" dirty="0" smtClean="0">
                <a:solidFill>
                  <a:srgbClr val="FF0000"/>
                </a:solidFill>
                <a:sym typeface="Wingdings" panose="05000000000000000000" pitchFamily="2" charset="2"/>
              </a:rPr>
              <a:t> </a:t>
            </a:r>
            <a:endParaRPr lang="en-US" sz="4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Proceedings</a:t>
            </a:r>
            <a:endParaRPr lang="en-US" dirty="0"/>
          </a:p>
        </p:txBody>
      </p:sp>
      <p:sp>
        <p:nvSpPr>
          <p:cNvPr id="6" name="Content Placeholder 5"/>
          <p:cNvSpPr>
            <a:spLocks noGrp="1"/>
          </p:cNvSpPr>
          <p:nvPr>
            <p:ph idx="1"/>
          </p:nvPr>
        </p:nvSpPr>
        <p:spPr/>
        <p:txBody>
          <a:bodyPr>
            <a:normAutofit lnSpcReduction="10000"/>
          </a:bodyPr>
          <a:lstStyle/>
          <a:p>
            <a:r>
              <a:rPr lang="en-US" dirty="0" smtClean="0"/>
              <a:t>Project Scope</a:t>
            </a:r>
          </a:p>
          <a:p>
            <a:r>
              <a:rPr lang="en-US" dirty="0" smtClean="0"/>
              <a:t>Objectives</a:t>
            </a:r>
          </a:p>
          <a:p>
            <a:r>
              <a:rPr lang="en-US" dirty="0" smtClean="0"/>
              <a:t>Limitation of Classical System</a:t>
            </a:r>
          </a:p>
          <a:p>
            <a:r>
              <a:rPr lang="en-US" dirty="0" smtClean="0"/>
              <a:t>Advantages of Proposed System</a:t>
            </a:r>
          </a:p>
          <a:p>
            <a:r>
              <a:rPr lang="en-US" dirty="0" smtClean="0"/>
              <a:t>Phases of Project</a:t>
            </a:r>
          </a:p>
          <a:p>
            <a:r>
              <a:rPr lang="en-US" dirty="0" smtClean="0"/>
              <a:t>Architecture Design</a:t>
            </a:r>
          </a:p>
          <a:p>
            <a:r>
              <a:rPr lang="en-US" dirty="0" smtClean="0"/>
              <a:t>Activity Diagram</a:t>
            </a:r>
          </a:p>
          <a:p>
            <a:r>
              <a:rPr lang="en-US" dirty="0" smtClean="0"/>
              <a:t>Application Interfaces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Scope</a:t>
            </a:r>
            <a:br>
              <a:rPr lang="en-US" dirty="0"/>
            </a:br>
            <a:endParaRPr lang="en-US" dirty="0"/>
          </a:p>
        </p:txBody>
      </p:sp>
      <p:sp>
        <p:nvSpPr>
          <p:cNvPr id="3" name="Content Placeholder 2"/>
          <p:cNvSpPr>
            <a:spLocks noGrp="1"/>
          </p:cNvSpPr>
          <p:nvPr>
            <p:ph idx="1"/>
          </p:nvPr>
        </p:nvSpPr>
        <p:spPr/>
        <p:txBody>
          <a:bodyPr/>
          <a:lstStyle/>
          <a:p>
            <a:r>
              <a:rPr lang="en-US" dirty="0" smtClean="0"/>
              <a:t>Allocation of approximately all restaurants on the map</a:t>
            </a:r>
          </a:p>
          <a:p>
            <a:r>
              <a:rPr lang="en-US" dirty="0" smtClean="0"/>
              <a:t>Updated Menu of </a:t>
            </a:r>
            <a:r>
              <a:rPr lang="en-US" dirty="0" smtClean="0"/>
              <a:t>restaurant by the admin. </a:t>
            </a:r>
            <a:endParaRPr lang="en-US" dirty="0" smtClean="0"/>
          </a:p>
          <a:p>
            <a:r>
              <a:rPr lang="en-US" dirty="0" smtClean="0"/>
              <a:t>Track order feature. </a:t>
            </a:r>
          </a:p>
          <a:p>
            <a:r>
              <a:rPr lang="en-US" dirty="0" smtClean="0"/>
              <a:t>Pay </a:t>
            </a:r>
            <a:r>
              <a:rPr lang="en-US" dirty="0" smtClean="0"/>
              <a:t>through an online </a:t>
            </a:r>
            <a:r>
              <a:rPr lang="en-US" dirty="0" smtClean="0"/>
              <a:t>service (credit card and papal) or in person by cash.</a:t>
            </a:r>
            <a:endParaRPr lang="en-US" dirty="0" smtClean="0"/>
          </a:p>
          <a:p>
            <a:r>
              <a:rPr lang="en-US" dirty="0" smtClean="0"/>
              <a:t>Receiving invoice from the </a:t>
            </a:r>
            <a:r>
              <a:rPr lang="en-US" dirty="0" smtClean="0"/>
              <a:t>restaurant.</a:t>
            </a: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Easy approach to place </a:t>
            </a:r>
            <a:r>
              <a:rPr lang="en-US" dirty="0" smtClean="0"/>
              <a:t>order.</a:t>
            </a:r>
            <a:endParaRPr lang="en-US" dirty="0" smtClean="0"/>
          </a:p>
          <a:p>
            <a:r>
              <a:rPr lang="en-US" dirty="0" smtClean="0"/>
              <a:t>Quick service by </a:t>
            </a:r>
            <a:r>
              <a:rPr lang="en-US" dirty="0" smtClean="0"/>
              <a:t>restaurants.</a:t>
            </a:r>
            <a:endParaRPr lang="en-US" dirty="0" smtClean="0"/>
          </a:p>
          <a:p>
            <a:r>
              <a:rPr lang="en-US" dirty="0" smtClean="0"/>
              <a:t>Deliver fresh food to customers(s) at their </a:t>
            </a:r>
            <a:r>
              <a:rPr lang="en-US" dirty="0" smtClean="0"/>
              <a:t>doorstep.</a:t>
            </a:r>
            <a:endParaRPr lang="en-US" dirty="0" smtClean="0"/>
          </a:p>
          <a:p>
            <a:r>
              <a:rPr lang="en-US" dirty="0" smtClean="0"/>
              <a:t>Secure way to pay online and increasing </a:t>
            </a:r>
            <a:r>
              <a:rPr lang="en-US" dirty="0"/>
              <a:t>customer </a:t>
            </a:r>
            <a:r>
              <a:rPr lang="en-US" dirty="0" smtClean="0"/>
              <a:t>satisfaction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Classical Ordering System</a:t>
            </a:r>
          </a:p>
        </p:txBody>
      </p:sp>
      <p:sp>
        <p:nvSpPr>
          <p:cNvPr id="3" name="Content Placeholder 2"/>
          <p:cNvSpPr>
            <a:spLocks noGrp="1"/>
          </p:cNvSpPr>
          <p:nvPr>
            <p:ph idx="1"/>
          </p:nvPr>
        </p:nvSpPr>
        <p:spPr/>
        <p:txBody>
          <a:bodyPr>
            <a:normAutofit fontScale="95000" lnSpcReduction="10000"/>
          </a:bodyPr>
          <a:lstStyle/>
          <a:p>
            <a:r>
              <a:rPr lang="en-US" dirty="0"/>
              <a:t>Physical copy of the menu needed by customer.</a:t>
            </a:r>
          </a:p>
          <a:p>
            <a:r>
              <a:rPr lang="en-US" dirty="0"/>
              <a:t>Time </a:t>
            </a:r>
            <a:r>
              <a:rPr lang="en-US" dirty="0" smtClean="0"/>
              <a:t>consuming.</a:t>
            </a:r>
            <a:endParaRPr lang="en-US" dirty="0"/>
          </a:p>
          <a:p>
            <a:r>
              <a:rPr lang="en-US" dirty="0"/>
              <a:t>Lack of visual confirmation that the order was placed </a:t>
            </a:r>
            <a:r>
              <a:rPr lang="en-US" dirty="0" smtClean="0"/>
              <a:t>correctly.</a:t>
            </a:r>
            <a:endParaRPr lang="en-US" dirty="0"/>
          </a:p>
          <a:p>
            <a:r>
              <a:rPr lang="en-US" dirty="0"/>
              <a:t> Necessity for restaurant to have an employee answering the phone and taking </a:t>
            </a:r>
            <a:r>
              <a:rPr lang="en-US" dirty="0" smtClean="0"/>
              <a:t>orders.</a:t>
            </a:r>
            <a:endParaRPr lang="en-US" dirty="0"/>
          </a:p>
          <a:p>
            <a:r>
              <a:rPr lang="en-US" dirty="0"/>
              <a:t>Difficulty in tracking customers past </a:t>
            </a:r>
            <a:r>
              <a:rPr lang="en-US" dirty="0" smtClean="0"/>
              <a:t>history.</a:t>
            </a:r>
            <a:endParaRPr lang="en-US" dirty="0"/>
          </a:p>
          <a:p>
            <a:r>
              <a:rPr lang="en-US" dirty="0"/>
              <a:t>Manual work and consumes large volumes of </a:t>
            </a:r>
            <a:r>
              <a:rPr lang="en-US" dirty="0" smtClean="0"/>
              <a:t>data.</a:t>
            </a:r>
            <a:endParaRPr lang="en-US" dirty="0"/>
          </a:p>
          <a:p>
            <a:r>
              <a:rPr lang="en-US" dirty="0"/>
              <a:t>Lack of data </a:t>
            </a:r>
            <a:r>
              <a:rPr lang="en-US" dirty="0" smtClean="0"/>
              <a:t>security.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p:txBody>
          <a:bodyPr>
            <a:normAutofit/>
          </a:bodyPr>
          <a:lstStyle/>
          <a:p>
            <a:r>
              <a:rPr lang="en-US" dirty="0"/>
              <a:t>Convenient; Easy to </a:t>
            </a:r>
            <a:r>
              <a:rPr lang="en-US" dirty="0" smtClean="0"/>
              <a:t>use.</a:t>
            </a:r>
            <a:endParaRPr lang="en-US" dirty="0"/>
          </a:p>
          <a:p>
            <a:r>
              <a:rPr lang="en-US" dirty="0"/>
              <a:t>No misunderstandings and no </a:t>
            </a:r>
            <a:r>
              <a:rPr lang="en-US" dirty="0" smtClean="0"/>
              <a:t>frustrations.</a:t>
            </a:r>
            <a:endParaRPr lang="en-US" dirty="0"/>
          </a:p>
          <a:p>
            <a:r>
              <a:rPr lang="en-US" dirty="0"/>
              <a:t>Security of data. Data are well protected for personal use.</a:t>
            </a:r>
          </a:p>
          <a:p>
            <a:r>
              <a:rPr lang="en-US" dirty="0"/>
              <a:t>Ensures data accuracy during order placement </a:t>
            </a:r>
            <a:r>
              <a:rPr lang="en-US" dirty="0" smtClean="0"/>
              <a:t>process.</a:t>
            </a:r>
            <a:endParaRPr lang="en-US" dirty="0"/>
          </a:p>
          <a:p>
            <a:r>
              <a:rPr lang="en-US" dirty="0"/>
              <a:t>Minimized manual data </a:t>
            </a:r>
            <a:r>
              <a:rPr lang="en-US" dirty="0" smtClean="0"/>
              <a:t>entry.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113144"/>
            <a:ext cx="2971800" cy="1295400"/>
          </a:xfrm>
        </p:spPr>
        <p:txBody>
          <a:bodyPr/>
          <a:lstStyle/>
          <a:p>
            <a:r>
              <a:rPr lang="en-US" dirty="0" smtClean="0"/>
              <a:t>PHASES OF PROJECT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254" b="10000"/>
          <a:stretch>
            <a:fillRect/>
          </a:stretch>
        </p:blipFill>
        <p:spPr>
          <a:xfrm>
            <a:off x="3296285" y="-14605"/>
            <a:ext cx="8856980" cy="68459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Architecture Diagram – Component Based</a:t>
            </a:r>
            <a:endParaRPr lang="en-US" dirty="0"/>
          </a:p>
        </p:txBody>
      </p:sp>
      <p:pic>
        <p:nvPicPr>
          <p:cNvPr id="3" name="Picture 2"/>
          <p:cNvPicPr>
            <a:picLocks noChangeAspect="1"/>
          </p:cNvPicPr>
          <p:nvPr/>
        </p:nvPicPr>
        <p:blipFill>
          <a:blip r:embed="rId3"/>
          <a:stretch>
            <a:fillRect/>
          </a:stretch>
        </p:blipFill>
        <p:spPr>
          <a:xfrm>
            <a:off x="1065212" y="1447800"/>
            <a:ext cx="10363200" cy="5295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Story Realization</a:t>
            </a:r>
          </a:p>
        </p:txBody>
      </p:sp>
      <p:sp>
        <p:nvSpPr>
          <p:cNvPr id="3" name="Content Placeholder 2"/>
          <p:cNvSpPr>
            <a:spLocks noGrp="1"/>
          </p:cNvSpPr>
          <p:nvPr>
            <p:ph idx="1"/>
          </p:nvPr>
        </p:nvSpPr>
        <p:spPr/>
        <p:txBody>
          <a:bodyPr>
            <a:normAutofit/>
          </a:bodyPr>
          <a:lstStyle/>
          <a:p>
            <a:r>
              <a:rPr lang="en-US" dirty="0"/>
              <a:t>As a user of online ordering application I want a quick approach to </a:t>
            </a:r>
            <a:r>
              <a:rPr lang="en-US" dirty="0" smtClean="0"/>
              <a:t>find </a:t>
            </a:r>
            <a:r>
              <a:rPr lang="en-US" dirty="0"/>
              <a:t>all the restaurants around my location with their updated menu. </a:t>
            </a:r>
          </a:p>
          <a:p>
            <a:r>
              <a:rPr lang="en-US" dirty="0"/>
              <a:t>The application should be very much responsive and user friendly with restaurants delivering order on time. </a:t>
            </a:r>
          </a:p>
          <a:p>
            <a:r>
              <a:rPr lang="en-US" dirty="0"/>
              <a:t>Moreover, it should keep the user’s data secure so that I can freely add my personal as well as account details when using this application.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Fresh food presentation (widescreen)</Template>
  <TotalTime>201</TotalTime>
  <Words>1250</Words>
  <Application>Microsoft Macintosh PowerPoint</Application>
  <PresentationFormat>Custom</PresentationFormat>
  <Paragraphs>88</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Cooking 16x9</vt:lpstr>
      <vt:lpstr>Restaurant Ordering App</vt:lpstr>
      <vt:lpstr>Proceedings</vt:lpstr>
      <vt:lpstr>Project Scope </vt:lpstr>
      <vt:lpstr>Objectives</vt:lpstr>
      <vt:lpstr>Limitation of Classical Ordering System</vt:lpstr>
      <vt:lpstr>Advantages</vt:lpstr>
      <vt:lpstr>PHASES OF PROJECT</vt:lpstr>
      <vt:lpstr>Architecture Diagram – Component Based</vt:lpstr>
      <vt:lpstr>User Story Realization</vt:lpstr>
      <vt:lpstr>Activity Diagram</vt:lpstr>
      <vt:lpstr>Activity Diagram</vt:lpstr>
      <vt:lpstr>LOCATE RESTAURANT GUI</vt:lpstr>
      <vt:lpstr>PLACE ORDER GUI</vt:lpstr>
      <vt:lpstr>SELECT PAYMENT METHOD GUI</vt:lpstr>
      <vt:lpstr>SELECT ITEM GUI</vt:lpstr>
      <vt:lpstr>UPDATE MENU GUI</vt:lpstr>
      <vt:lpstr>DEMO</vt:lpstr>
      <vt:lpstr>PowerPoint Presentation</vt:lpstr>
      <vt:lpstr>Thank You Have a Nice Day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Ordering App</dc:title>
  <dc:creator>Summiyah Sultana</dc:creator>
  <cp:lastModifiedBy>Alsalt Alkharusi</cp:lastModifiedBy>
  <cp:revision>63</cp:revision>
  <dcterms:created xsi:type="dcterms:W3CDTF">2017-04-01T08:48:00Z</dcterms:created>
  <dcterms:modified xsi:type="dcterms:W3CDTF">2017-05-04T21:07:27Z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1033-10.2.0.5820</vt:lpwstr>
  </property>
</Properties>
</file>