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3" r:id="rId3"/>
    <p:sldId id="292" r:id="rId4"/>
    <p:sldId id="294" r:id="rId5"/>
    <p:sldId id="295" r:id="rId6"/>
    <p:sldId id="296" r:id="rId7"/>
    <p:sldId id="297" r:id="rId8"/>
    <p:sldId id="298" r:id="rId9"/>
    <p:sldId id="272" r:id="rId10"/>
    <p:sldId id="273" r:id="rId11"/>
    <p:sldId id="303" r:id="rId12"/>
    <p:sldId id="261" r:id="rId13"/>
    <p:sldId id="299" r:id="rId14"/>
    <p:sldId id="300" r:id="rId15"/>
    <p:sldId id="301" r:id="rId16"/>
    <p:sldId id="276" r:id="rId17"/>
    <p:sldId id="304" r:id="rId18"/>
    <p:sldId id="277" r:id="rId19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270" y="-19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07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8BAA0B4-FCA1-451C-B3BA-F0AE6C9BE3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037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bg-BG" smtClean="0">
              <a:latin typeface="Arial" panose="020B060402020202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E3FAAE-FB0A-439E-B42D-3DBD09B3EEF7}" type="slidenum">
              <a:rPr lang="ru-RU" altLang="bg-BG"/>
              <a:pPr>
                <a:spcBef>
                  <a:spcPct val="0"/>
                </a:spcBef>
              </a:pPr>
              <a:t>15</a:t>
            </a:fld>
            <a:endParaRPr lang="ru-RU" altLang="bg-BG"/>
          </a:p>
        </p:txBody>
      </p:sp>
    </p:spTree>
    <p:extLst>
      <p:ext uri="{BB962C8B-B14F-4D97-AF65-F5344CB8AC3E}">
        <p14:creationId xmlns:p14="http://schemas.microsoft.com/office/powerpoint/2010/main" val="320848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455988" y="1987550"/>
            <a:ext cx="5724525" cy="10080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bg-BG" altLang="bg-BG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87675" y="1700213"/>
            <a:ext cx="6048375" cy="1109662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87675" y="2446338"/>
            <a:ext cx="6048375" cy="696912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2646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816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0388" y="2416175"/>
            <a:ext cx="1909762" cy="4035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338" y="2416175"/>
            <a:ext cx="5581650" cy="4035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965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721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758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338" y="2997200"/>
            <a:ext cx="3744912" cy="345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3650" y="2997200"/>
            <a:ext cx="3746500" cy="345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391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694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486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0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318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20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2416175"/>
            <a:ext cx="65532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bg-BG" smtClean="0"/>
              <a:t>Click to edit Master title style</a:t>
            </a:r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0" y="5516563"/>
            <a:ext cx="9144000" cy="1341437"/>
          </a:xfrm>
          <a:prstGeom prst="rect">
            <a:avLst/>
          </a:prstGeom>
          <a:gradFill rotWithShape="1">
            <a:gsLst>
              <a:gs pos="0">
                <a:srgbClr val="765E2F">
                  <a:alpha val="0"/>
                </a:srgbClr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uk-UA" altLang="bg-BG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6338" y="2997200"/>
            <a:ext cx="7643812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bg-BG" smtClean="0"/>
              <a:t>Click to edit Master text styles</a:t>
            </a:r>
          </a:p>
          <a:p>
            <a:pPr lvl="1"/>
            <a:r>
              <a:rPr lang="ru-RU" altLang="bg-BG" smtClean="0"/>
              <a:t>Second level</a:t>
            </a:r>
          </a:p>
          <a:p>
            <a:pPr lvl="2"/>
            <a:r>
              <a:rPr lang="ru-RU" altLang="bg-BG" smtClean="0"/>
              <a:t>Third level</a:t>
            </a:r>
          </a:p>
          <a:p>
            <a:pPr lvl="3"/>
            <a:r>
              <a:rPr lang="ru-RU" altLang="bg-BG" smtClean="0"/>
              <a:t>Fourth level</a:t>
            </a:r>
          </a:p>
          <a:p>
            <a:pPr lvl="4"/>
            <a:r>
              <a:rPr lang="ru-RU" altLang="bg-BG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429000" y="0"/>
            <a:ext cx="2071688" cy="17859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6" name="Rectangle 5"/>
          <p:cNvSpPr/>
          <p:nvPr/>
        </p:nvSpPr>
        <p:spPr>
          <a:xfrm>
            <a:off x="-142875" y="2000250"/>
            <a:ext cx="9429750" cy="1000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928688" y="1847850"/>
            <a:ext cx="7500937" cy="1285875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1563" y="1500188"/>
            <a:ext cx="7500937" cy="1984375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НАДЕЖДНОСТ  И  ДИАГНОСТИКА НА  КОМПЮТЪРНИ  СИСТЕМИ</a:t>
            </a:r>
            <a:endParaRPr lang="uk-UA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43375" y="4000500"/>
            <a:ext cx="5000625" cy="571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pic>
        <p:nvPicPr>
          <p:cNvPr id="4103" name="Picture 5" descr="C:\Documents and Settings\galina\Desktop\NDKS\logo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161925"/>
            <a:ext cx="1798638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429000" y="0"/>
            <a:ext cx="357188" cy="357188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18" name="Rectangle 17"/>
          <p:cNvSpPr/>
          <p:nvPr/>
        </p:nvSpPr>
        <p:spPr>
          <a:xfrm>
            <a:off x="3581400" y="152400"/>
            <a:ext cx="357188" cy="357188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3733800" y="304800"/>
            <a:ext cx="357188" cy="357188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4000500" y="3857625"/>
            <a:ext cx="357188" cy="357188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2" name="Rectangle 21"/>
          <p:cNvSpPr/>
          <p:nvPr/>
        </p:nvSpPr>
        <p:spPr>
          <a:xfrm>
            <a:off x="4000500" y="4357688"/>
            <a:ext cx="357188" cy="357187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754438" y="3929063"/>
            <a:ext cx="4929187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ru-RU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Лектор: доц. д-р Галина Иванова</a:t>
            </a:r>
            <a:endParaRPr lang="uk-UA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43375" y="4965700"/>
            <a:ext cx="5000625" cy="98358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3" name="Rectangle 22"/>
          <p:cNvSpPr/>
          <p:nvPr/>
        </p:nvSpPr>
        <p:spPr>
          <a:xfrm>
            <a:off x="4000500" y="4822825"/>
            <a:ext cx="357188" cy="357188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4" name="Rectangle 23"/>
          <p:cNvSpPr/>
          <p:nvPr/>
        </p:nvSpPr>
        <p:spPr>
          <a:xfrm>
            <a:off x="4000500" y="5736109"/>
            <a:ext cx="357188" cy="357187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4211960" y="5117524"/>
            <a:ext cx="51435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ru-RU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Упражнения: доц. д-р Галина Иванова</a:t>
            </a:r>
            <a:endParaRPr lang="en-US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j-ea"/>
              <a:cs typeface="+mj-cs"/>
            </a:endParaRPr>
          </a:p>
          <a:p>
            <a:pPr algn="ctr" eaLnBrk="1" hangingPunct="1">
              <a:defRPr/>
            </a:pPr>
            <a:r>
              <a:rPr lang="bg-BG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гл. ас. д-р Елица </a:t>
            </a:r>
            <a:r>
              <a:rPr lang="bg-BG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Ибрямова</a:t>
            </a:r>
          </a:p>
          <a:p>
            <a:pPr eaLnBrk="1" hangingPunct="1">
              <a:defRPr/>
            </a:pPr>
            <a:r>
              <a:rPr lang="bg-BG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          </a:t>
            </a:r>
            <a:r>
              <a:rPr lang="bg-BG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докт</a:t>
            </a:r>
            <a:r>
              <a:rPr lang="bg-BG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. Юксел Алиев</a:t>
            </a:r>
            <a:endParaRPr lang="uk-UA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42875" y="2109788"/>
            <a:ext cx="9429750" cy="60166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0" name="Rectangle 19"/>
          <p:cNvSpPr/>
          <p:nvPr/>
        </p:nvSpPr>
        <p:spPr>
          <a:xfrm>
            <a:off x="928688" y="1916113"/>
            <a:ext cx="7500937" cy="938212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893763" y="1727200"/>
            <a:ext cx="7500937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bg-BG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ТЕОРЕТИЧНА  ПОСТАНОВКА</a:t>
            </a:r>
            <a:endParaRPr lang="uk-UA" sz="24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j-ea"/>
              <a:cs typeface="+mj-cs"/>
            </a:endParaRPr>
          </a:p>
        </p:txBody>
      </p:sp>
      <p:pic>
        <p:nvPicPr>
          <p:cNvPr id="13" name="Picture 12" descr="binarykey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843" y="3496456"/>
            <a:ext cx="3806324" cy="26813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42875" y="571500"/>
            <a:ext cx="9429750" cy="60166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0" name="Rectangle 19"/>
          <p:cNvSpPr/>
          <p:nvPr/>
        </p:nvSpPr>
        <p:spPr>
          <a:xfrm>
            <a:off x="928688" y="377825"/>
            <a:ext cx="7500937" cy="938213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893763" y="188913"/>
            <a:ext cx="7500937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bg-BG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КОНТРОЛ  НА  АРИТМЕТИЧЕСКИ  ОПЕРАЦИИ</a:t>
            </a:r>
            <a:endParaRPr lang="uk-UA" sz="24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j-ea"/>
              <a:cs typeface="+mj-cs"/>
            </a:endParaRPr>
          </a:p>
        </p:txBody>
      </p:sp>
      <p:grpSp>
        <p:nvGrpSpPr>
          <p:cNvPr id="14341" name="Group 41"/>
          <p:cNvGrpSpPr>
            <a:grpSpLocks/>
          </p:cNvGrpSpPr>
          <p:nvPr/>
        </p:nvGrpSpPr>
        <p:grpSpPr bwMode="auto">
          <a:xfrm>
            <a:off x="468313" y="3860800"/>
            <a:ext cx="285750" cy="285750"/>
            <a:chOff x="928662" y="2357430"/>
            <a:chExt cx="285752" cy="285752"/>
          </a:xfrm>
        </p:grpSpPr>
        <p:sp>
          <p:nvSpPr>
            <p:cNvPr id="23" name="Rectangle 22"/>
            <p:cNvSpPr/>
            <p:nvPr/>
          </p:nvSpPr>
          <p:spPr>
            <a:xfrm>
              <a:off x="928662" y="2357430"/>
              <a:ext cx="214313" cy="214315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00099" y="2428869"/>
              <a:ext cx="214315" cy="214313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450850" y="1973263"/>
            <a:ext cx="7978775" cy="571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36" name="Rectangle 35"/>
          <p:cNvSpPr/>
          <p:nvPr/>
        </p:nvSpPr>
        <p:spPr>
          <a:xfrm>
            <a:off x="307975" y="1830388"/>
            <a:ext cx="357188" cy="357187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37" name="Rectangle 36"/>
          <p:cNvSpPr/>
          <p:nvPr/>
        </p:nvSpPr>
        <p:spPr>
          <a:xfrm>
            <a:off x="307975" y="2330450"/>
            <a:ext cx="357188" cy="357188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571500" y="1957388"/>
            <a:ext cx="807243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bg-BG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 Контрол на АО</a:t>
            </a:r>
          </a:p>
        </p:txBody>
      </p:sp>
      <p:grpSp>
        <p:nvGrpSpPr>
          <p:cNvPr id="14346" name="Group 41"/>
          <p:cNvGrpSpPr>
            <a:grpSpLocks/>
          </p:cNvGrpSpPr>
          <p:nvPr/>
        </p:nvGrpSpPr>
        <p:grpSpPr bwMode="auto">
          <a:xfrm>
            <a:off x="509588" y="2884488"/>
            <a:ext cx="285750" cy="285750"/>
            <a:chOff x="928662" y="2357430"/>
            <a:chExt cx="285752" cy="285752"/>
          </a:xfrm>
        </p:grpSpPr>
        <p:sp>
          <p:nvSpPr>
            <p:cNvPr id="17" name="Rectangle 16"/>
            <p:cNvSpPr/>
            <p:nvPr/>
          </p:nvSpPr>
          <p:spPr>
            <a:xfrm>
              <a:off x="928662" y="2357430"/>
              <a:ext cx="214313" cy="214313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00099" y="2428867"/>
              <a:ext cx="214315" cy="214315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928688" y="4437063"/>
            <a:ext cx="5068887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 eaLnBrk="1" hangingPunct="1">
              <a:defRPr/>
            </a:pPr>
            <a:endParaRPr lang="ru-RU" u="sng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eaLnBrk="1" hangingPunct="1">
              <a:defRPr/>
            </a:pPr>
            <a:endParaRPr lang="ru-RU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57250" y="2820988"/>
            <a:ext cx="7531100" cy="11906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>
                <a:solidFill>
                  <a:srgbClr val="4D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Най-често се използва контрол по нечетност. Контролът се осъществява чрез сравняване на очакваната нечетност с получената.</a:t>
            </a:r>
            <a:endParaRPr lang="bg-BG">
              <a:latin typeface="Arial" charset="0"/>
            </a:endParaRPr>
          </a:p>
          <a:p>
            <a:pPr eaLnBrk="1" hangingPunct="1">
              <a:defRPr/>
            </a:pPr>
            <a:r>
              <a:rPr lang="ru-RU">
                <a:solidFill>
                  <a:srgbClr val="4D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endParaRPr lang="bg-BG"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7250" y="3402013"/>
            <a:ext cx="8072438" cy="9159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defRPr/>
            </a:pPr>
            <a:endParaRPr lang="ru-RU">
              <a:solidFill>
                <a:srgbClr val="4D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just" eaLnBrk="1" hangingPunct="1">
              <a:defRPr/>
            </a:pPr>
            <a:r>
              <a:rPr lang="ru-RU">
                <a:solidFill>
                  <a:srgbClr val="4D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Намира приложение и контрол по модул чрез организиране на разделен контрол.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84238" y="4295775"/>
            <a:ext cx="6946900" cy="641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defRPr/>
            </a:pPr>
            <a:r>
              <a:rPr lang="ru-RU">
                <a:solidFill>
                  <a:srgbClr val="4D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За контрол на суматори се използват още контрол чрез </a:t>
            </a:r>
          </a:p>
          <a:p>
            <a:pPr algn="just" eaLnBrk="1" hangingPunct="1">
              <a:defRPr/>
            </a:pPr>
            <a:r>
              <a:rPr lang="ru-RU">
                <a:solidFill>
                  <a:srgbClr val="4D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двупроводна логика, </a:t>
            </a:r>
            <a:r>
              <a:rPr lang="en-US">
                <a:solidFill>
                  <a:srgbClr val="4D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AN</a:t>
            </a:r>
            <a:r>
              <a:rPr lang="ru-RU">
                <a:solidFill>
                  <a:srgbClr val="4D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кода и др..</a:t>
            </a:r>
          </a:p>
        </p:txBody>
      </p:sp>
      <p:grpSp>
        <p:nvGrpSpPr>
          <p:cNvPr id="14351" name="Group 41"/>
          <p:cNvGrpSpPr>
            <a:grpSpLocks/>
          </p:cNvGrpSpPr>
          <p:nvPr/>
        </p:nvGrpSpPr>
        <p:grpSpPr bwMode="auto">
          <a:xfrm>
            <a:off x="500063" y="4325938"/>
            <a:ext cx="285750" cy="285750"/>
            <a:chOff x="928662" y="2357430"/>
            <a:chExt cx="285752" cy="285752"/>
          </a:xfrm>
        </p:grpSpPr>
        <p:sp>
          <p:nvSpPr>
            <p:cNvPr id="41" name="Rectangle 40"/>
            <p:cNvSpPr/>
            <p:nvPr/>
          </p:nvSpPr>
          <p:spPr>
            <a:xfrm>
              <a:off x="928662" y="2357430"/>
              <a:ext cx="214313" cy="214313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00099" y="2428867"/>
              <a:ext cx="214315" cy="214315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42875" y="571500"/>
            <a:ext cx="9429750" cy="60166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0" name="Rectangle 19"/>
          <p:cNvSpPr/>
          <p:nvPr/>
        </p:nvSpPr>
        <p:spPr>
          <a:xfrm>
            <a:off x="928688" y="377825"/>
            <a:ext cx="7500937" cy="938213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893763" y="188913"/>
            <a:ext cx="7500937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bg-BG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КОНТРОЛ  НА  ЛОГИЧЕСКИ  ОПЕРАЦИИ</a:t>
            </a:r>
            <a:endParaRPr lang="uk-UA" sz="24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j-ea"/>
              <a:cs typeface="+mj-cs"/>
            </a:endParaRPr>
          </a:p>
        </p:txBody>
      </p:sp>
      <p:grpSp>
        <p:nvGrpSpPr>
          <p:cNvPr id="15365" name="Group 41"/>
          <p:cNvGrpSpPr>
            <a:grpSpLocks/>
          </p:cNvGrpSpPr>
          <p:nvPr/>
        </p:nvGrpSpPr>
        <p:grpSpPr bwMode="auto">
          <a:xfrm>
            <a:off x="500063" y="3375025"/>
            <a:ext cx="285750" cy="285750"/>
            <a:chOff x="928662" y="2357430"/>
            <a:chExt cx="285752" cy="285752"/>
          </a:xfrm>
        </p:grpSpPr>
        <p:sp>
          <p:nvSpPr>
            <p:cNvPr id="23" name="Rectangle 22"/>
            <p:cNvSpPr/>
            <p:nvPr/>
          </p:nvSpPr>
          <p:spPr>
            <a:xfrm>
              <a:off x="928662" y="2357430"/>
              <a:ext cx="214313" cy="214315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00099" y="2428869"/>
              <a:ext cx="214315" cy="214313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450850" y="1973263"/>
            <a:ext cx="7978775" cy="571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36" name="Rectangle 35"/>
          <p:cNvSpPr/>
          <p:nvPr/>
        </p:nvSpPr>
        <p:spPr>
          <a:xfrm>
            <a:off x="307975" y="1830388"/>
            <a:ext cx="357188" cy="357187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37" name="Rectangle 36"/>
          <p:cNvSpPr/>
          <p:nvPr/>
        </p:nvSpPr>
        <p:spPr>
          <a:xfrm>
            <a:off x="307975" y="2330450"/>
            <a:ext cx="357188" cy="357188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571500" y="1957388"/>
            <a:ext cx="807243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bg-BG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 Логически операции:</a:t>
            </a:r>
          </a:p>
        </p:txBody>
      </p:sp>
      <p:grpSp>
        <p:nvGrpSpPr>
          <p:cNvPr id="15370" name="Group 41"/>
          <p:cNvGrpSpPr>
            <a:grpSpLocks/>
          </p:cNvGrpSpPr>
          <p:nvPr/>
        </p:nvGrpSpPr>
        <p:grpSpPr bwMode="auto">
          <a:xfrm>
            <a:off x="509588" y="2884488"/>
            <a:ext cx="285750" cy="285750"/>
            <a:chOff x="928662" y="2357430"/>
            <a:chExt cx="285752" cy="285752"/>
          </a:xfrm>
        </p:grpSpPr>
        <p:sp>
          <p:nvSpPr>
            <p:cNvPr id="17" name="Rectangle 16"/>
            <p:cNvSpPr/>
            <p:nvPr/>
          </p:nvSpPr>
          <p:spPr>
            <a:xfrm>
              <a:off x="928662" y="2357430"/>
              <a:ext cx="214313" cy="214313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00099" y="2428867"/>
              <a:ext cx="214315" cy="214315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928688" y="4167188"/>
            <a:ext cx="5068887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 eaLnBrk="1" hangingPunct="1">
              <a:defRPr/>
            </a:pPr>
            <a:endParaRPr lang="ru-RU" u="sng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eaLnBrk="1" hangingPunct="1">
              <a:defRPr/>
            </a:pPr>
            <a:endParaRPr lang="ru-RU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57250" y="2820988"/>
            <a:ext cx="3714750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dirty="0">
                <a:solidFill>
                  <a:srgbClr val="6600CC">
                    <a:lumMod val="7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логическо събиране – ИЛИ ;</a:t>
            </a:r>
            <a:endParaRPr lang="bg-BG" dirty="0">
              <a:latin typeface="Arial" charset="0"/>
            </a:endParaRPr>
          </a:p>
          <a:p>
            <a:pPr eaLnBrk="1" hangingPunct="1">
              <a:defRPr/>
            </a:pPr>
            <a:r>
              <a:rPr lang="ru-RU" dirty="0">
                <a:solidFill>
                  <a:srgbClr val="6600CC">
                    <a:lumMod val="7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endParaRPr lang="bg-BG" dirty="0"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7250" y="3286125"/>
            <a:ext cx="3679825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ru-RU" dirty="0">
                <a:solidFill>
                  <a:srgbClr val="6600CC">
                    <a:lumMod val="7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логическо умножение – И 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57250" y="3741738"/>
            <a:ext cx="3670300" cy="366712"/>
          </a:xfrm>
          <a:prstGeom prst="rect">
            <a:avLst/>
          </a:prstGeom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ru-RU" smtClean="0">
                <a:solidFill>
                  <a:srgbClr val="4D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поразрядно сравнение - </a:t>
            </a:r>
            <a:r>
              <a:rPr lang="en-US" smtClean="0">
                <a:solidFill>
                  <a:srgbClr val="4D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</a:t>
            </a:r>
            <a:r>
              <a:rPr lang="ru-RU" smtClean="0">
                <a:solidFill>
                  <a:srgbClr val="4D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;</a:t>
            </a:r>
          </a:p>
        </p:txBody>
      </p:sp>
      <p:grpSp>
        <p:nvGrpSpPr>
          <p:cNvPr id="15375" name="Group 41"/>
          <p:cNvGrpSpPr>
            <a:grpSpLocks/>
          </p:cNvGrpSpPr>
          <p:nvPr/>
        </p:nvGrpSpPr>
        <p:grpSpPr bwMode="auto">
          <a:xfrm>
            <a:off x="500063" y="3795713"/>
            <a:ext cx="285750" cy="285750"/>
            <a:chOff x="928662" y="2357430"/>
            <a:chExt cx="285752" cy="285752"/>
          </a:xfrm>
        </p:grpSpPr>
        <p:sp>
          <p:nvSpPr>
            <p:cNvPr id="32" name="Rectangle 31"/>
            <p:cNvSpPr/>
            <p:nvPr/>
          </p:nvSpPr>
          <p:spPr>
            <a:xfrm>
              <a:off x="928662" y="2357430"/>
              <a:ext cx="214313" cy="214313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00099" y="2428867"/>
              <a:ext cx="214315" cy="214315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884238" y="4197350"/>
            <a:ext cx="19399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defRPr/>
            </a:pPr>
            <a:r>
              <a:rPr lang="ru-RU" dirty="0">
                <a:solidFill>
                  <a:srgbClr val="6600CC">
                    <a:lumMod val="7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инвертиране ;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2175" y="4678363"/>
            <a:ext cx="184467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defRPr/>
            </a:pPr>
            <a:r>
              <a:rPr lang="ru-RU" dirty="0">
                <a:solidFill>
                  <a:srgbClr val="6600CC">
                    <a:lumMod val="7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изместване  ;</a:t>
            </a:r>
          </a:p>
        </p:txBody>
      </p:sp>
      <p:grpSp>
        <p:nvGrpSpPr>
          <p:cNvPr id="15378" name="Group 41"/>
          <p:cNvGrpSpPr>
            <a:grpSpLocks/>
          </p:cNvGrpSpPr>
          <p:nvPr/>
        </p:nvGrpSpPr>
        <p:grpSpPr bwMode="auto">
          <a:xfrm>
            <a:off x="500063" y="4227513"/>
            <a:ext cx="285750" cy="285750"/>
            <a:chOff x="928662" y="2357430"/>
            <a:chExt cx="285752" cy="285752"/>
          </a:xfrm>
        </p:grpSpPr>
        <p:sp>
          <p:nvSpPr>
            <p:cNvPr id="41" name="Rectangle 40"/>
            <p:cNvSpPr/>
            <p:nvPr/>
          </p:nvSpPr>
          <p:spPr>
            <a:xfrm>
              <a:off x="928662" y="2357430"/>
              <a:ext cx="214313" cy="214313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00099" y="2428867"/>
              <a:ext cx="214315" cy="214315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5379" name="Group 41"/>
          <p:cNvGrpSpPr>
            <a:grpSpLocks/>
          </p:cNvGrpSpPr>
          <p:nvPr/>
        </p:nvGrpSpPr>
        <p:grpSpPr bwMode="auto">
          <a:xfrm>
            <a:off x="500063" y="4702175"/>
            <a:ext cx="285750" cy="285750"/>
            <a:chOff x="928662" y="2357430"/>
            <a:chExt cx="285752" cy="285752"/>
          </a:xfrm>
        </p:grpSpPr>
        <p:sp>
          <p:nvSpPr>
            <p:cNvPr id="44" name="Rectangle 43"/>
            <p:cNvSpPr/>
            <p:nvPr/>
          </p:nvSpPr>
          <p:spPr>
            <a:xfrm>
              <a:off x="928662" y="2357430"/>
              <a:ext cx="214313" cy="214315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00099" y="2428869"/>
              <a:ext cx="214315" cy="214313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pic>
        <p:nvPicPr>
          <p:cNvPr id="15380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4" t="54141" r="75674" b="38882"/>
          <a:stretch>
            <a:fillRect/>
          </a:stretch>
        </p:blipFill>
        <p:spPr bwMode="auto">
          <a:xfrm>
            <a:off x="3851275" y="3789363"/>
            <a:ext cx="247650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42875" y="571500"/>
            <a:ext cx="9429750" cy="60166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0" name="Rectangle 19"/>
          <p:cNvSpPr/>
          <p:nvPr/>
        </p:nvSpPr>
        <p:spPr>
          <a:xfrm>
            <a:off x="928688" y="377825"/>
            <a:ext cx="7500937" cy="938213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893763" y="188913"/>
            <a:ext cx="7500937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bg-BG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КОНТРОЛ  НА  ЛОГИЧЕСКИ  ОПЕРАЦИИ</a:t>
            </a:r>
            <a:endParaRPr lang="uk-UA" sz="24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j-ea"/>
              <a:cs typeface="+mj-cs"/>
            </a:endParaRPr>
          </a:p>
        </p:txBody>
      </p:sp>
      <p:grpSp>
        <p:nvGrpSpPr>
          <p:cNvPr id="16389" name="Group 41"/>
          <p:cNvGrpSpPr>
            <a:grpSpLocks/>
          </p:cNvGrpSpPr>
          <p:nvPr/>
        </p:nvGrpSpPr>
        <p:grpSpPr bwMode="auto">
          <a:xfrm>
            <a:off x="500063" y="4192588"/>
            <a:ext cx="285750" cy="285750"/>
            <a:chOff x="928662" y="2357430"/>
            <a:chExt cx="285752" cy="285752"/>
          </a:xfrm>
        </p:grpSpPr>
        <p:sp>
          <p:nvSpPr>
            <p:cNvPr id="23" name="Rectangle 22"/>
            <p:cNvSpPr/>
            <p:nvPr/>
          </p:nvSpPr>
          <p:spPr>
            <a:xfrm>
              <a:off x="928662" y="2357430"/>
              <a:ext cx="214313" cy="214313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00099" y="2428867"/>
              <a:ext cx="214315" cy="214315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450850" y="1973263"/>
            <a:ext cx="7978775" cy="571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36" name="Rectangle 35"/>
          <p:cNvSpPr/>
          <p:nvPr/>
        </p:nvSpPr>
        <p:spPr>
          <a:xfrm>
            <a:off x="307975" y="1830388"/>
            <a:ext cx="357188" cy="357187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37" name="Rectangle 36"/>
          <p:cNvSpPr/>
          <p:nvPr/>
        </p:nvSpPr>
        <p:spPr>
          <a:xfrm>
            <a:off x="307975" y="2330450"/>
            <a:ext cx="357188" cy="357188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571500" y="1957388"/>
            <a:ext cx="807243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bg-BG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 Програмни методи за контрол</a:t>
            </a:r>
          </a:p>
        </p:txBody>
      </p:sp>
      <p:grpSp>
        <p:nvGrpSpPr>
          <p:cNvPr id="16394" name="Group 41"/>
          <p:cNvGrpSpPr>
            <a:grpSpLocks/>
          </p:cNvGrpSpPr>
          <p:nvPr/>
        </p:nvGrpSpPr>
        <p:grpSpPr bwMode="auto">
          <a:xfrm>
            <a:off x="509588" y="3382963"/>
            <a:ext cx="285750" cy="285750"/>
            <a:chOff x="928662" y="2357430"/>
            <a:chExt cx="285752" cy="285752"/>
          </a:xfrm>
        </p:grpSpPr>
        <p:sp>
          <p:nvSpPr>
            <p:cNvPr id="17" name="Rectangle 16"/>
            <p:cNvSpPr/>
            <p:nvPr/>
          </p:nvSpPr>
          <p:spPr>
            <a:xfrm>
              <a:off x="928662" y="2357430"/>
              <a:ext cx="214313" cy="214313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00099" y="2428867"/>
              <a:ext cx="214315" cy="214315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857250" y="3319463"/>
            <a:ext cx="8001000" cy="9223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ru-RU" dirty="0">
                <a:solidFill>
                  <a:srgbClr val="6600CC">
                    <a:lumMod val="7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повторно изпълнение на логическата операция и сравнение на контролните разряди на резултата;</a:t>
            </a:r>
            <a:endParaRPr lang="bg-BG" dirty="0">
              <a:latin typeface="Arial" charset="0"/>
            </a:endParaRPr>
          </a:p>
          <a:p>
            <a:pPr eaLnBrk="1" hangingPunct="1">
              <a:defRPr/>
            </a:pPr>
            <a:r>
              <a:rPr lang="ru-RU" dirty="0">
                <a:solidFill>
                  <a:srgbClr val="6600CC">
                    <a:lumMod val="7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endParaRPr lang="bg-BG" dirty="0"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7250" y="4103688"/>
            <a:ext cx="8072438" cy="9159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ru-RU">
                <a:solidFill>
                  <a:srgbClr val="4D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едновременно  изпълнение на две различни логически операции и сравнение на контролнит</a:t>
            </a:r>
            <a:r>
              <a:rPr lang="en-US">
                <a:solidFill>
                  <a:srgbClr val="4D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e</a:t>
            </a:r>
            <a:r>
              <a:rPr lang="ru-RU">
                <a:solidFill>
                  <a:srgbClr val="4D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им разряди по определени зависимости;</a:t>
            </a:r>
          </a:p>
        </p:txBody>
      </p:sp>
      <p:sp>
        <p:nvSpPr>
          <p:cNvPr id="16397" name="Rectangle 30"/>
          <p:cNvSpPr>
            <a:spLocks noChangeArrowheads="1"/>
          </p:cNvSpPr>
          <p:nvPr/>
        </p:nvSpPr>
        <p:spPr bwMode="auto">
          <a:xfrm>
            <a:off x="571500" y="2755900"/>
            <a:ext cx="7858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de-DE" altLang="bg-BG" sz="1800"/>
              <a:t>O</a:t>
            </a:r>
            <a:r>
              <a:rPr lang="bg-BG" altLang="bg-BG" sz="1800"/>
              <a:t>сновните методи за контрол на ЛО, базирайки се на модул 3, са: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42875" y="571500"/>
            <a:ext cx="9429750" cy="60166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0" name="Rectangle 19"/>
          <p:cNvSpPr/>
          <p:nvPr/>
        </p:nvSpPr>
        <p:spPr>
          <a:xfrm>
            <a:off x="928688" y="377825"/>
            <a:ext cx="7500937" cy="938213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893763" y="188913"/>
            <a:ext cx="7500937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bg-BG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КОНТРОЛ  НА  ЛОГИЧЕСКИ  ОПЕРАЦИИ</a:t>
            </a:r>
            <a:endParaRPr lang="uk-UA" sz="24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j-ea"/>
              <a:cs typeface="+mj-cs"/>
            </a:endParaRPr>
          </a:p>
        </p:txBody>
      </p:sp>
      <p:grpSp>
        <p:nvGrpSpPr>
          <p:cNvPr id="17413" name="Group 41"/>
          <p:cNvGrpSpPr>
            <a:grpSpLocks/>
          </p:cNvGrpSpPr>
          <p:nvPr/>
        </p:nvGrpSpPr>
        <p:grpSpPr bwMode="auto">
          <a:xfrm>
            <a:off x="500063" y="3792538"/>
            <a:ext cx="285750" cy="285750"/>
            <a:chOff x="928662" y="2357430"/>
            <a:chExt cx="285752" cy="285752"/>
          </a:xfrm>
        </p:grpSpPr>
        <p:sp>
          <p:nvSpPr>
            <p:cNvPr id="23" name="Rectangle 22"/>
            <p:cNvSpPr/>
            <p:nvPr/>
          </p:nvSpPr>
          <p:spPr>
            <a:xfrm>
              <a:off x="928662" y="2357430"/>
              <a:ext cx="214313" cy="214313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00099" y="2428867"/>
              <a:ext cx="214315" cy="214315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450850" y="1973263"/>
            <a:ext cx="7978775" cy="571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36" name="Rectangle 35"/>
          <p:cNvSpPr/>
          <p:nvPr/>
        </p:nvSpPr>
        <p:spPr>
          <a:xfrm>
            <a:off x="307975" y="1830388"/>
            <a:ext cx="357188" cy="357187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37" name="Rectangle 36"/>
          <p:cNvSpPr/>
          <p:nvPr/>
        </p:nvSpPr>
        <p:spPr>
          <a:xfrm>
            <a:off x="307975" y="2330450"/>
            <a:ext cx="357188" cy="357188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571500" y="1957388"/>
            <a:ext cx="807243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bg-BG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 Първи метод: Повторно изпълнение на ЛО</a:t>
            </a:r>
          </a:p>
        </p:txBody>
      </p:sp>
      <p:grpSp>
        <p:nvGrpSpPr>
          <p:cNvPr id="17418" name="Group 41"/>
          <p:cNvGrpSpPr>
            <a:grpSpLocks/>
          </p:cNvGrpSpPr>
          <p:nvPr/>
        </p:nvGrpSpPr>
        <p:grpSpPr bwMode="auto">
          <a:xfrm>
            <a:off x="509588" y="3311525"/>
            <a:ext cx="285750" cy="285750"/>
            <a:chOff x="928662" y="2357430"/>
            <a:chExt cx="285752" cy="285752"/>
          </a:xfrm>
        </p:grpSpPr>
        <p:sp>
          <p:nvSpPr>
            <p:cNvPr id="17" name="Rectangle 16"/>
            <p:cNvSpPr/>
            <p:nvPr/>
          </p:nvSpPr>
          <p:spPr>
            <a:xfrm>
              <a:off x="928662" y="2357430"/>
              <a:ext cx="214313" cy="214315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00099" y="2428869"/>
              <a:ext cx="214315" cy="214313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857250" y="3248025"/>
            <a:ext cx="80010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ru-RU" dirty="0">
                <a:solidFill>
                  <a:srgbClr val="6600CC">
                    <a:lumMod val="7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1) изпълнява се ЛО;</a:t>
            </a:r>
            <a:endParaRPr lang="bg-BG" dirty="0">
              <a:latin typeface="Arial" charset="0"/>
            </a:endParaRPr>
          </a:p>
          <a:p>
            <a:pPr eaLnBrk="1" hangingPunct="1">
              <a:defRPr/>
            </a:pPr>
            <a:r>
              <a:rPr lang="ru-RU" dirty="0">
                <a:solidFill>
                  <a:srgbClr val="6600CC">
                    <a:lumMod val="7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endParaRPr lang="bg-BG" dirty="0"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7250" y="3702050"/>
            <a:ext cx="8072438" cy="6413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ru-RU">
                <a:solidFill>
                  <a:srgbClr val="4D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2) формират се контролните разряди</a:t>
            </a:r>
            <a:r>
              <a:rPr lang="en-US">
                <a:solidFill>
                  <a:srgbClr val="4D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ru-RU">
                <a:solidFill>
                  <a:srgbClr val="4D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(КР) на резултата от схема за изработване на остатък по модул 3;</a:t>
            </a:r>
          </a:p>
        </p:txBody>
      </p:sp>
      <p:sp>
        <p:nvSpPr>
          <p:cNvPr id="17421" name="Rectangle 30"/>
          <p:cNvSpPr>
            <a:spLocks noChangeArrowheads="1"/>
          </p:cNvSpPr>
          <p:nvPr/>
        </p:nvSpPr>
        <p:spPr bwMode="auto">
          <a:xfrm>
            <a:off x="571500" y="2690813"/>
            <a:ext cx="7858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bg-BG" altLang="bg-BG" sz="1800"/>
              <a:t>При този метод контролът се извършва в следната последователност:</a:t>
            </a:r>
          </a:p>
        </p:txBody>
      </p:sp>
      <p:grpSp>
        <p:nvGrpSpPr>
          <p:cNvPr id="17422" name="Group 41"/>
          <p:cNvGrpSpPr>
            <a:grpSpLocks/>
          </p:cNvGrpSpPr>
          <p:nvPr/>
        </p:nvGrpSpPr>
        <p:grpSpPr bwMode="auto">
          <a:xfrm>
            <a:off x="500063" y="4508500"/>
            <a:ext cx="285750" cy="285750"/>
            <a:chOff x="928662" y="2357430"/>
            <a:chExt cx="285752" cy="285752"/>
          </a:xfrm>
        </p:grpSpPr>
        <p:sp>
          <p:nvSpPr>
            <p:cNvPr id="26" name="Rectangle 25"/>
            <p:cNvSpPr/>
            <p:nvPr/>
          </p:nvSpPr>
          <p:spPr>
            <a:xfrm>
              <a:off x="928662" y="2357430"/>
              <a:ext cx="214313" cy="214315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00099" y="2428869"/>
              <a:ext cx="214315" cy="214313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857250" y="4419600"/>
            <a:ext cx="8072438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ru-RU" dirty="0">
                <a:solidFill>
                  <a:srgbClr val="6600CC">
                    <a:lumMod val="7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3) повторно се изпълнява същата ЛО, като се формира остатък по модул 3 на втория резултат;</a:t>
            </a:r>
          </a:p>
        </p:txBody>
      </p:sp>
      <p:grpSp>
        <p:nvGrpSpPr>
          <p:cNvPr id="17424" name="Group 41"/>
          <p:cNvGrpSpPr>
            <a:grpSpLocks/>
          </p:cNvGrpSpPr>
          <p:nvPr/>
        </p:nvGrpSpPr>
        <p:grpSpPr bwMode="auto">
          <a:xfrm>
            <a:off x="500063" y="5235575"/>
            <a:ext cx="285750" cy="285750"/>
            <a:chOff x="928662" y="2357430"/>
            <a:chExt cx="285752" cy="285752"/>
          </a:xfrm>
        </p:grpSpPr>
        <p:sp>
          <p:nvSpPr>
            <p:cNvPr id="32" name="Rectangle 31"/>
            <p:cNvSpPr/>
            <p:nvPr/>
          </p:nvSpPr>
          <p:spPr>
            <a:xfrm>
              <a:off x="928662" y="2357430"/>
              <a:ext cx="214313" cy="214315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00099" y="2428869"/>
              <a:ext cx="214315" cy="214313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857250" y="5146675"/>
            <a:ext cx="8072438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ru-RU" dirty="0">
                <a:solidFill>
                  <a:srgbClr val="6600CC">
                    <a:lumMod val="7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4) проверява се съответствието на КР от второто изпълнение с КР на резултата от първото изпълнение.</a:t>
            </a:r>
          </a:p>
        </p:txBody>
      </p:sp>
      <p:sp>
        <p:nvSpPr>
          <p:cNvPr id="17426" name="Rectangle 38"/>
          <p:cNvSpPr>
            <a:spLocks noChangeArrowheads="1"/>
          </p:cNvSpPr>
          <p:nvPr/>
        </p:nvSpPr>
        <p:spPr bwMode="auto">
          <a:xfrm>
            <a:off x="468313" y="5942013"/>
            <a:ext cx="78581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bg-BG" altLang="bg-BG" sz="1800" i="1"/>
              <a:t>Недостатък на този метод е както увеличаване на времето за проверка на ЛО, така и необходимостта да се съхраняват двата изходни операнда за второто изпълнение.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42875" y="571500"/>
            <a:ext cx="9429750" cy="60166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0" name="Rectangle 19"/>
          <p:cNvSpPr/>
          <p:nvPr/>
        </p:nvSpPr>
        <p:spPr>
          <a:xfrm>
            <a:off x="928688" y="377825"/>
            <a:ext cx="7500937" cy="938213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893763" y="188913"/>
            <a:ext cx="7500937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bg-BG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КОНТРОЛ  НА  ЛОГИЧЕСКИ  ОПЕРАЦИИ</a:t>
            </a:r>
            <a:endParaRPr lang="uk-UA" sz="24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0850" y="1973263"/>
            <a:ext cx="8550275" cy="571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36" name="Rectangle 35"/>
          <p:cNvSpPr/>
          <p:nvPr/>
        </p:nvSpPr>
        <p:spPr>
          <a:xfrm>
            <a:off x="307975" y="1830388"/>
            <a:ext cx="357188" cy="357187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37" name="Rectangle 36"/>
          <p:cNvSpPr/>
          <p:nvPr/>
        </p:nvSpPr>
        <p:spPr>
          <a:xfrm>
            <a:off x="307975" y="2330450"/>
            <a:ext cx="357188" cy="357188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428625" y="1957388"/>
            <a:ext cx="85725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bg-BG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 Втори метод: Едновременно изпълнение на две ЛО </a:t>
            </a:r>
          </a:p>
        </p:txBody>
      </p:sp>
      <p:sp>
        <p:nvSpPr>
          <p:cNvPr id="18441" name="Rectangle 30"/>
          <p:cNvSpPr>
            <a:spLocks noChangeArrowheads="1"/>
          </p:cNvSpPr>
          <p:nvPr/>
        </p:nvSpPr>
        <p:spPr bwMode="auto">
          <a:xfrm>
            <a:off x="571500" y="2619375"/>
            <a:ext cx="78581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bg-BG" altLang="bg-BG" sz="1800"/>
              <a:t>При този метод се изпълняват паралелно две различни ЛО и от получените резултати се формират КР по модул 3. Могат да се приведат следните логически съотношения:</a:t>
            </a:r>
          </a:p>
        </p:txBody>
      </p:sp>
      <p:sp>
        <p:nvSpPr>
          <p:cNvPr id="184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bg-BG" sz="1800"/>
          </a:p>
        </p:txBody>
      </p:sp>
      <p:sp>
        <p:nvSpPr>
          <p:cNvPr id="1844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bg-BG" sz="1800"/>
          </a:p>
        </p:txBody>
      </p:sp>
      <p:graphicFrame>
        <p:nvGraphicFramePr>
          <p:cNvPr id="18444" name="Object 3"/>
          <p:cNvGraphicFramePr>
            <a:graphicFrameLocks noChangeAspect="1"/>
          </p:cNvGraphicFramePr>
          <p:nvPr/>
        </p:nvGraphicFramePr>
        <p:xfrm>
          <a:off x="3143250" y="3571875"/>
          <a:ext cx="21621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r:id="rId4" imgW="1727200" imgH="508000" progId="Equation.DSMT4">
                  <p:embed/>
                </p:oleObj>
              </mc:Choice>
              <mc:Fallback>
                <p:oleObj r:id="rId4" imgW="17272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571875"/>
                        <a:ext cx="21621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bg-BG" sz="1800"/>
          </a:p>
        </p:txBody>
      </p:sp>
      <p:graphicFrame>
        <p:nvGraphicFramePr>
          <p:cNvPr id="18446" name="Object 5"/>
          <p:cNvGraphicFramePr>
            <a:graphicFrameLocks noChangeAspect="1"/>
          </p:cNvGraphicFramePr>
          <p:nvPr/>
        </p:nvGraphicFramePr>
        <p:xfrm>
          <a:off x="2711450" y="4838700"/>
          <a:ext cx="431958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r:id="rId6" imgW="5181600" imgH="1397000" progId="Equation.DSMT4">
                  <p:embed/>
                </p:oleObj>
              </mc:Choice>
              <mc:Fallback>
                <p:oleObj r:id="rId6" imgW="5181600" imgH="1397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8485" b="60559"/>
                      <a:stretch>
                        <a:fillRect/>
                      </a:stretch>
                    </p:blipFill>
                    <p:spPr bwMode="auto">
                      <a:xfrm>
                        <a:off x="2711450" y="4838700"/>
                        <a:ext cx="4319588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Rectangle 39"/>
          <p:cNvSpPr>
            <a:spLocks noChangeArrowheads="1"/>
          </p:cNvSpPr>
          <p:nvPr/>
        </p:nvSpPr>
        <p:spPr bwMode="auto">
          <a:xfrm>
            <a:off x="571500" y="4175125"/>
            <a:ext cx="76279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bg-BG" sz="1800"/>
              <a:t>На базата на тези съотношения се получават следните зависимости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bg-BG" sz="1800"/>
              <a:t>между КР по модул 3:</a:t>
            </a:r>
          </a:p>
        </p:txBody>
      </p:sp>
      <p:graphicFrame>
        <p:nvGraphicFramePr>
          <p:cNvPr id="18448" name="Object 4"/>
          <p:cNvGraphicFramePr>
            <a:graphicFrameLocks noChangeAspect="1"/>
          </p:cNvGraphicFramePr>
          <p:nvPr/>
        </p:nvGraphicFramePr>
        <p:xfrm>
          <a:off x="1643063" y="5878513"/>
          <a:ext cx="60388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r:id="rId8" imgW="5181600" imgH="1397000" progId="Equation.DSMT4">
                  <p:embed/>
                </p:oleObj>
              </mc:Choice>
              <mc:Fallback>
                <p:oleObj r:id="rId8" imgW="5181600" imgH="1397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1231"/>
                      <a:stretch>
                        <a:fillRect/>
                      </a:stretch>
                    </p:blipFill>
                    <p:spPr bwMode="auto">
                      <a:xfrm>
                        <a:off x="1643063" y="5878513"/>
                        <a:ext cx="603885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9" name="Rectangle 41"/>
          <p:cNvSpPr>
            <a:spLocks noChangeArrowheads="1"/>
          </p:cNvSpPr>
          <p:nvPr/>
        </p:nvSpPr>
        <p:spPr bwMode="auto">
          <a:xfrm>
            <a:off x="561975" y="5446713"/>
            <a:ext cx="5170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bg-BG" sz="1800"/>
              <a:t>Тогава за проверка на ЛО можем да запишем: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42875" y="571500"/>
            <a:ext cx="9429750" cy="60166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0" name="Rectangle 19"/>
          <p:cNvSpPr/>
          <p:nvPr/>
        </p:nvSpPr>
        <p:spPr>
          <a:xfrm>
            <a:off x="928688" y="377825"/>
            <a:ext cx="7500937" cy="938213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0" y="188913"/>
            <a:ext cx="9144000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bg-BG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ВЪПРОСИ</a:t>
            </a:r>
            <a:endParaRPr lang="uk-UA" sz="24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bg-BG" sz="1800"/>
          </a:p>
        </p:txBody>
      </p:sp>
      <p:grpSp>
        <p:nvGrpSpPr>
          <p:cNvPr id="20486" name="Group 41"/>
          <p:cNvGrpSpPr>
            <a:grpSpLocks/>
          </p:cNvGrpSpPr>
          <p:nvPr/>
        </p:nvGrpSpPr>
        <p:grpSpPr bwMode="auto">
          <a:xfrm>
            <a:off x="444500" y="2279650"/>
            <a:ext cx="285750" cy="285750"/>
            <a:chOff x="928662" y="2357430"/>
            <a:chExt cx="285752" cy="285752"/>
          </a:xfrm>
        </p:grpSpPr>
        <p:sp>
          <p:nvSpPr>
            <p:cNvPr id="9" name="Rectangle 8"/>
            <p:cNvSpPr/>
            <p:nvPr/>
          </p:nvSpPr>
          <p:spPr>
            <a:xfrm>
              <a:off x="928662" y="2357430"/>
              <a:ext cx="214315" cy="214315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00101" y="2428869"/>
              <a:ext cx="214313" cy="214313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20487" name="Rectangle 10"/>
          <p:cNvSpPr>
            <a:spLocks noChangeArrowheads="1"/>
          </p:cNvSpPr>
          <p:nvPr/>
        </p:nvSpPr>
        <p:spPr bwMode="auto">
          <a:xfrm>
            <a:off x="785813" y="2214563"/>
            <a:ext cx="3529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bg-BG" altLang="bg-BG" sz="1800"/>
          </a:p>
        </p:txBody>
      </p:sp>
      <p:grpSp>
        <p:nvGrpSpPr>
          <p:cNvPr id="20488" name="Group 41"/>
          <p:cNvGrpSpPr>
            <a:grpSpLocks/>
          </p:cNvGrpSpPr>
          <p:nvPr/>
        </p:nvGrpSpPr>
        <p:grpSpPr bwMode="auto">
          <a:xfrm>
            <a:off x="444500" y="3086100"/>
            <a:ext cx="285750" cy="285750"/>
            <a:chOff x="928662" y="2357430"/>
            <a:chExt cx="285752" cy="285752"/>
          </a:xfrm>
        </p:grpSpPr>
        <p:sp>
          <p:nvSpPr>
            <p:cNvPr id="13" name="Rectangle 12"/>
            <p:cNvSpPr/>
            <p:nvPr/>
          </p:nvSpPr>
          <p:spPr>
            <a:xfrm>
              <a:off x="928662" y="2357430"/>
              <a:ext cx="214315" cy="214315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00101" y="2428869"/>
              <a:ext cx="214313" cy="214313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857250" y="2170113"/>
            <a:ext cx="4500563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bg-B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Какви методи се използват за контрол на АО и ЛО ?</a:t>
            </a:r>
            <a:endParaRPr lang="bg-BG" dirty="0"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57250" y="2994025"/>
            <a:ext cx="4429125" cy="11906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bg-BG">
                <a:solidFill>
                  <a:srgbClr val="4D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Кои свойства на контрола по модул позволяват неговото използване за контрол на ЛО?</a:t>
            </a:r>
          </a:p>
          <a:p>
            <a:pPr algn="just" eaLnBrk="1" hangingPunct="1">
              <a:defRPr/>
            </a:pPr>
            <a:endParaRPr lang="bg-BG">
              <a:latin typeface="Arial" charset="0"/>
            </a:endParaRPr>
          </a:p>
        </p:txBody>
      </p:sp>
      <p:grpSp>
        <p:nvGrpSpPr>
          <p:cNvPr id="20491" name="Group 41"/>
          <p:cNvGrpSpPr>
            <a:grpSpLocks/>
          </p:cNvGrpSpPr>
          <p:nvPr/>
        </p:nvGrpSpPr>
        <p:grpSpPr bwMode="auto">
          <a:xfrm>
            <a:off x="447675" y="4111625"/>
            <a:ext cx="285750" cy="285750"/>
            <a:chOff x="928662" y="2357430"/>
            <a:chExt cx="285752" cy="285752"/>
          </a:xfrm>
        </p:grpSpPr>
        <p:sp>
          <p:nvSpPr>
            <p:cNvPr id="23" name="Rectangle 22"/>
            <p:cNvSpPr/>
            <p:nvPr/>
          </p:nvSpPr>
          <p:spPr>
            <a:xfrm>
              <a:off x="928662" y="2357430"/>
              <a:ext cx="214315" cy="214315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00101" y="2428869"/>
              <a:ext cx="214313" cy="214313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20492" name="Rectangle 24"/>
          <p:cNvSpPr>
            <a:spLocks noChangeArrowheads="1"/>
          </p:cNvSpPr>
          <p:nvPr/>
        </p:nvSpPr>
        <p:spPr bwMode="auto">
          <a:xfrm>
            <a:off x="788988" y="4046538"/>
            <a:ext cx="3529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bg-BG" altLang="bg-BG" sz="1800"/>
          </a:p>
        </p:txBody>
      </p:sp>
      <p:sp>
        <p:nvSpPr>
          <p:cNvPr id="29" name="Rectangle 28"/>
          <p:cNvSpPr/>
          <p:nvPr/>
        </p:nvSpPr>
        <p:spPr>
          <a:xfrm>
            <a:off x="860425" y="4046538"/>
            <a:ext cx="4425950" cy="9159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bg-BG">
                <a:solidFill>
                  <a:srgbClr val="4D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Какви са недостатъците на метода с двукратно изпълнение на операцията за контрол на ЛО?</a:t>
            </a:r>
            <a:endParaRPr lang="bg-BG">
              <a:latin typeface="Arial" charset="0"/>
            </a:endParaRPr>
          </a:p>
        </p:txBody>
      </p:sp>
      <p:pic>
        <p:nvPicPr>
          <p:cNvPr id="4099" name="Picture 3" descr="C:\Documents and Settings\galina\Desktop\NDKS\bina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1571612"/>
            <a:ext cx="3131401" cy="2527308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</p:pic>
      <p:sp>
        <p:nvSpPr>
          <p:cNvPr id="32" name="Rectangle 31"/>
          <p:cNvSpPr/>
          <p:nvPr/>
        </p:nvSpPr>
        <p:spPr>
          <a:xfrm>
            <a:off x="6149757" y="3733714"/>
            <a:ext cx="2145931" cy="20928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bg-BG" sz="13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  <a:reflection blurRad="6350" stA="60000" endA="900" endPos="58000" dir="5400000" sy="-100000" algn="bl" rotWithShape="0"/>
                </a:effectLst>
                <a:latin typeface="Arial" charset="0"/>
              </a:rPr>
              <a:t>?</a:t>
            </a:r>
            <a:endParaRPr lang="en-US" sz="13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  <a:reflection blurRad="6350" stA="60000" endA="900" endPos="58000" dir="5400000" sy="-100000" algn="bl" rotWithShape="0"/>
              </a:effectLst>
              <a:latin typeface="Arial" charset="0"/>
            </a:endParaRPr>
          </a:p>
        </p:txBody>
      </p:sp>
      <p:grpSp>
        <p:nvGrpSpPr>
          <p:cNvPr id="20496" name="Group 41"/>
          <p:cNvGrpSpPr>
            <a:grpSpLocks/>
          </p:cNvGrpSpPr>
          <p:nvPr/>
        </p:nvGrpSpPr>
        <p:grpSpPr bwMode="auto">
          <a:xfrm>
            <a:off x="447675" y="5178425"/>
            <a:ext cx="285750" cy="285750"/>
            <a:chOff x="928662" y="2357430"/>
            <a:chExt cx="285752" cy="285752"/>
          </a:xfrm>
        </p:grpSpPr>
        <p:sp>
          <p:nvSpPr>
            <p:cNvPr id="25" name="Rectangle 24"/>
            <p:cNvSpPr/>
            <p:nvPr/>
          </p:nvSpPr>
          <p:spPr>
            <a:xfrm>
              <a:off x="928662" y="2357430"/>
              <a:ext cx="214315" cy="214315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00101" y="2428869"/>
              <a:ext cx="214313" cy="214313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20497" name="Rectangle 24"/>
          <p:cNvSpPr>
            <a:spLocks noChangeArrowheads="1"/>
          </p:cNvSpPr>
          <p:nvPr/>
        </p:nvSpPr>
        <p:spPr bwMode="auto">
          <a:xfrm>
            <a:off x="788988" y="5113338"/>
            <a:ext cx="3529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bg-BG" altLang="bg-BG" sz="1800"/>
          </a:p>
        </p:txBody>
      </p:sp>
      <p:sp>
        <p:nvSpPr>
          <p:cNvPr id="28" name="Rectangle 27"/>
          <p:cNvSpPr/>
          <p:nvPr/>
        </p:nvSpPr>
        <p:spPr>
          <a:xfrm>
            <a:off x="860425" y="5113338"/>
            <a:ext cx="442595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bg-B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Защо не съществуват удобни методи за контрол на ЛО както при аритметическите?</a:t>
            </a:r>
            <a:endParaRPr lang="bg-BG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42875" y="454323"/>
            <a:ext cx="9429750" cy="60166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0" name="Rectangle 19"/>
          <p:cNvSpPr/>
          <p:nvPr/>
        </p:nvSpPr>
        <p:spPr>
          <a:xfrm>
            <a:off x="928688" y="260648"/>
            <a:ext cx="7500937" cy="938213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-100633" y="76498"/>
            <a:ext cx="9144000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bg-BG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Контролно</a:t>
            </a:r>
            <a:endParaRPr lang="uk-UA" sz="24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bg-BG" sz="1800"/>
          </a:p>
        </p:txBody>
      </p:sp>
      <p:grpSp>
        <p:nvGrpSpPr>
          <p:cNvPr id="25606" name="Group 41"/>
          <p:cNvGrpSpPr>
            <a:grpSpLocks/>
          </p:cNvGrpSpPr>
          <p:nvPr/>
        </p:nvGrpSpPr>
        <p:grpSpPr bwMode="auto">
          <a:xfrm>
            <a:off x="107950" y="1727200"/>
            <a:ext cx="285750" cy="285750"/>
            <a:chOff x="928662" y="2357430"/>
            <a:chExt cx="285752" cy="285752"/>
          </a:xfrm>
        </p:grpSpPr>
        <p:sp>
          <p:nvSpPr>
            <p:cNvPr id="9" name="Rectangle 8"/>
            <p:cNvSpPr/>
            <p:nvPr/>
          </p:nvSpPr>
          <p:spPr>
            <a:xfrm>
              <a:off x="928662" y="2357430"/>
              <a:ext cx="214315" cy="214315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00101" y="2428869"/>
              <a:ext cx="214313" cy="214313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65138" y="1546225"/>
            <a:ext cx="8571358" cy="6461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Да се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кодира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в код на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Хеминг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(</a:t>
            </a:r>
            <a:r>
              <a:rPr lang="ru-RU" dirty="0" err="1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матричен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метод),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откриващ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всички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двойни грешки и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коригиращ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единични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bg-B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в комбинацията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03350" y="2335213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550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 </a:t>
                      </a:r>
                      <a:r>
                        <a:rPr lang="bg-BG" dirty="0" smtClean="0"/>
                        <a:t>Група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II </a:t>
                      </a:r>
                      <a:r>
                        <a:rPr lang="bg-BG" dirty="0" smtClean="0"/>
                        <a:t>Група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847725" y="3707184"/>
            <a:ext cx="7180263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а) </a:t>
            </a:r>
            <a:r>
              <a:rPr lang="bg-B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допусната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единична грешка в позиция: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7375" y="3275013"/>
            <a:ext cx="6911975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Да се </a:t>
            </a:r>
            <a:r>
              <a:rPr lang="bg-B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направи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проверка в случай, че е: 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403350" y="4076700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550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 </a:t>
                      </a:r>
                      <a:r>
                        <a:rPr lang="bg-BG" dirty="0" smtClean="0"/>
                        <a:t>Група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II </a:t>
                      </a:r>
                      <a:r>
                        <a:rPr lang="bg-BG" dirty="0" smtClean="0"/>
                        <a:t>Група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847725" y="5219352"/>
            <a:ext cx="7180263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б) </a:t>
            </a:r>
            <a:r>
              <a:rPr lang="bg-B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допусната двойна грешка в позиции: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1390650" y="5589588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550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 </a:t>
                      </a:r>
                      <a:r>
                        <a:rPr lang="bg-BG" dirty="0" smtClean="0"/>
                        <a:t>Група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II </a:t>
                      </a:r>
                      <a:r>
                        <a:rPr lang="bg-BG" dirty="0" smtClean="0"/>
                        <a:t>Група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mtClean="0"/>
                        <a:t>и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81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42875" y="571500"/>
            <a:ext cx="9429750" cy="60166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0" name="Rectangle 19"/>
          <p:cNvSpPr/>
          <p:nvPr/>
        </p:nvSpPr>
        <p:spPr>
          <a:xfrm>
            <a:off x="928688" y="377825"/>
            <a:ext cx="7500937" cy="938213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0" y="188913"/>
            <a:ext cx="9144000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bg-BG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УПРАЖНЕНИЕ  </a:t>
            </a:r>
            <a:r>
              <a:rPr lang="en-US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5</a:t>
            </a:r>
            <a:r>
              <a:rPr lang="bg-BG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. ДИАГНОСТИКА</a:t>
            </a:r>
            <a:endParaRPr lang="uk-UA" sz="24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bg-BG" sz="1800"/>
          </a:p>
        </p:txBody>
      </p:sp>
      <p:grpSp>
        <p:nvGrpSpPr>
          <p:cNvPr id="21510" name="Group 41"/>
          <p:cNvGrpSpPr>
            <a:grpSpLocks/>
          </p:cNvGrpSpPr>
          <p:nvPr/>
        </p:nvGrpSpPr>
        <p:grpSpPr bwMode="auto">
          <a:xfrm>
            <a:off x="444500" y="2279650"/>
            <a:ext cx="285750" cy="285750"/>
            <a:chOff x="928662" y="2357430"/>
            <a:chExt cx="285752" cy="285752"/>
          </a:xfrm>
        </p:grpSpPr>
        <p:sp>
          <p:nvSpPr>
            <p:cNvPr id="9" name="Rectangle 8"/>
            <p:cNvSpPr/>
            <p:nvPr/>
          </p:nvSpPr>
          <p:spPr>
            <a:xfrm>
              <a:off x="928662" y="2357430"/>
              <a:ext cx="214315" cy="214315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00101" y="2428869"/>
              <a:ext cx="214313" cy="214313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14375" y="2239963"/>
            <a:ext cx="4572000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bg-B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Контролно - Задачи – Цикличен код</a:t>
            </a:r>
            <a:endParaRPr lang="bg-BG" dirty="0">
              <a:latin typeface="Arial" charset="0"/>
            </a:endParaRPr>
          </a:p>
        </p:txBody>
      </p:sp>
      <p:grpSp>
        <p:nvGrpSpPr>
          <p:cNvPr id="21512" name="Group 41"/>
          <p:cNvGrpSpPr>
            <a:grpSpLocks/>
          </p:cNvGrpSpPr>
          <p:nvPr/>
        </p:nvGrpSpPr>
        <p:grpSpPr bwMode="auto">
          <a:xfrm>
            <a:off x="444500" y="3308350"/>
            <a:ext cx="285750" cy="285750"/>
            <a:chOff x="928662" y="2357430"/>
            <a:chExt cx="285752" cy="285752"/>
          </a:xfrm>
        </p:grpSpPr>
        <p:sp>
          <p:nvSpPr>
            <p:cNvPr id="13" name="Rectangle 12"/>
            <p:cNvSpPr/>
            <p:nvPr/>
          </p:nvSpPr>
          <p:spPr>
            <a:xfrm>
              <a:off x="928662" y="2357430"/>
              <a:ext cx="214315" cy="214315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00101" y="2428869"/>
              <a:ext cx="214313" cy="214313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785813" y="3209925"/>
            <a:ext cx="3529012" cy="3667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bg-B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Задачи от диагностика</a:t>
            </a:r>
            <a:endParaRPr lang="bg-BG" dirty="0">
              <a:latin typeface="Arial" charset="0"/>
            </a:endParaRPr>
          </a:p>
        </p:txBody>
      </p:sp>
      <p:pic>
        <p:nvPicPr>
          <p:cNvPr id="2" name="Picture 21" descr="C:\Documents and Settings\galina\Desktop\NDKS\binary-da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3214686"/>
            <a:ext cx="4184653" cy="31405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42875" y="2109788"/>
            <a:ext cx="9429750" cy="60166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0" name="Rectangle 19"/>
          <p:cNvSpPr/>
          <p:nvPr/>
        </p:nvSpPr>
        <p:spPr>
          <a:xfrm>
            <a:off x="928688" y="1916113"/>
            <a:ext cx="7500937" cy="938212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 dirty="0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893763" y="1727200"/>
            <a:ext cx="7500937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bg-BG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ЗАДАЧИ</a:t>
            </a:r>
            <a:endParaRPr lang="uk-UA" sz="24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j-ea"/>
              <a:cs typeface="+mj-cs"/>
            </a:endParaRPr>
          </a:p>
        </p:txBody>
      </p:sp>
      <p:pic>
        <p:nvPicPr>
          <p:cNvPr id="1026" name="Picture 2" descr="C:\Documents and Settings\galina\Desktop\NDKS\binary-da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3217896"/>
            <a:ext cx="4340234" cy="32573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142875" y="2263775"/>
            <a:ext cx="4286250" cy="5826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53" name="Rectangle 52"/>
          <p:cNvSpPr/>
          <p:nvPr/>
        </p:nvSpPr>
        <p:spPr>
          <a:xfrm>
            <a:off x="4478338" y="1441451"/>
            <a:ext cx="4522787" cy="906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52" name="Rectangle 51"/>
          <p:cNvSpPr/>
          <p:nvPr/>
        </p:nvSpPr>
        <p:spPr>
          <a:xfrm>
            <a:off x="142875" y="1441451"/>
            <a:ext cx="4286250" cy="7953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-142875" y="230188"/>
            <a:ext cx="9429750" cy="60166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0" name="Rectangle 19"/>
          <p:cNvSpPr/>
          <p:nvPr/>
        </p:nvSpPr>
        <p:spPr>
          <a:xfrm>
            <a:off x="928688" y="36513"/>
            <a:ext cx="7500937" cy="938212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893763" y="-142875"/>
            <a:ext cx="7500937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bg-BG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ЦИКЛИЧЕН  КОД </a:t>
            </a:r>
            <a:r>
              <a:rPr lang="en-US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                                              </a:t>
            </a:r>
            <a:endParaRPr lang="uk-UA" sz="24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142875" y="839788"/>
            <a:ext cx="8850312" cy="584200"/>
          </a:xfrm>
          <a:prstGeom prst="rect">
            <a:avLst/>
          </a:prstGeom>
          <a:solidFill>
            <a:schemeClr val="bg1">
              <a:alpha val="7607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bg-BG" altLang="bg-BG" sz="1600" b="1" dirty="0"/>
              <a:t>ЗАДАЧА 1</a:t>
            </a:r>
            <a:r>
              <a:rPr lang="bg-BG" altLang="bg-BG" sz="1600" dirty="0"/>
              <a:t>:</a:t>
            </a:r>
            <a:r>
              <a:rPr lang="en-US" altLang="bg-BG" sz="1600" dirty="0"/>
              <a:t> </a:t>
            </a:r>
            <a:r>
              <a:rPr lang="bg-BG" altLang="bg-BG" sz="1600" dirty="0"/>
              <a:t>Да се кодира в цикличен код (ЦК), откриващ</a:t>
            </a:r>
            <a:r>
              <a:rPr lang="de-DE" altLang="bg-BG" sz="1600" dirty="0"/>
              <a:t> </a:t>
            </a:r>
            <a:r>
              <a:rPr lang="bg-BG" altLang="bg-BG" sz="1600" dirty="0"/>
              <a:t>всички двойни грешки</a:t>
            </a:r>
            <a:r>
              <a:rPr lang="en-US" altLang="bg-BG" sz="1600" dirty="0"/>
              <a:t>, </a:t>
            </a:r>
            <a:r>
              <a:rPr lang="bg-BG" altLang="bg-BG" sz="1600" dirty="0"/>
              <a:t>комбинацията</a:t>
            </a:r>
            <a:r>
              <a:rPr lang="en-US" altLang="bg-BG" sz="1600" dirty="0"/>
              <a:t> X. </a:t>
            </a:r>
            <a:endParaRPr lang="bg-BG" altLang="bg-BG" sz="1600" dirty="0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69863" y="1565275"/>
            <a:ext cx="1866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bg-BG" sz="1800" dirty="0"/>
              <a:t>X =</a:t>
            </a:r>
            <a:r>
              <a:rPr lang="de-DE" altLang="bg-BG" sz="1800" dirty="0">
                <a:solidFill>
                  <a:srgbClr val="FF0000"/>
                </a:solidFill>
              </a:rPr>
              <a:t> </a:t>
            </a:r>
            <a:r>
              <a:rPr lang="bg-BG" altLang="bg-BG" sz="1800" dirty="0" smtClean="0">
                <a:solidFill>
                  <a:srgbClr val="00B0F0"/>
                </a:solidFill>
              </a:rPr>
              <a:t>1010101101</a:t>
            </a:r>
            <a:endParaRPr lang="bg-BG" altLang="bg-BG" sz="1800" dirty="0">
              <a:solidFill>
                <a:srgbClr val="00B0F0"/>
              </a:solidFill>
            </a:endParaRPr>
          </a:p>
        </p:txBody>
      </p:sp>
      <p:sp>
        <p:nvSpPr>
          <p:cNvPr id="6155" name="Rectangle 339"/>
          <p:cNvSpPr>
            <a:spLocks noChangeArrowheads="1"/>
          </p:cNvSpPr>
          <p:nvPr/>
        </p:nvSpPr>
        <p:spPr bwMode="auto">
          <a:xfrm>
            <a:off x="150813" y="1900238"/>
            <a:ext cx="895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m= </a:t>
            </a:r>
            <a:r>
              <a:rPr lang="bg-BG" altLang="bg-BG" sz="1800">
                <a:solidFill>
                  <a:srgbClr val="4D4D4D"/>
                </a:solidFill>
              </a:rPr>
              <a:t>10</a:t>
            </a:r>
            <a:r>
              <a:rPr lang="en-US" altLang="bg-BG" sz="18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057275" y="1908175"/>
            <a:ext cx="1978025" cy="369888"/>
            <a:chOff x="1057275" y="1908175"/>
            <a:chExt cx="1978025" cy="369888"/>
          </a:xfrm>
        </p:grpSpPr>
        <p:sp>
          <p:nvSpPr>
            <p:cNvPr id="6207" name="Rectangle 10"/>
            <p:cNvSpPr>
              <a:spLocks noChangeArrowheads="1"/>
            </p:cNvSpPr>
            <p:nvPr/>
          </p:nvSpPr>
          <p:spPr bwMode="auto">
            <a:xfrm>
              <a:off x="2392363" y="1908175"/>
              <a:ext cx="6429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bg-BG" sz="1800"/>
                <a:t>= </a:t>
              </a:r>
              <a:r>
                <a:rPr lang="bg-BG" altLang="bg-BG" sz="1800"/>
                <a:t>11</a:t>
              </a:r>
            </a:p>
          </p:txBody>
        </p:sp>
        <p:sp>
          <p:nvSpPr>
            <p:cNvPr id="6208" name="Rectangle 340"/>
            <p:cNvSpPr>
              <a:spLocks noChangeArrowheads="1"/>
            </p:cNvSpPr>
            <p:nvPr/>
          </p:nvSpPr>
          <p:spPr bwMode="auto">
            <a:xfrm>
              <a:off x="1057275" y="1908175"/>
              <a:ext cx="1514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bg-BG" altLang="bg-BG" sz="1800" dirty="0">
                  <a:solidFill>
                    <a:srgbClr val="4D4D4D"/>
                  </a:solidFill>
                </a:rPr>
                <a:t> </a:t>
              </a:r>
              <a:r>
                <a:rPr lang="en-US" altLang="bg-BG" sz="1800" dirty="0">
                  <a:solidFill>
                    <a:srgbClr val="4D4D4D"/>
                  </a:solidFill>
                </a:rPr>
                <a:t>2</a:t>
              </a:r>
              <a:r>
                <a:rPr lang="en-US" altLang="bg-BG" sz="1800" baseline="30000" dirty="0">
                  <a:solidFill>
                    <a:srgbClr val="4D4D4D"/>
                  </a:solidFill>
                </a:rPr>
                <a:t>k </a:t>
              </a:r>
              <a:r>
                <a:rPr lang="en-US" altLang="bg-BG" sz="1800" dirty="0">
                  <a:solidFill>
                    <a:srgbClr val="4D4D4D"/>
                  </a:solidFill>
                </a:rPr>
                <a:t>– k ≥ m+1</a:t>
              </a:r>
              <a:endParaRPr lang="bg-BG" altLang="bg-BG" sz="1800" dirty="0"/>
            </a:p>
          </p:txBody>
        </p:sp>
      </p:grpSp>
      <p:sp>
        <p:nvSpPr>
          <p:cNvPr id="6157" name="Rectangle 341"/>
          <p:cNvSpPr>
            <a:spLocks noChangeArrowheads="1"/>
          </p:cNvSpPr>
          <p:nvPr/>
        </p:nvSpPr>
        <p:spPr bwMode="auto">
          <a:xfrm>
            <a:off x="3160713" y="1901825"/>
            <a:ext cx="561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chemeClr val="bg2"/>
                </a:solidFill>
              </a:rPr>
              <a:t>k=</a:t>
            </a:r>
            <a:r>
              <a:rPr lang="bg-BG" altLang="bg-BG" sz="180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6158" name="Rectangle 342"/>
          <p:cNvSpPr>
            <a:spLocks noChangeArrowheads="1"/>
          </p:cNvSpPr>
          <p:nvPr/>
        </p:nvSpPr>
        <p:spPr bwMode="auto">
          <a:xfrm>
            <a:off x="2203450" y="1573213"/>
            <a:ext cx="2384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bg-BG" sz="1800" i="1" dirty="0">
                <a:solidFill>
                  <a:srgbClr val="4D4D4D"/>
                </a:solidFill>
                <a:latin typeface="Tms" pitchFamily="18" charset="0"/>
              </a:rPr>
              <a:t>l</a:t>
            </a:r>
            <a:r>
              <a:rPr lang="de-DE" altLang="bg-BG" sz="1800" i="1" baseline="-25000" dirty="0">
                <a:solidFill>
                  <a:srgbClr val="4D4D4D"/>
                </a:solidFill>
                <a:latin typeface="Tms" pitchFamily="18" charset="0"/>
              </a:rPr>
              <a:t>0</a:t>
            </a:r>
            <a:r>
              <a:rPr lang="en-US" altLang="bg-BG" sz="1800" dirty="0">
                <a:solidFill>
                  <a:srgbClr val="4D4D4D"/>
                </a:solidFill>
              </a:rPr>
              <a:t>=2    d ≥ </a:t>
            </a:r>
            <a:r>
              <a:rPr lang="de-DE" altLang="bg-BG" sz="1800" i="1" dirty="0">
                <a:solidFill>
                  <a:srgbClr val="4D4D4D"/>
                </a:solidFill>
                <a:latin typeface="Tms" pitchFamily="18" charset="0"/>
              </a:rPr>
              <a:t>l</a:t>
            </a:r>
            <a:r>
              <a:rPr lang="de-DE" altLang="bg-BG" sz="1800" i="1" baseline="-25000" dirty="0">
                <a:solidFill>
                  <a:srgbClr val="4D4D4D"/>
                </a:solidFill>
                <a:latin typeface="Tms" pitchFamily="18" charset="0"/>
              </a:rPr>
              <a:t>0 </a:t>
            </a:r>
            <a:r>
              <a:rPr lang="en-US" altLang="bg-BG" sz="1800" dirty="0">
                <a:solidFill>
                  <a:srgbClr val="4D4D4D"/>
                </a:solidFill>
                <a:latin typeface="Tms" pitchFamily="18" charset="0"/>
              </a:rPr>
              <a:t>+1</a:t>
            </a:r>
            <a:r>
              <a:rPr lang="bg-BG" altLang="bg-BG" sz="1800" dirty="0">
                <a:solidFill>
                  <a:srgbClr val="4D4D4D"/>
                </a:solidFill>
              </a:rPr>
              <a:t> </a:t>
            </a:r>
            <a:r>
              <a:rPr lang="en-US" altLang="bg-BG" sz="1800" dirty="0">
                <a:solidFill>
                  <a:srgbClr val="4D4D4D"/>
                </a:solidFill>
              </a:rPr>
              <a:t> </a:t>
            </a:r>
            <a:r>
              <a:rPr lang="en-US" altLang="bg-BG" sz="1800" dirty="0"/>
              <a:t>d=3</a:t>
            </a:r>
            <a:r>
              <a:rPr lang="bg-BG" altLang="bg-BG" sz="1800" dirty="0">
                <a:solidFill>
                  <a:srgbClr val="4D4D4D"/>
                </a:solidFill>
              </a:rPr>
              <a:t>  </a:t>
            </a:r>
            <a:endParaRPr lang="bg-BG" altLang="bg-BG" sz="1800" dirty="0"/>
          </a:p>
        </p:txBody>
      </p:sp>
      <p:pic>
        <p:nvPicPr>
          <p:cNvPr id="5192" name="Picture 72"/>
          <p:cNvPicPr>
            <a:picLocks noChangeAspect="1" noChangeArrowheads="1"/>
          </p:cNvPicPr>
          <p:nvPr/>
        </p:nvPicPr>
        <p:blipFill>
          <a:blip r:embed="rId2"/>
          <a:srcRect l="26367" t="24902" r="23242" b="8447"/>
          <a:stretch>
            <a:fillRect/>
          </a:stretch>
        </p:blipFill>
        <p:spPr bwMode="auto">
          <a:xfrm>
            <a:off x="5298110" y="2827680"/>
            <a:ext cx="3713206" cy="3929091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160" name="Rectangle 72"/>
          <p:cNvSpPr>
            <a:spLocks noChangeArrowheads="1"/>
          </p:cNvSpPr>
          <p:nvPr/>
        </p:nvSpPr>
        <p:spPr bwMode="auto">
          <a:xfrm>
            <a:off x="5732463" y="1412776"/>
            <a:ext cx="2133600" cy="369887"/>
          </a:xfrm>
          <a:prstGeom prst="rect">
            <a:avLst/>
          </a:pr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bg-BG" sz="1800"/>
              <a:t>F(x) = x</a:t>
            </a:r>
            <a:r>
              <a:rPr lang="en-GB" altLang="bg-BG" sz="1800" baseline="30000"/>
              <a:t>k</a:t>
            </a:r>
            <a:r>
              <a:rPr lang="en-GB" altLang="bg-BG" sz="1800"/>
              <a:t>.G(x)+R(x)</a:t>
            </a:r>
            <a:endParaRPr lang="bg-BG" altLang="bg-BG" sz="1800"/>
          </a:p>
        </p:txBody>
      </p:sp>
      <p:sp>
        <p:nvSpPr>
          <p:cNvPr id="6161" name="Rectangle 73"/>
          <p:cNvSpPr>
            <a:spLocks noChangeArrowheads="1"/>
          </p:cNvSpPr>
          <p:nvPr/>
        </p:nvSpPr>
        <p:spPr bwMode="auto">
          <a:xfrm>
            <a:off x="4483100" y="1717576"/>
            <a:ext cx="4551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bg-BG" sz="1400"/>
              <a:t>Образуващия</a:t>
            </a:r>
            <a:r>
              <a:rPr lang="bg-BG" altLang="bg-BG" sz="1400"/>
              <a:t>т</a:t>
            </a:r>
            <a:r>
              <a:rPr lang="en-GB" altLang="bg-BG" sz="1400"/>
              <a:t> полином</a:t>
            </a:r>
            <a:r>
              <a:rPr lang="bg-BG" altLang="bg-BG" sz="1400"/>
              <a:t> </a:t>
            </a:r>
            <a:r>
              <a:rPr lang="en-US" altLang="bg-BG" sz="1400"/>
              <a:t>P</a:t>
            </a:r>
            <a:r>
              <a:rPr lang="en-GB" altLang="bg-BG" sz="1400"/>
              <a:t>(</a:t>
            </a:r>
            <a:r>
              <a:rPr lang="en-US" altLang="bg-BG" sz="1400"/>
              <a:t>x</a:t>
            </a:r>
            <a:r>
              <a:rPr lang="en-GB" altLang="bg-BG" sz="1400"/>
              <a:t>)</a:t>
            </a:r>
            <a:r>
              <a:rPr lang="bg-BG" altLang="bg-BG" sz="1400"/>
              <a:t> избираме от таблицата</a:t>
            </a:r>
          </a:p>
        </p:txBody>
      </p:sp>
      <p:sp>
        <p:nvSpPr>
          <p:cNvPr id="6162" name="Rectangle 74"/>
          <p:cNvSpPr>
            <a:spLocks noChangeArrowheads="1"/>
          </p:cNvSpPr>
          <p:nvPr/>
        </p:nvSpPr>
        <p:spPr bwMode="auto">
          <a:xfrm>
            <a:off x="4822825" y="1968401"/>
            <a:ext cx="1839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C00000"/>
                </a:solidFill>
              </a:rPr>
              <a:t>P</a:t>
            </a:r>
            <a:r>
              <a:rPr lang="en-GB" altLang="bg-BG" sz="1800">
                <a:solidFill>
                  <a:srgbClr val="C00000"/>
                </a:solidFill>
              </a:rPr>
              <a:t>(</a:t>
            </a:r>
            <a:r>
              <a:rPr lang="en-US" altLang="bg-BG" sz="1800">
                <a:solidFill>
                  <a:srgbClr val="C00000"/>
                </a:solidFill>
              </a:rPr>
              <a:t>x</a:t>
            </a:r>
            <a:r>
              <a:rPr lang="en-GB" altLang="bg-BG" sz="1800">
                <a:solidFill>
                  <a:srgbClr val="C00000"/>
                </a:solidFill>
              </a:rPr>
              <a:t>) = </a:t>
            </a:r>
            <a:r>
              <a:rPr lang="en-US" altLang="bg-BG" sz="1800">
                <a:solidFill>
                  <a:srgbClr val="C00000"/>
                </a:solidFill>
              </a:rPr>
              <a:t>x</a:t>
            </a:r>
            <a:r>
              <a:rPr lang="en-GB" altLang="bg-BG" sz="1800" baseline="30000">
                <a:solidFill>
                  <a:srgbClr val="C00000"/>
                </a:solidFill>
              </a:rPr>
              <a:t>4</a:t>
            </a:r>
            <a:r>
              <a:rPr lang="en-GB" altLang="bg-BG" sz="1800">
                <a:solidFill>
                  <a:srgbClr val="C00000"/>
                </a:solidFill>
              </a:rPr>
              <a:t> + </a:t>
            </a:r>
            <a:r>
              <a:rPr lang="en-US" altLang="bg-BG" sz="1800">
                <a:solidFill>
                  <a:srgbClr val="C00000"/>
                </a:solidFill>
              </a:rPr>
              <a:t>x</a:t>
            </a:r>
            <a:r>
              <a:rPr lang="en-GB" altLang="bg-BG" sz="1800">
                <a:solidFill>
                  <a:srgbClr val="C00000"/>
                </a:solidFill>
              </a:rPr>
              <a:t> + 1</a:t>
            </a:r>
            <a:endParaRPr lang="bg-BG" altLang="bg-BG" sz="1800">
              <a:solidFill>
                <a:srgbClr val="C00000"/>
              </a:solidFill>
            </a:endParaRPr>
          </a:p>
        </p:txBody>
      </p:sp>
      <p:sp>
        <p:nvSpPr>
          <p:cNvPr id="6163" name="Rectangle 75"/>
          <p:cNvSpPr>
            <a:spLocks noChangeArrowheads="1"/>
          </p:cNvSpPr>
          <p:nvPr/>
        </p:nvSpPr>
        <p:spPr bwMode="auto">
          <a:xfrm>
            <a:off x="6948488" y="1977926"/>
            <a:ext cx="1968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/>
              <a:t>P</a:t>
            </a:r>
            <a:r>
              <a:rPr lang="en-GB" altLang="bg-BG" sz="1800"/>
              <a:t>(</a:t>
            </a:r>
            <a:r>
              <a:rPr lang="en-US" altLang="bg-BG" sz="1800"/>
              <a:t>x</a:t>
            </a:r>
            <a:r>
              <a:rPr lang="en-GB" altLang="bg-BG" sz="1800"/>
              <a:t>) = </a:t>
            </a:r>
            <a:r>
              <a:rPr lang="en-US" altLang="bg-BG" sz="1800"/>
              <a:t>x</a:t>
            </a:r>
            <a:r>
              <a:rPr lang="en-GB" altLang="bg-BG" sz="1800" baseline="30000"/>
              <a:t>4</a:t>
            </a:r>
            <a:r>
              <a:rPr lang="en-GB" altLang="bg-BG" sz="1800"/>
              <a:t> + </a:t>
            </a:r>
            <a:r>
              <a:rPr lang="en-US" altLang="bg-BG" sz="1800"/>
              <a:t>x</a:t>
            </a:r>
            <a:r>
              <a:rPr lang="bg-BG" altLang="bg-BG" sz="1800" baseline="30000"/>
              <a:t>3</a:t>
            </a:r>
            <a:r>
              <a:rPr lang="en-GB" altLang="bg-BG" sz="1800"/>
              <a:t> + 1</a:t>
            </a:r>
            <a:endParaRPr lang="bg-BG" altLang="bg-BG" sz="1800"/>
          </a:p>
        </p:txBody>
      </p:sp>
      <p:sp>
        <p:nvSpPr>
          <p:cNvPr id="6164" name="Rectangle 76"/>
          <p:cNvSpPr>
            <a:spLocks noChangeArrowheads="1"/>
          </p:cNvSpPr>
          <p:nvPr/>
        </p:nvSpPr>
        <p:spPr bwMode="auto">
          <a:xfrm>
            <a:off x="71438" y="2847975"/>
            <a:ext cx="2860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006600"/>
                </a:solidFill>
              </a:rPr>
              <a:t>x</a:t>
            </a:r>
            <a:r>
              <a:rPr lang="bg-BG" altLang="bg-BG" sz="1800" baseline="30000">
                <a:solidFill>
                  <a:srgbClr val="006600"/>
                </a:solidFill>
              </a:rPr>
              <a:t>13</a:t>
            </a:r>
            <a:r>
              <a:rPr lang="en-GB" altLang="bg-BG" sz="1800">
                <a:solidFill>
                  <a:srgbClr val="006600"/>
                </a:solidFill>
              </a:rPr>
              <a:t> + </a:t>
            </a:r>
            <a:r>
              <a:rPr lang="en-US" altLang="bg-BG" sz="1800">
                <a:solidFill>
                  <a:srgbClr val="006600"/>
                </a:solidFill>
              </a:rPr>
              <a:t>x</a:t>
            </a:r>
            <a:r>
              <a:rPr lang="bg-BG" altLang="bg-BG" sz="1800" baseline="30000">
                <a:solidFill>
                  <a:srgbClr val="006600"/>
                </a:solidFill>
              </a:rPr>
              <a:t>11</a:t>
            </a:r>
            <a:r>
              <a:rPr lang="en-GB" altLang="bg-BG" sz="1800">
                <a:solidFill>
                  <a:srgbClr val="006600"/>
                </a:solidFill>
              </a:rPr>
              <a:t> +</a:t>
            </a:r>
            <a:r>
              <a:rPr lang="en-US" altLang="bg-BG" sz="1800">
                <a:solidFill>
                  <a:srgbClr val="006600"/>
                </a:solidFill>
              </a:rPr>
              <a:t> x</a:t>
            </a:r>
            <a:r>
              <a:rPr lang="bg-BG" altLang="bg-BG" sz="1800" baseline="30000">
                <a:solidFill>
                  <a:srgbClr val="006600"/>
                </a:solidFill>
              </a:rPr>
              <a:t>9 </a:t>
            </a:r>
            <a:r>
              <a:rPr lang="en-GB" altLang="bg-BG" sz="1800">
                <a:solidFill>
                  <a:srgbClr val="006600"/>
                </a:solidFill>
              </a:rPr>
              <a:t>+ </a:t>
            </a:r>
            <a:r>
              <a:rPr lang="en-US" altLang="bg-BG" sz="1800">
                <a:solidFill>
                  <a:srgbClr val="006600"/>
                </a:solidFill>
              </a:rPr>
              <a:t>x</a:t>
            </a:r>
            <a:r>
              <a:rPr lang="bg-BG" altLang="bg-BG" sz="1800" baseline="30000">
                <a:solidFill>
                  <a:srgbClr val="006600"/>
                </a:solidFill>
              </a:rPr>
              <a:t>7 </a:t>
            </a:r>
            <a:r>
              <a:rPr lang="en-GB" altLang="bg-BG" sz="1800">
                <a:solidFill>
                  <a:srgbClr val="006600"/>
                </a:solidFill>
              </a:rPr>
              <a:t>+ </a:t>
            </a:r>
            <a:r>
              <a:rPr lang="en-US" altLang="bg-BG" sz="1800">
                <a:solidFill>
                  <a:srgbClr val="006600"/>
                </a:solidFill>
              </a:rPr>
              <a:t>x</a:t>
            </a:r>
            <a:r>
              <a:rPr lang="bg-BG" altLang="bg-BG" sz="1800" baseline="30000">
                <a:solidFill>
                  <a:srgbClr val="006600"/>
                </a:solidFill>
              </a:rPr>
              <a:t>6 </a:t>
            </a:r>
            <a:r>
              <a:rPr lang="en-GB" altLang="bg-BG" sz="1800">
                <a:solidFill>
                  <a:srgbClr val="006600"/>
                </a:solidFill>
              </a:rPr>
              <a:t>+ </a:t>
            </a:r>
            <a:r>
              <a:rPr lang="en-US" altLang="bg-BG" sz="1800">
                <a:solidFill>
                  <a:srgbClr val="006600"/>
                </a:solidFill>
              </a:rPr>
              <a:t>x</a:t>
            </a:r>
            <a:r>
              <a:rPr lang="bg-BG" altLang="bg-BG" sz="1800" baseline="30000">
                <a:solidFill>
                  <a:srgbClr val="006600"/>
                </a:solidFill>
              </a:rPr>
              <a:t>4</a:t>
            </a:r>
            <a:r>
              <a:rPr lang="en-GB" altLang="bg-BG" sz="1800">
                <a:solidFill>
                  <a:srgbClr val="006600"/>
                </a:solidFill>
              </a:rPr>
              <a:t> </a:t>
            </a:r>
            <a:endParaRPr lang="bg-BG" altLang="bg-BG" sz="1800">
              <a:solidFill>
                <a:srgbClr val="006600"/>
              </a:solidFill>
            </a:endParaRPr>
          </a:p>
        </p:txBody>
      </p:sp>
      <p:sp>
        <p:nvSpPr>
          <p:cNvPr id="6165" name="Rectangle 77"/>
          <p:cNvSpPr>
            <a:spLocks noChangeArrowheads="1"/>
          </p:cNvSpPr>
          <p:nvPr/>
        </p:nvSpPr>
        <p:spPr bwMode="auto">
          <a:xfrm>
            <a:off x="2917825" y="2847975"/>
            <a:ext cx="1155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C00000"/>
                </a:solidFill>
              </a:rPr>
              <a:t>x</a:t>
            </a:r>
            <a:r>
              <a:rPr lang="en-GB" altLang="bg-BG" sz="1800" baseline="30000">
                <a:solidFill>
                  <a:srgbClr val="C00000"/>
                </a:solidFill>
              </a:rPr>
              <a:t>4</a:t>
            </a:r>
            <a:r>
              <a:rPr lang="en-GB" altLang="bg-BG" sz="1800">
                <a:solidFill>
                  <a:srgbClr val="C00000"/>
                </a:solidFill>
              </a:rPr>
              <a:t> + </a:t>
            </a:r>
            <a:r>
              <a:rPr lang="en-US" altLang="bg-BG" sz="1800">
                <a:solidFill>
                  <a:srgbClr val="C00000"/>
                </a:solidFill>
              </a:rPr>
              <a:t>x</a:t>
            </a:r>
            <a:r>
              <a:rPr lang="en-GB" altLang="bg-BG" sz="1800">
                <a:solidFill>
                  <a:srgbClr val="C00000"/>
                </a:solidFill>
              </a:rPr>
              <a:t> + 1</a:t>
            </a:r>
            <a:endParaRPr lang="bg-BG" altLang="bg-BG" sz="1800">
              <a:solidFill>
                <a:srgbClr val="C00000"/>
              </a:solidFill>
            </a:endParaRP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2927350" y="2859088"/>
            <a:ext cx="1285875" cy="325437"/>
            <a:chOff x="2927350" y="2859088"/>
            <a:chExt cx="1285875" cy="325437"/>
          </a:xfrm>
        </p:grpSpPr>
        <p:cxnSp>
          <p:nvCxnSpPr>
            <p:cNvPr id="82" name="Straight Connector 81"/>
            <p:cNvCxnSpPr/>
            <p:nvPr/>
          </p:nvCxnSpPr>
          <p:spPr>
            <a:xfrm rot="5400000">
              <a:off x="2766219" y="3020219"/>
              <a:ext cx="32385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927350" y="3182938"/>
              <a:ext cx="1285875" cy="15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68" name="Rectangle 84"/>
          <p:cNvSpPr>
            <a:spLocks noChangeArrowheads="1"/>
          </p:cNvSpPr>
          <p:nvPr/>
        </p:nvSpPr>
        <p:spPr bwMode="auto">
          <a:xfrm>
            <a:off x="4624388" y="3136900"/>
            <a:ext cx="44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bg-BG" sz="1800">
                <a:solidFill>
                  <a:srgbClr val="4D4D4D"/>
                </a:solidFill>
              </a:rPr>
              <a:t>+1</a:t>
            </a:r>
            <a:endParaRPr lang="bg-BG" altLang="bg-BG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bg-BG" altLang="bg-BG" sz="1800"/>
          </a:p>
        </p:txBody>
      </p:sp>
      <p:sp>
        <p:nvSpPr>
          <p:cNvPr id="6169" name="Rectangle 85"/>
          <p:cNvSpPr>
            <a:spLocks noChangeArrowheads="1"/>
          </p:cNvSpPr>
          <p:nvPr/>
        </p:nvSpPr>
        <p:spPr bwMode="auto">
          <a:xfrm>
            <a:off x="80963" y="3074988"/>
            <a:ext cx="1512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13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10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9 </a:t>
            </a:r>
            <a:endParaRPr lang="bg-BG" altLang="bg-BG" sz="1800"/>
          </a:p>
        </p:txBody>
      </p:sp>
      <p:cxnSp>
        <p:nvCxnSpPr>
          <p:cNvPr id="87" name="Straight Connector 86"/>
          <p:cNvCxnSpPr/>
          <p:nvPr/>
        </p:nvCxnSpPr>
        <p:spPr>
          <a:xfrm>
            <a:off x="161925" y="3397250"/>
            <a:ext cx="2555875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1" name="Rectangle 87"/>
          <p:cNvSpPr>
            <a:spLocks noChangeArrowheads="1"/>
          </p:cNvSpPr>
          <p:nvPr/>
        </p:nvSpPr>
        <p:spPr bwMode="auto">
          <a:xfrm>
            <a:off x="233363" y="3370263"/>
            <a:ext cx="2397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11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10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7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6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4</a:t>
            </a:r>
            <a:r>
              <a:rPr lang="en-GB" altLang="bg-BG" sz="18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sp>
        <p:nvSpPr>
          <p:cNvPr id="6172" name="Rectangle 88"/>
          <p:cNvSpPr>
            <a:spLocks noChangeArrowheads="1"/>
          </p:cNvSpPr>
          <p:nvPr/>
        </p:nvSpPr>
        <p:spPr bwMode="auto">
          <a:xfrm>
            <a:off x="233363" y="3611563"/>
            <a:ext cx="1406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11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8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7 </a:t>
            </a:r>
            <a:endParaRPr lang="bg-BG" altLang="bg-BG" sz="1800"/>
          </a:p>
        </p:txBody>
      </p:sp>
      <p:cxnSp>
        <p:nvCxnSpPr>
          <p:cNvPr id="90" name="Straight Connector 89"/>
          <p:cNvCxnSpPr/>
          <p:nvPr/>
        </p:nvCxnSpPr>
        <p:spPr>
          <a:xfrm>
            <a:off x="161925" y="3943350"/>
            <a:ext cx="2555875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4" name="Rectangle 90"/>
          <p:cNvSpPr>
            <a:spLocks noChangeArrowheads="1"/>
          </p:cNvSpPr>
          <p:nvPr/>
        </p:nvSpPr>
        <p:spPr bwMode="auto">
          <a:xfrm>
            <a:off x="492125" y="3916363"/>
            <a:ext cx="1860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10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8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6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4</a:t>
            </a:r>
            <a:r>
              <a:rPr lang="en-GB" altLang="bg-BG" sz="18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sp>
        <p:nvSpPr>
          <p:cNvPr id="6175" name="Rectangle 91"/>
          <p:cNvSpPr>
            <a:spLocks noChangeArrowheads="1"/>
          </p:cNvSpPr>
          <p:nvPr/>
        </p:nvSpPr>
        <p:spPr bwMode="auto">
          <a:xfrm>
            <a:off x="492125" y="4156075"/>
            <a:ext cx="1398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10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7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6 </a:t>
            </a:r>
            <a:endParaRPr lang="bg-BG" altLang="bg-BG" sz="1800"/>
          </a:p>
        </p:txBody>
      </p:sp>
      <p:cxnSp>
        <p:nvCxnSpPr>
          <p:cNvPr id="93" name="Straight Connector 92"/>
          <p:cNvCxnSpPr/>
          <p:nvPr/>
        </p:nvCxnSpPr>
        <p:spPr>
          <a:xfrm>
            <a:off x="331788" y="4486275"/>
            <a:ext cx="2376487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7" name="Rectangle 93"/>
          <p:cNvSpPr>
            <a:spLocks noChangeArrowheads="1"/>
          </p:cNvSpPr>
          <p:nvPr/>
        </p:nvSpPr>
        <p:spPr bwMode="auto">
          <a:xfrm>
            <a:off x="644525" y="4457700"/>
            <a:ext cx="1333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8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7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4</a:t>
            </a:r>
            <a:r>
              <a:rPr lang="en-GB" altLang="bg-BG" sz="18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sp>
        <p:nvSpPr>
          <p:cNvPr id="6178" name="Rectangle 94"/>
          <p:cNvSpPr>
            <a:spLocks noChangeArrowheads="1"/>
          </p:cNvSpPr>
          <p:nvPr/>
        </p:nvSpPr>
        <p:spPr bwMode="auto">
          <a:xfrm>
            <a:off x="644525" y="4699000"/>
            <a:ext cx="1312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8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5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4 </a:t>
            </a:r>
            <a:endParaRPr lang="bg-BG" altLang="bg-BG" sz="1800"/>
          </a:p>
        </p:txBody>
      </p:sp>
      <p:cxnSp>
        <p:nvCxnSpPr>
          <p:cNvPr id="96" name="Straight Connector 95"/>
          <p:cNvCxnSpPr/>
          <p:nvPr/>
        </p:nvCxnSpPr>
        <p:spPr>
          <a:xfrm>
            <a:off x="484188" y="5027613"/>
            <a:ext cx="2232025" cy="1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0" name="Rectangle 97"/>
          <p:cNvSpPr>
            <a:spLocks noChangeArrowheads="1"/>
          </p:cNvSpPr>
          <p:nvPr/>
        </p:nvSpPr>
        <p:spPr bwMode="auto">
          <a:xfrm>
            <a:off x="796925" y="4984750"/>
            <a:ext cx="827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7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5</a:t>
            </a:r>
            <a:endParaRPr lang="bg-BG" altLang="bg-BG" sz="1800"/>
          </a:p>
        </p:txBody>
      </p:sp>
      <p:sp>
        <p:nvSpPr>
          <p:cNvPr id="6181" name="Rectangle 98"/>
          <p:cNvSpPr>
            <a:spLocks noChangeArrowheads="1"/>
          </p:cNvSpPr>
          <p:nvPr/>
        </p:nvSpPr>
        <p:spPr bwMode="auto">
          <a:xfrm>
            <a:off x="796925" y="5226050"/>
            <a:ext cx="1312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7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4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3 </a:t>
            </a:r>
            <a:endParaRPr lang="bg-BG" altLang="bg-BG" sz="1800"/>
          </a:p>
        </p:txBody>
      </p:sp>
      <p:cxnSp>
        <p:nvCxnSpPr>
          <p:cNvPr id="100" name="Straight Connector 99"/>
          <p:cNvCxnSpPr/>
          <p:nvPr/>
        </p:nvCxnSpPr>
        <p:spPr>
          <a:xfrm>
            <a:off x="636588" y="5554663"/>
            <a:ext cx="2087562" cy="1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3" name="Rectangle 100"/>
          <p:cNvSpPr>
            <a:spLocks noChangeArrowheads="1"/>
          </p:cNvSpPr>
          <p:nvPr/>
        </p:nvSpPr>
        <p:spPr bwMode="auto">
          <a:xfrm>
            <a:off x="949325" y="5513388"/>
            <a:ext cx="1333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5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4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3</a:t>
            </a:r>
            <a:r>
              <a:rPr lang="en-GB" altLang="bg-BG" sz="18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sp>
        <p:nvSpPr>
          <p:cNvPr id="6184" name="Rectangle 101"/>
          <p:cNvSpPr>
            <a:spLocks noChangeArrowheads="1"/>
          </p:cNvSpPr>
          <p:nvPr/>
        </p:nvSpPr>
        <p:spPr bwMode="auto">
          <a:xfrm>
            <a:off x="949325" y="5754688"/>
            <a:ext cx="1184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5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2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endParaRPr lang="bg-BG" altLang="bg-BG" sz="180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788988" y="6083300"/>
            <a:ext cx="1944687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6" name="Rectangle 103"/>
          <p:cNvSpPr>
            <a:spLocks noChangeArrowheads="1"/>
          </p:cNvSpPr>
          <p:nvPr/>
        </p:nvSpPr>
        <p:spPr bwMode="auto">
          <a:xfrm>
            <a:off x="1101725" y="6042025"/>
            <a:ext cx="1755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4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3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2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sp>
        <p:nvSpPr>
          <p:cNvPr id="6187" name="Rectangle 104"/>
          <p:cNvSpPr>
            <a:spLocks noChangeArrowheads="1"/>
          </p:cNvSpPr>
          <p:nvPr/>
        </p:nvSpPr>
        <p:spPr bwMode="auto">
          <a:xfrm>
            <a:off x="1101725" y="6283325"/>
            <a:ext cx="1155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4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bg-BG" altLang="bg-BG" sz="1800">
                <a:solidFill>
                  <a:srgbClr val="4D4D4D"/>
                </a:solidFill>
              </a:rPr>
              <a:t>1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941388" y="6611938"/>
            <a:ext cx="1800225" cy="1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9" name="Rectangle 106"/>
          <p:cNvSpPr>
            <a:spLocks noChangeArrowheads="1"/>
          </p:cNvSpPr>
          <p:nvPr/>
        </p:nvSpPr>
        <p:spPr bwMode="auto">
          <a:xfrm>
            <a:off x="1293813" y="6556375"/>
            <a:ext cx="12620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FF0000"/>
                </a:solidFill>
              </a:rPr>
              <a:t>x</a:t>
            </a:r>
            <a:r>
              <a:rPr lang="bg-BG" altLang="bg-BG" sz="1800" baseline="30000">
                <a:solidFill>
                  <a:srgbClr val="FF0000"/>
                </a:solidFill>
              </a:rPr>
              <a:t>3 </a:t>
            </a:r>
            <a:r>
              <a:rPr lang="en-GB" altLang="bg-BG" sz="1800">
                <a:solidFill>
                  <a:srgbClr val="FF0000"/>
                </a:solidFill>
              </a:rPr>
              <a:t>+ </a:t>
            </a:r>
            <a:r>
              <a:rPr lang="en-US" altLang="bg-BG" sz="1800">
                <a:solidFill>
                  <a:srgbClr val="FF0000"/>
                </a:solidFill>
              </a:rPr>
              <a:t>x</a:t>
            </a:r>
            <a:r>
              <a:rPr lang="bg-BG" altLang="bg-BG" sz="1800" baseline="30000">
                <a:solidFill>
                  <a:srgbClr val="FF0000"/>
                </a:solidFill>
              </a:rPr>
              <a:t>2</a:t>
            </a:r>
            <a:r>
              <a:rPr lang="en-GB" altLang="bg-BG" sz="1800">
                <a:solidFill>
                  <a:srgbClr val="FF0000"/>
                </a:solidFill>
              </a:rPr>
              <a:t> + </a:t>
            </a:r>
            <a:r>
              <a:rPr lang="bg-BG" altLang="bg-BG" sz="1800">
                <a:solidFill>
                  <a:srgbClr val="FF0000"/>
                </a:solidFill>
              </a:rPr>
              <a:t>1</a:t>
            </a:r>
            <a:r>
              <a:rPr lang="bg-BG" altLang="bg-BG" sz="1800" baseline="30000">
                <a:solidFill>
                  <a:srgbClr val="FF0000"/>
                </a:solidFill>
              </a:rPr>
              <a:t> </a:t>
            </a:r>
            <a:endParaRPr lang="bg-BG" altLang="bg-BG" sz="1800">
              <a:solidFill>
                <a:srgbClr val="FF0000"/>
              </a:solidFill>
            </a:endParaRPr>
          </a:p>
        </p:txBody>
      </p:sp>
      <p:sp>
        <p:nvSpPr>
          <p:cNvPr id="6190" name="Rectangle 107"/>
          <p:cNvSpPr>
            <a:spLocks noChangeArrowheads="1"/>
          </p:cNvSpPr>
          <p:nvPr/>
        </p:nvSpPr>
        <p:spPr bwMode="auto">
          <a:xfrm>
            <a:off x="2854325" y="5440363"/>
            <a:ext cx="2370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/>
              <a:t>R</a:t>
            </a:r>
            <a:r>
              <a:rPr lang="en-GB" altLang="bg-BG" sz="1800"/>
              <a:t>(</a:t>
            </a:r>
            <a:r>
              <a:rPr lang="en-US" altLang="bg-BG" sz="1800"/>
              <a:t>x</a:t>
            </a:r>
            <a:r>
              <a:rPr lang="en-GB" altLang="bg-BG" sz="1800"/>
              <a:t>) = </a:t>
            </a:r>
            <a:r>
              <a:rPr lang="en-US" altLang="bg-BG" sz="1800">
                <a:solidFill>
                  <a:srgbClr val="FF0000"/>
                </a:solidFill>
              </a:rPr>
              <a:t>x</a:t>
            </a:r>
            <a:r>
              <a:rPr lang="en-GB" altLang="bg-BG" sz="1800" baseline="30000">
                <a:solidFill>
                  <a:srgbClr val="FF0000"/>
                </a:solidFill>
              </a:rPr>
              <a:t>3</a:t>
            </a:r>
            <a:r>
              <a:rPr lang="en-GB" altLang="bg-BG" sz="1800">
                <a:solidFill>
                  <a:srgbClr val="FF0000"/>
                </a:solidFill>
              </a:rPr>
              <a:t>+</a:t>
            </a:r>
            <a:r>
              <a:rPr lang="en-US" altLang="bg-BG" sz="1800">
                <a:solidFill>
                  <a:srgbClr val="FF0000"/>
                </a:solidFill>
              </a:rPr>
              <a:t>x</a:t>
            </a:r>
            <a:r>
              <a:rPr lang="en-US" altLang="bg-BG" sz="1800" baseline="30000">
                <a:solidFill>
                  <a:srgbClr val="FF0000"/>
                </a:solidFill>
              </a:rPr>
              <a:t>2</a:t>
            </a:r>
            <a:r>
              <a:rPr lang="en-GB" altLang="bg-BG" sz="1800">
                <a:solidFill>
                  <a:srgbClr val="FF0000"/>
                </a:solidFill>
              </a:rPr>
              <a:t>+1</a:t>
            </a:r>
            <a:r>
              <a:rPr lang="en-GB" altLang="bg-BG" sz="1800"/>
              <a:t>   </a:t>
            </a:r>
            <a:r>
              <a:rPr lang="en-US" altLang="bg-BG" sz="1800">
                <a:solidFill>
                  <a:srgbClr val="FF0000"/>
                </a:solidFill>
                <a:sym typeface="Wingdings" panose="05000000000000000000" pitchFamily="2" charset="2"/>
              </a:rPr>
              <a:t>1101</a:t>
            </a:r>
            <a:endParaRPr lang="bg-BG" altLang="bg-BG" sz="1800">
              <a:solidFill>
                <a:srgbClr val="FF0000"/>
              </a:solidFill>
            </a:endParaRPr>
          </a:p>
        </p:txBody>
      </p:sp>
      <p:sp>
        <p:nvSpPr>
          <p:cNvPr id="6191" name="Rectangle 108"/>
          <p:cNvSpPr>
            <a:spLocks noChangeArrowheads="1"/>
          </p:cNvSpPr>
          <p:nvPr/>
        </p:nvSpPr>
        <p:spPr bwMode="auto">
          <a:xfrm>
            <a:off x="4356100" y="5502275"/>
            <a:ext cx="3349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100">
                <a:solidFill>
                  <a:srgbClr val="4D4D4D"/>
                </a:solidFill>
                <a:sym typeface="Wingdings" panose="05000000000000000000" pitchFamily="2" charset="2"/>
              </a:rPr>
              <a:t></a:t>
            </a:r>
            <a:endParaRPr lang="bg-BG" altLang="bg-BG" sz="1800"/>
          </a:p>
        </p:txBody>
      </p:sp>
      <p:sp>
        <p:nvSpPr>
          <p:cNvPr id="6192" name="Rectangle 109"/>
          <p:cNvSpPr>
            <a:spLocks noChangeArrowheads="1"/>
          </p:cNvSpPr>
          <p:nvPr/>
        </p:nvSpPr>
        <p:spPr bwMode="auto">
          <a:xfrm>
            <a:off x="2865438" y="5851525"/>
            <a:ext cx="2268537" cy="369888"/>
          </a:xfrm>
          <a:prstGeom prst="rect">
            <a:avLst/>
          </a:pr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bg-BG" sz="1800"/>
              <a:t>F(x) = x</a:t>
            </a:r>
            <a:r>
              <a:rPr lang="en-GB" altLang="bg-BG" sz="1800" baseline="30000"/>
              <a:t>k</a:t>
            </a:r>
            <a:r>
              <a:rPr lang="en-GB" altLang="bg-BG" sz="1800"/>
              <a:t>.G(x)+R(x)=</a:t>
            </a:r>
          </a:p>
        </p:txBody>
      </p: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3097213" y="6378575"/>
            <a:ext cx="1911350" cy="500063"/>
            <a:chOff x="3097213" y="6378575"/>
            <a:chExt cx="1911350" cy="500063"/>
          </a:xfrm>
        </p:grpSpPr>
        <p:sp>
          <p:nvSpPr>
            <p:cNvPr id="111" name="Left Brace 110"/>
            <p:cNvSpPr/>
            <p:nvPr/>
          </p:nvSpPr>
          <p:spPr>
            <a:xfrm rot="16200000">
              <a:off x="3668712" y="5807076"/>
              <a:ext cx="214313" cy="135731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/>
            </a:p>
          </p:txBody>
        </p:sp>
        <p:sp>
          <p:nvSpPr>
            <p:cNvPr id="112" name="Left Brace 111"/>
            <p:cNvSpPr/>
            <p:nvPr/>
          </p:nvSpPr>
          <p:spPr>
            <a:xfrm rot="16200000">
              <a:off x="4629150" y="6230938"/>
              <a:ext cx="231775" cy="52705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/>
            </a:p>
          </p:txBody>
        </p:sp>
        <p:sp>
          <p:nvSpPr>
            <p:cNvPr id="6203" name="Rectangle 112"/>
            <p:cNvSpPr>
              <a:spLocks noChangeArrowheads="1"/>
            </p:cNvSpPr>
            <p:nvPr/>
          </p:nvSpPr>
          <p:spPr bwMode="auto">
            <a:xfrm>
              <a:off x="3552825" y="6530975"/>
              <a:ext cx="46831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bg-BG" altLang="bg-BG" sz="1600">
                  <a:solidFill>
                    <a:srgbClr val="4D4D4D"/>
                  </a:solidFill>
                </a:rPr>
                <a:t>ИР</a:t>
              </a:r>
              <a:endParaRPr lang="bg-BG" altLang="bg-BG" sz="1800"/>
            </a:p>
          </p:txBody>
        </p:sp>
        <p:sp>
          <p:nvSpPr>
            <p:cNvPr id="6204" name="Rectangle 113"/>
            <p:cNvSpPr>
              <a:spLocks noChangeArrowheads="1"/>
            </p:cNvSpPr>
            <p:nvPr/>
          </p:nvSpPr>
          <p:spPr bwMode="auto">
            <a:xfrm>
              <a:off x="4535488" y="6538913"/>
              <a:ext cx="4413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bg-BG" altLang="bg-BG" sz="1600">
                  <a:solidFill>
                    <a:srgbClr val="4D4D4D"/>
                  </a:solidFill>
                </a:rPr>
                <a:t>КР</a:t>
              </a:r>
              <a:endParaRPr lang="bg-BG" altLang="bg-BG" sz="1800"/>
            </a:p>
          </p:txBody>
        </p:sp>
      </p:grpSp>
      <p:sp>
        <p:nvSpPr>
          <p:cNvPr id="6197" name="Rectangle 115"/>
          <p:cNvSpPr>
            <a:spLocks noChangeArrowheads="1"/>
          </p:cNvSpPr>
          <p:nvPr/>
        </p:nvSpPr>
        <p:spPr bwMode="auto">
          <a:xfrm>
            <a:off x="127000" y="2232025"/>
            <a:ext cx="417353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bg-BG" sz="1800" dirty="0" err="1">
                <a:solidFill>
                  <a:schemeClr val="bg2"/>
                </a:solidFill>
              </a:rPr>
              <a:t>x</a:t>
            </a:r>
            <a:r>
              <a:rPr lang="en-GB" altLang="bg-BG" sz="1800" baseline="30000" dirty="0" err="1">
                <a:solidFill>
                  <a:schemeClr val="bg2"/>
                </a:solidFill>
              </a:rPr>
              <a:t>k</a:t>
            </a:r>
            <a:r>
              <a:rPr lang="en-GB" altLang="bg-BG" sz="1800" dirty="0">
                <a:solidFill>
                  <a:srgbClr val="4D4D4D"/>
                </a:solidFill>
              </a:rPr>
              <a:t>.</a:t>
            </a:r>
            <a:r>
              <a:rPr lang="de-DE" altLang="bg-BG" sz="1800" dirty="0">
                <a:solidFill>
                  <a:srgbClr val="4D4D4D"/>
                </a:solidFill>
              </a:rPr>
              <a:t>G</a:t>
            </a:r>
            <a:r>
              <a:rPr lang="en-GB" altLang="bg-BG" sz="1800" dirty="0">
                <a:solidFill>
                  <a:srgbClr val="4D4D4D"/>
                </a:solidFill>
              </a:rPr>
              <a:t>(</a:t>
            </a:r>
            <a:r>
              <a:rPr lang="en-US" altLang="bg-BG" sz="1800" dirty="0">
                <a:solidFill>
                  <a:srgbClr val="4D4D4D"/>
                </a:solidFill>
              </a:rPr>
              <a:t>x</a:t>
            </a:r>
            <a:r>
              <a:rPr lang="en-GB" altLang="bg-BG" sz="1800" dirty="0">
                <a:solidFill>
                  <a:srgbClr val="4D4D4D"/>
                </a:solidFill>
              </a:rPr>
              <a:t>) = </a:t>
            </a:r>
            <a:r>
              <a:rPr lang="en-GB" altLang="bg-BG" sz="1800" dirty="0">
                <a:solidFill>
                  <a:schemeClr val="bg2"/>
                </a:solidFill>
              </a:rPr>
              <a:t>x</a:t>
            </a:r>
            <a:r>
              <a:rPr lang="en-GB" altLang="bg-BG" sz="1800" baseline="30000" dirty="0">
                <a:solidFill>
                  <a:schemeClr val="bg2"/>
                </a:solidFill>
              </a:rPr>
              <a:t>4</a:t>
            </a:r>
            <a:r>
              <a:rPr lang="en-GB" altLang="bg-BG" sz="1800" dirty="0">
                <a:solidFill>
                  <a:srgbClr val="4D4D4D"/>
                </a:solidFill>
              </a:rPr>
              <a:t>.(</a:t>
            </a:r>
            <a:r>
              <a:rPr lang="en-US" altLang="bg-BG" sz="1800" dirty="0">
                <a:solidFill>
                  <a:srgbClr val="00B0F0"/>
                </a:solidFill>
              </a:rPr>
              <a:t>x</a:t>
            </a:r>
            <a:r>
              <a:rPr lang="en-GB" altLang="bg-BG" sz="1800" baseline="30000" dirty="0">
                <a:solidFill>
                  <a:srgbClr val="00B0F0"/>
                </a:solidFill>
              </a:rPr>
              <a:t>9</a:t>
            </a:r>
            <a:r>
              <a:rPr lang="en-GB" altLang="bg-BG" sz="1800" dirty="0">
                <a:solidFill>
                  <a:srgbClr val="00B0F0"/>
                </a:solidFill>
              </a:rPr>
              <a:t> + </a:t>
            </a:r>
            <a:r>
              <a:rPr lang="en-US" altLang="bg-BG" sz="1800" dirty="0">
                <a:solidFill>
                  <a:srgbClr val="00B0F0"/>
                </a:solidFill>
              </a:rPr>
              <a:t>x</a:t>
            </a:r>
            <a:r>
              <a:rPr lang="bg-BG" altLang="bg-BG" sz="1800" baseline="30000" dirty="0">
                <a:solidFill>
                  <a:srgbClr val="00B0F0"/>
                </a:solidFill>
              </a:rPr>
              <a:t>7 </a:t>
            </a:r>
            <a:r>
              <a:rPr lang="en-GB" altLang="bg-BG" sz="1800" dirty="0">
                <a:solidFill>
                  <a:srgbClr val="00B0F0"/>
                </a:solidFill>
              </a:rPr>
              <a:t>+ </a:t>
            </a:r>
            <a:r>
              <a:rPr lang="en-US" altLang="bg-BG" sz="1800" dirty="0">
                <a:solidFill>
                  <a:srgbClr val="00B0F0"/>
                </a:solidFill>
              </a:rPr>
              <a:t>x</a:t>
            </a:r>
            <a:r>
              <a:rPr lang="de-DE" altLang="bg-BG" sz="1800" baseline="30000" dirty="0">
                <a:solidFill>
                  <a:srgbClr val="00B0F0"/>
                </a:solidFill>
              </a:rPr>
              <a:t>5</a:t>
            </a:r>
            <a:r>
              <a:rPr lang="bg-BG" altLang="bg-BG" sz="1800" baseline="30000" dirty="0">
                <a:solidFill>
                  <a:srgbClr val="00B0F0"/>
                </a:solidFill>
              </a:rPr>
              <a:t> </a:t>
            </a:r>
            <a:r>
              <a:rPr lang="en-GB" altLang="bg-BG" sz="1800" dirty="0">
                <a:solidFill>
                  <a:srgbClr val="00B0F0"/>
                </a:solidFill>
              </a:rPr>
              <a:t>+ </a:t>
            </a:r>
            <a:r>
              <a:rPr lang="en-US" altLang="bg-BG" sz="1800" dirty="0">
                <a:solidFill>
                  <a:srgbClr val="00B0F0"/>
                </a:solidFill>
              </a:rPr>
              <a:t>x</a:t>
            </a:r>
            <a:r>
              <a:rPr lang="de-DE" altLang="bg-BG" sz="1800" baseline="30000" dirty="0">
                <a:solidFill>
                  <a:srgbClr val="00B0F0"/>
                </a:solidFill>
              </a:rPr>
              <a:t>3</a:t>
            </a:r>
            <a:r>
              <a:rPr lang="en-GB" altLang="bg-BG" sz="1800" dirty="0">
                <a:solidFill>
                  <a:srgbClr val="00B0F0"/>
                </a:solidFill>
              </a:rPr>
              <a:t> + </a:t>
            </a:r>
            <a:r>
              <a:rPr lang="en-US" altLang="bg-BG" sz="1800" dirty="0">
                <a:solidFill>
                  <a:srgbClr val="00B0F0"/>
                </a:solidFill>
              </a:rPr>
              <a:t>x</a:t>
            </a:r>
            <a:r>
              <a:rPr lang="de-DE" altLang="bg-BG" sz="1800" baseline="30000" dirty="0">
                <a:solidFill>
                  <a:srgbClr val="00B0F0"/>
                </a:solidFill>
              </a:rPr>
              <a:t>2</a:t>
            </a:r>
            <a:r>
              <a:rPr lang="en-GB" altLang="bg-BG" sz="1800" dirty="0">
                <a:solidFill>
                  <a:srgbClr val="00B0F0"/>
                </a:solidFill>
              </a:rPr>
              <a:t> + 1</a:t>
            </a:r>
            <a:r>
              <a:rPr lang="en-GB" altLang="bg-BG" sz="1800" dirty="0">
                <a:solidFill>
                  <a:srgbClr val="4D4D4D"/>
                </a:solidFill>
              </a:rPr>
              <a:t>) 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bg-BG" sz="1600" dirty="0">
                <a:solidFill>
                  <a:srgbClr val="4D4D4D"/>
                </a:solidFill>
              </a:rPr>
              <a:t> </a:t>
            </a:r>
            <a:endParaRPr lang="bg-BG" altLang="bg-BG" sz="1600" baseline="30000" dirty="0">
              <a:solidFill>
                <a:srgbClr val="4D4D4D"/>
              </a:solidFill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127000" y="2517775"/>
            <a:ext cx="3286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=</a:t>
            </a:r>
            <a:r>
              <a:rPr lang="en-US" altLang="bg-BG" sz="1800">
                <a:solidFill>
                  <a:srgbClr val="006600"/>
                </a:solidFill>
              </a:rPr>
              <a:t> x</a:t>
            </a:r>
            <a:r>
              <a:rPr lang="bg-BG" altLang="bg-BG" sz="1800" baseline="30000">
                <a:solidFill>
                  <a:srgbClr val="006600"/>
                </a:solidFill>
              </a:rPr>
              <a:t>13</a:t>
            </a:r>
            <a:r>
              <a:rPr lang="en-GB" altLang="bg-BG" sz="1800">
                <a:solidFill>
                  <a:srgbClr val="006600"/>
                </a:solidFill>
              </a:rPr>
              <a:t> + </a:t>
            </a:r>
            <a:r>
              <a:rPr lang="en-US" altLang="bg-BG" sz="1800">
                <a:solidFill>
                  <a:srgbClr val="006600"/>
                </a:solidFill>
              </a:rPr>
              <a:t>x</a:t>
            </a:r>
            <a:r>
              <a:rPr lang="bg-BG" altLang="bg-BG" sz="1800" baseline="30000">
                <a:solidFill>
                  <a:srgbClr val="006600"/>
                </a:solidFill>
              </a:rPr>
              <a:t>11</a:t>
            </a:r>
            <a:r>
              <a:rPr lang="en-GB" altLang="bg-BG" sz="1800">
                <a:solidFill>
                  <a:srgbClr val="006600"/>
                </a:solidFill>
              </a:rPr>
              <a:t> +</a:t>
            </a:r>
            <a:r>
              <a:rPr lang="en-US" altLang="bg-BG" sz="1800">
                <a:solidFill>
                  <a:srgbClr val="006600"/>
                </a:solidFill>
              </a:rPr>
              <a:t> x</a:t>
            </a:r>
            <a:r>
              <a:rPr lang="bg-BG" altLang="bg-BG" sz="1800" baseline="30000">
                <a:solidFill>
                  <a:srgbClr val="006600"/>
                </a:solidFill>
              </a:rPr>
              <a:t>9 </a:t>
            </a:r>
            <a:r>
              <a:rPr lang="en-GB" altLang="bg-BG" sz="1800">
                <a:solidFill>
                  <a:srgbClr val="006600"/>
                </a:solidFill>
              </a:rPr>
              <a:t>+ </a:t>
            </a:r>
            <a:r>
              <a:rPr lang="en-US" altLang="bg-BG" sz="1800">
                <a:solidFill>
                  <a:srgbClr val="006600"/>
                </a:solidFill>
              </a:rPr>
              <a:t>x</a:t>
            </a:r>
            <a:r>
              <a:rPr lang="bg-BG" altLang="bg-BG" sz="1800" baseline="30000">
                <a:solidFill>
                  <a:srgbClr val="006600"/>
                </a:solidFill>
              </a:rPr>
              <a:t>7 </a:t>
            </a:r>
            <a:r>
              <a:rPr lang="en-GB" altLang="bg-BG" sz="1800">
                <a:solidFill>
                  <a:srgbClr val="006600"/>
                </a:solidFill>
              </a:rPr>
              <a:t>+ </a:t>
            </a:r>
            <a:r>
              <a:rPr lang="en-US" altLang="bg-BG" sz="1800">
                <a:solidFill>
                  <a:srgbClr val="006600"/>
                </a:solidFill>
              </a:rPr>
              <a:t>x</a:t>
            </a:r>
            <a:r>
              <a:rPr lang="bg-BG" altLang="bg-BG" sz="1800" baseline="30000">
                <a:solidFill>
                  <a:srgbClr val="006600"/>
                </a:solidFill>
              </a:rPr>
              <a:t>6 </a:t>
            </a:r>
            <a:r>
              <a:rPr lang="en-GB" altLang="bg-BG" sz="1800">
                <a:solidFill>
                  <a:srgbClr val="006600"/>
                </a:solidFill>
              </a:rPr>
              <a:t>+ </a:t>
            </a:r>
            <a:r>
              <a:rPr lang="en-US" altLang="bg-BG" sz="1800">
                <a:solidFill>
                  <a:srgbClr val="006600"/>
                </a:solidFill>
              </a:rPr>
              <a:t>x</a:t>
            </a:r>
            <a:r>
              <a:rPr lang="bg-BG" altLang="bg-BG" sz="1800" baseline="30000">
                <a:solidFill>
                  <a:srgbClr val="006600"/>
                </a:solidFill>
              </a:rPr>
              <a:t>4</a:t>
            </a:r>
            <a:r>
              <a:rPr lang="en-GB" altLang="bg-BG" sz="1800">
                <a:solidFill>
                  <a:srgbClr val="006600"/>
                </a:solidFill>
              </a:rPr>
              <a:t> </a:t>
            </a:r>
            <a:endParaRPr lang="bg-BG" altLang="bg-BG" sz="1800">
              <a:solidFill>
                <a:srgbClr val="006600"/>
              </a:solidFill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2835275" y="312737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9</a:t>
            </a:r>
            <a:endParaRPr lang="bg-BG" altLang="bg-BG" sz="1800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3038475" y="3143250"/>
            <a:ext cx="520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bg-BG" sz="1800">
                <a:solidFill>
                  <a:srgbClr val="4D4D4D"/>
                </a:solidFill>
              </a:rPr>
              <a:t>+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7</a:t>
            </a:r>
            <a:endParaRPr lang="bg-BG" altLang="bg-BG" sz="1800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379788" y="3132138"/>
            <a:ext cx="519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bg-BG" sz="1800">
                <a:solidFill>
                  <a:srgbClr val="4D4D4D"/>
                </a:solidFill>
              </a:rPr>
              <a:t>+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6</a:t>
            </a:r>
            <a:endParaRPr lang="bg-BG" altLang="bg-BG" sz="1800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3703638" y="3144838"/>
            <a:ext cx="520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bg-BG" sz="1800">
                <a:solidFill>
                  <a:srgbClr val="4D4D4D"/>
                </a:solidFill>
              </a:rPr>
              <a:t>+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4</a:t>
            </a:r>
            <a:endParaRPr lang="bg-BG" altLang="bg-BG" sz="1800"/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4049713" y="3143250"/>
            <a:ext cx="520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bg-BG" sz="1800">
                <a:solidFill>
                  <a:srgbClr val="4D4D4D"/>
                </a:solidFill>
              </a:rPr>
              <a:t>+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3</a:t>
            </a:r>
            <a:endParaRPr lang="bg-BG" altLang="bg-BG" sz="1800"/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4381500" y="3132138"/>
            <a:ext cx="433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bg-BG" sz="1800">
                <a:solidFill>
                  <a:srgbClr val="4D4D4D"/>
                </a:solidFill>
              </a:rPr>
              <a:t>+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endParaRPr lang="bg-BG" altLang="bg-BG" sz="1800"/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2847975" y="6138863"/>
            <a:ext cx="2222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bg-BG" sz="1800">
                <a:solidFill>
                  <a:srgbClr val="4D4D4D"/>
                </a:solidFill>
              </a:rPr>
              <a:t>= </a:t>
            </a:r>
            <a:r>
              <a:rPr lang="en-GB" altLang="bg-BG" sz="1800">
                <a:solidFill>
                  <a:srgbClr val="00B0F0"/>
                </a:solidFill>
              </a:rPr>
              <a:t>1010101101</a:t>
            </a:r>
            <a:r>
              <a:rPr lang="en-GB" altLang="bg-BG" sz="18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FF0000"/>
                </a:solidFill>
              </a:rPr>
              <a:t>1101</a:t>
            </a:r>
            <a:endParaRPr lang="bg-BG" altLang="bg-BG" sz="180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70734" y="1448243"/>
            <a:ext cx="1287448" cy="184666"/>
            <a:chOff x="670734" y="1332740"/>
            <a:chExt cx="1287448" cy="439679"/>
          </a:xfrm>
        </p:grpSpPr>
        <p:sp>
          <p:nvSpPr>
            <p:cNvPr id="69" name="Rectangle 68"/>
            <p:cNvSpPr/>
            <p:nvPr/>
          </p:nvSpPr>
          <p:spPr>
            <a:xfrm>
              <a:off x="1801332" y="1332740"/>
              <a:ext cx="156850" cy="439679"/>
            </a:xfrm>
            <a:prstGeom prst="rect">
              <a:avLst/>
            </a:prstGeom>
          </p:spPr>
          <p:txBody>
            <a:bodyPr wrap="square" lIns="0" tIns="0" rIns="0" bIns="0" anchor="ctr" anchorCtr="1">
              <a:spAutoFit/>
            </a:bodyPr>
            <a:lstStyle/>
            <a:p>
              <a:r>
                <a:rPr lang="en-US" altLang="bg-BG" sz="700" dirty="0" smtClean="0">
                  <a:solidFill>
                    <a:srgbClr val="FF0000"/>
                  </a:solidFill>
                </a:rPr>
                <a:t>x</a:t>
              </a:r>
              <a:r>
                <a:rPr lang="en-US" altLang="bg-BG" sz="700" baseline="30000" dirty="0" smtClean="0">
                  <a:solidFill>
                    <a:srgbClr val="FF0000"/>
                  </a:solidFill>
                </a:rPr>
                <a:t>0</a:t>
              </a:r>
              <a:r>
                <a:rPr lang="en-US" altLang="bg-BG" sz="1200" baseline="30000" dirty="0" smtClean="0">
                  <a:solidFill>
                    <a:srgbClr val="FF0000"/>
                  </a:solidFill>
                </a:rPr>
                <a:t> </a:t>
              </a:r>
              <a:endParaRPr lang="bg-BG" sz="1200" dirty="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675710" y="1332740"/>
              <a:ext cx="156850" cy="439679"/>
            </a:xfrm>
            <a:prstGeom prst="rect">
              <a:avLst/>
            </a:prstGeom>
          </p:spPr>
          <p:txBody>
            <a:bodyPr wrap="square" lIns="0" tIns="0" rIns="0" bIns="0" anchor="ctr" anchorCtr="1">
              <a:spAutoFit/>
            </a:bodyPr>
            <a:lstStyle/>
            <a:p>
              <a:r>
                <a:rPr lang="en-US" altLang="bg-BG" sz="700" dirty="0" smtClean="0">
                  <a:solidFill>
                    <a:srgbClr val="FF0000"/>
                  </a:solidFill>
                </a:rPr>
                <a:t>x</a:t>
              </a:r>
              <a:r>
                <a:rPr lang="en-US" altLang="bg-BG" sz="700" baseline="30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bg-BG" sz="1200" baseline="30000" dirty="0" smtClean="0">
                  <a:solidFill>
                    <a:srgbClr val="FF0000"/>
                  </a:solidFill>
                </a:rPr>
                <a:t> </a:t>
              </a:r>
              <a:endParaRPr lang="bg-BG" sz="1200" dirty="0">
                <a:solidFill>
                  <a:srgbClr val="FF0000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550088" y="1332740"/>
              <a:ext cx="156850" cy="439679"/>
            </a:xfrm>
            <a:prstGeom prst="rect">
              <a:avLst/>
            </a:prstGeom>
          </p:spPr>
          <p:txBody>
            <a:bodyPr wrap="square" lIns="0" tIns="0" rIns="0" bIns="0" anchor="ctr" anchorCtr="1">
              <a:spAutoFit/>
            </a:bodyPr>
            <a:lstStyle/>
            <a:p>
              <a:r>
                <a:rPr lang="en-US" altLang="bg-BG" sz="700" dirty="0" smtClean="0">
                  <a:solidFill>
                    <a:srgbClr val="FF0000"/>
                  </a:solidFill>
                </a:rPr>
                <a:t>x</a:t>
              </a:r>
              <a:r>
                <a:rPr lang="en-US" altLang="bg-BG" sz="700" baseline="30000" dirty="0" smtClean="0">
                  <a:solidFill>
                    <a:srgbClr val="FF0000"/>
                  </a:solidFill>
                </a:rPr>
                <a:t>2</a:t>
              </a:r>
              <a:r>
                <a:rPr lang="en-US" altLang="bg-BG" sz="1200" baseline="30000" dirty="0" smtClean="0">
                  <a:solidFill>
                    <a:srgbClr val="FF0000"/>
                  </a:solidFill>
                </a:rPr>
                <a:t> </a:t>
              </a:r>
              <a:endParaRPr lang="bg-BG" sz="1200" dirty="0">
                <a:solidFill>
                  <a:srgbClr val="FF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424466" y="1332740"/>
              <a:ext cx="156850" cy="439679"/>
            </a:xfrm>
            <a:prstGeom prst="rect">
              <a:avLst/>
            </a:prstGeom>
          </p:spPr>
          <p:txBody>
            <a:bodyPr wrap="square" lIns="0" tIns="0" rIns="0" bIns="0" anchor="ctr" anchorCtr="1">
              <a:spAutoFit/>
            </a:bodyPr>
            <a:lstStyle/>
            <a:p>
              <a:r>
                <a:rPr lang="en-US" altLang="bg-BG" sz="700" dirty="0" smtClean="0">
                  <a:solidFill>
                    <a:srgbClr val="FF0000"/>
                  </a:solidFill>
                </a:rPr>
                <a:t>x</a:t>
              </a:r>
              <a:r>
                <a:rPr lang="en-US" altLang="bg-BG" sz="700" baseline="30000" dirty="0" smtClean="0">
                  <a:solidFill>
                    <a:srgbClr val="FF0000"/>
                  </a:solidFill>
                </a:rPr>
                <a:t>3</a:t>
              </a:r>
              <a:r>
                <a:rPr lang="en-US" altLang="bg-BG" sz="1200" baseline="30000" dirty="0" smtClean="0">
                  <a:solidFill>
                    <a:srgbClr val="FF0000"/>
                  </a:solidFill>
                </a:rPr>
                <a:t> </a:t>
              </a:r>
              <a:endParaRPr lang="bg-BG" sz="1200" dirty="0">
                <a:solidFill>
                  <a:srgbClr val="FF000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298844" y="1332740"/>
              <a:ext cx="156850" cy="439679"/>
            </a:xfrm>
            <a:prstGeom prst="rect">
              <a:avLst/>
            </a:prstGeom>
          </p:spPr>
          <p:txBody>
            <a:bodyPr wrap="square" lIns="0" tIns="0" rIns="0" bIns="0" anchor="ctr" anchorCtr="1">
              <a:spAutoFit/>
            </a:bodyPr>
            <a:lstStyle/>
            <a:p>
              <a:r>
                <a:rPr lang="en-US" altLang="bg-BG" sz="700" dirty="0" smtClean="0">
                  <a:solidFill>
                    <a:srgbClr val="FF0000"/>
                  </a:solidFill>
                </a:rPr>
                <a:t>x</a:t>
              </a:r>
              <a:r>
                <a:rPr lang="en-US" altLang="bg-BG" sz="700" baseline="30000" dirty="0" smtClean="0">
                  <a:solidFill>
                    <a:srgbClr val="FF0000"/>
                  </a:solidFill>
                </a:rPr>
                <a:t>4</a:t>
              </a:r>
              <a:r>
                <a:rPr lang="en-US" altLang="bg-BG" sz="1200" baseline="30000" dirty="0" smtClean="0">
                  <a:solidFill>
                    <a:srgbClr val="FF0000"/>
                  </a:solidFill>
                </a:rPr>
                <a:t> </a:t>
              </a:r>
              <a:endParaRPr lang="bg-BG" sz="1200" dirty="0">
                <a:solidFill>
                  <a:srgbClr val="FF0000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173222" y="1332740"/>
              <a:ext cx="156850" cy="439679"/>
            </a:xfrm>
            <a:prstGeom prst="rect">
              <a:avLst/>
            </a:prstGeom>
          </p:spPr>
          <p:txBody>
            <a:bodyPr wrap="square" lIns="0" tIns="0" rIns="0" bIns="0" anchor="ctr" anchorCtr="1">
              <a:spAutoFit/>
            </a:bodyPr>
            <a:lstStyle/>
            <a:p>
              <a:r>
                <a:rPr lang="en-US" altLang="bg-BG" sz="700" dirty="0" smtClean="0">
                  <a:solidFill>
                    <a:srgbClr val="FF0000"/>
                  </a:solidFill>
                </a:rPr>
                <a:t>x</a:t>
              </a:r>
              <a:r>
                <a:rPr lang="en-US" altLang="bg-BG" sz="700" baseline="30000" dirty="0" smtClean="0">
                  <a:solidFill>
                    <a:srgbClr val="FF0000"/>
                  </a:solidFill>
                </a:rPr>
                <a:t>5</a:t>
              </a:r>
              <a:r>
                <a:rPr lang="en-US" altLang="bg-BG" sz="1200" baseline="30000" dirty="0" smtClean="0">
                  <a:solidFill>
                    <a:srgbClr val="FF0000"/>
                  </a:solidFill>
                </a:rPr>
                <a:t> </a:t>
              </a:r>
              <a:endParaRPr lang="bg-BG" sz="1200" dirty="0">
                <a:solidFill>
                  <a:srgbClr val="FF0000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47600" y="1332740"/>
              <a:ext cx="156850" cy="439679"/>
            </a:xfrm>
            <a:prstGeom prst="rect">
              <a:avLst/>
            </a:prstGeom>
          </p:spPr>
          <p:txBody>
            <a:bodyPr wrap="square" lIns="0" tIns="0" rIns="0" bIns="0" anchor="ctr" anchorCtr="1">
              <a:spAutoFit/>
            </a:bodyPr>
            <a:lstStyle/>
            <a:p>
              <a:r>
                <a:rPr lang="en-US" altLang="bg-BG" sz="700" dirty="0" smtClean="0">
                  <a:solidFill>
                    <a:srgbClr val="FF0000"/>
                  </a:solidFill>
                </a:rPr>
                <a:t>x</a:t>
              </a:r>
              <a:r>
                <a:rPr lang="en-US" altLang="bg-BG" sz="700" baseline="30000" dirty="0" smtClean="0">
                  <a:solidFill>
                    <a:srgbClr val="FF0000"/>
                  </a:solidFill>
                </a:rPr>
                <a:t>6</a:t>
              </a:r>
              <a:r>
                <a:rPr lang="en-US" altLang="bg-BG" sz="1200" baseline="30000" dirty="0" smtClean="0">
                  <a:solidFill>
                    <a:srgbClr val="FF0000"/>
                  </a:solidFill>
                </a:rPr>
                <a:t> </a:t>
              </a:r>
              <a:endParaRPr lang="bg-BG" sz="1200" dirty="0">
                <a:solidFill>
                  <a:srgbClr val="FF000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21978" y="1332740"/>
              <a:ext cx="156850" cy="439679"/>
            </a:xfrm>
            <a:prstGeom prst="rect">
              <a:avLst/>
            </a:prstGeom>
          </p:spPr>
          <p:txBody>
            <a:bodyPr wrap="square" lIns="0" tIns="0" rIns="0" bIns="0" anchor="ctr" anchorCtr="1">
              <a:spAutoFit/>
            </a:bodyPr>
            <a:lstStyle/>
            <a:p>
              <a:r>
                <a:rPr lang="en-US" altLang="bg-BG" sz="700" dirty="0" smtClean="0">
                  <a:solidFill>
                    <a:srgbClr val="FF0000"/>
                  </a:solidFill>
                </a:rPr>
                <a:t>x</a:t>
              </a:r>
              <a:r>
                <a:rPr lang="en-US" altLang="bg-BG" sz="700" baseline="30000" dirty="0" smtClean="0">
                  <a:solidFill>
                    <a:srgbClr val="FF0000"/>
                  </a:solidFill>
                </a:rPr>
                <a:t>7</a:t>
              </a:r>
              <a:r>
                <a:rPr lang="en-US" altLang="bg-BG" sz="1200" baseline="30000" dirty="0" smtClean="0">
                  <a:solidFill>
                    <a:srgbClr val="FF0000"/>
                  </a:solidFill>
                </a:rPr>
                <a:t> </a:t>
              </a:r>
              <a:endParaRPr lang="bg-BG" sz="1200" dirty="0">
                <a:solidFill>
                  <a:srgbClr val="FF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96356" y="1332740"/>
              <a:ext cx="156850" cy="439679"/>
            </a:xfrm>
            <a:prstGeom prst="rect">
              <a:avLst/>
            </a:prstGeom>
          </p:spPr>
          <p:txBody>
            <a:bodyPr wrap="square" lIns="0" tIns="0" rIns="0" bIns="0" anchor="ctr" anchorCtr="1">
              <a:spAutoFit/>
            </a:bodyPr>
            <a:lstStyle/>
            <a:p>
              <a:r>
                <a:rPr lang="en-US" altLang="bg-BG" sz="700" dirty="0" smtClean="0">
                  <a:solidFill>
                    <a:srgbClr val="FF0000"/>
                  </a:solidFill>
                </a:rPr>
                <a:t>x</a:t>
              </a:r>
              <a:r>
                <a:rPr lang="en-US" altLang="bg-BG" sz="700" baseline="30000" dirty="0" smtClean="0">
                  <a:solidFill>
                    <a:srgbClr val="FF0000"/>
                  </a:solidFill>
                </a:rPr>
                <a:t>8</a:t>
              </a:r>
              <a:r>
                <a:rPr lang="en-US" altLang="bg-BG" sz="1200" baseline="30000" dirty="0" smtClean="0">
                  <a:solidFill>
                    <a:srgbClr val="FF0000"/>
                  </a:solidFill>
                </a:rPr>
                <a:t> </a:t>
              </a:r>
              <a:endParaRPr lang="bg-BG" sz="1200" dirty="0">
                <a:solidFill>
                  <a:srgbClr val="FF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70734" y="1332740"/>
              <a:ext cx="156850" cy="439679"/>
            </a:xfrm>
            <a:prstGeom prst="rect">
              <a:avLst/>
            </a:prstGeom>
          </p:spPr>
          <p:txBody>
            <a:bodyPr wrap="square" lIns="0" tIns="0" rIns="0" bIns="0" anchor="ctr" anchorCtr="1">
              <a:spAutoFit/>
            </a:bodyPr>
            <a:lstStyle/>
            <a:p>
              <a:r>
                <a:rPr lang="en-US" altLang="bg-BG" sz="700" dirty="0" smtClean="0">
                  <a:solidFill>
                    <a:srgbClr val="FF0000"/>
                  </a:solidFill>
                </a:rPr>
                <a:t>x</a:t>
              </a:r>
              <a:r>
                <a:rPr lang="en-US" altLang="bg-BG" sz="700" baseline="30000" dirty="0" smtClean="0">
                  <a:solidFill>
                    <a:srgbClr val="FF0000"/>
                  </a:solidFill>
                </a:rPr>
                <a:t>9</a:t>
              </a:r>
              <a:r>
                <a:rPr lang="en-US" altLang="bg-BG" sz="1200" baseline="30000" dirty="0" smtClean="0">
                  <a:solidFill>
                    <a:srgbClr val="FF0000"/>
                  </a:solidFill>
                </a:rPr>
                <a:t> </a:t>
              </a:r>
              <a:endParaRPr lang="bg-BG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5306048" y="4053532"/>
            <a:ext cx="3695077" cy="380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rgbClr val="FF0000"/>
                </a:solidFill>
              </a:ln>
              <a:noFill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86210" y="2913062"/>
            <a:ext cx="261144" cy="453233"/>
            <a:chOff x="186210" y="2913062"/>
            <a:chExt cx="261144" cy="453233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186210" y="2913062"/>
              <a:ext cx="257175" cy="2571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190179" y="3109120"/>
              <a:ext cx="257175" cy="2571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198467" y="2934492"/>
            <a:ext cx="261144" cy="453233"/>
            <a:chOff x="186210" y="2913062"/>
            <a:chExt cx="261144" cy="453233"/>
          </a:xfrm>
        </p:grpSpPr>
        <p:cxnSp>
          <p:nvCxnSpPr>
            <p:cNvPr id="83" name="Straight Connector 82"/>
            <p:cNvCxnSpPr/>
            <p:nvPr/>
          </p:nvCxnSpPr>
          <p:spPr>
            <a:xfrm flipV="1">
              <a:off x="186210" y="2913062"/>
              <a:ext cx="257175" cy="2571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190179" y="3109120"/>
              <a:ext cx="257175" cy="2571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312813" y="3448843"/>
            <a:ext cx="261144" cy="453233"/>
            <a:chOff x="186210" y="2913062"/>
            <a:chExt cx="261144" cy="453233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186210" y="2913062"/>
              <a:ext cx="257175" cy="2571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190179" y="3109120"/>
              <a:ext cx="257175" cy="2571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1291904" y="3449638"/>
            <a:ext cx="261144" cy="453233"/>
            <a:chOff x="186210" y="2913062"/>
            <a:chExt cx="261144" cy="453233"/>
          </a:xfrm>
        </p:grpSpPr>
        <p:cxnSp>
          <p:nvCxnSpPr>
            <p:cNvPr id="92" name="Straight Connector 91"/>
            <p:cNvCxnSpPr/>
            <p:nvPr/>
          </p:nvCxnSpPr>
          <p:spPr>
            <a:xfrm flipV="1">
              <a:off x="186210" y="2913062"/>
              <a:ext cx="257175" cy="2571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190179" y="3109120"/>
              <a:ext cx="257175" cy="2571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598488" y="4002880"/>
            <a:ext cx="261144" cy="453233"/>
            <a:chOff x="186210" y="2913062"/>
            <a:chExt cx="261144" cy="453233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186210" y="2913062"/>
              <a:ext cx="257175" cy="2571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190179" y="3109120"/>
              <a:ext cx="257175" cy="2571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520031" y="3999707"/>
            <a:ext cx="261144" cy="453233"/>
            <a:chOff x="186210" y="2913062"/>
            <a:chExt cx="261144" cy="453233"/>
          </a:xfrm>
        </p:grpSpPr>
        <p:cxnSp>
          <p:nvCxnSpPr>
            <p:cNvPr id="101" name="Straight Connector 100"/>
            <p:cNvCxnSpPr/>
            <p:nvPr/>
          </p:nvCxnSpPr>
          <p:spPr>
            <a:xfrm flipV="1">
              <a:off x="186210" y="2913062"/>
              <a:ext cx="257175" cy="2571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190179" y="3109120"/>
              <a:ext cx="257175" cy="2571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706834" y="4554538"/>
            <a:ext cx="261144" cy="453233"/>
            <a:chOff x="186210" y="2913062"/>
            <a:chExt cx="261144" cy="453233"/>
          </a:xfrm>
        </p:grpSpPr>
        <p:cxnSp>
          <p:nvCxnSpPr>
            <p:cNvPr id="105" name="Straight Connector 104"/>
            <p:cNvCxnSpPr/>
            <p:nvPr/>
          </p:nvCxnSpPr>
          <p:spPr>
            <a:xfrm flipV="1">
              <a:off x="186210" y="2913062"/>
              <a:ext cx="257175" cy="2571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190179" y="3109120"/>
              <a:ext cx="257175" cy="2571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564954" y="4544220"/>
            <a:ext cx="261144" cy="453233"/>
            <a:chOff x="186210" y="2913062"/>
            <a:chExt cx="261144" cy="453233"/>
          </a:xfrm>
        </p:grpSpPr>
        <p:cxnSp>
          <p:nvCxnSpPr>
            <p:cNvPr id="109" name="Straight Connector 108"/>
            <p:cNvCxnSpPr/>
            <p:nvPr/>
          </p:nvCxnSpPr>
          <p:spPr>
            <a:xfrm flipV="1">
              <a:off x="186210" y="2913062"/>
              <a:ext cx="257175" cy="2571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90179" y="3109120"/>
              <a:ext cx="257175" cy="2571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840581" y="5066507"/>
            <a:ext cx="261144" cy="453233"/>
            <a:chOff x="186210" y="2913062"/>
            <a:chExt cx="261144" cy="453233"/>
          </a:xfrm>
        </p:grpSpPr>
        <p:cxnSp>
          <p:nvCxnSpPr>
            <p:cNvPr id="114" name="Straight Connector 113"/>
            <p:cNvCxnSpPr/>
            <p:nvPr/>
          </p:nvCxnSpPr>
          <p:spPr>
            <a:xfrm flipV="1">
              <a:off x="186210" y="2913062"/>
              <a:ext cx="257175" cy="2571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190179" y="3109120"/>
              <a:ext cx="257175" cy="2571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1000232" y="5601494"/>
            <a:ext cx="261144" cy="453233"/>
            <a:chOff x="186210" y="2913062"/>
            <a:chExt cx="261144" cy="453233"/>
          </a:xfrm>
        </p:grpSpPr>
        <p:cxnSp>
          <p:nvCxnSpPr>
            <p:cNvPr id="117" name="Straight Connector 116"/>
            <p:cNvCxnSpPr/>
            <p:nvPr/>
          </p:nvCxnSpPr>
          <p:spPr>
            <a:xfrm flipV="1">
              <a:off x="186210" y="2913062"/>
              <a:ext cx="257175" cy="2571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190179" y="3109120"/>
              <a:ext cx="257175" cy="2571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1136253" y="6135688"/>
            <a:ext cx="261144" cy="453233"/>
            <a:chOff x="186210" y="2913062"/>
            <a:chExt cx="261144" cy="453233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186210" y="2913062"/>
              <a:ext cx="257175" cy="2571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190179" y="3109120"/>
              <a:ext cx="257175" cy="2571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2000"/>
                                        <p:tgtEl>
                                          <p:spTgt spid="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0"/>
                                        <p:tgtEl>
                                          <p:spTgt spid="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200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50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50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150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80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130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15000"/>
                                        <p:tgtEl>
                                          <p:spTgt spid="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150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150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20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0"/>
                                        <p:tgtEl>
                                          <p:spTgt spid="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0"/>
                                        <p:tgtEl>
                                          <p:spTgt spid="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15000"/>
                                        <p:tgtEl>
                                          <p:spTgt spid="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2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20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0"/>
                                        <p:tgtEl>
                                          <p:spTgt spid="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3" grpId="0" animBg="1"/>
      <p:bldP spid="52" grpId="0" animBg="1"/>
      <p:bldP spid="6155" grpId="0"/>
      <p:bldP spid="6157" grpId="0"/>
      <p:bldP spid="6158" grpId="0"/>
      <p:bldP spid="6160" grpId="0" animBg="1"/>
      <p:bldP spid="6161" grpId="0"/>
      <p:bldP spid="6162" grpId="0"/>
      <p:bldP spid="6163" grpId="0"/>
      <p:bldP spid="6164" grpId="0"/>
      <p:bldP spid="6165" grpId="0"/>
      <p:bldP spid="6168" grpId="0"/>
      <p:bldP spid="6169" grpId="0"/>
      <p:bldP spid="6171" grpId="0"/>
      <p:bldP spid="6172" grpId="0"/>
      <p:bldP spid="6174" grpId="0"/>
      <p:bldP spid="6175" grpId="0"/>
      <p:bldP spid="6177" grpId="0"/>
      <p:bldP spid="6178" grpId="0"/>
      <p:bldP spid="6180" grpId="0"/>
      <p:bldP spid="6181" grpId="0"/>
      <p:bldP spid="6183" grpId="0"/>
      <p:bldP spid="6184" grpId="0"/>
      <p:bldP spid="6186" grpId="0"/>
      <p:bldP spid="6187" grpId="0"/>
      <p:bldP spid="6189" grpId="0"/>
      <p:bldP spid="6190" grpId="0"/>
      <p:bldP spid="6191" grpId="0"/>
      <p:bldP spid="6192" grpId="0" animBg="1"/>
      <p:bldP spid="6197" grpId="0"/>
      <p:bldP spid="56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42875" y="230188"/>
            <a:ext cx="9429750" cy="60166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0" name="Rectangle 19"/>
          <p:cNvSpPr/>
          <p:nvPr/>
        </p:nvSpPr>
        <p:spPr>
          <a:xfrm>
            <a:off x="928688" y="36513"/>
            <a:ext cx="7500937" cy="938212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893763" y="-142875"/>
            <a:ext cx="7500937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bg-BG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ЦИКЛИЧЕН  КОД </a:t>
            </a:r>
            <a:r>
              <a:rPr lang="en-US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                                              </a:t>
            </a:r>
            <a:endParaRPr lang="uk-UA" sz="24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231775" y="2011363"/>
            <a:ext cx="18669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bg-BG" sz="1800"/>
              <a:t>X =</a:t>
            </a:r>
            <a:r>
              <a:rPr lang="de-DE" altLang="bg-BG" sz="1800">
                <a:solidFill>
                  <a:srgbClr val="FF0000"/>
                </a:solidFill>
              </a:rPr>
              <a:t> </a:t>
            </a:r>
            <a:r>
              <a:rPr lang="bg-BG" altLang="bg-BG" sz="1800">
                <a:solidFill>
                  <a:srgbClr val="00B0F0"/>
                </a:solidFill>
              </a:rPr>
              <a:t>1010101101</a:t>
            </a:r>
          </a:p>
        </p:txBody>
      </p:sp>
      <p:grpSp>
        <p:nvGrpSpPr>
          <p:cNvPr id="7174" name="Group 41"/>
          <p:cNvGrpSpPr>
            <a:grpSpLocks/>
          </p:cNvGrpSpPr>
          <p:nvPr/>
        </p:nvGrpSpPr>
        <p:grpSpPr bwMode="auto">
          <a:xfrm>
            <a:off x="4546600" y="1593850"/>
            <a:ext cx="4551363" cy="5067300"/>
            <a:chOff x="4546600" y="1593850"/>
            <a:chExt cx="4551363" cy="5067790"/>
          </a:xfrm>
        </p:grpSpPr>
        <p:sp>
          <p:nvSpPr>
            <p:cNvPr id="41" name="Rectangle 40"/>
            <p:cNvSpPr/>
            <p:nvPr/>
          </p:nvSpPr>
          <p:spPr>
            <a:xfrm>
              <a:off x="4560888" y="1593850"/>
              <a:ext cx="4473575" cy="977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/>
            </a:p>
          </p:txBody>
        </p:sp>
        <p:pic>
          <p:nvPicPr>
            <p:cNvPr id="5192" name="Picture 72"/>
            <p:cNvPicPr>
              <a:picLocks noChangeAspect="1" noChangeArrowheads="1"/>
            </p:cNvPicPr>
            <p:nvPr/>
          </p:nvPicPr>
          <p:blipFill>
            <a:blip r:embed="rId2"/>
            <a:srcRect l="26367" t="24902" r="23242" b="8447"/>
            <a:stretch>
              <a:fillRect/>
            </a:stretch>
          </p:blipFill>
          <p:spPr bwMode="auto">
            <a:xfrm>
              <a:off x="5340374" y="2732549"/>
              <a:ext cx="3713206" cy="3929091"/>
            </a:xfrm>
            <a:prstGeom prst="rect">
              <a:avLst/>
            </a:prstGeom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208" name="Rectangle 72"/>
            <p:cNvSpPr>
              <a:spLocks noChangeArrowheads="1"/>
            </p:cNvSpPr>
            <p:nvPr/>
          </p:nvSpPr>
          <p:spPr bwMode="auto">
            <a:xfrm>
              <a:off x="6000750" y="1616075"/>
              <a:ext cx="2133600" cy="369888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bg-BG" sz="1800"/>
                <a:t>F(x) = x</a:t>
              </a:r>
              <a:r>
                <a:rPr lang="en-GB" altLang="bg-BG" sz="1800" baseline="30000"/>
                <a:t>k</a:t>
              </a:r>
              <a:r>
                <a:rPr lang="en-GB" altLang="bg-BG" sz="1800"/>
                <a:t>.G(x)+R(x)</a:t>
              </a:r>
              <a:endParaRPr lang="bg-BG" altLang="bg-BG" sz="1800"/>
            </a:p>
          </p:txBody>
        </p:sp>
        <p:sp>
          <p:nvSpPr>
            <p:cNvPr id="7209" name="Rectangle 73"/>
            <p:cNvSpPr>
              <a:spLocks noChangeArrowheads="1"/>
            </p:cNvSpPr>
            <p:nvPr/>
          </p:nvSpPr>
          <p:spPr bwMode="auto">
            <a:xfrm>
              <a:off x="4546600" y="1954213"/>
              <a:ext cx="45513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bg-BG" sz="1400"/>
                <a:t>Образуващия</a:t>
              </a:r>
              <a:r>
                <a:rPr lang="bg-BG" altLang="bg-BG" sz="1400"/>
                <a:t>т</a:t>
              </a:r>
              <a:r>
                <a:rPr lang="en-GB" altLang="bg-BG" sz="1400"/>
                <a:t> полином</a:t>
              </a:r>
              <a:r>
                <a:rPr lang="bg-BG" altLang="bg-BG" sz="1400"/>
                <a:t> </a:t>
              </a:r>
              <a:r>
                <a:rPr lang="en-US" altLang="bg-BG" sz="1400"/>
                <a:t>P</a:t>
              </a:r>
              <a:r>
                <a:rPr lang="en-GB" altLang="bg-BG" sz="1400"/>
                <a:t>(</a:t>
              </a:r>
              <a:r>
                <a:rPr lang="en-US" altLang="bg-BG" sz="1400"/>
                <a:t>x</a:t>
              </a:r>
              <a:r>
                <a:rPr lang="en-GB" altLang="bg-BG" sz="1400"/>
                <a:t>)</a:t>
              </a:r>
              <a:r>
                <a:rPr lang="bg-BG" altLang="bg-BG" sz="1400"/>
                <a:t> избираме от таблицата</a:t>
              </a:r>
            </a:p>
          </p:txBody>
        </p:sp>
        <p:sp>
          <p:nvSpPr>
            <p:cNvPr id="7210" name="Rectangle 74"/>
            <p:cNvSpPr>
              <a:spLocks noChangeArrowheads="1"/>
            </p:cNvSpPr>
            <p:nvPr/>
          </p:nvSpPr>
          <p:spPr bwMode="auto">
            <a:xfrm>
              <a:off x="4935538" y="2214563"/>
              <a:ext cx="183991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bg-BG" sz="1800"/>
                <a:t>P</a:t>
              </a:r>
              <a:r>
                <a:rPr lang="en-GB" altLang="bg-BG" sz="1800"/>
                <a:t>(</a:t>
              </a:r>
              <a:r>
                <a:rPr lang="en-US" altLang="bg-BG" sz="1800"/>
                <a:t>x</a:t>
              </a:r>
              <a:r>
                <a:rPr lang="en-GB" altLang="bg-BG" sz="1800"/>
                <a:t>) = </a:t>
              </a:r>
              <a:r>
                <a:rPr lang="en-US" altLang="bg-BG" sz="1800"/>
                <a:t>x</a:t>
              </a:r>
              <a:r>
                <a:rPr lang="en-GB" altLang="bg-BG" sz="1800" baseline="30000"/>
                <a:t>4</a:t>
              </a:r>
              <a:r>
                <a:rPr lang="en-GB" altLang="bg-BG" sz="1800"/>
                <a:t> + </a:t>
              </a:r>
              <a:r>
                <a:rPr lang="en-US" altLang="bg-BG" sz="1800"/>
                <a:t>x</a:t>
              </a:r>
              <a:r>
                <a:rPr lang="en-GB" altLang="bg-BG" sz="1800"/>
                <a:t> + 1</a:t>
              </a:r>
              <a:endParaRPr lang="bg-BG" altLang="bg-BG" sz="1800"/>
            </a:p>
          </p:txBody>
        </p:sp>
        <p:sp>
          <p:nvSpPr>
            <p:cNvPr id="7211" name="Rectangle 75"/>
            <p:cNvSpPr>
              <a:spLocks noChangeArrowheads="1"/>
            </p:cNvSpPr>
            <p:nvPr/>
          </p:nvSpPr>
          <p:spPr bwMode="auto">
            <a:xfrm>
              <a:off x="7000875" y="2214563"/>
              <a:ext cx="1968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bg-BG" sz="1800"/>
                <a:t>P</a:t>
              </a:r>
              <a:r>
                <a:rPr lang="en-GB" altLang="bg-BG" sz="1800"/>
                <a:t>(</a:t>
              </a:r>
              <a:r>
                <a:rPr lang="en-US" altLang="bg-BG" sz="1800"/>
                <a:t>x</a:t>
              </a:r>
              <a:r>
                <a:rPr lang="en-GB" altLang="bg-BG" sz="1800"/>
                <a:t>) = </a:t>
              </a:r>
              <a:r>
                <a:rPr lang="en-US" altLang="bg-BG" sz="1800">
                  <a:solidFill>
                    <a:srgbClr val="C00000"/>
                  </a:solidFill>
                </a:rPr>
                <a:t>x</a:t>
              </a:r>
              <a:r>
                <a:rPr lang="en-GB" altLang="bg-BG" sz="1800" baseline="30000">
                  <a:solidFill>
                    <a:srgbClr val="C00000"/>
                  </a:solidFill>
                </a:rPr>
                <a:t>4</a:t>
              </a:r>
              <a:r>
                <a:rPr lang="en-GB" altLang="bg-BG" sz="1800">
                  <a:solidFill>
                    <a:srgbClr val="C00000"/>
                  </a:solidFill>
                </a:rPr>
                <a:t> + </a:t>
              </a:r>
              <a:r>
                <a:rPr lang="en-US" altLang="bg-BG" sz="1800">
                  <a:solidFill>
                    <a:srgbClr val="C00000"/>
                  </a:solidFill>
                </a:rPr>
                <a:t>x</a:t>
              </a:r>
              <a:r>
                <a:rPr lang="bg-BG" altLang="bg-BG" sz="1800" baseline="30000">
                  <a:solidFill>
                    <a:srgbClr val="C00000"/>
                  </a:solidFill>
                </a:rPr>
                <a:t>3</a:t>
              </a:r>
              <a:r>
                <a:rPr lang="en-GB" altLang="bg-BG" sz="1800">
                  <a:solidFill>
                    <a:srgbClr val="C00000"/>
                  </a:solidFill>
                </a:rPr>
                <a:t> + 1</a:t>
              </a:r>
              <a:endParaRPr lang="bg-BG" altLang="bg-BG" sz="1800">
                <a:solidFill>
                  <a:srgbClr val="C00000"/>
                </a:solidFill>
              </a:endParaRPr>
            </a:p>
          </p:txBody>
        </p:sp>
      </p:grpSp>
      <p:grpSp>
        <p:nvGrpSpPr>
          <p:cNvPr id="7175" name="Group 42"/>
          <p:cNvGrpSpPr>
            <a:grpSpLocks/>
          </p:cNvGrpSpPr>
          <p:nvPr/>
        </p:nvGrpSpPr>
        <p:grpSpPr bwMode="auto">
          <a:xfrm>
            <a:off x="71438" y="2620963"/>
            <a:ext cx="4141787" cy="369887"/>
            <a:chOff x="71438" y="2620963"/>
            <a:chExt cx="4141787" cy="369887"/>
          </a:xfrm>
        </p:grpSpPr>
        <p:sp>
          <p:nvSpPr>
            <p:cNvPr id="7202" name="Rectangle 76"/>
            <p:cNvSpPr>
              <a:spLocks noChangeArrowheads="1"/>
            </p:cNvSpPr>
            <p:nvPr/>
          </p:nvSpPr>
          <p:spPr bwMode="auto">
            <a:xfrm>
              <a:off x="71438" y="2620963"/>
              <a:ext cx="28606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bg-BG" sz="1800">
                  <a:solidFill>
                    <a:srgbClr val="4D4D4D"/>
                  </a:solidFill>
                </a:rPr>
                <a:t>x</a:t>
              </a:r>
              <a:r>
                <a:rPr lang="bg-BG" altLang="bg-BG" sz="1800" baseline="30000">
                  <a:solidFill>
                    <a:srgbClr val="4D4D4D"/>
                  </a:solidFill>
                </a:rPr>
                <a:t>13</a:t>
              </a:r>
              <a:r>
                <a:rPr lang="en-GB" altLang="bg-BG" sz="1800">
                  <a:solidFill>
                    <a:srgbClr val="4D4D4D"/>
                  </a:solidFill>
                </a:rPr>
                <a:t> + </a:t>
              </a:r>
              <a:r>
                <a:rPr lang="en-US" altLang="bg-BG" sz="1800">
                  <a:solidFill>
                    <a:srgbClr val="4D4D4D"/>
                  </a:solidFill>
                </a:rPr>
                <a:t>x</a:t>
              </a:r>
              <a:r>
                <a:rPr lang="bg-BG" altLang="bg-BG" sz="1800" baseline="30000">
                  <a:solidFill>
                    <a:srgbClr val="4D4D4D"/>
                  </a:solidFill>
                </a:rPr>
                <a:t>11</a:t>
              </a:r>
              <a:r>
                <a:rPr lang="en-GB" altLang="bg-BG" sz="1800">
                  <a:solidFill>
                    <a:srgbClr val="4D4D4D"/>
                  </a:solidFill>
                </a:rPr>
                <a:t> + </a:t>
              </a:r>
              <a:r>
                <a:rPr lang="en-US" altLang="bg-BG" sz="1800">
                  <a:solidFill>
                    <a:srgbClr val="4D4D4D"/>
                  </a:solidFill>
                </a:rPr>
                <a:t>x</a:t>
              </a:r>
              <a:r>
                <a:rPr lang="bg-BG" altLang="bg-BG" sz="1800" baseline="30000">
                  <a:solidFill>
                    <a:srgbClr val="4D4D4D"/>
                  </a:solidFill>
                </a:rPr>
                <a:t>9 </a:t>
              </a:r>
              <a:r>
                <a:rPr lang="en-GB" altLang="bg-BG" sz="1800">
                  <a:solidFill>
                    <a:srgbClr val="4D4D4D"/>
                  </a:solidFill>
                </a:rPr>
                <a:t>+ </a:t>
              </a:r>
              <a:r>
                <a:rPr lang="en-US" altLang="bg-BG" sz="1800">
                  <a:solidFill>
                    <a:srgbClr val="4D4D4D"/>
                  </a:solidFill>
                </a:rPr>
                <a:t>x</a:t>
              </a:r>
              <a:r>
                <a:rPr lang="bg-BG" altLang="bg-BG" sz="1800" baseline="30000">
                  <a:solidFill>
                    <a:srgbClr val="4D4D4D"/>
                  </a:solidFill>
                </a:rPr>
                <a:t>7 </a:t>
              </a:r>
              <a:r>
                <a:rPr lang="en-GB" altLang="bg-BG" sz="1800">
                  <a:solidFill>
                    <a:srgbClr val="4D4D4D"/>
                  </a:solidFill>
                </a:rPr>
                <a:t>+ </a:t>
              </a:r>
              <a:r>
                <a:rPr lang="en-US" altLang="bg-BG" sz="1800">
                  <a:solidFill>
                    <a:srgbClr val="4D4D4D"/>
                  </a:solidFill>
                </a:rPr>
                <a:t>x</a:t>
              </a:r>
              <a:r>
                <a:rPr lang="bg-BG" altLang="bg-BG" sz="1800" baseline="30000">
                  <a:solidFill>
                    <a:srgbClr val="4D4D4D"/>
                  </a:solidFill>
                </a:rPr>
                <a:t>6 </a:t>
              </a:r>
              <a:r>
                <a:rPr lang="en-GB" altLang="bg-BG" sz="1800">
                  <a:solidFill>
                    <a:srgbClr val="4D4D4D"/>
                  </a:solidFill>
                </a:rPr>
                <a:t>+ </a:t>
              </a:r>
              <a:r>
                <a:rPr lang="en-US" altLang="bg-BG" sz="1800">
                  <a:solidFill>
                    <a:srgbClr val="4D4D4D"/>
                  </a:solidFill>
                </a:rPr>
                <a:t>x</a:t>
              </a:r>
              <a:r>
                <a:rPr lang="bg-BG" altLang="bg-BG" sz="1800" baseline="30000">
                  <a:solidFill>
                    <a:srgbClr val="4D4D4D"/>
                  </a:solidFill>
                </a:rPr>
                <a:t>4</a:t>
              </a:r>
              <a:r>
                <a:rPr lang="en-GB" altLang="bg-BG" sz="1800">
                  <a:solidFill>
                    <a:srgbClr val="4D4D4D"/>
                  </a:solidFill>
                </a:rPr>
                <a:t> </a:t>
              </a:r>
              <a:endParaRPr lang="bg-BG" altLang="bg-BG" sz="1800"/>
            </a:p>
          </p:txBody>
        </p:sp>
        <p:sp>
          <p:nvSpPr>
            <p:cNvPr id="7203" name="Rectangle 77"/>
            <p:cNvSpPr>
              <a:spLocks noChangeArrowheads="1"/>
            </p:cNvSpPr>
            <p:nvPr/>
          </p:nvSpPr>
          <p:spPr bwMode="auto">
            <a:xfrm>
              <a:off x="2917825" y="2620963"/>
              <a:ext cx="12827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bg-BG" sz="1800">
                  <a:solidFill>
                    <a:srgbClr val="C00000"/>
                  </a:solidFill>
                </a:rPr>
                <a:t>x</a:t>
              </a:r>
              <a:r>
                <a:rPr lang="en-GB" altLang="bg-BG" sz="1800" baseline="30000">
                  <a:solidFill>
                    <a:srgbClr val="C00000"/>
                  </a:solidFill>
                </a:rPr>
                <a:t>4</a:t>
              </a:r>
              <a:r>
                <a:rPr lang="en-GB" altLang="bg-BG" sz="1800">
                  <a:solidFill>
                    <a:srgbClr val="C00000"/>
                  </a:solidFill>
                </a:rPr>
                <a:t> + </a:t>
              </a:r>
              <a:r>
                <a:rPr lang="en-US" altLang="bg-BG" sz="1800">
                  <a:solidFill>
                    <a:srgbClr val="C00000"/>
                  </a:solidFill>
                </a:rPr>
                <a:t>x</a:t>
              </a:r>
              <a:r>
                <a:rPr lang="bg-BG" altLang="bg-BG" sz="1800" baseline="30000">
                  <a:solidFill>
                    <a:srgbClr val="C00000"/>
                  </a:solidFill>
                </a:rPr>
                <a:t>3</a:t>
              </a:r>
              <a:r>
                <a:rPr lang="en-GB" altLang="bg-BG" sz="1800">
                  <a:solidFill>
                    <a:srgbClr val="C00000"/>
                  </a:solidFill>
                </a:rPr>
                <a:t> + 1</a:t>
              </a:r>
              <a:endParaRPr lang="bg-BG" altLang="bg-BG" sz="1800">
                <a:solidFill>
                  <a:srgbClr val="C00000"/>
                </a:solidFill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 rot="5400000">
              <a:off x="2749550" y="2800350"/>
              <a:ext cx="357188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927350" y="2978150"/>
              <a:ext cx="1285875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6" name="Rectangle 84"/>
          <p:cNvSpPr>
            <a:spLocks noChangeArrowheads="1"/>
          </p:cNvSpPr>
          <p:nvPr/>
        </p:nvSpPr>
        <p:spPr bwMode="auto">
          <a:xfrm>
            <a:off x="2882900" y="2933700"/>
            <a:ext cx="1903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9</a:t>
            </a:r>
            <a:r>
              <a:rPr lang="en-GB" altLang="bg-BG" sz="1800">
                <a:solidFill>
                  <a:srgbClr val="4D4D4D"/>
                </a:solidFill>
              </a:rPr>
              <a:t>+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8</a:t>
            </a:r>
            <a:r>
              <a:rPr lang="en-GB" altLang="bg-BG" sz="1800">
                <a:solidFill>
                  <a:srgbClr val="4D4D4D"/>
                </a:solidFill>
              </a:rPr>
              <a:t>+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4</a:t>
            </a:r>
            <a:r>
              <a:rPr lang="en-GB" altLang="bg-BG" sz="1800">
                <a:solidFill>
                  <a:srgbClr val="4D4D4D"/>
                </a:solidFill>
              </a:rPr>
              <a:t>+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2</a:t>
            </a:r>
            <a:r>
              <a:rPr lang="en-GB" altLang="bg-BG" sz="1800">
                <a:solidFill>
                  <a:srgbClr val="4D4D4D"/>
                </a:solidFill>
              </a:rPr>
              <a:t>+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>
                <a:solidFill>
                  <a:srgbClr val="4D4D4D"/>
                </a:solidFill>
              </a:rPr>
              <a:t>+1</a:t>
            </a:r>
            <a:endParaRPr lang="bg-BG" altLang="bg-BG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bg-BG" altLang="bg-BG" sz="1800"/>
          </a:p>
        </p:txBody>
      </p:sp>
      <p:sp>
        <p:nvSpPr>
          <p:cNvPr id="7177" name="Rectangle 85"/>
          <p:cNvSpPr>
            <a:spLocks noChangeArrowheads="1"/>
          </p:cNvSpPr>
          <p:nvPr/>
        </p:nvSpPr>
        <p:spPr bwMode="auto">
          <a:xfrm>
            <a:off x="80963" y="2870200"/>
            <a:ext cx="1512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13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12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9 </a:t>
            </a:r>
            <a:endParaRPr lang="bg-BG" altLang="bg-BG" sz="1800"/>
          </a:p>
        </p:txBody>
      </p:sp>
      <p:cxnSp>
        <p:nvCxnSpPr>
          <p:cNvPr id="87" name="Straight Connector 86"/>
          <p:cNvCxnSpPr/>
          <p:nvPr/>
        </p:nvCxnSpPr>
        <p:spPr>
          <a:xfrm>
            <a:off x="161925" y="3192463"/>
            <a:ext cx="2555875" cy="1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9" name="Rectangle 87"/>
          <p:cNvSpPr>
            <a:spLocks noChangeArrowheads="1"/>
          </p:cNvSpPr>
          <p:nvPr/>
        </p:nvSpPr>
        <p:spPr bwMode="auto">
          <a:xfrm>
            <a:off x="233363" y="3167063"/>
            <a:ext cx="2397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12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11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7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6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4</a:t>
            </a:r>
            <a:r>
              <a:rPr lang="en-GB" altLang="bg-BG" sz="18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sp>
        <p:nvSpPr>
          <p:cNvPr id="7180" name="Rectangle 88"/>
          <p:cNvSpPr>
            <a:spLocks noChangeArrowheads="1"/>
          </p:cNvSpPr>
          <p:nvPr/>
        </p:nvSpPr>
        <p:spPr bwMode="auto">
          <a:xfrm>
            <a:off x="233363" y="3408363"/>
            <a:ext cx="149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12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11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8 </a:t>
            </a:r>
            <a:endParaRPr lang="bg-BG" altLang="bg-BG" sz="1800"/>
          </a:p>
        </p:txBody>
      </p:sp>
      <p:cxnSp>
        <p:nvCxnSpPr>
          <p:cNvPr id="90" name="Straight Connector 89"/>
          <p:cNvCxnSpPr/>
          <p:nvPr/>
        </p:nvCxnSpPr>
        <p:spPr>
          <a:xfrm>
            <a:off x="161925" y="3740150"/>
            <a:ext cx="2555875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2" name="Rectangle 90"/>
          <p:cNvSpPr>
            <a:spLocks noChangeArrowheads="1"/>
          </p:cNvSpPr>
          <p:nvPr/>
        </p:nvSpPr>
        <p:spPr bwMode="auto">
          <a:xfrm>
            <a:off x="492125" y="3711575"/>
            <a:ext cx="1776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8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7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6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4</a:t>
            </a:r>
            <a:r>
              <a:rPr lang="en-GB" altLang="bg-BG" sz="18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sp>
        <p:nvSpPr>
          <p:cNvPr id="7183" name="Rectangle 91"/>
          <p:cNvSpPr>
            <a:spLocks noChangeArrowheads="1"/>
          </p:cNvSpPr>
          <p:nvPr/>
        </p:nvSpPr>
        <p:spPr bwMode="auto">
          <a:xfrm>
            <a:off x="492125" y="3952875"/>
            <a:ext cx="1312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8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7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4 </a:t>
            </a:r>
            <a:endParaRPr lang="bg-BG" altLang="bg-BG" sz="1800"/>
          </a:p>
        </p:txBody>
      </p:sp>
      <p:cxnSp>
        <p:nvCxnSpPr>
          <p:cNvPr id="93" name="Straight Connector 92"/>
          <p:cNvCxnSpPr/>
          <p:nvPr/>
        </p:nvCxnSpPr>
        <p:spPr>
          <a:xfrm>
            <a:off x="331788" y="4281488"/>
            <a:ext cx="2376487" cy="1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5" name="Rectangle 93"/>
          <p:cNvSpPr>
            <a:spLocks noChangeArrowheads="1"/>
          </p:cNvSpPr>
          <p:nvPr/>
        </p:nvSpPr>
        <p:spPr bwMode="auto">
          <a:xfrm>
            <a:off x="644525" y="4252913"/>
            <a:ext cx="384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6</a:t>
            </a:r>
            <a:endParaRPr lang="bg-BG" altLang="bg-BG" sz="1800"/>
          </a:p>
        </p:txBody>
      </p:sp>
      <p:sp>
        <p:nvSpPr>
          <p:cNvPr id="7186" name="Rectangle 94"/>
          <p:cNvSpPr>
            <a:spLocks noChangeArrowheads="1"/>
          </p:cNvSpPr>
          <p:nvPr/>
        </p:nvSpPr>
        <p:spPr bwMode="auto">
          <a:xfrm>
            <a:off x="644525" y="4494213"/>
            <a:ext cx="1312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6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5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2 </a:t>
            </a:r>
            <a:endParaRPr lang="bg-BG" altLang="bg-BG" sz="1800"/>
          </a:p>
        </p:txBody>
      </p:sp>
      <p:cxnSp>
        <p:nvCxnSpPr>
          <p:cNvPr id="96" name="Straight Connector 95"/>
          <p:cNvCxnSpPr/>
          <p:nvPr/>
        </p:nvCxnSpPr>
        <p:spPr>
          <a:xfrm>
            <a:off x="484188" y="4822825"/>
            <a:ext cx="2232025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8" name="Rectangle 97"/>
          <p:cNvSpPr>
            <a:spLocks noChangeArrowheads="1"/>
          </p:cNvSpPr>
          <p:nvPr/>
        </p:nvSpPr>
        <p:spPr bwMode="auto">
          <a:xfrm>
            <a:off x="796925" y="4779963"/>
            <a:ext cx="827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5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2</a:t>
            </a:r>
            <a:endParaRPr lang="bg-BG" altLang="bg-BG" sz="1800"/>
          </a:p>
        </p:txBody>
      </p:sp>
      <p:sp>
        <p:nvSpPr>
          <p:cNvPr id="7189" name="Rectangle 98"/>
          <p:cNvSpPr>
            <a:spLocks noChangeArrowheads="1"/>
          </p:cNvSpPr>
          <p:nvPr/>
        </p:nvSpPr>
        <p:spPr bwMode="auto">
          <a:xfrm>
            <a:off x="796925" y="5021263"/>
            <a:ext cx="1184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5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4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endParaRPr lang="bg-BG" altLang="bg-BG" sz="1800"/>
          </a:p>
        </p:txBody>
      </p:sp>
      <p:cxnSp>
        <p:nvCxnSpPr>
          <p:cNvPr id="100" name="Straight Connector 99"/>
          <p:cNvCxnSpPr/>
          <p:nvPr/>
        </p:nvCxnSpPr>
        <p:spPr>
          <a:xfrm>
            <a:off x="636588" y="5349875"/>
            <a:ext cx="2087562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1" name="Rectangle 100"/>
          <p:cNvSpPr>
            <a:spLocks noChangeArrowheads="1"/>
          </p:cNvSpPr>
          <p:nvPr/>
        </p:nvSpPr>
        <p:spPr bwMode="auto">
          <a:xfrm>
            <a:off x="949325" y="5310188"/>
            <a:ext cx="1184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4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2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endParaRPr lang="bg-BG" altLang="bg-BG" sz="1800"/>
          </a:p>
        </p:txBody>
      </p:sp>
      <p:sp>
        <p:nvSpPr>
          <p:cNvPr id="7192" name="Rectangle 101"/>
          <p:cNvSpPr>
            <a:spLocks noChangeArrowheads="1"/>
          </p:cNvSpPr>
          <p:nvPr/>
        </p:nvSpPr>
        <p:spPr bwMode="auto">
          <a:xfrm>
            <a:off x="949325" y="5551488"/>
            <a:ext cx="1196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4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3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bg-BG" altLang="bg-BG" sz="1800">
                <a:solidFill>
                  <a:srgbClr val="4D4D4D"/>
                </a:solidFill>
              </a:rPr>
              <a:t>1</a:t>
            </a:r>
            <a:endParaRPr lang="bg-BG" altLang="bg-BG" sz="180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788988" y="5880100"/>
            <a:ext cx="1944687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4" name="Rectangle 103"/>
          <p:cNvSpPr>
            <a:spLocks noChangeArrowheads="1"/>
          </p:cNvSpPr>
          <p:nvPr/>
        </p:nvSpPr>
        <p:spPr bwMode="auto">
          <a:xfrm>
            <a:off x="1101725" y="5838825"/>
            <a:ext cx="1703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FF0000"/>
                </a:solidFill>
              </a:rPr>
              <a:t>x</a:t>
            </a:r>
            <a:r>
              <a:rPr lang="bg-BG" altLang="bg-BG" sz="1800" baseline="30000">
                <a:solidFill>
                  <a:srgbClr val="FF0000"/>
                </a:solidFill>
              </a:rPr>
              <a:t>3 </a:t>
            </a:r>
            <a:r>
              <a:rPr lang="en-GB" altLang="bg-BG" sz="1800">
                <a:solidFill>
                  <a:srgbClr val="FF0000"/>
                </a:solidFill>
              </a:rPr>
              <a:t>+ </a:t>
            </a:r>
            <a:r>
              <a:rPr lang="en-US" altLang="bg-BG" sz="1800">
                <a:solidFill>
                  <a:srgbClr val="FF0000"/>
                </a:solidFill>
              </a:rPr>
              <a:t>x</a:t>
            </a:r>
            <a:r>
              <a:rPr lang="bg-BG" altLang="bg-BG" sz="1800" baseline="30000">
                <a:solidFill>
                  <a:srgbClr val="FF0000"/>
                </a:solidFill>
              </a:rPr>
              <a:t>2</a:t>
            </a:r>
            <a:r>
              <a:rPr lang="en-GB" altLang="bg-BG" sz="1800">
                <a:solidFill>
                  <a:srgbClr val="FF0000"/>
                </a:solidFill>
              </a:rPr>
              <a:t> + </a:t>
            </a:r>
            <a:r>
              <a:rPr lang="en-US" altLang="bg-BG" sz="1800">
                <a:solidFill>
                  <a:srgbClr val="FF0000"/>
                </a:solidFill>
              </a:rPr>
              <a:t>x</a:t>
            </a:r>
            <a:r>
              <a:rPr lang="en-GB" altLang="bg-BG" sz="1800">
                <a:solidFill>
                  <a:srgbClr val="FF0000"/>
                </a:solidFill>
              </a:rPr>
              <a:t> + </a:t>
            </a:r>
            <a:r>
              <a:rPr lang="bg-BG" altLang="bg-BG" sz="1800">
                <a:solidFill>
                  <a:srgbClr val="FF0000"/>
                </a:solidFill>
              </a:rPr>
              <a:t>1</a:t>
            </a:r>
            <a:r>
              <a:rPr lang="bg-BG" altLang="bg-BG" sz="1800" baseline="30000">
                <a:solidFill>
                  <a:srgbClr val="FF0000"/>
                </a:solidFill>
              </a:rPr>
              <a:t> </a:t>
            </a:r>
            <a:r>
              <a:rPr lang="en-GB" altLang="bg-BG" sz="1800">
                <a:solidFill>
                  <a:srgbClr val="FF0000"/>
                </a:solidFill>
              </a:rPr>
              <a:t> </a:t>
            </a:r>
            <a:endParaRPr lang="bg-BG" altLang="bg-BG" sz="1800">
              <a:solidFill>
                <a:srgbClr val="FF0000"/>
              </a:solidFill>
            </a:endParaRPr>
          </a:p>
        </p:txBody>
      </p:sp>
      <p:sp>
        <p:nvSpPr>
          <p:cNvPr id="7195" name="Rectangle 107"/>
          <p:cNvSpPr>
            <a:spLocks noChangeArrowheads="1"/>
          </p:cNvSpPr>
          <p:nvPr/>
        </p:nvSpPr>
        <p:spPr bwMode="auto">
          <a:xfrm>
            <a:off x="2811463" y="5321300"/>
            <a:ext cx="2671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/>
              <a:t>R</a:t>
            </a:r>
            <a:r>
              <a:rPr lang="en-GB" altLang="bg-BG" sz="1800"/>
              <a:t>(</a:t>
            </a:r>
            <a:r>
              <a:rPr lang="en-US" altLang="bg-BG" sz="1800"/>
              <a:t>x</a:t>
            </a:r>
            <a:r>
              <a:rPr lang="en-GB" altLang="bg-BG" sz="1800"/>
              <a:t>) = </a:t>
            </a:r>
            <a:r>
              <a:rPr lang="en-US" altLang="bg-BG" sz="1800">
                <a:solidFill>
                  <a:srgbClr val="FF0000"/>
                </a:solidFill>
              </a:rPr>
              <a:t>x</a:t>
            </a:r>
            <a:r>
              <a:rPr lang="en-GB" altLang="bg-BG" sz="1800" baseline="30000">
                <a:solidFill>
                  <a:srgbClr val="FF0000"/>
                </a:solidFill>
              </a:rPr>
              <a:t>3</a:t>
            </a:r>
            <a:r>
              <a:rPr lang="en-GB" altLang="bg-BG" sz="1800">
                <a:solidFill>
                  <a:srgbClr val="FF0000"/>
                </a:solidFill>
              </a:rPr>
              <a:t>+</a:t>
            </a:r>
            <a:r>
              <a:rPr lang="en-US" altLang="bg-BG" sz="1800">
                <a:solidFill>
                  <a:srgbClr val="FF0000"/>
                </a:solidFill>
              </a:rPr>
              <a:t>x</a:t>
            </a:r>
            <a:r>
              <a:rPr lang="en-US" altLang="bg-BG" sz="1800" baseline="30000">
                <a:solidFill>
                  <a:srgbClr val="FF0000"/>
                </a:solidFill>
              </a:rPr>
              <a:t>2</a:t>
            </a:r>
            <a:r>
              <a:rPr lang="en-GB" altLang="bg-BG" sz="1800">
                <a:solidFill>
                  <a:srgbClr val="FF0000"/>
                </a:solidFill>
              </a:rPr>
              <a:t>+</a:t>
            </a:r>
            <a:r>
              <a:rPr lang="en-US" altLang="bg-BG" sz="1800">
                <a:solidFill>
                  <a:srgbClr val="FF0000"/>
                </a:solidFill>
              </a:rPr>
              <a:t>x</a:t>
            </a:r>
            <a:r>
              <a:rPr lang="en-GB" altLang="bg-BG" sz="1800">
                <a:solidFill>
                  <a:srgbClr val="FF0000"/>
                </a:solidFill>
              </a:rPr>
              <a:t>+1   </a:t>
            </a:r>
            <a:r>
              <a:rPr lang="en-US" altLang="bg-BG" sz="1800">
                <a:solidFill>
                  <a:srgbClr val="FF0000"/>
                </a:solidFill>
                <a:sym typeface="Wingdings" panose="05000000000000000000" pitchFamily="2" charset="2"/>
              </a:rPr>
              <a:t>11</a:t>
            </a:r>
            <a:r>
              <a:rPr lang="bg-BG" altLang="bg-BG" sz="180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altLang="bg-BG" sz="180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endParaRPr lang="bg-BG" altLang="bg-BG" sz="1800">
              <a:solidFill>
                <a:srgbClr val="FF0000"/>
              </a:solidFill>
            </a:endParaRPr>
          </a:p>
        </p:txBody>
      </p:sp>
      <p:sp>
        <p:nvSpPr>
          <p:cNvPr id="7196" name="Rectangle 108"/>
          <p:cNvSpPr>
            <a:spLocks noChangeArrowheads="1"/>
          </p:cNvSpPr>
          <p:nvPr/>
        </p:nvSpPr>
        <p:spPr bwMode="auto">
          <a:xfrm>
            <a:off x="4556125" y="5384800"/>
            <a:ext cx="3349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100">
                <a:solidFill>
                  <a:srgbClr val="4D4D4D"/>
                </a:solidFill>
                <a:sym typeface="Wingdings" panose="05000000000000000000" pitchFamily="2" charset="2"/>
              </a:rPr>
              <a:t></a:t>
            </a:r>
            <a:endParaRPr lang="bg-BG" altLang="bg-BG" sz="1800"/>
          </a:p>
        </p:txBody>
      </p:sp>
      <p:sp>
        <p:nvSpPr>
          <p:cNvPr id="7197" name="Rectangle 109"/>
          <p:cNvSpPr>
            <a:spLocks noChangeArrowheads="1"/>
          </p:cNvSpPr>
          <p:nvPr/>
        </p:nvSpPr>
        <p:spPr bwMode="auto">
          <a:xfrm>
            <a:off x="2822575" y="5732463"/>
            <a:ext cx="2247900" cy="641350"/>
          </a:xfrm>
          <a:prstGeom prst="rect">
            <a:avLst/>
          </a:pr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bg-BG" sz="1800"/>
              <a:t>F(x) = x</a:t>
            </a:r>
            <a:r>
              <a:rPr lang="en-GB" altLang="bg-BG" sz="1800" baseline="30000"/>
              <a:t>k</a:t>
            </a:r>
            <a:r>
              <a:rPr lang="en-GB" altLang="bg-BG" sz="1800"/>
              <a:t>.G(x)+R(x)=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bg-BG" sz="1800"/>
              <a:t>= </a:t>
            </a:r>
            <a:r>
              <a:rPr lang="en-GB" altLang="bg-BG" sz="1800">
                <a:solidFill>
                  <a:srgbClr val="00B0F0"/>
                </a:solidFill>
              </a:rPr>
              <a:t>1010101101</a:t>
            </a:r>
            <a:r>
              <a:rPr lang="en-GB" altLang="bg-BG" sz="1800"/>
              <a:t> </a:t>
            </a:r>
            <a:r>
              <a:rPr lang="en-GB" altLang="bg-BG" sz="1800">
                <a:solidFill>
                  <a:srgbClr val="FF0000"/>
                </a:solidFill>
              </a:rPr>
              <a:t>11</a:t>
            </a:r>
            <a:r>
              <a:rPr lang="bg-BG" altLang="bg-BG" sz="1800">
                <a:solidFill>
                  <a:srgbClr val="FF0000"/>
                </a:solidFill>
              </a:rPr>
              <a:t>1</a:t>
            </a:r>
            <a:r>
              <a:rPr lang="en-GB" altLang="bg-BG" sz="1800">
                <a:solidFill>
                  <a:srgbClr val="FF0000"/>
                </a:solidFill>
              </a:rPr>
              <a:t>1</a:t>
            </a:r>
            <a:endParaRPr lang="bg-BG" altLang="bg-BG" sz="1800">
              <a:solidFill>
                <a:srgbClr val="FF0000"/>
              </a:solidFill>
            </a:endParaRPr>
          </a:p>
        </p:txBody>
      </p:sp>
      <p:sp>
        <p:nvSpPr>
          <p:cNvPr id="111" name="Left Brace 110"/>
          <p:cNvSpPr/>
          <p:nvPr/>
        </p:nvSpPr>
        <p:spPr>
          <a:xfrm rot="16200000">
            <a:off x="3625851" y="5688012"/>
            <a:ext cx="214312" cy="13573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112" name="Left Brace 111"/>
          <p:cNvSpPr/>
          <p:nvPr/>
        </p:nvSpPr>
        <p:spPr>
          <a:xfrm rot="16200000">
            <a:off x="4585494" y="6112669"/>
            <a:ext cx="233362" cy="5270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7200" name="Rectangle 112"/>
          <p:cNvSpPr>
            <a:spLocks noChangeArrowheads="1"/>
          </p:cNvSpPr>
          <p:nvPr/>
        </p:nvSpPr>
        <p:spPr bwMode="auto">
          <a:xfrm>
            <a:off x="3509963" y="6411913"/>
            <a:ext cx="468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bg-BG" sz="1600">
                <a:solidFill>
                  <a:srgbClr val="4D4D4D"/>
                </a:solidFill>
              </a:rPr>
              <a:t>ИР</a:t>
            </a:r>
            <a:endParaRPr lang="bg-BG" altLang="bg-BG" sz="1800"/>
          </a:p>
        </p:txBody>
      </p:sp>
      <p:sp>
        <p:nvSpPr>
          <p:cNvPr id="7201" name="Rectangle 113"/>
          <p:cNvSpPr>
            <a:spLocks noChangeArrowheads="1"/>
          </p:cNvSpPr>
          <p:nvPr/>
        </p:nvSpPr>
        <p:spPr bwMode="auto">
          <a:xfrm>
            <a:off x="4492625" y="6421438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bg-BG" sz="1600">
                <a:solidFill>
                  <a:srgbClr val="4D4D4D"/>
                </a:solidFill>
              </a:rPr>
              <a:t>КР</a:t>
            </a:r>
            <a:endParaRPr lang="bg-BG" altLang="bg-BG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42875" y="230188"/>
            <a:ext cx="9429750" cy="60166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0" name="Rectangle 19"/>
          <p:cNvSpPr/>
          <p:nvPr/>
        </p:nvSpPr>
        <p:spPr>
          <a:xfrm>
            <a:off x="928688" y="36513"/>
            <a:ext cx="7500937" cy="938212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893763" y="-142875"/>
            <a:ext cx="7500937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bg-BG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ЦИКЛИЧЕН  КОД </a:t>
            </a:r>
            <a:r>
              <a:rPr lang="en-US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                                              </a:t>
            </a:r>
            <a:endParaRPr lang="uk-UA" sz="24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150813" y="836712"/>
            <a:ext cx="8850312" cy="584200"/>
          </a:xfrm>
          <a:prstGeom prst="rect">
            <a:avLst/>
          </a:prstGeom>
          <a:solidFill>
            <a:schemeClr val="bg1">
              <a:alpha val="7411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bg-BG" altLang="bg-BG" sz="1600" b="1" dirty="0"/>
              <a:t>ЗАДАЧА </a:t>
            </a:r>
            <a:r>
              <a:rPr lang="en-US" altLang="bg-BG" sz="1600" b="1" dirty="0"/>
              <a:t>2</a:t>
            </a:r>
            <a:r>
              <a:rPr lang="bg-BG" altLang="bg-BG" sz="1600" dirty="0"/>
              <a:t>:</a:t>
            </a:r>
            <a:r>
              <a:rPr lang="en-US" altLang="bg-BG" sz="1600" dirty="0"/>
              <a:t> </a:t>
            </a:r>
            <a:r>
              <a:rPr lang="bg-BG" altLang="bg-BG" sz="1600" dirty="0"/>
              <a:t>Да се кодира в цикличен код (ЦК), откриващ</a:t>
            </a:r>
            <a:r>
              <a:rPr lang="de-DE" altLang="bg-BG" sz="1600" dirty="0"/>
              <a:t> </a:t>
            </a:r>
            <a:r>
              <a:rPr lang="bg-BG" altLang="bg-BG" sz="1600" dirty="0"/>
              <a:t>всички двойни грешки</a:t>
            </a:r>
            <a:r>
              <a:rPr lang="en-US" altLang="bg-BG" sz="1600" dirty="0"/>
              <a:t>, </a:t>
            </a:r>
            <a:r>
              <a:rPr lang="bg-BG" altLang="bg-BG" sz="1600" dirty="0"/>
              <a:t>комбинацията</a:t>
            </a:r>
            <a:r>
              <a:rPr lang="en-US" altLang="bg-BG" sz="1600" dirty="0"/>
              <a:t> X. </a:t>
            </a:r>
            <a:endParaRPr lang="bg-BG" altLang="bg-BG" sz="1600" dirty="0"/>
          </a:p>
        </p:txBody>
      </p:sp>
      <p:sp>
        <p:nvSpPr>
          <p:cNvPr id="49" name="Rectangle 48"/>
          <p:cNvSpPr/>
          <p:nvPr/>
        </p:nvSpPr>
        <p:spPr>
          <a:xfrm>
            <a:off x="142875" y="1435199"/>
            <a:ext cx="4286250" cy="80158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169863" y="1598613"/>
            <a:ext cx="1576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bg-BG" sz="1800" dirty="0"/>
              <a:t>X =</a:t>
            </a:r>
            <a:r>
              <a:rPr lang="de-DE" altLang="bg-BG" sz="1800" dirty="0">
                <a:solidFill>
                  <a:srgbClr val="FF0000"/>
                </a:solidFill>
              </a:rPr>
              <a:t> </a:t>
            </a:r>
            <a:r>
              <a:rPr lang="bg-BG" altLang="bg-BG" sz="1800" dirty="0">
                <a:solidFill>
                  <a:srgbClr val="00B0F0"/>
                </a:solidFill>
              </a:rPr>
              <a:t>1</a:t>
            </a:r>
            <a:r>
              <a:rPr lang="en-US" altLang="bg-BG" sz="1800" dirty="0">
                <a:solidFill>
                  <a:srgbClr val="00B0F0"/>
                </a:solidFill>
              </a:rPr>
              <a:t>1</a:t>
            </a:r>
            <a:r>
              <a:rPr lang="bg-BG" altLang="bg-BG" sz="1800" dirty="0">
                <a:solidFill>
                  <a:srgbClr val="00B0F0"/>
                </a:solidFill>
              </a:rPr>
              <a:t>1</a:t>
            </a:r>
            <a:r>
              <a:rPr lang="en-US" altLang="bg-BG" sz="1800" dirty="0">
                <a:solidFill>
                  <a:srgbClr val="00B0F0"/>
                </a:solidFill>
              </a:rPr>
              <a:t>1</a:t>
            </a:r>
            <a:r>
              <a:rPr lang="bg-BG" altLang="bg-BG" sz="1800" dirty="0">
                <a:solidFill>
                  <a:srgbClr val="00B0F0"/>
                </a:solidFill>
              </a:rPr>
              <a:t>0101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150813" y="1606550"/>
            <a:ext cx="4437062" cy="671513"/>
            <a:chOff x="150813" y="1606550"/>
            <a:chExt cx="4437062" cy="671513"/>
          </a:xfrm>
        </p:grpSpPr>
        <p:sp>
          <p:nvSpPr>
            <p:cNvPr id="8248" name="Rectangle 10"/>
            <p:cNvSpPr>
              <a:spLocks noChangeArrowheads="1"/>
            </p:cNvSpPr>
            <p:nvPr/>
          </p:nvSpPr>
          <p:spPr bwMode="auto">
            <a:xfrm>
              <a:off x="2392363" y="1908175"/>
              <a:ext cx="6429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bg-BG" sz="1800"/>
                <a:t>= 9</a:t>
              </a:r>
              <a:endParaRPr lang="bg-BG" altLang="bg-BG" sz="1800"/>
            </a:p>
          </p:txBody>
        </p:sp>
        <p:sp>
          <p:nvSpPr>
            <p:cNvPr id="8249" name="Rectangle 339"/>
            <p:cNvSpPr>
              <a:spLocks noChangeArrowheads="1"/>
            </p:cNvSpPr>
            <p:nvPr/>
          </p:nvSpPr>
          <p:spPr bwMode="auto">
            <a:xfrm>
              <a:off x="150813" y="1900238"/>
              <a:ext cx="7667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bg-BG" sz="1800">
                  <a:solidFill>
                    <a:srgbClr val="4D4D4D"/>
                  </a:solidFill>
                </a:rPr>
                <a:t>m= 8 </a:t>
              </a:r>
              <a:endParaRPr lang="bg-BG" altLang="bg-BG" sz="1800"/>
            </a:p>
          </p:txBody>
        </p:sp>
        <p:sp>
          <p:nvSpPr>
            <p:cNvPr id="8250" name="Rectangle 340"/>
            <p:cNvSpPr>
              <a:spLocks noChangeArrowheads="1"/>
            </p:cNvSpPr>
            <p:nvPr/>
          </p:nvSpPr>
          <p:spPr bwMode="auto">
            <a:xfrm>
              <a:off x="1057275" y="1908175"/>
              <a:ext cx="1514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bg-BG" altLang="bg-BG" sz="1800">
                  <a:solidFill>
                    <a:srgbClr val="4D4D4D"/>
                  </a:solidFill>
                </a:rPr>
                <a:t> </a:t>
              </a:r>
              <a:r>
                <a:rPr lang="en-US" altLang="bg-BG" sz="1800">
                  <a:solidFill>
                    <a:srgbClr val="4D4D4D"/>
                  </a:solidFill>
                </a:rPr>
                <a:t>2</a:t>
              </a:r>
              <a:r>
                <a:rPr lang="en-US" altLang="bg-BG" sz="1800" baseline="30000">
                  <a:solidFill>
                    <a:srgbClr val="4D4D4D"/>
                  </a:solidFill>
                </a:rPr>
                <a:t>k </a:t>
              </a:r>
              <a:r>
                <a:rPr lang="en-US" altLang="bg-BG" sz="1800">
                  <a:solidFill>
                    <a:srgbClr val="4D4D4D"/>
                  </a:solidFill>
                </a:rPr>
                <a:t>– k ≥ m+1</a:t>
              </a:r>
              <a:endParaRPr lang="bg-BG" altLang="bg-BG" sz="1800"/>
            </a:p>
          </p:txBody>
        </p:sp>
        <p:sp>
          <p:nvSpPr>
            <p:cNvPr id="8251" name="Rectangle 341"/>
            <p:cNvSpPr>
              <a:spLocks noChangeArrowheads="1"/>
            </p:cNvSpPr>
            <p:nvPr/>
          </p:nvSpPr>
          <p:spPr bwMode="auto">
            <a:xfrm>
              <a:off x="3160713" y="1901825"/>
              <a:ext cx="5619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bg-BG" sz="1800">
                  <a:solidFill>
                    <a:schemeClr val="bg2"/>
                  </a:solidFill>
                </a:rPr>
                <a:t>k=</a:t>
              </a:r>
              <a:r>
                <a:rPr lang="bg-BG" altLang="bg-BG" sz="18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8252" name="Rectangle 342"/>
            <p:cNvSpPr>
              <a:spLocks noChangeArrowheads="1"/>
            </p:cNvSpPr>
            <p:nvPr/>
          </p:nvSpPr>
          <p:spPr bwMode="auto">
            <a:xfrm>
              <a:off x="2203450" y="1606550"/>
              <a:ext cx="2384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bg-BG" sz="1800" i="1">
                  <a:solidFill>
                    <a:srgbClr val="4D4D4D"/>
                  </a:solidFill>
                  <a:latin typeface="Tms" pitchFamily="18" charset="0"/>
                </a:rPr>
                <a:t>l</a:t>
              </a:r>
              <a:r>
                <a:rPr lang="de-DE" altLang="bg-BG" sz="1800" i="1" baseline="-25000">
                  <a:solidFill>
                    <a:srgbClr val="4D4D4D"/>
                  </a:solidFill>
                  <a:latin typeface="Tms" pitchFamily="18" charset="0"/>
                </a:rPr>
                <a:t>0</a:t>
              </a:r>
              <a:r>
                <a:rPr lang="en-US" altLang="bg-BG" sz="1800">
                  <a:solidFill>
                    <a:srgbClr val="4D4D4D"/>
                  </a:solidFill>
                </a:rPr>
                <a:t>=2    d ≥ </a:t>
              </a:r>
              <a:r>
                <a:rPr lang="de-DE" altLang="bg-BG" sz="1800" i="1">
                  <a:solidFill>
                    <a:srgbClr val="4D4D4D"/>
                  </a:solidFill>
                  <a:latin typeface="Tms" pitchFamily="18" charset="0"/>
                </a:rPr>
                <a:t>l</a:t>
              </a:r>
              <a:r>
                <a:rPr lang="de-DE" altLang="bg-BG" sz="1800" i="1" baseline="-25000">
                  <a:solidFill>
                    <a:srgbClr val="4D4D4D"/>
                  </a:solidFill>
                  <a:latin typeface="Tms" pitchFamily="18" charset="0"/>
                </a:rPr>
                <a:t>0 </a:t>
              </a:r>
              <a:r>
                <a:rPr lang="en-US" altLang="bg-BG" sz="1800">
                  <a:solidFill>
                    <a:srgbClr val="4D4D4D"/>
                  </a:solidFill>
                  <a:latin typeface="Tms" pitchFamily="18" charset="0"/>
                </a:rPr>
                <a:t>+1</a:t>
              </a:r>
              <a:r>
                <a:rPr lang="bg-BG" altLang="bg-BG" sz="1800">
                  <a:solidFill>
                    <a:srgbClr val="4D4D4D"/>
                  </a:solidFill>
                </a:rPr>
                <a:t> </a:t>
              </a:r>
              <a:r>
                <a:rPr lang="en-US" altLang="bg-BG" sz="1800">
                  <a:solidFill>
                    <a:srgbClr val="4D4D4D"/>
                  </a:solidFill>
                </a:rPr>
                <a:t> d=3</a:t>
              </a:r>
              <a:r>
                <a:rPr lang="bg-BG" altLang="bg-BG" sz="1800">
                  <a:solidFill>
                    <a:srgbClr val="4D4D4D"/>
                  </a:solidFill>
                </a:rPr>
                <a:t>  </a:t>
              </a:r>
              <a:endParaRPr lang="bg-BG" altLang="bg-BG" sz="1800"/>
            </a:p>
          </p:txBody>
        </p:sp>
      </p:grpSp>
      <p:pic>
        <p:nvPicPr>
          <p:cNvPr id="5192" name="Picture 72"/>
          <p:cNvPicPr>
            <a:picLocks noChangeAspect="1" noChangeArrowheads="1"/>
          </p:cNvPicPr>
          <p:nvPr/>
        </p:nvPicPr>
        <p:blipFill>
          <a:blip r:embed="rId2"/>
          <a:srcRect l="26367" t="24902" r="23242" b="8447"/>
          <a:stretch>
            <a:fillRect/>
          </a:stretch>
        </p:blipFill>
        <p:spPr bwMode="auto">
          <a:xfrm>
            <a:off x="5292080" y="2636912"/>
            <a:ext cx="3713206" cy="3929091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4529869" y="1435199"/>
            <a:ext cx="4570412" cy="990600"/>
            <a:chOff x="4560888" y="1593850"/>
            <a:chExt cx="4570412" cy="990600"/>
          </a:xfrm>
        </p:grpSpPr>
        <p:sp>
          <p:nvSpPr>
            <p:cNvPr id="50" name="Rectangle 49"/>
            <p:cNvSpPr/>
            <p:nvPr/>
          </p:nvSpPr>
          <p:spPr>
            <a:xfrm>
              <a:off x="4560888" y="1593850"/>
              <a:ext cx="4473575" cy="977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/>
            </a:p>
          </p:txBody>
        </p:sp>
        <p:sp>
          <p:nvSpPr>
            <p:cNvPr id="8244" name="Rectangle 72"/>
            <p:cNvSpPr>
              <a:spLocks noChangeArrowheads="1"/>
            </p:cNvSpPr>
            <p:nvPr/>
          </p:nvSpPr>
          <p:spPr bwMode="auto">
            <a:xfrm>
              <a:off x="6000750" y="1616075"/>
              <a:ext cx="2133600" cy="369888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bg-BG" sz="1800"/>
                <a:t>F(x) = x</a:t>
              </a:r>
              <a:r>
                <a:rPr lang="en-GB" altLang="bg-BG" sz="1800" baseline="30000"/>
                <a:t>k</a:t>
              </a:r>
              <a:r>
                <a:rPr lang="en-GB" altLang="bg-BG" sz="1800"/>
                <a:t>.G(x)+R(x)</a:t>
              </a:r>
              <a:endParaRPr lang="bg-BG" altLang="bg-BG" sz="1800"/>
            </a:p>
          </p:txBody>
        </p:sp>
        <p:sp>
          <p:nvSpPr>
            <p:cNvPr id="8245" name="Rectangle 73"/>
            <p:cNvSpPr>
              <a:spLocks noChangeArrowheads="1"/>
            </p:cNvSpPr>
            <p:nvPr/>
          </p:nvSpPr>
          <p:spPr bwMode="auto">
            <a:xfrm>
              <a:off x="4579938" y="1954213"/>
              <a:ext cx="455136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bg-BG" sz="1400"/>
                <a:t>Образуващия</a:t>
              </a:r>
              <a:r>
                <a:rPr lang="bg-BG" altLang="bg-BG" sz="1400"/>
                <a:t>т</a:t>
              </a:r>
              <a:r>
                <a:rPr lang="en-GB" altLang="bg-BG" sz="1400"/>
                <a:t> полином</a:t>
              </a:r>
              <a:r>
                <a:rPr lang="bg-BG" altLang="bg-BG" sz="1400"/>
                <a:t> </a:t>
              </a:r>
              <a:r>
                <a:rPr lang="en-US" altLang="bg-BG" sz="1400"/>
                <a:t>P</a:t>
              </a:r>
              <a:r>
                <a:rPr lang="en-GB" altLang="bg-BG" sz="1400"/>
                <a:t>(</a:t>
              </a:r>
              <a:r>
                <a:rPr lang="en-US" altLang="bg-BG" sz="1400"/>
                <a:t>x</a:t>
              </a:r>
              <a:r>
                <a:rPr lang="en-GB" altLang="bg-BG" sz="1400"/>
                <a:t>)</a:t>
              </a:r>
              <a:r>
                <a:rPr lang="bg-BG" altLang="bg-BG" sz="1400"/>
                <a:t> избираме от таблицата</a:t>
              </a:r>
            </a:p>
          </p:txBody>
        </p:sp>
        <p:sp>
          <p:nvSpPr>
            <p:cNvPr id="8246" name="Rectangle 74"/>
            <p:cNvSpPr>
              <a:spLocks noChangeArrowheads="1"/>
            </p:cNvSpPr>
            <p:nvPr/>
          </p:nvSpPr>
          <p:spPr bwMode="auto">
            <a:xfrm>
              <a:off x="4913313" y="2214563"/>
              <a:ext cx="183991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bg-BG" sz="1800" dirty="0">
                  <a:solidFill>
                    <a:srgbClr val="C00000"/>
                  </a:solidFill>
                </a:rPr>
                <a:t>P</a:t>
              </a:r>
              <a:r>
                <a:rPr lang="en-GB" altLang="bg-BG" sz="1800" dirty="0">
                  <a:solidFill>
                    <a:srgbClr val="C00000"/>
                  </a:solidFill>
                </a:rPr>
                <a:t>(</a:t>
              </a:r>
              <a:r>
                <a:rPr lang="en-US" altLang="bg-BG" sz="1800" dirty="0">
                  <a:solidFill>
                    <a:srgbClr val="C00000"/>
                  </a:solidFill>
                </a:rPr>
                <a:t>x</a:t>
              </a:r>
              <a:r>
                <a:rPr lang="en-GB" altLang="bg-BG" sz="1800" dirty="0">
                  <a:solidFill>
                    <a:srgbClr val="C00000"/>
                  </a:solidFill>
                </a:rPr>
                <a:t>) = </a:t>
              </a:r>
              <a:r>
                <a:rPr lang="en-US" altLang="bg-BG" sz="1800" dirty="0">
                  <a:solidFill>
                    <a:srgbClr val="C00000"/>
                  </a:solidFill>
                </a:rPr>
                <a:t>x</a:t>
              </a:r>
              <a:r>
                <a:rPr lang="en-GB" altLang="bg-BG" sz="1800" baseline="30000" dirty="0">
                  <a:solidFill>
                    <a:srgbClr val="C00000"/>
                  </a:solidFill>
                </a:rPr>
                <a:t>4</a:t>
              </a:r>
              <a:r>
                <a:rPr lang="en-GB" altLang="bg-BG" sz="1800" dirty="0">
                  <a:solidFill>
                    <a:srgbClr val="C00000"/>
                  </a:solidFill>
                </a:rPr>
                <a:t> + </a:t>
              </a:r>
              <a:r>
                <a:rPr lang="en-US" altLang="bg-BG" sz="1800" dirty="0">
                  <a:solidFill>
                    <a:srgbClr val="C00000"/>
                  </a:solidFill>
                </a:rPr>
                <a:t>x</a:t>
              </a:r>
              <a:r>
                <a:rPr lang="en-GB" altLang="bg-BG" sz="1800" dirty="0">
                  <a:solidFill>
                    <a:srgbClr val="C00000"/>
                  </a:solidFill>
                </a:rPr>
                <a:t> + 1</a:t>
              </a:r>
              <a:endParaRPr lang="bg-BG" altLang="bg-BG" sz="1800" dirty="0">
                <a:solidFill>
                  <a:srgbClr val="C00000"/>
                </a:solidFill>
              </a:endParaRPr>
            </a:p>
          </p:txBody>
        </p:sp>
        <p:sp>
          <p:nvSpPr>
            <p:cNvPr id="8247" name="Rectangle 75"/>
            <p:cNvSpPr>
              <a:spLocks noChangeArrowheads="1"/>
            </p:cNvSpPr>
            <p:nvPr/>
          </p:nvSpPr>
          <p:spPr bwMode="auto">
            <a:xfrm>
              <a:off x="7000875" y="2214563"/>
              <a:ext cx="1968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bg-BG" sz="1800"/>
                <a:t>P</a:t>
              </a:r>
              <a:r>
                <a:rPr lang="en-GB" altLang="bg-BG" sz="1800"/>
                <a:t>(</a:t>
              </a:r>
              <a:r>
                <a:rPr lang="en-US" altLang="bg-BG" sz="1800"/>
                <a:t>x</a:t>
              </a:r>
              <a:r>
                <a:rPr lang="en-GB" altLang="bg-BG" sz="1800"/>
                <a:t>) = </a:t>
              </a:r>
              <a:r>
                <a:rPr lang="en-US" altLang="bg-BG" sz="1800"/>
                <a:t>x</a:t>
              </a:r>
              <a:r>
                <a:rPr lang="en-GB" altLang="bg-BG" sz="1800" baseline="30000"/>
                <a:t>4</a:t>
              </a:r>
              <a:r>
                <a:rPr lang="en-GB" altLang="bg-BG" sz="1800"/>
                <a:t> + </a:t>
              </a:r>
              <a:r>
                <a:rPr lang="en-US" altLang="bg-BG" sz="1800"/>
                <a:t>x</a:t>
              </a:r>
              <a:r>
                <a:rPr lang="bg-BG" altLang="bg-BG" sz="1800" baseline="30000"/>
                <a:t>3</a:t>
              </a:r>
              <a:r>
                <a:rPr lang="en-GB" altLang="bg-BG" sz="1800"/>
                <a:t> + 1</a:t>
              </a:r>
              <a:endParaRPr lang="bg-BG" altLang="bg-BG" sz="1800"/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71438" y="3033713"/>
            <a:ext cx="4141787" cy="369887"/>
            <a:chOff x="71438" y="3033713"/>
            <a:chExt cx="4141787" cy="369887"/>
          </a:xfrm>
        </p:grpSpPr>
        <p:sp>
          <p:nvSpPr>
            <p:cNvPr id="8239" name="Rectangle 76"/>
            <p:cNvSpPr>
              <a:spLocks noChangeArrowheads="1"/>
            </p:cNvSpPr>
            <p:nvPr/>
          </p:nvSpPr>
          <p:spPr bwMode="auto">
            <a:xfrm>
              <a:off x="71438" y="3033713"/>
              <a:ext cx="28606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bg-BG" sz="1800">
                  <a:solidFill>
                    <a:srgbClr val="006600"/>
                  </a:solidFill>
                </a:rPr>
                <a:t>x</a:t>
              </a:r>
              <a:r>
                <a:rPr lang="bg-BG" altLang="bg-BG" sz="1800" baseline="30000">
                  <a:solidFill>
                    <a:srgbClr val="006600"/>
                  </a:solidFill>
                </a:rPr>
                <a:t>1</a:t>
              </a:r>
              <a:r>
                <a:rPr lang="en-US" altLang="bg-BG" sz="1800" baseline="30000">
                  <a:solidFill>
                    <a:srgbClr val="006600"/>
                  </a:solidFill>
                </a:rPr>
                <a:t>1</a:t>
              </a:r>
              <a:r>
                <a:rPr lang="en-GB" altLang="bg-BG" sz="1800">
                  <a:solidFill>
                    <a:srgbClr val="006600"/>
                  </a:solidFill>
                </a:rPr>
                <a:t> + </a:t>
              </a:r>
              <a:r>
                <a:rPr lang="en-US" altLang="bg-BG" sz="1800">
                  <a:solidFill>
                    <a:srgbClr val="006600"/>
                  </a:solidFill>
                </a:rPr>
                <a:t>x</a:t>
              </a:r>
              <a:r>
                <a:rPr lang="bg-BG" altLang="bg-BG" sz="1800" baseline="30000">
                  <a:solidFill>
                    <a:srgbClr val="006600"/>
                  </a:solidFill>
                </a:rPr>
                <a:t>1</a:t>
              </a:r>
              <a:r>
                <a:rPr lang="en-US" altLang="bg-BG" sz="1800" baseline="30000">
                  <a:solidFill>
                    <a:srgbClr val="006600"/>
                  </a:solidFill>
                </a:rPr>
                <a:t>0</a:t>
              </a:r>
              <a:r>
                <a:rPr lang="en-GB" altLang="bg-BG" sz="1800">
                  <a:solidFill>
                    <a:srgbClr val="006600"/>
                  </a:solidFill>
                </a:rPr>
                <a:t> +</a:t>
              </a:r>
              <a:r>
                <a:rPr lang="en-US" altLang="bg-BG" sz="1800">
                  <a:solidFill>
                    <a:srgbClr val="006600"/>
                  </a:solidFill>
                </a:rPr>
                <a:t> x</a:t>
              </a:r>
              <a:r>
                <a:rPr lang="bg-BG" altLang="bg-BG" sz="1800" baseline="30000">
                  <a:solidFill>
                    <a:srgbClr val="006600"/>
                  </a:solidFill>
                </a:rPr>
                <a:t>9 </a:t>
              </a:r>
              <a:r>
                <a:rPr lang="en-GB" altLang="bg-BG" sz="1800">
                  <a:solidFill>
                    <a:srgbClr val="006600"/>
                  </a:solidFill>
                </a:rPr>
                <a:t>+ </a:t>
              </a:r>
              <a:r>
                <a:rPr lang="en-US" altLang="bg-BG" sz="1800">
                  <a:solidFill>
                    <a:srgbClr val="006600"/>
                  </a:solidFill>
                </a:rPr>
                <a:t>x</a:t>
              </a:r>
              <a:r>
                <a:rPr lang="en-US" altLang="bg-BG" sz="1800" baseline="30000">
                  <a:solidFill>
                    <a:srgbClr val="006600"/>
                  </a:solidFill>
                </a:rPr>
                <a:t>8</a:t>
              </a:r>
              <a:r>
                <a:rPr lang="bg-BG" altLang="bg-BG" sz="1800" baseline="30000">
                  <a:solidFill>
                    <a:srgbClr val="006600"/>
                  </a:solidFill>
                </a:rPr>
                <a:t> </a:t>
              </a:r>
              <a:r>
                <a:rPr lang="en-GB" altLang="bg-BG" sz="1800">
                  <a:solidFill>
                    <a:srgbClr val="006600"/>
                  </a:solidFill>
                </a:rPr>
                <a:t>+ </a:t>
              </a:r>
              <a:r>
                <a:rPr lang="en-US" altLang="bg-BG" sz="1800">
                  <a:solidFill>
                    <a:srgbClr val="006600"/>
                  </a:solidFill>
                </a:rPr>
                <a:t>x</a:t>
              </a:r>
              <a:r>
                <a:rPr lang="bg-BG" altLang="bg-BG" sz="1800" baseline="30000">
                  <a:solidFill>
                    <a:srgbClr val="006600"/>
                  </a:solidFill>
                </a:rPr>
                <a:t>6 </a:t>
              </a:r>
              <a:r>
                <a:rPr lang="en-GB" altLang="bg-BG" sz="1800">
                  <a:solidFill>
                    <a:srgbClr val="006600"/>
                  </a:solidFill>
                </a:rPr>
                <a:t>+ </a:t>
              </a:r>
              <a:r>
                <a:rPr lang="en-US" altLang="bg-BG" sz="1800">
                  <a:solidFill>
                    <a:srgbClr val="006600"/>
                  </a:solidFill>
                </a:rPr>
                <a:t>x</a:t>
              </a:r>
              <a:r>
                <a:rPr lang="bg-BG" altLang="bg-BG" sz="1800" baseline="30000">
                  <a:solidFill>
                    <a:srgbClr val="006600"/>
                  </a:solidFill>
                </a:rPr>
                <a:t>4</a:t>
              </a:r>
              <a:r>
                <a:rPr lang="en-GB" altLang="bg-BG" sz="1800">
                  <a:solidFill>
                    <a:srgbClr val="006600"/>
                  </a:solidFill>
                </a:rPr>
                <a:t> </a:t>
              </a:r>
              <a:endParaRPr lang="bg-BG" altLang="bg-BG" sz="1800">
                <a:solidFill>
                  <a:srgbClr val="006600"/>
                </a:solidFill>
              </a:endParaRPr>
            </a:p>
          </p:txBody>
        </p:sp>
        <p:sp>
          <p:nvSpPr>
            <p:cNvPr id="7" name="Rectangle 77"/>
            <p:cNvSpPr>
              <a:spLocks noChangeArrowheads="1"/>
            </p:cNvSpPr>
            <p:nvPr/>
          </p:nvSpPr>
          <p:spPr bwMode="auto">
            <a:xfrm>
              <a:off x="2917825" y="3033713"/>
              <a:ext cx="11557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bg-BG" sz="1800">
                  <a:solidFill>
                    <a:srgbClr val="C00000"/>
                  </a:solidFill>
                </a:rPr>
                <a:t>x</a:t>
              </a:r>
              <a:r>
                <a:rPr lang="en-GB" altLang="bg-BG" sz="1800" baseline="30000">
                  <a:solidFill>
                    <a:srgbClr val="C00000"/>
                  </a:solidFill>
                </a:rPr>
                <a:t>4</a:t>
              </a:r>
              <a:r>
                <a:rPr lang="en-GB" altLang="bg-BG" sz="1800">
                  <a:solidFill>
                    <a:srgbClr val="C00000"/>
                  </a:solidFill>
                </a:rPr>
                <a:t> + </a:t>
              </a:r>
              <a:r>
                <a:rPr lang="en-US" altLang="bg-BG" sz="1800">
                  <a:solidFill>
                    <a:srgbClr val="C00000"/>
                  </a:solidFill>
                </a:rPr>
                <a:t>x</a:t>
              </a:r>
              <a:r>
                <a:rPr lang="en-GB" altLang="bg-BG" sz="1800">
                  <a:solidFill>
                    <a:srgbClr val="C00000"/>
                  </a:solidFill>
                </a:rPr>
                <a:t> + 1</a:t>
              </a:r>
              <a:endParaRPr lang="bg-BG" altLang="bg-BG" sz="1800">
                <a:solidFill>
                  <a:srgbClr val="C00000"/>
                </a:solidFill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 rot="5400000">
              <a:off x="2749550" y="3211513"/>
              <a:ext cx="357187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927350" y="3390900"/>
              <a:ext cx="1285875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17" name="Rectangle 85"/>
          <p:cNvSpPr>
            <a:spLocks noChangeArrowheads="1"/>
          </p:cNvSpPr>
          <p:nvPr/>
        </p:nvSpPr>
        <p:spPr bwMode="auto">
          <a:xfrm>
            <a:off x="80963" y="3282950"/>
            <a:ext cx="1514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1</a:t>
            </a:r>
            <a:r>
              <a:rPr lang="en-US" altLang="bg-BG" sz="1800" baseline="30000">
                <a:solidFill>
                  <a:srgbClr val="4D4D4D"/>
                </a:solidFill>
              </a:rPr>
              <a:t>1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8  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7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cxnSp>
        <p:nvCxnSpPr>
          <p:cNvPr id="87" name="Straight Connector 86"/>
          <p:cNvCxnSpPr/>
          <p:nvPr/>
        </p:nvCxnSpPr>
        <p:spPr>
          <a:xfrm>
            <a:off x="161925" y="3605213"/>
            <a:ext cx="2555875" cy="1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9" name="Rectangle 87"/>
          <p:cNvSpPr>
            <a:spLocks noChangeArrowheads="1"/>
          </p:cNvSpPr>
          <p:nvPr/>
        </p:nvSpPr>
        <p:spPr bwMode="auto">
          <a:xfrm>
            <a:off x="233363" y="3578225"/>
            <a:ext cx="2397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1</a:t>
            </a:r>
            <a:r>
              <a:rPr lang="en-US" altLang="bg-BG" sz="1800" baseline="30000">
                <a:solidFill>
                  <a:srgbClr val="4D4D4D"/>
                </a:solidFill>
              </a:rPr>
              <a:t>0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9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7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6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4</a:t>
            </a:r>
            <a:r>
              <a:rPr lang="en-GB" altLang="bg-BG" sz="18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sp>
        <p:nvSpPr>
          <p:cNvPr id="8220" name="Rectangle 88"/>
          <p:cNvSpPr>
            <a:spLocks noChangeArrowheads="1"/>
          </p:cNvSpPr>
          <p:nvPr/>
        </p:nvSpPr>
        <p:spPr bwMode="auto">
          <a:xfrm>
            <a:off x="233363" y="3819525"/>
            <a:ext cx="1406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1</a:t>
            </a:r>
            <a:r>
              <a:rPr lang="en-US" altLang="bg-BG" sz="1800" baseline="30000">
                <a:solidFill>
                  <a:srgbClr val="4D4D4D"/>
                </a:solidFill>
              </a:rPr>
              <a:t>0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7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6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cxnSp>
        <p:nvCxnSpPr>
          <p:cNvPr id="90" name="Straight Connector 89"/>
          <p:cNvCxnSpPr/>
          <p:nvPr/>
        </p:nvCxnSpPr>
        <p:spPr>
          <a:xfrm>
            <a:off x="161925" y="4151313"/>
            <a:ext cx="2555875" cy="1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2" name="Rectangle 90"/>
          <p:cNvSpPr>
            <a:spLocks noChangeArrowheads="1"/>
          </p:cNvSpPr>
          <p:nvPr/>
        </p:nvSpPr>
        <p:spPr bwMode="auto">
          <a:xfrm>
            <a:off x="492125" y="4124325"/>
            <a:ext cx="890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9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4</a:t>
            </a:r>
            <a:r>
              <a:rPr lang="en-GB" altLang="bg-BG" sz="18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sp>
        <p:nvSpPr>
          <p:cNvPr id="8223" name="Rectangle 91"/>
          <p:cNvSpPr>
            <a:spLocks noChangeArrowheads="1"/>
          </p:cNvSpPr>
          <p:nvPr/>
        </p:nvSpPr>
        <p:spPr bwMode="auto">
          <a:xfrm>
            <a:off x="492125" y="4364038"/>
            <a:ext cx="1312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9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6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5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cxnSp>
        <p:nvCxnSpPr>
          <p:cNvPr id="93" name="Straight Connector 92"/>
          <p:cNvCxnSpPr/>
          <p:nvPr/>
        </p:nvCxnSpPr>
        <p:spPr>
          <a:xfrm>
            <a:off x="331788" y="4694238"/>
            <a:ext cx="2376487" cy="1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5" name="Rectangle 93"/>
          <p:cNvSpPr>
            <a:spLocks noChangeArrowheads="1"/>
          </p:cNvSpPr>
          <p:nvPr/>
        </p:nvSpPr>
        <p:spPr bwMode="auto">
          <a:xfrm>
            <a:off x="644525" y="4665663"/>
            <a:ext cx="1333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6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5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4</a:t>
            </a:r>
            <a:r>
              <a:rPr lang="en-GB" altLang="bg-BG" sz="18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sp>
        <p:nvSpPr>
          <p:cNvPr id="8226" name="Rectangle 94"/>
          <p:cNvSpPr>
            <a:spLocks noChangeArrowheads="1"/>
          </p:cNvSpPr>
          <p:nvPr/>
        </p:nvSpPr>
        <p:spPr bwMode="auto">
          <a:xfrm>
            <a:off x="644525" y="4906963"/>
            <a:ext cx="1312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6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3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2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cxnSp>
        <p:nvCxnSpPr>
          <p:cNvPr id="96" name="Straight Connector 95"/>
          <p:cNvCxnSpPr/>
          <p:nvPr/>
        </p:nvCxnSpPr>
        <p:spPr>
          <a:xfrm>
            <a:off x="484188" y="5235575"/>
            <a:ext cx="2232025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8" name="Rectangle 97"/>
          <p:cNvSpPr>
            <a:spLocks noChangeArrowheads="1"/>
          </p:cNvSpPr>
          <p:nvPr/>
        </p:nvSpPr>
        <p:spPr bwMode="auto">
          <a:xfrm>
            <a:off x="796925" y="5192713"/>
            <a:ext cx="1754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5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4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3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2</a:t>
            </a:r>
            <a:endParaRPr lang="bg-BG" altLang="bg-BG" sz="1800"/>
          </a:p>
        </p:txBody>
      </p:sp>
      <p:sp>
        <p:nvSpPr>
          <p:cNvPr id="8229" name="Rectangle 98"/>
          <p:cNvSpPr>
            <a:spLocks noChangeArrowheads="1"/>
          </p:cNvSpPr>
          <p:nvPr/>
        </p:nvSpPr>
        <p:spPr bwMode="auto">
          <a:xfrm>
            <a:off x="796925" y="5434013"/>
            <a:ext cx="1184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5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2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endParaRPr lang="bg-BG" altLang="bg-BG" sz="1800"/>
          </a:p>
        </p:txBody>
      </p:sp>
      <p:cxnSp>
        <p:nvCxnSpPr>
          <p:cNvPr id="100" name="Straight Connector 99"/>
          <p:cNvCxnSpPr/>
          <p:nvPr/>
        </p:nvCxnSpPr>
        <p:spPr>
          <a:xfrm>
            <a:off x="636588" y="5762625"/>
            <a:ext cx="2087562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1" name="Rectangle 100"/>
          <p:cNvSpPr>
            <a:spLocks noChangeArrowheads="1"/>
          </p:cNvSpPr>
          <p:nvPr/>
        </p:nvSpPr>
        <p:spPr bwMode="auto">
          <a:xfrm>
            <a:off x="949325" y="5721350"/>
            <a:ext cx="1184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4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3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endParaRPr lang="bg-BG" altLang="bg-BG" sz="1800"/>
          </a:p>
        </p:txBody>
      </p:sp>
      <p:sp>
        <p:nvSpPr>
          <p:cNvPr id="8232" name="Rectangle 101"/>
          <p:cNvSpPr>
            <a:spLocks noChangeArrowheads="1"/>
          </p:cNvSpPr>
          <p:nvPr/>
        </p:nvSpPr>
        <p:spPr bwMode="auto">
          <a:xfrm>
            <a:off x="949325" y="5962650"/>
            <a:ext cx="1198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4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US" altLang="bg-BG" sz="1800" baseline="30000">
                <a:solidFill>
                  <a:srgbClr val="4D4D4D"/>
                </a:solidFill>
              </a:rPr>
              <a:t> 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1</a:t>
            </a:r>
            <a:endParaRPr lang="bg-BG" altLang="bg-BG" sz="180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788988" y="6291263"/>
            <a:ext cx="1944687" cy="1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4" name="Rectangle 103"/>
          <p:cNvSpPr>
            <a:spLocks noChangeArrowheads="1"/>
          </p:cNvSpPr>
          <p:nvPr/>
        </p:nvSpPr>
        <p:spPr bwMode="auto">
          <a:xfrm>
            <a:off x="1101725" y="6249988"/>
            <a:ext cx="755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FF0000"/>
                </a:solidFill>
              </a:rPr>
              <a:t>x</a:t>
            </a:r>
            <a:r>
              <a:rPr lang="bg-BG" altLang="bg-BG" sz="1800" baseline="30000">
                <a:solidFill>
                  <a:srgbClr val="FF0000"/>
                </a:solidFill>
              </a:rPr>
              <a:t>3 </a:t>
            </a:r>
            <a:r>
              <a:rPr lang="en-GB" altLang="bg-BG" sz="1800">
                <a:solidFill>
                  <a:srgbClr val="FF0000"/>
                </a:solidFill>
              </a:rPr>
              <a:t>+ </a:t>
            </a:r>
            <a:r>
              <a:rPr lang="en-US" altLang="bg-BG" sz="1800">
                <a:solidFill>
                  <a:srgbClr val="FF0000"/>
                </a:solidFill>
              </a:rPr>
              <a:t>1</a:t>
            </a:r>
            <a:endParaRPr lang="bg-BG" altLang="bg-BG" sz="1800">
              <a:solidFill>
                <a:srgbClr val="FF0000"/>
              </a:solidFill>
            </a:endParaRPr>
          </a:p>
        </p:txBody>
      </p: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811463" y="5473700"/>
            <a:ext cx="2035175" cy="369888"/>
            <a:chOff x="2811463" y="5473700"/>
            <a:chExt cx="2035175" cy="369888"/>
          </a:xfrm>
        </p:grpSpPr>
        <p:sp>
          <p:nvSpPr>
            <p:cNvPr id="8" name="Rectangle 107"/>
            <p:cNvSpPr>
              <a:spLocks noChangeArrowheads="1"/>
            </p:cNvSpPr>
            <p:nvPr/>
          </p:nvSpPr>
          <p:spPr bwMode="auto">
            <a:xfrm>
              <a:off x="2811463" y="5473700"/>
              <a:ext cx="20351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bg-BG" sz="1800"/>
                <a:t>R</a:t>
              </a:r>
              <a:r>
                <a:rPr lang="en-GB" altLang="bg-BG" sz="1800"/>
                <a:t>(</a:t>
              </a:r>
              <a:r>
                <a:rPr lang="en-US" altLang="bg-BG" sz="1800"/>
                <a:t>x</a:t>
              </a:r>
              <a:r>
                <a:rPr lang="en-GB" altLang="bg-BG" sz="1800"/>
                <a:t>) = </a:t>
              </a:r>
              <a:r>
                <a:rPr lang="en-US" altLang="bg-BG" sz="1800">
                  <a:solidFill>
                    <a:srgbClr val="FF0000"/>
                  </a:solidFill>
                </a:rPr>
                <a:t>x</a:t>
              </a:r>
              <a:r>
                <a:rPr lang="en-GB" altLang="bg-BG" sz="1800" baseline="30000">
                  <a:solidFill>
                    <a:srgbClr val="FF0000"/>
                  </a:solidFill>
                </a:rPr>
                <a:t>3</a:t>
              </a:r>
              <a:r>
                <a:rPr lang="en-GB" altLang="bg-BG" sz="1800">
                  <a:solidFill>
                    <a:srgbClr val="FF0000"/>
                  </a:solidFill>
                </a:rPr>
                <a:t>+1   </a:t>
              </a:r>
              <a:r>
                <a:rPr lang="en-US" altLang="bg-BG" sz="1800">
                  <a:solidFill>
                    <a:srgbClr val="FF0000"/>
                  </a:solidFill>
                  <a:sym typeface="Wingdings" panose="05000000000000000000" pitchFamily="2" charset="2"/>
                </a:rPr>
                <a:t>1001</a:t>
              </a:r>
              <a:endParaRPr lang="bg-BG" altLang="bg-BG" sz="1800">
                <a:solidFill>
                  <a:srgbClr val="FF0000"/>
                </a:solidFill>
              </a:endParaRPr>
            </a:p>
          </p:txBody>
        </p:sp>
        <p:sp>
          <p:nvSpPr>
            <p:cNvPr id="8238" name="Rectangle 108"/>
            <p:cNvSpPr>
              <a:spLocks noChangeArrowheads="1"/>
            </p:cNvSpPr>
            <p:nvPr/>
          </p:nvSpPr>
          <p:spPr bwMode="auto">
            <a:xfrm>
              <a:off x="3981450" y="5537200"/>
              <a:ext cx="334963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bg-BG" sz="1100">
                  <a:solidFill>
                    <a:srgbClr val="4D4D4D"/>
                  </a:solidFill>
                  <a:sym typeface="Wingdings" panose="05000000000000000000" pitchFamily="2" charset="2"/>
                </a:rPr>
                <a:t></a:t>
              </a:r>
              <a:endParaRPr lang="bg-BG" altLang="bg-BG" sz="1800"/>
            </a:p>
          </p:txBody>
        </p:sp>
      </p:grpSp>
      <p:sp>
        <p:nvSpPr>
          <p:cNvPr id="8237" name="Rectangle 109"/>
          <p:cNvSpPr>
            <a:spLocks noChangeArrowheads="1"/>
          </p:cNvSpPr>
          <p:nvPr/>
        </p:nvSpPr>
        <p:spPr bwMode="auto">
          <a:xfrm>
            <a:off x="2822575" y="5884863"/>
            <a:ext cx="2268538" cy="646112"/>
          </a:xfrm>
          <a:prstGeom prst="rect">
            <a:avLst/>
          </a:pr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bg-BG" sz="1800"/>
              <a:t>F(x) = x</a:t>
            </a:r>
            <a:r>
              <a:rPr lang="en-GB" altLang="bg-BG" sz="1800" baseline="30000"/>
              <a:t>k</a:t>
            </a:r>
            <a:r>
              <a:rPr lang="en-GB" altLang="bg-BG" sz="1800"/>
              <a:t>.G(x)+R(x)=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bg-BG" sz="1800"/>
              <a:t>=</a:t>
            </a:r>
            <a:r>
              <a:rPr lang="bg-BG" altLang="bg-BG" sz="1800">
                <a:solidFill>
                  <a:srgbClr val="FF0000"/>
                </a:solidFill>
              </a:rPr>
              <a:t> </a:t>
            </a:r>
            <a:r>
              <a:rPr lang="bg-BG" altLang="bg-BG" sz="1800">
                <a:solidFill>
                  <a:srgbClr val="00B0F0"/>
                </a:solidFill>
              </a:rPr>
              <a:t>1</a:t>
            </a:r>
            <a:r>
              <a:rPr lang="en-US" altLang="bg-BG" sz="1800">
                <a:solidFill>
                  <a:srgbClr val="00B0F0"/>
                </a:solidFill>
              </a:rPr>
              <a:t>1</a:t>
            </a:r>
            <a:r>
              <a:rPr lang="bg-BG" altLang="bg-BG" sz="1800">
                <a:solidFill>
                  <a:srgbClr val="00B0F0"/>
                </a:solidFill>
              </a:rPr>
              <a:t>1</a:t>
            </a:r>
            <a:r>
              <a:rPr lang="en-US" altLang="bg-BG" sz="1800">
                <a:solidFill>
                  <a:srgbClr val="00B0F0"/>
                </a:solidFill>
              </a:rPr>
              <a:t>1</a:t>
            </a:r>
            <a:r>
              <a:rPr lang="bg-BG" altLang="bg-BG" sz="1800">
                <a:solidFill>
                  <a:srgbClr val="00B0F0"/>
                </a:solidFill>
              </a:rPr>
              <a:t>0101</a:t>
            </a:r>
            <a:r>
              <a:rPr lang="en-GB" altLang="bg-BG" sz="1800">
                <a:solidFill>
                  <a:srgbClr val="00B0F0"/>
                </a:solidFill>
              </a:rPr>
              <a:t> </a:t>
            </a:r>
            <a:r>
              <a:rPr lang="en-GB" altLang="bg-BG" sz="1800">
                <a:solidFill>
                  <a:srgbClr val="FF0000"/>
                </a:solidFill>
              </a:rPr>
              <a:t>1001</a:t>
            </a:r>
            <a:endParaRPr lang="bg-BG" altLang="bg-BG" sz="1800">
              <a:solidFill>
                <a:srgbClr val="FF0000"/>
              </a:solidFill>
            </a:endParaRPr>
          </a:p>
        </p:txBody>
      </p:sp>
      <p:sp>
        <p:nvSpPr>
          <p:cNvPr id="111" name="Left Brace 110"/>
          <p:cNvSpPr/>
          <p:nvPr/>
        </p:nvSpPr>
        <p:spPr>
          <a:xfrm rot="16200000">
            <a:off x="3482975" y="6037263"/>
            <a:ext cx="160337" cy="10175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112" name="Left Brace 111"/>
          <p:cNvSpPr/>
          <p:nvPr/>
        </p:nvSpPr>
        <p:spPr>
          <a:xfrm rot="16200000">
            <a:off x="4267994" y="6277769"/>
            <a:ext cx="204788" cy="546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8240" name="Rectangle 112"/>
          <p:cNvSpPr>
            <a:spLocks noChangeArrowheads="1"/>
          </p:cNvSpPr>
          <p:nvPr/>
        </p:nvSpPr>
        <p:spPr bwMode="auto">
          <a:xfrm>
            <a:off x="3321050" y="6572250"/>
            <a:ext cx="4683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bg-BG" sz="1600">
                <a:solidFill>
                  <a:srgbClr val="4D4D4D"/>
                </a:solidFill>
              </a:rPr>
              <a:t>ИР</a:t>
            </a:r>
            <a:endParaRPr lang="bg-BG" altLang="bg-BG" sz="1800"/>
          </a:p>
        </p:txBody>
      </p:sp>
      <p:sp>
        <p:nvSpPr>
          <p:cNvPr id="8241" name="Rectangle 113"/>
          <p:cNvSpPr>
            <a:spLocks noChangeArrowheads="1"/>
          </p:cNvSpPr>
          <p:nvPr/>
        </p:nvSpPr>
        <p:spPr bwMode="auto">
          <a:xfrm>
            <a:off x="4168775" y="6581775"/>
            <a:ext cx="441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bg-BG" sz="1600">
                <a:solidFill>
                  <a:srgbClr val="4D4D4D"/>
                </a:solidFill>
              </a:rPr>
              <a:t>КР</a:t>
            </a:r>
            <a:endParaRPr lang="bg-BG" altLang="bg-BG" sz="1800"/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115888" y="2311400"/>
            <a:ext cx="4319587" cy="982663"/>
            <a:chOff x="115888" y="2311400"/>
            <a:chExt cx="4319587" cy="982663"/>
          </a:xfrm>
        </p:grpSpPr>
        <p:sp>
          <p:nvSpPr>
            <p:cNvPr id="51" name="Rectangle 50"/>
            <p:cNvSpPr/>
            <p:nvPr/>
          </p:nvSpPr>
          <p:spPr>
            <a:xfrm>
              <a:off x="142875" y="2311400"/>
              <a:ext cx="4286250" cy="642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/>
            </a:p>
          </p:txBody>
        </p:sp>
        <p:sp>
          <p:nvSpPr>
            <p:cNvPr id="8236" name="Rectangle 115"/>
            <p:cNvSpPr>
              <a:spLocks noChangeArrowheads="1"/>
            </p:cNvSpPr>
            <p:nvPr/>
          </p:nvSpPr>
          <p:spPr bwMode="auto">
            <a:xfrm>
              <a:off x="115888" y="2319338"/>
              <a:ext cx="4319587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bg-BG" sz="1800" dirty="0">
                  <a:solidFill>
                    <a:schemeClr val="bg2"/>
                  </a:solidFill>
                </a:rPr>
                <a:t>x</a:t>
              </a:r>
              <a:r>
                <a:rPr lang="en-GB" altLang="bg-BG" sz="1800" baseline="30000" dirty="0">
                  <a:solidFill>
                    <a:schemeClr val="bg2"/>
                  </a:solidFill>
                </a:rPr>
                <a:t>k</a:t>
              </a:r>
              <a:r>
                <a:rPr lang="bg-BG" altLang="bg-BG" sz="1800" baseline="30000" dirty="0">
                  <a:solidFill>
                    <a:srgbClr val="4D4D4D"/>
                  </a:solidFill>
                </a:rPr>
                <a:t> </a:t>
              </a:r>
              <a:r>
                <a:rPr lang="bg-BG" altLang="bg-BG" sz="1800" dirty="0">
                  <a:solidFill>
                    <a:srgbClr val="4D4D4D"/>
                  </a:solidFill>
                </a:rPr>
                <a:t>.</a:t>
              </a:r>
              <a:r>
                <a:rPr lang="de-DE" altLang="bg-BG" sz="1800" dirty="0">
                  <a:solidFill>
                    <a:srgbClr val="4D4D4D"/>
                  </a:solidFill>
                </a:rPr>
                <a:t>G</a:t>
              </a:r>
              <a:r>
                <a:rPr lang="en-GB" altLang="bg-BG" sz="1800" dirty="0">
                  <a:solidFill>
                    <a:srgbClr val="4D4D4D"/>
                  </a:solidFill>
                </a:rPr>
                <a:t>(</a:t>
              </a:r>
              <a:r>
                <a:rPr lang="en-US" altLang="bg-BG" sz="1800" dirty="0">
                  <a:solidFill>
                    <a:srgbClr val="4D4D4D"/>
                  </a:solidFill>
                </a:rPr>
                <a:t>x</a:t>
              </a:r>
              <a:r>
                <a:rPr lang="en-GB" altLang="bg-BG" sz="1800" dirty="0">
                  <a:solidFill>
                    <a:srgbClr val="4D4D4D"/>
                  </a:solidFill>
                </a:rPr>
                <a:t>) = </a:t>
              </a:r>
              <a:r>
                <a:rPr lang="en-GB" altLang="bg-BG" sz="1800" dirty="0">
                  <a:solidFill>
                    <a:schemeClr val="bg2"/>
                  </a:solidFill>
                </a:rPr>
                <a:t>x</a:t>
              </a:r>
              <a:r>
                <a:rPr lang="en-GB" altLang="bg-BG" sz="1800" baseline="30000" dirty="0">
                  <a:solidFill>
                    <a:schemeClr val="bg2"/>
                  </a:solidFill>
                </a:rPr>
                <a:t>4</a:t>
              </a:r>
              <a:r>
                <a:rPr lang="en-US" altLang="bg-BG" sz="1800" dirty="0">
                  <a:solidFill>
                    <a:srgbClr val="4D4D4D"/>
                  </a:solidFill>
                </a:rPr>
                <a:t>.</a:t>
              </a:r>
              <a:r>
                <a:rPr lang="en-GB" altLang="bg-BG" sz="1800" dirty="0">
                  <a:solidFill>
                    <a:srgbClr val="4D4D4D"/>
                  </a:solidFill>
                </a:rPr>
                <a:t> (</a:t>
              </a:r>
              <a:r>
                <a:rPr lang="en-US" altLang="bg-BG" sz="1800" dirty="0">
                  <a:solidFill>
                    <a:srgbClr val="00B0F0"/>
                  </a:solidFill>
                </a:rPr>
                <a:t>x</a:t>
              </a:r>
              <a:r>
                <a:rPr lang="en-GB" altLang="bg-BG" sz="1800" baseline="30000" dirty="0">
                  <a:solidFill>
                    <a:srgbClr val="00B0F0"/>
                  </a:solidFill>
                </a:rPr>
                <a:t>7</a:t>
              </a:r>
              <a:r>
                <a:rPr lang="en-GB" altLang="bg-BG" sz="1800" dirty="0">
                  <a:solidFill>
                    <a:srgbClr val="00B0F0"/>
                  </a:solidFill>
                </a:rPr>
                <a:t> + </a:t>
              </a:r>
              <a:r>
                <a:rPr lang="en-US" altLang="bg-BG" sz="1800" dirty="0">
                  <a:solidFill>
                    <a:srgbClr val="00B0F0"/>
                  </a:solidFill>
                </a:rPr>
                <a:t>x</a:t>
              </a:r>
              <a:r>
                <a:rPr lang="en-US" altLang="bg-BG" sz="1800" baseline="30000" dirty="0">
                  <a:solidFill>
                    <a:srgbClr val="00B0F0"/>
                  </a:solidFill>
                </a:rPr>
                <a:t>6</a:t>
              </a:r>
              <a:r>
                <a:rPr lang="bg-BG" altLang="bg-BG" sz="1800" baseline="30000" dirty="0">
                  <a:solidFill>
                    <a:srgbClr val="00B0F0"/>
                  </a:solidFill>
                </a:rPr>
                <a:t> </a:t>
              </a:r>
              <a:r>
                <a:rPr lang="en-GB" altLang="bg-BG" sz="1800" dirty="0">
                  <a:solidFill>
                    <a:srgbClr val="00B0F0"/>
                  </a:solidFill>
                </a:rPr>
                <a:t>+ </a:t>
              </a:r>
              <a:r>
                <a:rPr lang="en-US" altLang="bg-BG" sz="1800" dirty="0">
                  <a:solidFill>
                    <a:srgbClr val="00B0F0"/>
                  </a:solidFill>
                </a:rPr>
                <a:t>x</a:t>
              </a:r>
              <a:r>
                <a:rPr lang="de-DE" altLang="bg-BG" sz="1800" baseline="30000" dirty="0">
                  <a:solidFill>
                    <a:srgbClr val="00B0F0"/>
                  </a:solidFill>
                </a:rPr>
                <a:t>5</a:t>
              </a:r>
              <a:r>
                <a:rPr lang="bg-BG" altLang="bg-BG" sz="1800" baseline="30000" dirty="0">
                  <a:solidFill>
                    <a:srgbClr val="00B0F0"/>
                  </a:solidFill>
                </a:rPr>
                <a:t> </a:t>
              </a:r>
              <a:r>
                <a:rPr lang="en-GB" altLang="bg-BG" sz="1800" dirty="0">
                  <a:solidFill>
                    <a:srgbClr val="00B0F0"/>
                  </a:solidFill>
                </a:rPr>
                <a:t>+ </a:t>
              </a:r>
              <a:r>
                <a:rPr lang="en-US" altLang="bg-BG" sz="1800" dirty="0">
                  <a:solidFill>
                    <a:srgbClr val="00B0F0"/>
                  </a:solidFill>
                </a:rPr>
                <a:t>x</a:t>
              </a:r>
              <a:r>
                <a:rPr lang="de-DE" altLang="bg-BG" sz="1800" baseline="30000" dirty="0">
                  <a:solidFill>
                    <a:srgbClr val="00B0F0"/>
                  </a:solidFill>
                </a:rPr>
                <a:t>4</a:t>
              </a:r>
              <a:r>
                <a:rPr lang="en-GB" altLang="bg-BG" sz="1800" dirty="0">
                  <a:solidFill>
                    <a:srgbClr val="00B0F0"/>
                  </a:solidFill>
                </a:rPr>
                <a:t> + </a:t>
              </a:r>
              <a:r>
                <a:rPr lang="en-US" altLang="bg-BG" sz="1800" dirty="0">
                  <a:solidFill>
                    <a:srgbClr val="00B0F0"/>
                  </a:solidFill>
                </a:rPr>
                <a:t>x</a:t>
              </a:r>
              <a:r>
                <a:rPr lang="de-DE" altLang="bg-BG" sz="1800" baseline="30000" dirty="0">
                  <a:solidFill>
                    <a:srgbClr val="00B0F0"/>
                  </a:solidFill>
                </a:rPr>
                <a:t>2</a:t>
              </a:r>
              <a:r>
                <a:rPr lang="en-GB" altLang="bg-BG" sz="1800" dirty="0">
                  <a:solidFill>
                    <a:srgbClr val="00B0F0"/>
                  </a:solidFill>
                </a:rPr>
                <a:t> + 1</a:t>
              </a:r>
              <a:r>
                <a:rPr lang="en-GB" altLang="bg-BG" sz="1800" dirty="0">
                  <a:solidFill>
                    <a:srgbClr val="4D4D4D"/>
                  </a:solidFill>
                </a:rPr>
                <a:t>)</a:t>
              </a:r>
              <a:r>
                <a:rPr lang="bg-BG" altLang="bg-BG" sz="1800" dirty="0">
                  <a:solidFill>
                    <a:srgbClr val="4D4D4D"/>
                  </a:solidFill>
                </a:rPr>
                <a:t> =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bg-BG" altLang="bg-BG" sz="1800" baseline="30000" dirty="0">
                  <a:solidFill>
                    <a:srgbClr val="4D4D4D"/>
                  </a:solidFill>
                </a:rPr>
                <a:t>= </a:t>
              </a:r>
              <a:r>
                <a:rPr lang="en-US" altLang="bg-BG" sz="1800" dirty="0">
                  <a:solidFill>
                    <a:srgbClr val="006600"/>
                  </a:solidFill>
                </a:rPr>
                <a:t>x</a:t>
              </a:r>
              <a:r>
                <a:rPr lang="bg-BG" altLang="bg-BG" sz="1800" baseline="30000" dirty="0">
                  <a:solidFill>
                    <a:srgbClr val="006600"/>
                  </a:solidFill>
                </a:rPr>
                <a:t>1</a:t>
              </a:r>
              <a:r>
                <a:rPr lang="en-US" altLang="bg-BG" sz="1800" baseline="30000" dirty="0">
                  <a:solidFill>
                    <a:srgbClr val="006600"/>
                  </a:solidFill>
                </a:rPr>
                <a:t>1</a:t>
              </a:r>
              <a:r>
                <a:rPr lang="en-GB" altLang="bg-BG" sz="1800" dirty="0">
                  <a:solidFill>
                    <a:srgbClr val="006600"/>
                  </a:solidFill>
                </a:rPr>
                <a:t> + </a:t>
              </a:r>
              <a:r>
                <a:rPr lang="en-US" altLang="bg-BG" sz="1800" dirty="0">
                  <a:solidFill>
                    <a:srgbClr val="006600"/>
                  </a:solidFill>
                </a:rPr>
                <a:t>x</a:t>
              </a:r>
              <a:r>
                <a:rPr lang="bg-BG" altLang="bg-BG" sz="1800" baseline="30000" dirty="0">
                  <a:solidFill>
                    <a:srgbClr val="006600"/>
                  </a:solidFill>
                </a:rPr>
                <a:t>1</a:t>
              </a:r>
              <a:r>
                <a:rPr lang="en-US" altLang="bg-BG" sz="1800" baseline="30000" dirty="0">
                  <a:solidFill>
                    <a:srgbClr val="006600"/>
                  </a:solidFill>
                </a:rPr>
                <a:t>0</a:t>
              </a:r>
              <a:r>
                <a:rPr lang="en-GB" altLang="bg-BG" sz="1800" dirty="0">
                  <a:solidFill>
                    <a:srgbClr val="006600"/>
                  </a:solidFill>
                </a:rPr>
                <a:t> +</a:t>
              </a:r>
              <a:r>
                <a:rPr lang="en-US" altLang="bg-BG" sz="1800" dirty="0">
                  <a:solidFill>
                    <a:srgbClr val="006600"/>
                  </a:solidFill>
                </a:rPr>
                <a:t> x</a:t>
              </a:r>
              <a:r>
                <a:rPr lang="bg-BG" altLang="bg-BG" sz="1800" baseline="30000" dirty="0">
                  <a:solidFill>
                    <a:srgbClr val="006600"/>
                  </a:solidFill>
                </a:rPr>
                <a:t>9 </a:t>
              </a:r>
              <a:r>
                <a:rPr lang="en-GB" altLang="bg-BG" sz="1800" dirty="0">
                  <a:solidFill>
                    <a:srgbClr val="006600"/>
                  </a:solidFill>
                </a:rPr>
                <a:t>+ </a:t>
              </a:r>
              <a:r>
                <a:rPr lang="en-US" altLang="bg-BG" sz="1800" dirty="0">
                  <a:solidFill>
                    <a:srgbClr val="006600"/>
                  </a:solidFill>
                </a:rPr>
                <a:t>x</a:t>
              </a:r>
              <a:r>
                <a:rPr lang="en-US" altLang="bg-BG" sz="1800" baseline="30000" dirty="0">
                  <a:solidFill>
                    <a:srgbClr val="006600"/>
                  </a:solidFill>
                </a:rPr>
                <a:t>8</a:t>
              </a:r>
              <a:r>
                <a:rPr lang="bg-BG" altLang="bg-BG" sz="1800" baseline="30000" dirty="0">
                  <a:solidFill>
                    <a:srgbClr val="006600"/>
                  </a:solidFill>
                </a:rPr>
                <a:t> </a:t>
              </a:r>
              <a:r>
                <a:rPr lang="en-GB" altLang="bg-BG" sz="1800" dirty="0">
                  <a:solidFill>
                    <a:srgbClr val="006600"/>
                  </a:solidFill>
                </a:rPr>
                <a:t>+ </a:t>
              </a:r>
              <a:r>
                <a:rPr lang="en-US" altLang="bg-BG" sz="1800" dirty="0">
                  <a:solidFill>
                    <a:srgbClr val="006600"/>
                  </a:solidFill>
                </a:rPr>
                <a:t>x</a:t>
              </a:r>
              <a:r>
                <a:rPr lang="bg-BG" altLang="bg-BG" sz="1800" baseline="30000" dirty="0">
                  <a:solidFill>
                    <a:srgbClr val="006600"/>
                  </a:solidFill>
                </a:rPr>
                <a:t>6 </a:t>
              </a:r>
              <a:r>
                <a:rPr lang="en-GB" altLang="bg-BG" sz="1800" dirty="0">
                  <a:solidFill>
                    <a:srgbClr val="006600"/>
                  </a:solidFill>
                </a:rPr>
                <a:t>+ </a:t>
              </a:r>
              <a:r>
                <a:rPr lang="en-US" altLang="bg-BG" sz="1800" dirty="0">
                  <a:solidFill>
                    <a:srgbClr val="006600"/>
                  </a:solidFill>
                </a:rPr>
                <a:t>x</a:t>
              </a:r>
              <a:r>
                <a:rPr lang="bg-BG" altLang="bg-BG" sz="1800" baseline="30000" dirty="0">
                  <a:solidFill>
                    <a:srgbClr val="006600"/>
                  </a:solidFill>
                </a:rPr>
                <a:t>4</a:t>
              </a:r>
              <a:r>
                <a:rPr lang="en-GB" altLang="bg-BG" sz="1800" dirty="0">
                  <a:solidFill>
                    <a:srgbClr val="006600"/>
                  </a:solidFill>
                </a:rPr>
                <a:t> </a:t>
              </a:r>
              <a:endParaRPr lang="bg-BG" altLang="bg-BG" sz="1800" dirty="0">
                <a:solidFill>
                  <a:srgbClr val="006600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bg-BG" altLang="bg-BG" sz="1600" baseline="30000" dirty="0">
                <a:solidFill>
                  <a:srgbClr val="4D4D4D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bg-BG" altLang="bg-BG" sz="1600" baseline="30000" dirty="0">
                <a:solidFill>
                  <a:srgbClr val="4D4D4D"/>
                </a:solidFill>
              </a:endParaRPr>
            </a:p>
          </p:txBody>
        </p:sp>
      </p:grp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2917825" y="3386138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 dirty="0">
                <a:solidFill>
                  <a:srgbClr val="4D4D4D"/>
                </a:solidFill>
              </a:rPr>
              <a:t>x</a:t>
            </a:r>
            <a:r>
              <a:rPr lang="en-US" altLang="bg-BG" sz="1800" baseline="30000" dirty="0">
                <a:solidFill>
                  <a:srgbClr val="4D4D4D"/>
                </a:solidFill>
              </a:rPr>
              <a:t>7</a:t>
            </a:r>
            <a:endParaRPr lang="bg-BG" altLang="bg-BG" sz="1800" dirty="0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3140328" y="3386138"/>
            <a:ext cx="520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bg-BG" sz="1800" dirty="0">
                <a:solidFill>
                  <a:srgbClr val="4D4D4D"/>
                </a:solidFill>
              </a:rPr>
              <a:t>+</a:t>
            </a:r>
            <a:r>
              <a:rPr lang="en-US" altLang="bg-BG" sz="1800" dirty="0">
                <a:solidFill>
                  <a:srgbClr val="4D4D4D"/>
                </a:solidFill>
              </a:rPr>
              <a:t>x</a:t>
            </a:r>
            <a:r>
              <a:rPr lang="en-US" altLang="bg-BG" sz="1800" baseline="30000" dirty="0">
                <a:solidFill>
                  <a:srgbClr val="4D4D4D"/>
                </a:solidFill>
              </a:rPr>
              <a:t>6</a:t>
            </a:r>
            <a:endParaRPr lang="bg-BG" altLang="bg-BG" sz="1800" dirty="0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3497768" y="3386138"/>
            <a:ext cx="520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bg-BG" sz="1800">
                <a:solidFill>
                  <a:srgbClr val="4D4D4D"/>
                </a:solidFill>
              </a:rPr>
              <a:t>+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5</a:t>
            </a:r>
            <a:endParaRPr lang="bg-BG" altLang="bg-BG" sz="1800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3855208" y="3386138"/>
            <a:ext cx="520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bg-BG" sz="1800">
                <a:solidFill>
                  <a:srgbClr val="4D4D4D"/>
                </a:solidFill>
              </a:rPr>
              <a:t>+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2</a:t>
            </a:r>
            <a:endParaRPr lang="bg-BG" altLang="bg-BG" sz="1800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4212648" y="3386137"/>
            <a:ext cx="434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bg-BG" sz="1800">
                <a:solidFill>
                  <a:srgbClr val="4D4D4D"/>
                </a:solidFill>
              </a:rPr>
              <a:t>+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endParaRPr lang="bg-BG" altLang="bg-BG" sz="1800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4484365" y="3386138"/>
            <a:ext cx="447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bg-BG" sz="1800" dirty="0">
                <a:solidFill>
                  <a:srgbClr val="4D4D4D"/>
                </a:solidFill>
              </a:rPr>
              <a:t>+1</a:t>
            </a:r>
            <a:endParaRPr lang="bg-BG" altLang="bg-BG" sz="1800" dirty="0"/>
          </a:p>
        </p:txBody>
      </p:sp>
      <p:grpSp>
        <p:nvGrpSpPr>
          <p:cNvPr id="9" name="Group 8"/>
          <p:cNvGrpSpPr/>
          <p:nvPr/>
        </p:nvGrpSpPr>
        <p:grpSpPr>
          <a:xfrm>
            <a:off x="654732" y="1492627"/>
            <a:ext cx="1036204" cy="184666"/>
            <a:chOff x="654732" y="1492627"/>
            <a:chExt cx="1036204" cy="184666"/>
          </a:xfrm>
        </p:grpSpPr>
        <p:sp>
          <p:nvSpPr>
            <p:cNvPr id="63" name="Rectangle 62"/>
            <p:cNvSpPr/>
            <p:nvPr/>
          </p:nvSpPr>
          <p:spPr>
            <a:xfrm>
              <a:off x="1534086" y="1492627"/>
              <a:ext cx="156850" cy="184666"/>
            </a:xfrm>
            <a:prstGeom prst="rect">
              <a:avLst/>
            </a:prstGeom>
          </p:spPr>
          <p:txBody>
            <a:bodyPr wrap="square" lIns="0" tIns="0" rIns="0" bIns="0" anchor="ctr" anchorCtr="1">
              <a:spAutoFit/>
            </a:bodyPr>
            <a:lstStyle/>
            <a:p>
              <a:r>
                <a:rPr lang="en-US" altLang="bg-BG" sz="700" dirty="0" smtClean="0">
                  <a:solidFill>
                    <a:srgbClr val="FF0000"/>
                  </a:solidFill>
                </a:rPr>
                <a:t>x</a:t>
              </a:r>
              <a:r>
                <a:rPr lang="en-US" altLang="bg-BG" sz="700" baseline="30000" dirty="0" smtClean="0">
                  <a:solidFill>
                    <a:srgbClr val="FF0000"/>
                  </a:solidFill>
                </a:rPr>
                <a:t>0</a:t>
              </a:r>
              <a:r>
                <a:rPr lang="en-US" altLang="bg-BG" sz="1200" baseline="30000" dirty="0" smtClean="0">
                  <a:solidFill>
                    <a:srgbClr val="FF0000"/>
                  </a:solidFill>
                </a:rPr>
                <a:t> </a:t>
              </a:r>
              <a:endParaRPr lang="bg-BG" sz="1200" dirty="0">
                <a:solidFill>
                  <a:srgbClr val="FF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408464" y="1492627"/>
              <a:ext cx="156850" cy="184666"/>
            </a:xfrm>
            <a:prstGeom prst="rect">
              <a:avLst/>
            </a:prstGeom>
          </p:spPr>
          <p:txBody>
            <a:bodyPr wrap="square" lIns="0" tIns="0" rIns="0" bIns="0" anchor="ctr" anchorCtr="1">
              <a:spAutoFit/>
            </a:bodyPr>
            <a:lstStyle/>
            <a:p>
              <a:r>
                <a:rPr lang="en-US" altLang="bg-BG" sz="700" dirty="0" smtClean="0">
                  <a:solidFill>
                    <a:srgbClr val="FF0000"/>
                  </a:solidFill>
                </a:rPr>
                <a:t>x</a:t>
              </a:r>
              <a:r>
                <a:rPr lang="en-US" altLang="bg-BG" sz="700" baseline="30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bg-BG" sz="1200" baseline="30000" dirty="0" smtClean="0">
                  <a:solidFill>
                    <a:srgbClr val="FF0000"/>
                  </a:solidFill>
                </a:rPr>
                <a:t> </a:t>
              </a:r>
              <a:endParaRPr lang="bg-BG" sz="1200" dirty="0">
                <a:solidFill>
                  <a:srgbClr val="FF000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282842" y="1492627"/>
              <a:ext cx="156850" cy="184666"/>
            </a:xfrm>
            <a:prstGeom prst="rect">
              <a:avLst/>
            </a:prstGeom>
          </p:spPr>
          <p:txBody>
            <a:bodyPr wrap="square" lIns="0" tIns="0" rIns="0" bIns="0" anchor="ctr" anchorCtr="1">
              <a:spAutoFit/>
            </a:bodyPr>
            <a:lstStyle/>
            <a:p>
              <a:r>
                <a:rPr lang="en-US" altLang="bg-BG" sz="700" dirty="0" smtClean="0">
                  <a:solidFill>
                    <a:srgbClr val="FF0000"/>
                  </a:solidFill>
                </a:rPr>
                <a:t>x</a:t>
              </a:r>
              <a:r>
                <a:rPr lang="en-US" altLang="bg-BG" sz="700" baseline="30000" dirty="0" smtClean="0">
                  <a:solidFill>
                    <a:srgbClr val="FF0000"/>
                  </a:solidFill>
                </a:rPr>
                <a:t>2</a:t>
              </a:r>
              <a:r>
                <a:rPr lang="en-US" altLang="bg-BG" sz="1200" baseline="30000" dirty="0" smtClean="0">
                  <a:solidFill>
                    <a:srgbClr val="FF0000"/>
                  </a:solidFill>
                </a:rPr>
                <a:t> </a:t>
              </a:r>
              <a:endParaRPr lang="bg-BG" sz="1200" dirty="0">
                <a:solidFill>
                  <a:srgbClr val="FF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157220" y="1492627"/>
              <a:ext cx="156850" cy="184666"/>
            </a:xfrm>
            <a:prstGeom prst="rect">
              <a:avLst/>
            </a:prstGeom>
          </p:spPr>
          <p:txBody>
            <a:bodyPr wrap="square" lIns="0" tIns="0" rIns="0" bIns="0" anchor="ctr" anchorCtr="1">
              <a:spAutoFit/>
            </a:bodyPr>
            <a:lstStyle/>
            <a:p>
              <a:r>
                <a:rPr lang="en-US" altLang="bg-BG" sz="700" dirty="0" smtClean="0">
                  <a:solidFill>
                    <a:srgbClr val="FF0000"/>
                  </a:solidFill>
                </a:rPr>
                <a:t>x</a:t>
              </a:r>
              <a:r>
                <a:rPr lang="en-US" altLang="bg-BG" sz="700" baseline="30000" dirty="0" smtClean="0">
                  <a:solidFill>
                    <a:srgbClr val="FF0000"/>
                  </a:solidFill>
                </a:rPr>
                <a:t>3</a:t>
              </a:r>
              <a:r>
                <a:rPr lang="en-US" altLang="bg-BG" sz="1200" baseline="30000" dirty="0" smtClean="0">
                  <a:solidFill>
                    <a:srgbClr val="FF0000"/>
                  </a:solidFill>
                </a:rPr>
                <a:t> </a:t>
              </a:r>
              <a:endParaRPr lang="bg-BG" sz="1200" dirty="0">
                <a:solidFill>
                  <a:srgbClr val="FF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31598" y="1492627"/>
              <a:ext cx="156850" cy="184666"/>
            </a:xfrm>
            <a:prstGeom prst="rect">
              <a:avLst/>
            </a:prstGeom>
          </p:spPr>
          <p:txBody>
            <a:bodyPr wrap="square" lIns="0" tIns="0" rIns="0" bIns="0" anchor="ctr" anchorCtr="1">
              <a:spAutoFit/>
            </a:bodyPr>
            <a:lstStyle/>
            <a:p>
              <a:r>
                <a:rPr lang="en-US" altLang="bg-BG" sz="700" dirty="0" smtClean="0">
                  <a:solidFill>
                    <a:srgbClr val="FF0000"/>
                  </a:solidFill>
                </a:rPr>
                <a:t>x</a:t>
              </a:r>
              <a:r>
                <a:rPr lang="en-US" altLang="bg-BG" sz="700" baseline="30000" dirty="0" smtClean="0">
                  <a:solidFill>
                    <a:srgbClr val="FF0000"/>
                  </a:solidFill>
                </a:rPr>
                <a:t>4</a:t>
              </a:r>
              <a:r>
                <a:rPr lang="en-US" altLang="bg-BG" sz="1200" baseline="30000" dirty="0" smtClean="0">
                  <a:solidFill>
                    <a:srgbClr val="FF0000"/>
                  </a:solidFill>
                </a:rPr>
                <a:t> </a:t>
              </a:r>
              <a:endParaRPr lang="bg-BG" sz="1200" dirty="0">
                <a:solidFill>
                  <a:srgbClr val="FF0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05976" y="1492627"/>
              <a:ext cx="156850" cy="184666"/>
            </a:xfrm>
            <a:prstGeom prst="rect">
              <a:avLst/>
            </a:prstGeom>
          </p:spPr>
          <p:txBody>
            <a:bodyPr wrap="square" lIns="0" tIns="0" rIns="0" bIns="0" anchor="ctr" anchorCtr="1">
              <a:spAutoFit/>
            </a:bodyPr>
            <a:lstStyle/>
            <a:p>
              <a:r>
                <a:rPr lang="en-US" altLang="bg-BG" sz="700" dirty="0" smtClean="0">
                  <a:solidFill>
                    <a:srgbClr val="FF0000"/>
                  </a:solidFill>
                </a:rPr>
                <a:t>x</a:t>
              </a:r>
              <a:r>
                <a:rPr lang="en-US" altLang="bg-BG" sz="700" baseline="30000" dirty="0" smtClean="0">
                  <a:solidFill>
                    <a:srgbClr val="FF0000"/>
                  </a:solidFill>
                </a:rPr>
                <a:t>5</a:t>
              </a:r>
              <a:r>
                <a:rPr lang="en-US" altLang="bg-BG" sz="1200" baseline="30000" dirty="0" smtClean="0">
                  <a:solidFill>
                    <a:srgbClr val="FF0000"/>
                  </a:solidFill>
                </a:rPr>
                <a:t> </a:t>
              </a:r>
              <a:endParaRPr lang="bg-BG" sz="1200" dirty="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0354" y="1492627"/>
              <a:ext cx="156850" cy="184666"/>
            </a:xfrm>
            <a:prstGeom prst="rect">
              <a:avLst/>
            </a:prstGeom>
          </p:spPr>
          <p:txBody>
            <a:bodyPr wrap="square" lIns="0" tIns="0" rIns="0" bIns="0" anchor="ctr" anchorCtr="1">
              <a:spAutoFit/>
            </a:bodyPr>
            <a:lstStyle/>
            <a:p>
              <a:r>
                <a:rPr lang="en-US" altLang="bg-BG" sz="700" dirty="0" smtClean="0">
                  <a:solidFill>
                    <a:srgbClr val="FF0000"/>
                  </a:solidFill>
                </a:rPr>
                <a:t>x</a:t>
              </a:r>
              <a:r>
                <a:rPr lang="en-US" altLang="bg-BG" sz="700" baseline="30000" dirty="0" smtClean="0">
                  <a:solidFill>
                    <a:srgbClr val="FF0000"/>
                  </a:solidFill>
                </a:rPr>
                <a:t>6</a:t>
              </a:r>
              <a:r>
                <a:rPr lang="en-US" altLang="bg-BG" sz="1200" baseline="30000" dirty="0" smtClean="0">
                  <a:solidFill>
                    <a:srgbClr val="FF0000"/>
                  </a:solidFill>
                </a:rPr>
                <a:t> </a:t>
              </a:r>
              <a:endParaRPr lang="bg-BG" sz="1200" dirty="0">
                <a:solidFill>
                  <a:srgbClr val="FF000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54732" y="1492627"/>
              <a:ext cx="156850" cy="184666"/>
            </a:xfrm>
            <a:prstGeom prst="rect">
              <a:avLst/>
            </a:prstGeom>
          </p:spPr>
          <p:txBody>
            <a:bodyPr wrap="square" lIns="0" tIns="0" rIns="0" bIns="0" anchor="ctr" anchorCtr="1">
              <a:spAutoFit/>
            </a:bodyPr>
            <a:lstStyle/>
            <a:p>
              <a:r>
                <a:rPr lang="en-US" altLang="bg-BG" sz="700" dirty="0" smtClean="0">
                  <a:solidFill>
                    <a:srgbClr val="FF0000"/>
                  </a:solidFill>
                </a:rPr>
                <a:t>x</a:t>
              </a:r>
              <a:r>
                <a:rPr lang="en-US" altLang="bg-BG" sz="700" baseline="30000" dirty="0" smtClean="0">
                  <a:solidFill>
                    <a:srgbClr val="FF0000"/>
                  </a:solidFill>
                </a:rPr>
                <a:t>7</a:t>
              </a:r>
              <a:r>
                <a:rPr lang="en-US" altLang="bg-BG" sz="1200" baseline="30000" dirty="0" smtClean="0">
                  <a:solidFill>
                    <a:srgbClr val="FF0000"/>
                  </a:solidFill>
                </a:rPr>
                <a:t> </a:t>
              </a:r>
              <a:endParaRPr lang="bg-BG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5296440" y="3859996"/>
            <a:ext cx="3695077" cy="380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rgbClr val="FF0000"/>
                </a:solidFill>
              </a:ln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0"/>
                                        <p:tgtEl>
                                          <p:spTgt spid="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0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7" grpId="0"/>
      <p:bldP spid="8219" grpId="0"/>
      <p:bldP spid="8220" grpId="0"/>
      <p:bldP spid="8222" grpId="0"/>
      <p:bldP spid="8223" grpId="0"/>
      <p:bldP spid="8225" grpId="0"/>
      <p:bldP spid="8226" grpId="0"/>
      <p:bldP spid="8228" grpId="0"/>
      <p:bldP spid="8229" grpId="0"/>
      <p:bldP spid="8231" grpId="0"/>
      <p:bldP spid="8232" grpId="0"/>
      <p:bldP spid="8234" grpId="0"/>
      <p:bldP spid="8237" grpId="0" animBg="1"/>
      <p:bldP spid="111" grpId="0" animBg="1"/>
      <p:bldP spid="112" grpId="0" animBg="1"/>
      <p:bldP spid="8240" grpId="0"/>
      <p:bldP spid="8241" grpId="0"/>
      <p:bldP spid="56" grpId="0"/>
      <p:bldP spid="57" grpId="0"/>
      <p:bldP spid="58" grpId="0"/>
      <p:bldP spid="59" grpId="0"/>
      <p:bldP spid="60" grpId="0"/>
      <p:bldP spid="61" grpId="0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560888" y="1593850"/>
            <a:ext cx="4473575" cy="9779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-142875" y="230188"/>
            <a:ext cx="9429750" cy="60166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0" name="Rectangle 19"/>
          <p:cNvSpPr/>
          <p:nvPr/>
        </p:nvSpPr>
        <p:spPr>
          <a:xfrm>
            <a:off x="928688" y="36513"/>
            <a:ext cx="7500937" cy="938212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893763" y="-142875"/>
            <a:ext cx="7500937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bg-BG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ЦИКЛИЧЕН  КОД </a:t>
            </a:r>
            <a:r>
              <a:rPr lang="en-US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                                              </a:t>
            </a:r>
            <a:endParaRPr lang="uk-UA" sz="24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169863" y="1598613"/>
            <a:ext cx="1576387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bg-BG" sz="1800"/>
              <a:t>X =</a:t>
            </a:r>
            <a:r>
              <a:rPr lang="de-DE" altLang="bg-BG" sz="1800">
                <a:solidFill>
                  <a:srgbClr val="FF0000"/>
                </a:solidFill>
              </a:rPr>
              <a:t> </a:t>
            </a:r>
            <a:r>
              <a:rPr lang="bg-BG" altLang="bg-BG" sz="1800">
                <a:solidFill>
                  <a:srgbClr val="00B0F0"/>
                </a:solidFill>
              </a:rPr>
              <a:t>1</a:t>
            </a:r>
            <a:r>
              <a:rPr lang="en-US" altLang="bg-BG" sz="1800">
                <a:solidFill>
                  <a:srgbClr val="00B0F0"/>
                </a:solidFill>
              </a:rPr>
              <a:t>1</a:t>
            </a:r>
            <a:r>
              <a:rPr lang="bg-BG" altLang="bg-BG" sz="1800">
                <a:solidFill>
                  <a:srgbClr val="00B0F0"/>
                </a:solidFill>
              </a:rPr>
              <a:t>1</a:t>
            </a:r>
            <a:r>
              <a:rPr lang="en-US" altLang="bg-BG" sz="1800">
                <a:solidFill>
                  <a:srgbClr val="00B0F0"/>
                </a:solidFill>
              </a:rPr>
              <a:t>1</a:t>
            </a:r>
            <a:r>
              <a:rPr lang="bg-BG" altLang="bg-BG" sz="1800">
                <a:solidFill>
                  <a:srgbClr val="00B0F0"/>
                </a:solidFill>
              </a:rPr>
              <a:t>0101</a:t>
            </a:r>
          </a:p>
        </p:txBody>
      </p:sp>
      <p:pic>
        <p:nvPicPr>
          <p:cNvPr id="5192" name="Picture 72"/>
          <p:cNvPicPr>
            <a:picLocks noChangeAspect="1" noChangeArrowheads="1"/>
          </p:cNvPicPr>
          <p:nvPr/>
        </p:nvPicPr>
        <p:blipFill>
          <a:blip r:embed="rId2"/>
          <a:srcRect l="26367" t="24902" r="23242" b="8447"/>
          <a:stretch>
            <a:fillRect/>
          </a:stretch>
        </p:blipFill>
        <p:spPr bwMode="auto">
          <a:xfrm>
            <a:off x="5179004" y="2714619"/>
            <a:ext cx="3713206" cy="3929091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224" name="Rectangle 72"/>
          <p:cNvSpPr>
            <a:spLocks noChangeArrowheads="1"/>
          </p:cNvSpPr>
          <p:nvPr/>
        </p:nvSpPr>
        <p:spPr bwMode="auto">
          <a:xfrm>
            <a:off x="5783263" y="1616075"/>
            <a:ext cx="2133600" cy="369888"/>
          </a:xfrm>
          <a:prstGeom prst="rect">
            <a:avLst/>
          </a:pr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bg-BG" sz="1800"/>
              <a:t>F(x) = x</a:t>
            </a:r>
            <a:r>
              <a:rPr lang="en-GB" altLang="bg-BG" sz="1800" baseline="30000"/>
              <a:t>k</a:t>
            </a:r>
            <a:r>
              <a:rPr lang="en-GB" altLang="bg-BG" sz="1800"/>
              <a:t>.G(x)+R(x)</a:t>
            </a:r>
            <a:endParaRPr lang="bg-BG" altLang="bg-BG" sz="1800"/>
          </a:p>
        </p:txBody>
      </p:sp>
      <p:sp>
        <p:nvSpPr>
          <p:cNvPr id="9225" name="Rectangle 73"/>
          <p:cNvSpPr>
            <a:spLocks noChangeArrowheads="1"/>
          </p:cNvSpPr>
          <p:nvPr/>
        </p:nvSpPr>
        <p:spPr bwMode="auto">
          <a:xfrm>
            <a:off x="4546600" y="1954213"/>
            <a:ext cx="4551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bg-BG" sz="1400"/>
              <a:t>Образуващия</a:t>
            </a:r>
            <a:r>
              <a:rPr lang="bg-BG" altLang="bg-BG" sz="1400"/>
              <a:t>т</a:t>
            </a:r>
            <a:r>
              <a:rPr lang="en-GB" altLang="bg-BG" sz="1400"/>
              <a:t> полином</a:t>
            </a:r>
            <a:r>
              <a:rPr lang="bg-BG" altLang="bg-BG" sz="1400"/>
              <a:t> </a:t>
            </a:r>
            <a:r>
              <a:rPr lang="en-US" altLang="bg-BG" sz="1400"/>
              <a:t>P</a:t>
            </a:r>
            <a:r>
              <a:rPr lang="en-GB" altLang="bg-BG" sz="1400"/>
              <a:t>(</a:t>
            </a:r>
            <a:r>
              <a:rPr lang="en-US" altLang="bg-BG" sz="1400"/>
              <a:t>x</a:t>
            </a:r>
            <a:r>
              <a:rPr lang="en-GB" altLang="bg-BG" sz="1400"/>
              <a:t>)</a:t>
            </a:r>
            <a:r>
              <a:rPr lang="bg-BG" altLang="bg-BG" sz="1400"/>
              <a:t> избираме от таблицата</a:t>
            </a:r>
          </a:p>
        </p:txBody>
      </p:sp>
      <p:sp>
        <p:nvSpPr>
          <p:cNvPr id="9226" name="Rectangle 74"/>
          <p:cNvSpPr>
            <a:spLocks noChangeArrowheads="1"/>
          </p:cNvSpPr>
          <p:nvPr/>
        </p:nvSpPr>
        <p:spPr bwMode="auto">
          <a:xfrm>
            <a:off x="4935538" y="2214563"/>
            <a:ext cx="1839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/>
              <a:t>P</a:t>
            </a:r>
            <a:r>
              <a:rPr lang="en-GB" altLang="bg-BG" sz="1800"/>
              <a:t>(</a:t>
            </a:r>
            <a:r>
              <a:rPr lang="en-US" altLang="bg-BG" sz="1800"/>
              <a:t>x</a:t>
            </a:r>
            <a:r>
              <a:rPr lang="en-GB" altLang="bg-BG" sz="1800"/>
              <a:t>) = </a:t>
            </a:r>
            <a:r>
              <a:rPr lang="en-US" altLang="bg-BG" sz="1800"/>
              <a:t>x</a:t>
            </a:r>
            <a:r>
              <a:rPr lang="en-GB" altLang="bg-BG" sz="1800" baseline="30000"/>
              <a:t>4</a:t>
            </a:r>
            <a:r>
              <a:rPr lang="en-GB" altLang="bg-BG" sz="1800"/>
              <a:t> + </a:t>
            </a:r>
            <a:r>
              <a:rPr lang="en-US" altLang="bg-BG" sz="1800"/>
              <a:t>x</a:t>
            </a:r>
            <a:r>
              <a:rPr lang="en-GB" altLang="bg-BG" sz="1800"/>
              <a:t> + 1</a:t>
            </a:r>
            <a:endParaRPr lang="bg-BG" altLang="bg-BG" sz="1800"/>
          </a:p>
        </p:txBody>
      </p:sp>
      <p:sp>
        <p:nvSpPr>
          <p:cNvPr id="9227" name="Rectangle 75"/>
          <p:cNvSpPr>
            <a:spLocks noChangeArrowheads="1"/>
          </p:cNvSpPr>
          <p:nvPr/>
        </p:nvSpPr>
        <p:spPr bwMode="auto">
          <a:xfrm>
            <a:off x="7000875" y="2214563"/>
            <a:ext cx="1968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/>
              <a:t>P</a:t>
            </a:r>
            <a:r>
              <a:rPr lang="en-GB" altLang="bg-BG" sz="1800"/>
              <a:t>(</a:t>
            </a:r>
            <a:r>
              <a:rPr lang="en-US" altLang="bg-BG" sz="1800"/>
              <a:t>x</a:t>
            </a:r>
            <a:r>
              <a:rPr lang="en-GB" altLang="bg-BG" sz="1800"/>
              <a:t>) = </a:t>
            </a:r>
            <a:r>
              <a:rPr lang="en-US" altLang="bg-BG" sz="1800">
                <a:solidFill>
                  <a:srgbClr val="C00000"/>
                </a:solidFill>
              </a:rPr>
              <a:t>x</a:t>
            </a:r>
            <a:r>
              <a:rPr lang="en-GB" altLang="bg-BG" sz="1800" baseline="30000">
                <a:solidFill>
                  <a:srgbClr val="C00000"/>
                </a:solidFill>
              </a:rPr>
              <a:t>4</a:t>
            </a:r>
            <a:r>
              <a:rPr lang="en-GB" altLang="bg-BG" sz="1800">
                <a:solidFill>
                  <a:srgbClr val="C00000"/>
                </a:solidFill>
              </a:rPr>
              <a:t> + </a:t>
            </a:r>
            <a:r>
              <a:rPr lang="en-US" altLang="bg-BG" sz="1800">
                <a:solidFill>
                  <a:srgbClr val="C00000"/>
                </a:solidFill>
              </a:rPr>
              <a:t>x</a:t>
            </a:r>
            <a:r>
              <a:rPr lang="bg-BG" altLang="bg-BG" sz="1800" baseline="30000">
                <a:solidFill>
                  <a:srgbClr val="C00000"/>
                </a:solidFill>
              </a:rPr>
              <a:t>3</a:t>
            </a:r>
            <a:r>
              <a:rPr lang="en-GB" altLang="bg-BG" sz="1800">
                <a:solidFill>
                  <a:srgbClr val="C00000"/>
                </a:solidFill>
              </a:rPr>
              <a:t> + 1</a:t>
            </a:r>
            <a:endParaRPr lang="bg-BG" altLang="bg-BG" sz="1800">
              <a:solidFill>
                <a:srgbClr val="C00000"/>
              </a:solidFill>
            </a:endParaRPr>
          </a:p>
        </p:txBody>
      </p:sp>
      <p:sp>
        <p:nvSpPr>
          <p:cNvPr id="9228" name="Rectangle 76"/>
          <p:cNvSpPr>
            <a:spLocks noChangeArrowheads="1"/>
          </p:cNvSpPr>
          <p:nvPr/>
        </p:nvSpPr>
        <p:spPr bwMode="auto">
          <a:xfrm>
            <a:off x="71438" y="2782888"/>
            <a:ext cx="286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1</a:t>
            </a:r>
            <a:r>
              <a:rPr lang="en-US" altLang="bg-BG" sz="1800" baseline="30000">
                <a:solidFill>
                  <a:srgbClr val="4D4D4D"/>
                </a:solidFill>
              </a:rPr>
              <a:t>1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1</a:t>
            </a:r>
            <a:r>
              <a:rPr lang="en-US" altLang="bg-BG" sz="1800" baseline="30000">
                <a:solidFill>
                  <a:srgbClr val="4D4D4D"/>
                </a:solidFill>
              </a:rPr>
              <a:t>0</a:t>
            </a:r>
            <a:r>
              <a:rPr lang="en-GB" altLang="bg-BG" sz="1800">
                <a:solidFill>
                  <a:srgbClr val="4D4D4D"/>
                </a:solidFill>
              </a:rPr>
              <a:t> +</a:t>
            </a:r>
            <a:r>
              <a:rPr lang="en-US" altLang="bg-BG" sz="1800">
                <a:solidFill>
                  <a:srgbClr val="4D4D4D"/>
                </a:solidFill>
              </a:rPr>
              <a:t> x</a:t>
            </a:r>
            <a:r>
              <a:rPr lang="bg-BG" altLang="bg-BG" sz="1800" baseline="30000">
                <a:solidFill>
                  <a:srgbClr val="4D4D4D"/>
                </a:solidFill>
              </a:rPr>
              <a:t>9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8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6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4</a:t>
            </a:r>
            <a:r>
              <a:rPr lang="en-GB" altLang="bg-BG" sz="18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sp>
        <p:nvSpPr>
          <p:cNvPr id="9229" name="Rectangle 77"/>
          <p:cNvSpPr>
            <a:spLocks noChangeArrowheads="1"/>
          </p:cNvSpPr>
          <p:nvPr/>
        </p:nvSpPr>
        <p:spPr bwMode="auto">
          <a:xfrm>
            <a:off x="2917825" y="2782888"/>
            <a:ext cx="1282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C00000"/>
                </a:solidFill>
              </a:rPr>
              <a:t>x</a:t>
            </a:r>
            <a:r>
              <a:rPr lang="en-GB" altLang="bg-BG" sz="1800" baseline="30000">
                <a:solidFill>
                  <a:srgbClr val="C00000"/>
                </a:solidFill>
              </a:rPr>
              <a:t>4</a:t>
            </a:r>
            <a:r>
              <a:rPr lang="en-GB" altLang="bg-BG" sz="1800">
                <a:solidFill>
                  <a:srgbClr val="C00000"/>
                </a:solidFill>
              </a:rPr>
              <a:t> + </a:t>
            </a:r>
            <a:r>
              <a:rPr lang="en-US" altLang="bg-BG" sz="1800">
                <a:solidFill>
                  <a:srgbClr val="C00000"/>
                </a:solidFill>
              </a:rPr>
              <a:t>x</a:t>
            </a:r>
            <a:r>
              <a:rPr lang="en-US" altLang="bg-BG" sz="1800" baseline="30000">
                <a:solidFill>
                  <a:srgbClr val="C00000"/>
                </a:solidFill>
              </a:rPr>
              <a:t>3</a:t>
            </a:r>
            <a:r>
              <a:rPr lang="en-GB" altLang="bg-BG" sz="1800">
                <a:solidFill>
                  <a:srgbClr val="C00000"/>
                </a:solidFill>
              </a:rPr>
              <a:t> + 1</a:t>
            </a:r>
            <a:endParaRPr lang="bg-BG" altLang="bg-BG" sz="1800">
              <a:solidFill>
                <a:srgbClr val="C00000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rot="5400000">
            <a:off x="2749550" y="2960688"/>
            <a:ext cx="357187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927350" y="3140075"/>
            <a:ext cx="1285875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2" name="Rectangle 84"/>
          <p:cNvSpPr>
            <a:spLocks noChangeArrowheads="1"/>
          </p:cNvSpPr>
          <p:nvPr/>
        </p:nvSpPr>
        <p:spPr bwMode="auto">
          <a:xfrm>
            <a:off x="2882900" y="3094038"/>
            <a:ext cx="13065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7</a:t>
            </a:r>
            <a:r>
              <a:rPr lang="en-GB" altLang="bg-BG" sz="1800">
                <a:solidFill>
                  <a:srgbClr val="4D4D4D"/>
                </a:solidFill>
              </a:rPr>
              <a:t>+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5</a:t>
            </a:r>
            <a:r>
              <a:rPr lang="en-GB" altLang="bg-BG" sz="1800">
                <a:solidFill>
                  <a:srgbClr val="4D4D4D"/>
                </a:solidFill>
              </a:rPr>
              <a:t>+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3</a:t>
            </a:r>
            <a:r>
              <a:rPr lang="en-GB" altLang="bg-BG" sz="1800">
                <a:solidFill>
                  <a:srgbClr val="4D4D4D"/>
                </a:solidFill>
              </a:rPr>
              <a:t>+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endParaRPr lang="bg-BG" altLang="bg-BG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bg-BG" altLang="bg-BG" sz="1800"/>
          </a:p>
        </p:txBody>
      </p:sp>
      <p:sp>
        <p:nvSpPr>
          <p:cNvPr id="9233" name="Rectangle 85"/>
          <p:cNvSpPr>
            <a:spLocks noChangeArrowheads="1"/>
          </p:cNvSpPr>
          <p:nvPr/>
        </p:nvSpPr>
        <p:spPr bwMode="auto">
          <a:xfrm>
            <a:off x="80963" y="3032125"/>
            <a:ext cx="1512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1</a:t>
            </a:r>
            <a:r>
              <a:rPr lang="en-US" altLang="bg-BG" sz="1800" baseline="30000">
                <a:solidFill>
                  <a:srgbClr val="4D4D4D"/>
                </a:solidFill>
              </a:rPr>
              <a:t>1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10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7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cxnSp>
        <p:nvCxnSpPr>
          <p:cNvPr id="87" name="Straight Connector 86"/>
          <p:cNvCxnSpPr/>
          <p:nvPr/>
        </p:nvCxnSpPr>
        <p:spPr>
          <a:xfrm>
            <a:off x="161925" y="3354388"/>
            <a:ext cx="2555875" cy="1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5" name="Rectangle 87"/>
          <p:cNvSpPr>
            <a:spLocks noChangeArrowheads="1"/>
          </p:cNvSpPr>
          <p:nvPr/>
        </p:nvSpPr>
        <p:spPr bwMode="auto">
          <a:xfrm>
            <a:off x="233363" y="3327400"/>
            <a:ext cx="2239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9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8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7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6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4</a:t>
            </a:r>
            <a:r>
              <a:rPr lang="en-GB" altLang="bg-BG" sz="18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sp>
        <p:nvSpPr>
          <p:cNvPr id="9236" name="Rectangle 88"/>
          <p:cNvSpPr>
            <a:spLocks noChangeArrowheads="1"/>
          </p:cNvSpPr>
          <p:nvPr/>
        </p:nvSpPr>
        <p:spPr bwMode="auto">
          <a:xfrm>
            <a:off x="233363" y="3568700"/>
            <a:ext cx="1333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9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8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5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cxnSp>
        <p:nvCxnSpPr>
          <p:cNvPr id="90" name="Straight Connector 89"/>
          <p:cNvCxnSpPr/>
          <p:nvPr/>
        </p:nvCxnSpPr>
        <p:spPr>
          <a:xfrm>
            <a:off x="161925" y="3900488"/>
            <a:ext cx="2555875" cy="1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8" name="Rectangle 93"/>
          <p:cNvSpPr>
            <a:spLocks noChangeArrowheads="1"/>
          </p:cNvSpPr>
          <p:nvPr/>
        </p:nvSpPr>
        <p:spPr bwMode="auto">
          <a:xfrm>
            <a:off x="482600" y="3868738"/>
            <a:ext cx="1776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7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6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5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4</a:t>
            </a:r>
            <a:r>
              <a:rPr lang="en-GB" altLang="bg-BG" sz="18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sp>
        <p:nvSpPr>
          <p:cNvPr id="9239" name="Rectangle 94"/>
          <p:cNvSpPr>
            <a:spLocks noChangeArrowheads="1"/>
          </p:cNvSpPr>
          <p:nvPr/>
        </p:nvSpPr>
        <p:spPr bwMode="auto">
          <a:xfrm>
            <a:off x="482600" y="4110038"/>
            <a:ext cx="1312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7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6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3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cxnSp>
        <p:nvCxnSpPr>
          <p:cNvPr id="96" name="Straight Connector 95"/>
          <p:cNvCxnSpPr/>
          <p:nvPr/>
        </p:nvCxnSpPr>
        <p:spPr>
          <a:xfrm>
            <a:off x="322263" y="4438650"/>
            <a:ext cx="2232025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1" name="Rectangle 97"/>
          <p:cNvSpPr>
            <a:spLocks noChangeArrowheads="1"/>
          </p:cNvSpPr>
          <p:nvPr/>
        </p:nvSpPr>
        <p:spPr bwMode="auto">
          <a:xfrm>
            <a:off x="635000" y="4395788"/>
            <a:ext cx="1290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5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4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3</a:t>
            </a:r>
            <a:endParaRPr lang="bg-BG" altLang="bg-BG" sz="1800"/>
          </a:p>
        </p:txBody>
      </p:sp>
      <p:sp>
        <p:nvSpPr>
          <p:cNvPr id="9242" name="Rectangle 98"/>
          <p:cNvSpPr>
            <a:spLocks noChangeArrowheads="1"/>
          </p:cNvSpPr>
          <p:nvPr/>
        </p:nvSpPr>
        <p:spPr bwMode="auto">
          <a:xfrm>
            <a:off x="635000" y="4637088"/>
            <a:ext cx="1184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5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4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endParaRPr lang="bg-BG" altLang="bg-BG" sz="1800" baseline="30000"/>
          </a:p>
        </p:txBody>
      </p:sp>
      <p:cxnSp>
        <p:nvCxnSpPr>
          <p:cNvPr id="100" name="Straight Connector 99"/>
          <p:cNvCxnSpPr/>
          <p:nvPr/>
        </p:nvCxnSpPr>
        <p:spPr>
          <a:xfrm>
            <a:off x="474663" y="4965700"/>
            <a:ext cx="2087562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4" name="Rectangle 100"/>
          <p:cNvSpPr>
            <a:spLocks noChangeArrowheads="1"/>
          </p:cNvSpPr>
          <p:nvPr/>
        </p:nvSpPr>
        <p:spPr bwMode="auto">
          <a:xfrm>
            <a:off x="787400" y="4924425"/>
            <a:ext cx="74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FF0000"/>
                </a:solidFill>
              </a:rPr>
              <a:t>x</a:t>
            </a:r>
            <a:r>
              <a:rPr lang="en-US" altLang="bg-BG" sz="1800" baseline="30000">
                <a:solidFill>
                  <a:srgbClr val="FF0000"/>
                </a:solidFill>
              </a:rPr>
              <a:t>3</a:t>
            </a:r>
            <a:r>
              <a:rPr lang="bg-BG" altLang="bg-BG" sz="1800" baseline="30000">
                <a:solidFill>
                  <a:srgbClr val="FF0000"/>
                </a:solidFill>
              </a:rPr>
              <a:t> </a:t>
            </a:r>
            <a:r>
              <a:rPr lang="en-GB" altLang="bg-BG" sz="1800">
                <a:solidFill>
                  <a:srgbClr val="FF0000"/>
                </a:solidFill>
              </a:rPr>
              <a:t>+ </a:t>
            </a:r>
            <a:r>
              <a:rPr lang="en-US" altLang="bg-BG" sz="1800">
                <a:solidFill>
                  <a:srgbClr val="FF0000"/>
                </a:solidFill>
              </a:rPr>
              <a:t>x</a:t>
            </a:r>
            <a:endParaRPr lang="bg-BG" altLang="bg-BG" sz="1800">
              <a:solidFill>
                <a:srgbClr val="FF0000"/>
              </a:solidFill>
            </a:endParaRPr>
          </a:p>
        </p:txBody>
      </p:sp>
      <p:sp>
        <p:nvSpPr>
          <p:cNvPr id="9245" name="Rectangle 107"/>
          <p:cNvSpPr>
            <a:spLocks noChangeArrowheads="1"/>
          </p:cNvSpPr>
          <p:nvPr/>
        </p:nvSpPr>
        <p:spPr bwMode="auto">
          <a:xfrm>
            <a:off x="2811463" y="5222875"/>
            <a:ext cx="2039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/>
              <a:t>R</a:t>
            </a:r>
            <a:r>
              <a:rPr lang="en-GB" altLang="bg-BG" sz="1800"/>
              <a:t>(</a:t>
            </a:r>
            <a:r>
              <a:rPr lang="en-US" altLang="bg-BG" sz="1800"/>
              <a:t>x</a:t>
            </a:r>
            <a:r>
              <a:rPr lang="en-GB" altLang="bg-BG" sz="1800"/>
              <a:t>) = </a:t>
            </a:r>
            <a:r>
              <a:rPr lang="en-US" altLang="bg-BG" sz="1800">
                <a:solidFill>
                  <a:srgbClr val="FF0000"/>
                </a:solidFill>
              </a:rPr>
              <a:t>x</a:t>
            </a:r>
            <a:r>
              <a:rPr lang="en-GB" altLang="bg-BG" sz="1800" baseline="30000">
                <a:solidFill>
                  <a:srgbClr val="FF0000"/>
                </a:solidFill>
              </a:rPr>
              <a:t>3</a:t>
            </a:r>
            <a:r>
              <a:rPr lang="en-GB" altLang="bg-BG" sz="1800">
                <a:solidFill>
                  <a:srgbClr val="FF0000"/>
                </a:solidFill>
              </a:rPr>
              <a:t>+x   </a:t>
            </a:r>
            <a:r>
              <a:rPr lang="en-US" altLang="bg-BG" sz="1800">
                <a:solidFill>
                  <a:srgbClr val="FF0000"/>
                </a:solidFill>
                <a:sym typeface="Wingdings" panose="05000000000000000000" pitchFamily="2" charset="2"/>
              </a:rPr>
              <a:t>1010</a:t>
            </a:r>
            <a:endParaRPr lang="bg-BG" altLang="bg-BG" sz="1800">
              <a:solidFill>
                <a:srgbClr val="FF0000"/>
              </a:solidFill>
            </a:endParaRPr>
          </a:p>
        </p:txBody>
      </p:sp>
      <p:sp>
        <p:nvSpPr>
          <p:cNvPr id="9246" name="Rectangle 108"/>
          <p:cNvSpPr>
            <a:spLocks noChangeArrowheads="1"/>
          </p:cNvSpPr>
          <p:nvPr/>
        </p:nvSpPr>
        <p:spPr bwMode="auto">
          <a:xfrm>
            <a:off x="3981450" y="5286375"/>
            <a:ext cx="3349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100">
                <a:solidFill>
                  <a:srgbClr val="4D4D4D"/>
                </a:solidFill>
                <a:sym typeface="Wingdings" panose="05000000000000000000" pitchFamily="2" charset="2"/>
              </a:rPr>
              <a:t></a:t>
            </a:r>
            <a:endParaRPr lang="bg-BG" altLang="bg-BG" sz="1800"/>
          </a:p>
        </p:txBody>
      </p:sp>
      <p:sp>
        <p:nvSpPr>
          <p:cNvPr id="9247" name="Rectangle 109"/>
          <p:cNvSpPr>
            <a:spLocks noChangeArrowheads="1"/>
          </p:cNvSpPr>
          <p:nvPr/>
        </p:nvSpPr>
        <p:spPr bwMode="auto">
          <a:xfrm>
            <a:off x="2822575" y="5634038"/>
            <a:ext cx="2268538" cy="646112"/>
          </a:xfrm>
          <a:prstGeom prst="rect">
            <a:avLst/>
          </a:pr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bg-BG" sz="1800"/>
              <a:t>F(x) = x</a:t>
            </a:r>
            <a:r>
              <a:rPr lang="en-GB" altLang="bg-BG" sz="1800" baseline="30000"/>
              <a:t>k</a:t>
            </a:r>
            <a:r>
              <a:rPr lang="en-GB" altLang="bg-BG" sz="1800"/>
              <a:t>.G(x)+R(x)=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bg-BG" sz="1800"/>
              <a:t>=</a:t>
            </a:r>
            <a:r>
              <a:rPr lang="bg-BG" altLang="bg-BG" sz="1800">
                <a:solidFill>
                  <a:srgbClr val="FF0000"/>
                </a:solidFill>
              </a:rPr>
              <a:t> </a:t>
            </a:r>
            <a:r>
              <a:rPr lang="bg-BG" altLang="bg-BG" sz="1800">
                <a:solidFill>
                  <a:srgbClr val="00B0F0"/>
                </a:solidFill>
              </a:rPr>
              <a:t>1</a:t>
            </a:r>
            <a:r>
              <a:rPr lang="en-US" altLang="bg-BG" sz="1800">
                <a:solidFill>
                  <a:srgbClr val="00B0F0"/>
                </a:solidFill>
              </a:rPr>
              <a:t>1</a:t>
            </a:r>
            <a:r>
              <a:rPr lang="bg-BG" altLang="bg-BG" sz="1800">
                <a:solidFill>
                  <a:srgbClr val="00B0F0"/>
                </a:solidFill>
              </a:rPr>
              <a:t>1</a:t>
            </a:r>
            <a:r>
              <a:rPr lang="en-US" altLang="bg-BG" sz="1800">
                <a:solidFill>
                  <a:srgbClr val="00B0F0"/>
                </a:solidFill>
              </a:rPr>
              <a:t>1</a:t>
            </a:r>
            <a:r>
              <a:rPr lang="bg-BG" altLang="bg-BG" sz="1800">
                <a:solidFill>
                  <a:srgbClr val="00B0F0"/>
                </a:solidFill>
              </a:rPr>
              <a:t>0101</a:t>
            </a:r>
            <a:r>
              <a:rPr lang="en-GB" altLang="bg-BG" sz="1800">
                <a:solidFill>
                  <a:srgbClr val="00B0F0"/>
                </a:solidFill>
              </a:rPr>
              <a:t> </a:t>
            </a:r>
            <a:r>
              <a:rPr lang="en-GB" altLang="bg-BG" sz="1800">
                <a:solidFill>
                  <a:srgbClr val="FF0000"/>
                </a:solidFill>
              </a:rPr>
              <a:t>1010</a:t>
            </a:r>
            <a:endParaRPr lang="bg-BG" altLang="bg-BG" sz="1800">
              <a:solidFill>
                <a:srgbClr val="FF0000"/>
              </a:solidFill>
            </a:endParaRPr>
          </a:p>
        </p:txBody>
      </p:sp>
      <p:sp>
        <p:nvSpPr>
          <p:cNvPr id="111" name="Left Brace 110"/>
          <p:cNvSpPr/>
          <p:nvPr/>
        </p:nvSpPr>
        <p:spPr>
          <a:xfrm rot="16200000">
            <a:off x="3482975" y="5786438"/>
            <a:ext cx="160337" cy="10175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112" name="Left Brace 111"/>
          <p:cNvSpPr/>
          <p:nvPr/>
        </p:nvSpPr>
        <p:spPr>
          <a:xfrm rot="16200000">
            <a:off x="4267994" y="6026944"/>
            <a:ext cx="204788" cy="546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9250" name="Rectangle 112"/>
          <p:cNvSpPr>
            <a:spLocks noChangeArrowheads="1"/>
          </p:cNvSpPr>
          <p:nvPr/>
        </p:nvSpPr>
        <p:spPr bwMode="auto">
          <a:xfrm>
            <a:off x="3321050" y="6321425"/>
            <a:ext cx="4683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bg-BG" sz="1600">
                <a:solidFill>
                  <a:srgbClr val="4D4D4D"/>
                </a:solidFill>
              </a:rPr>
              <a:t>ИР</a:t>
            </a:r>
            <a:endParaRPr lang="bg-BG" altLang="bg-BG" sz="1800"/>
          </a:p>
        </p:txBody>
      </p:sp>
      <p:sp>
        <p:nvSpPr>
          <p:cNvPr id="9251" name="Rectangle 113"/>
          <p:cNvSpPr>
            <a:spLocks noChangeArrowheads="1"/>
          </p:cNvSpPr>
          <p:nvPr/>
        </p:nvSpPr>
        <p:spPr bwMode="auto">
          <a:xfrm>
            <a:off x="4168775" y="6330950"/>
            <a:ext cx="441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bg-BG" sz="1600">
                <a:solidFill>
                  <a:srgbClr val="4D4D4D"/>
                </a:solidFill>
              </a:rPr>
              <a:t>КР</a:t>
            </a:r>
            <a:endParaRPr lang="bg-BG" altLang="bg-BG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0" y="928688"/>
            <a:ext cx="9144000" cy="12858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52" name="Rectangle 51"/>
          <p:cNvSpPr/>
          <p:nvPr/>
        </p:nvSpPr>
        <p:spPr>
          <a:xfrm>
            <a:off x="142874" y="1527175"/>
            <a:ext cx="4429125" cy="3571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150813" y="936625"/>
            <a:ext cx="8850312" cy="585788"/>
          </a:xfrm>
          <a:prstGeom prst="rect">
            <a:avLst/>
          </a:prstGeom>
          <a:solidFill>
            <a:schemeClr val="bg1">
              <a:alpha val="7097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bg-BG" altLang="bg-BG" sz="1600" b="1"/>
              <a:t>ЗАДАЧА 3</a:t>
            </a:r>
            <a:r>
              <a:rPr lang="bg-BG" altLang="bg-BG" sz="1600"/>
              <a:t>:</a:t>
            </a:r>
            <a:r>
              <a:rPr lang="en-US" altLang="bg-BG" sz="1600"/>
              <a:t> </a:t>
            </a:r>
            <a:r>
              <a:rPr lang="bg-BG" altLang="bg-BG" sz="1600"/>
              <a:t>Да се кодира в цикличен код (ЦК), откриващ</a:t>
            </a:r>
            <a:r>
              <a:rPr lang="de-DE" altLang="bg-BG" sz="1600"/>
              <a:t> </a:t>
            </a:r>
            <a:r>
              <a:rPr lang="bg-BG" altLang="bg-BG" sz="1600"/>
              <a:t>всички тройни грешки</a:t>
            </a:r>
            <a:r>
              <a:rPr lang="en-US" altLang="bg-BG" sz="1600"/>
              <a:t>, </a:t>
            </a:r>
            <a:r>
              <a:rPr lang="bg-BG" altLang="bg-BG" sz="1600"/>
              <a:t>комбинацията</a:t>
            </a:r>
            <a:r>
              <a:rPr lang="en-US" altLang="bg-BG" sz="1600"/>
              <a:t> </a:t>
            </a:r>
            <a:endParaRPr lang="bg-BG" altLang="bg-BG" sz="1600"/>
          </a:p>
        </p:txBody>
      </p:sp>
      <p:sp>
        <p:nvSpPr>
          <p:cNvPr id="51" name="Rectangle 50"/>
          <p:cNvSpPr/>
          <p:nvPr/>
        </p:nvSpPr>
        <p:spPr>
          <a:xfrm>
            <a:off x="142875" y="1925638"/>
            <a:ext cx="4500563" cy="1393825"/>
          </a:xfrm>
          <a:prstGeom prst="rect">
            <a:avLst/>
          </a:prstGeom>
          <a:solidFill>
            <a:schemeClr val="bg1">
              <a:alpha val="88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50" name="Rectangle 49"/>
          <p:cNvSpPr/>
          <p:nvPr/>
        </p:nvSpPr>
        <p:spPr>
          <a:xfrm>
            <a:off x="4803775" y="1500188"/>
            <a:ext cx="4286250" cy="128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-142875" y="230188"/>
            <a:ext cx="9429750" cy="60166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0" name="Rectangle 19"/>
          <p:cNvSpPr/>
          <p:nvPr/>
        </p:nvSpPr>
        <p:spPr>
          <a:xfrm>
            <a:off x="928688" y="36513"/>
            <a:ext cx="7500937" cy="938212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893763" y="-142875"/>
            <a:ext cx="7500937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bg-BG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ЦИКЛИЧЕН  КОД </a:t>
            </a:r>
            <a:r>
              <a:rPr lang="en-US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                                              </a:t>
            </a:r>
            <a:endParaRPr lang="uk-UA" sz="24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10250" name="Rectangle 8"/>
          <p:cNvSpPr>
            <a:spLocks noChangeArrowheads="1"/>
          </p:cNvSpPr>
          <p:nvPr/>
        </p:nvSpPr>
        <p:spPr bwMode="auto">
          <a:xfrm>
            <a:off x="1641475" y="1204913"/>
            <a:ext cx="177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bg-BG" sz="1600"/>
              <a:t>X =</a:t>
            </a:r>
            <a:r>
              <a:rPr lang="de-DE" altLang="bg-BG" sz="1600">
                <a:solidFill>
                  <a:srgbClr val="FF0000"/>
                </a:solidFill>
              </a:rPr>
              <a:t> </a:t>
            </a:r>
            <a:r>
              <a:rPr lang="bg-BG" altLang="bg-BG" sz="1600">
                <a:solidFill>
                  <a:srgbClr val="00B0F0"/>
                </a:solidFill>
              </a:rPr>
              <a:t>1001</a:t>
            </a:r>
            <a:r>
              <a:rPr lang="en-US" altLang="bg-BG" sz="1600">
                <a:solidFill>
                  <a:srgbClr val="00B0F0"/>
                </a:solidFill>
              </a:rPr>
              <a:t>1</a:t>
            </a:r>
            <a:r>
              <a:rPr lang="bg-BG" altLang="bg-BG" sz="1600">
                <a:solidFill>
                  <a:srgbClr val="00B0F0"/>
                </a:solidFill>
              </a:rPr>
              <a:t>010011</a:t>
            </a:r>
          </a:p>
        </p:txBody>
      </p:sp>
      <p:sp>
        <p:nvSpPr>
          <p:cNvPr id="10251" name="Rectangle 339"/>
          <p:cNvSpPr>
            <a:spLocks noChangeArrowheads="1"/>
          </p:cNvSpPr>
          <p:nvPr/>
        </p:nvSpPr>
        <p:spPr bwMode="auto">
          <a:xfrm>
            <a:off x="2160588" y="1527175"/>
            <a:ext cx="8620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600">
                <a:solidFill>
                  <a:srgbClr val="4D4D4D"/>
                </a:solidFill>
              </a:rPr>
              <a:t>m= 11; </a:t>
            </a:r>
            <a:endParaRPr lang="bg-BG" altLang="bg-BG" sz="1600"/>
          </a:p>
        </p:txBody>
      </p:sp>
      <p:sp>
        <p:nvSpPr>
          <p:cNvPr id="10252" name="Rectangle 341"/>
          <p:cNvSpPr>
            <a:spLocks noChangeArrowheads="1"/>
          </p:cNvSpPr>
          <p:nvPr/>
        </p:nvSpPr>
        <p:spPr bwMode="auto">
          <a:xfrm>
            <a:off x="2874963" y="1527175"/>
            <a:ext cx="6365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600">
                <a:solidFill>
                  <a:srgbClr val="4D4D4D"/>
                </a:solidFill>
              </a:rPr>
              <a:t>k=</a:t>
            </a:r>
            <a:r>
              <a:rPr lang="bg-BG" altLang="bg-BG" sz="1600">
                <a:solidFill>
                  <a:srgbClr val="4D4D4D"/>
                </a:solidFill>
              </a:rPr>
              <a:t>4</a:t>
            </a:r>
            <a:r>
              <a:rPr lang="en-US" altLang="bg-BG" sz="1600">
                <a:solidFill>
                  <a:srgbClr val="4D4D4D"/>
                </a:solidFill>
              </a:rPr>
              <a:t> ;</a:t>
            </a:r>
            <a:endParaRPr lang="bg-BG" altLang="bg-BG" sz="1600"/>
          </a:p>
        </p:txBody>
      </p:sp>
      <p:sp>
        <p:nvSpPr>
          <p:cNvPr id="10253" name="Rectangle 342"/>
          <p:cNvSpPr>
            <a:spLocks noChangeArrowheads="1"/>
          </p:cNvSpPr>
          <p:nvPr/>
        </p:nvSpPr>
        <p:spPr bwMode="auto">
          <a:xfrm>
            <a:off x="142875" y="1527175"/>
            <a:ext cx="2197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bg-BG" sz="1600" i="1">
                <a:solidFill>
                  <a:srgbClr val="4D4D4D"/>
                </a:solidFill>
                <a:latin typeface="Tms" pitchFamily="18" charset="0"/>
              </a:rPr>
              <a:t>l</a:t>
            </a:r>
            <a:r>
              <a:rPr lang="de-DE" altLang="bg-BG" sz="1600" i="1" baseline="-25000">
                <a:solidFill>
                  <a:srgbClr val="4D4D4D"/>
                </a:solidFill>
                <a:latin typeface="Tms" pitchFamily="18" charset="0"/>
              </a:rPr>
              <a:t>0</a:t>
            </a:r>
            <a:r>
              <a:rPr lang="en-US" altLang="bg-BG" sz="1600">
                <a:solidFill>
                  <a:srgbClr val="4D4D4D"/>
                </a:solidFill>
              </a:rPr>
              <a:t>=</a:t>
            </a:r>
            <a:r>
              <a:rPr lang="bg-BG" altLang="bg-BG" sz="1600">
                <a:solidFill>
                  <a:srgbClr val="4D4D4D"/>
                </a:solidFill>
              </a:rPr>
              <a:t>3</a:t>
            </a:r>
            <a:r>
              <a:rPr lang="en-US" altLang="bg-BG" sz="1600">
                <a:solidFill>
                  <a:srgbClr val="4D4D4D"/>
                </a:solidFill>
              </a:rPr>
              <a:t> ; d ≥ </a:t>
            </a:r>
            <a:r>
              <a:rPr lang="de-DE" altLang="bg-BG" sz="1600" i="1">
                <a:solidFill>
                  <a:srgbClr val="4D4D4D"/>
                </a:solidFill>
                <a:latin typeface="Tms" pitchFamily="18" charset="0"/>
              </a:rPr>
              <a:t>l</a:t>
            </a:r>
            <a:r>
              <a:rPr lang="de-DE" altLang="bg-BG" sz="1600" i="1" baseline="-25000">
                <a:solidFill>
                  <a:srgbClr val="4D4D4D"/>
                </a:solidFill>
                <a:latin typeface="Tms" pitchFamily="18" charset="0"/>
              </a:rPr>
              <a:t>0</a:t>
            </a:r>
            <a:r>
              <a:rPr lang="en-US" altLang="bg-BG" sz="1600">
                <a:solidFill>
                  <a:srgbClr val="4D4D4D"/>
                </a:solidFill>
                <a:latin typeface="Tms" pitchFamily="18" charset="0"/>
              </a:rPr>
              <a:t>+1;</a:t>
            </a:r>
            <a:r>
              <a:rPr lang="bg-BG" altLang="bg-BG" sz="1600">
                <a:solidFill>
                  <a:srgbClr val="4D4D4D"/>
                </a:solidFill>
              </a:rPr>
              <a:t> </a:t>
            </a:r>
            <a:r>
              <a:rPr lang="en-US" altLang="bg-BG" sz="1600">
                <a:solidFill>
                  <a:srgbClr val="4D4D4D"/>
                </a:solidFill>
              </a:rPr>
              <a:t> </a:t>
            </a:r>
            <a:r>
              <a:rPr lang="en-US" altLang="bg-BG" sz="1600">
                <a:solidFill>
                  <a:schemeClr val="bg2"/>
                </a:solidFill>
              </a:rPr>
              <a:t>d ≥</a:t>
            </a:r>
            <a:r>
              <a:rPr lang="bg-BG" altLang="bg-BG" sz="1600">
                <a:solidFill>
                  <a:schemeClr val="bg2"/>
                </a:solidFill>
              </a:rPr>
              <a:t>4</a:t>
            </a:r>
            <a:r>
              <a:rPr lang="en-US" altLang="bg-BG" sz="1600">
                <a:solidFill>
                  <a:schemeClr val="bg2"/>
                </a:solidFill>
              </a:rPr>
              <a:t>;</a:t>
            </a:r>
            <a:r>
              <a:rPr lang="bg-BG" altLang="bg-BG" sz="1600">
                <a:solidFill>
                  <a:schemeClr val="bg2"/>
                </a:solidFill>
              </a:rPr>
              <a:t>  </a:t>
            </a:r>
          </a:p>
        </p:txBody>
      </p:sp>
      <p:sp>
        <p:nvSpPr>
          <p:cNvPr id="10254" name="Rectangle 76"/>
          <p:cNvSpPr>
            <a:spLocks noChangeArrowheads="1"/>
          </p:cNvSpPr>
          <p:nvPr/>
        </p:nvSpPr>
        <p:spPr bwMode="auto">
          <a:xfrm>
            <a:off x="71438" y="3363913"/>
            <a:ext cx="2946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006600"/>
                </a:solidFill>
              </a:rPr>
              <a:t>x</a:t>
            </a:r>
            <a:r>
              <a:rPr lang="bg-BG" altLang="bg-BG" sz="1800" baseline="30000">
                <a:solidFill>
                  <a:srgbClr val="006600"/>
                </a:solidFill>
              </a:rPr>
              <a:t>1</a:t>
            </a:r>
            <a:r>
              <a:rPr lang="en-US" altLang="bg-BG" sz="1800" baseline="30000">
                <a:solidFill>
                  <a:srgbClr val="006600"/>
                </a:solidFill>
              </a:rPr>
              <a:t>5</a:t>
            </a:r>
            <a:r>
              <a:rPr lang="en-GB" altLang="bg-BG" sz="1800">
                <a:solidFill>
                  <a:srgbClr val="006600"/>
                </a:solidFill>
              </a:rPr>
              <a:t> + </a:t>
            </a:r>
            <a:r>
              <a:rPr lang="en-US" altLang="bg-BG" sz="1800">
                <a:solidFill>
                  <a:srgbClr val="006600"/>
                </a:solidFill>
              </a:rPr>
              <a:t>x</a:t>
            </a:r>
            <a:r>
              <a:rPr lang="bg-BG" altLang="bg-BG" sz="1800" baseline="30000">
                <a:solidFill>
                  <a:srgbClr val="006600"/>
                </a:solidFill>
              </a:rPr>
              <a:t>1</a:t>
            </a:r>
            <a:r>
              <a:rPr lang="en-US" altLang="bg-BG" sz="1800" baseline="30000">
                <a:solidFill>
                  <a:srgbClr val="006600"/>
                </a:solidFill>
              </a:rPr>
              <a:t>2</a:t>
            </a:r>
            <a:r>
              <a:rPr lang="en-GB" altLang="bg-BG" sz="1800">
                <a:solidFill>
                  <a:srgbClr val="006600"/>
                </a:solidFill>
              </a:rPr>
              <a:t> +</a:t>
            </a:r>
            <a:r>
              <a:rPr lang="en-US" altLang="bg-BG" sz="1800">
                <a:solidFill>
                  <a:srgbClr val="006600"/>
                </a:solidFill>
              </a:rPr>
              <a:t> x</a:t>
            </a:r>
            <a:r>
              <a:rPr lang="en-US" altLang="bg-BG" sz="1800" baseline="30000">
                <a:solidFill>
                  <a:srgbClr val="006600"/>
                </a:solidFill>
              </a:rPr>
              <a:t>11</a:t>
            </a:r>
            <a:r>
              <a:rPr lang="bg-BG" altLang="bg-BG" sz="1800" baseline="30000">
                <a:solidFill>
                  <a:srgbClr val="006600"/>
                </a:solidFill>
              </a:rPr>
              <a:t> </a:t>
            </a:r>
            <a:r>
              <a:rPr lang="en-GB" altLang="bg-BG" sz="1800">
                <a:solidFill>
                  <a:srgbClr val="006600"/>
                </a:solidFill>
              </a:rPr>
              <a:t>+ </a:t>
            </a:r>
            <a:r>
              <a:rPr lang="en-US" altLang="bg-BG" sz="1800">
                <a:solidFill>
                  <a:srgbClr val="006600"/>
                </a:solidFill>
              </a:rPr>
              <a:t>x</a:t>
            </a:r>
            <a:r>
              <a:rPr lang="en-US" altLang="bg-BG" sz="1800" baseline="30000">
                <a:solidFill>
                  <a:srgbClr val="006600"/>
                </a:solidFill>
              </a:rPr>
              <a:t>9</a:t>
            </a:r>
            <a:r>
              <a:rPr lang="bg-BG" altLang="bg-BG" sz="1800" baseline="30000">
                <a:solidFill>
                  <a:srgbClr val="006600"/>
                </a:solidFill>
              </a:rPr>
              <a:t> </a:t>
            </a:r>
            <a:r>
              <a:rPr lang="en-GB" altLang="bg-BG" sz="1800">
                <a:solidFill>
                  <a:srgbClr val="006600"/>
                </a:solidFill>
              </a:rPr>
              <a:t>+ </a:t>
            </a:r>
            <a:r>
              <a:rPr lang="en-US" altLang="bg-BG" sz="1800">
                <a:solidFill>
                  <a:srgbClr val="006600"/>
                </a:solidFill>
              </a:rPr>
              <a:t>x</a:t>
            </a:r>
            <a:r>
              <a:rPr lang="bg-BG" altLang="bg-BG" sz="1800" baseline="30000">
                <a:solidFill>
                  <a:srgbClr val="006600"/>
                </a:solidFill>
              </a:rPr>
              <a:t>6 </a:t>
            </a:r>
            <a:r>
              <a:rPr lang="en-GB" altLang="bg-BG" sz="1800">
                <a:solidFill>
                  <a:srgbClr val="006600"/>
                </a:solidFill>
              </a:rPr>
              <a:t>+ </a:t>
            </a:r>
            <a:r>
              <a:rPr lang="en-US" altLang="bg-BG" sz="1800">
                <a:solidFill>
                  <a:srgbClr val="006600"/>
                </a:solidFill>
              </a:rPr>
              <a:t>x</a:t>
            </a:r>
            <a:r>
              <a:rPr lang="en-US" altLang="bg-BG" sz="1800" baseline="30000">
                <a:solidFill>
                  <a:srgbClr val="006600"/>
                </a:solidFill>
              </a:rPr>
              <a:t>5</a:t>
            </a:r>
            <a:r>
              <a:rPr lang="en-GB" altLang="bg-BG" sz="1800">
                <a:solidFill>
                  <a:srgbClr val="006600"/>
                </a:solidFill>
              </a:rPr>
              <a:t> </a:t>
            </a:r>
            <a:endParaRPr lang="bg-BG" altLang="bg-BG" sz="1800">
              <a:solidFill>
                <a:srgbClr val="006600"/>
              </a:solidFill>
            </a:endParaRPr>
          </a:p>
        </p:txBody>
      </p:sp>
      <p:sp>
        <p:nvSpPr>
          <p:cNvPr id="10255" name="Rectangle 77"/>
          <p:cNvSpPr>
            <a:spLocks noChangeArrowheads="1"/>
          </p:cNvSpPr>
          <p:nvPr/>
        </p:nvSpPr>
        <p:spPr bwMode="auto">
          <a:xfrm>
            <a:off x="2917825" y="3363913"/>
            <a:ext cx="1382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0000FF"/>
                </a:solidFill>
              </a:rPr>
              <a:t>x</a:t>
            </a:r>
            <a:r>
              <a:rPr lang="en-GB" altLang="bg-BG" sz="1800" baseline="30000">
                <a:solidFill>
                  <a:srgbClr val="0000FF"/>
                </a:solidFill>
              </a:rPr>
              <a:t>5</a:t>
            </a:r>
            <a:r>
              <a:rPr lang="en-GB" altLang="bg-BG" sz="1800">
                <a:solidFill>
                  <a:srgbClr val="0000FF"/>
                </a:solidFill>
              </a:rPr>
              <a:t>+</a:t>
            </a:r>
            <a:r>
              <a:rPr lang="en-US" altLang="bg-BG" sz="1800">
                <a:solidFill>
                  <a:srgbClr val="0000FF"/>
                </a:solidFill>
              </a:rPr>
              <a:t> x</a:t>
            </a:r>
            <a:r>
              <a:rPr lang="en-GB" altLang="bg-BG" sz="1800" baseline="30000">
                <a:solidFill>
                  <a:srgbClr val="0000FF"/>
                </a:solidFill>
              </a:rPr>
              <a:t>4</a:t>
            </a:r>
            <a:r>
              <a:rPr lang="en-GB" altLang="bg-BG" sz="1800">
                <a:solidFill>
                  <a:srgbClr val="0000FF"/>
                </a:solidFill>
              </a:rPr>
              <a:t>+</a:t>
            </a:r>
            <a:r>
              <a:rPr lang="en-US" altLang="bg-BG" sz="1800">
                <a:solidFill>
                  <a:srgbClr val="0000FF"/>
                </a:solidFill>
              </a:rPr>
              <a:t>x</a:t>
            </a:r>
            <a:r>
              <a:rPr lang="en-US" altLang="bg-BG" sz="1800" baseline="30000">
                <a:solidFill>
                  <a:srgbClr val="0000FF"/>
                </a:solidFill>
              </a:rPr>
              <a:t>2</a:t>
            </a:r>
            <a:r>
              <a:rPr lang="en-GB" altLang="bg-BG" sz="1800">
                <a:solidFill>
                  <a:srgbClr val="0000FF"/>
                </a:solidFill>
              </a:rPr>
              <a:t>+1</a:t>
            </a:r>
            <a:endParaRPr lang="bg-BG" altLang="bg-BG" sz="1800">
              <a:solidFill>
                <a:srgbClr val="0000FF"/>
              </a:solidFill>
            </a:endParaRP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2927350" y="3363913"/>
            <a:ext cx="1285875" cy="358775"/>
            <a:chOff x="2927350" y="3363913"/>
            <a:chExt cx="1285875" cy="358775"/>
          </a:xfrm>
        </p:grpSpPr>
        <p:cxnSp>
          <p:nvCxnSpPr>
            <p:cNvPr id="82" name="Straight Connector 81"/>
            <p:cNvCxnSpPr/>
            <p:nvPr/>
          </p:nvCxnSpPr>
          <p:spPr>
            <a:xfrm rot="5400000">
              <a:off x="2749550" y="3541713"/>
              <a:ext cx="357187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927350" y="3721100"/>
              <a:ext cx="1285875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59" name="Rectangle 85"/>
          <p:cNvSpPr>
            <a:spLocks noChangeArrowheads="1"/>
          </p:cNvSpPr>
          <p:nvPr/>
        </p:nvSpPr>
        <p:spPr bwMode="auto">
          <a:xfrm>
            <a:off x="80963" y="3613150"/>
            <a:ext cx="2136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1</a:t>
            </a:r>
            <a:r>
              <a:rPr lang="en-US" altLang="bg-BG" sz="1800" baseline="30000">
                <a:solidFill>
                  <a:srgbClr val="4D4D4D"/>
                </a:solidFill>
              </a:rPr>
              <a:t>5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14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12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10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cxnSp>
        <p:nvCxnSpPr>
          <p:cNvPr id="87" name="Straight Connector 86"/>
          <p:cNvCxnSpPr/>
          <p:nvPr/>
        </p:nvCxnSpPr>
        <p:spPr>
          <a:xfrm>
            <a:off x="161925" y="3935413"/>
            <a:ext cx="2555875" cy="1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1" name="Rectangle 87"/>
          <p:cNvSpPr>
            <a:spLocks noChangeArrowheads="1"/>
          </p:cNvSpPr>
          <p:nvPr/>
        </p:nvSpPr>
        <p:spPr bwMode="auto">
          <a:xfrm>
            <a:off x="233363" y="3908425"/>
            <a:ext cx="3033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1</a:t>
            </a:r>
            <a:r>
              <a:rPr lang="en-US" altLang="bg-BG" sz="1800" baseline="30000">
                <a:solidFill>
                  <a:srgbClr val="4D4D4D"/>
                </a:solidFill>
              </a:rPr>
              <a:t>4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11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10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9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6</a:t>
            </a:r>
            <a:r>
              <a:rPr lang="bg-BG" altLang="bg-BG" sz="18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5</a:t>
            </a:r>
            <a:r>
              <a:rPr lang="en-GB" altLang="bg-BG" sz="1800">
                <a:solidFill>
                  <a:srgbClr val="4D4D4D"/>
                </a:solidFill>
              </a:rPr>
              <a:t> </a:t>
            </a:r>
            <a:endParaRPr lang="bg-BG" altLang="bg-BG" sz="1800">
              <a:solidFill>
                <a:srgbClr val="4D4D4D"/>
              </a:solidFill>
            </a:endParaRPr>
          </a:p>
        </p:txBody>
      </p:sp>
      <p:sp>
        <p:nvSpPr>
          <p:cNvPr id="10262" name="Rectangle 88"/>
          <p:cNvSpPr>
            <a:spLocks noChangeArrowheads="1"/>
          </p:cNvSpPr>
          <p:nvPr/>
        </p:nvSpPr>
        <p:spPr bwMode="auto">
          <a:xfrm>
            <a:off x="233363" y="4149725"/>
            <a:ext cx="204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1</a:t>
            </a:r>
            <a:r>
              <a:rPr lang="en-US" altLang="bg-BG" sz="1800" baseline="30000">
                <a:solidFill>
                  <a:srgbClr val="4D4D4D"/>
                </a:solidFill>
              </a:rPr>
              <a:t>4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13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11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9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cxnSp>
        <p:nvCxnSpPr>
          <p:cNvPr id="90" name="Straight Connector 89"/>
          <p:cNvCxnSpPr/>
          <p:nvPr/>
        </p:nvCxnSpPr>
        <p:spPr>
          <a:xfrm>
            <a:off x="161925" y="4481513"/>
            <a:ext cx="2555875" cy="1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4" name="Rectangle 90"/>
          <p:cNvSpPr>
            <a:spLocks noChangeArrowheads="1"/>
          </p:cNvSpPr>
          <p:nvPr/>
        </p:nvSpPr>
        <p:spPr bwMode="auto">
          <a:xfrm>
            <a:off x="492125" y="4452938"/>
            <a:ext cx="2054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13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10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6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US" altLang="bg-BG" sz="1800" baseline="30000">
                <a:solidFill>
                  <a:srgbClr val="4D4D4D"/>
                </a:solidFill>
              </a:rPr>
              <a:t> 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5</a:t>
            </a:r>
            <a:r>
              <a:rPr lang="en-GB" altLang="bg-BG" sz="18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sp>
        <p:nvSpPr>
          <p:cNvPr id="10265" name="Rectangle 91"/>
          <p:cNvSpPr>
            <a:spLocks noChangeArrowheads="1"/>
          </p:cNvSpPr>
          <p:nvPr/>
        </p:nvSpPr>
        <p:spPr bwMode="auto">
          <a:xfrm>
            <a:off x="492125" y="4694238"/>
            <a:ext cx="20526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13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12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10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8</a:t>
            </a:r>
            <a:r>
              <a:rPr lang="en-GB" altLang="bg-BG" sz="18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cxnSp>
        <p:nvCxnSpPr>
          <p:cNvPr id="93" name="Straight Connector 92"/>
          <p:cNvCxnSpPr/>
          <p:nvPr/>
        </p:nvCxnSpPr>
        <p:spPr>
          <a:xfrm>
            <a:off x="331788" y="5022850"/>
            <a:ext cx="2376487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7" name="Rectangle 93"/>
          <p:cNvSpPr>
            <a:spLocks noChangeArrowheads="1"/>
          </p:cNvSpPr>
          <p:nvPr/>
        </p:nvSpPr>
        <p:spPr bwMode="auto">
          <a:xfrm>
            <a:off x="644525" y="4994275"/>
            <a:ext cx="1882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12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8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6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5</a:t>
            </a:r>
            <a:r>
              <a:rPr lang="en-GB" altLang="bg-BG" sz="18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sp>
        <p:nvSpPr>
          <p:cNvPr id="10268" name="Rectangle 94"/>
          <p:cNvSpPr>
            <a:spLocks noChangeArrowheads="1"/>
          </p:cNvSpPr>
          <p:nvPr/>
        </p:nvSpPr>
        <p:spPr bwMode="auto">
          <a:xfrm>
            <a:off x="644525" y="5235575"/>
            <a:ext cx="1935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12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11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9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7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cxnSp>
        <p:nvCxnSpPr>
          <p:cNvPr id="96" name="Straight Connector 95"/>
          <p:cNvCxnSpPr/>
          <p:nvPr/>
        </p:nvCxnSpPr>
        <p:spPr>
          <a:xfrm>
            <a:off x="484188" y="5564188"/>
            <a:ext cx="2232025" cy="1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0" name="Rectangle 97"/>
          <p:cNvSpPr>
            <a:spLocks noChangeArrowheads="1"/>
          </p:cNvSpPr>
          <p:nvPr/>
        </p:nvSpPr>
        <p:spPr bwMode="auto">
          <a:xfrm>
            <a:off x="796925" y="5522913"/>
            <a:ext cx="2776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1</a:t>
            </a:r>
            <a:r>
              <a:rPr lang="en-US" altLang="bg-BG" sz="1800" baseline="30000">
                <a:solidFill>
                  <a:srgbClr val="4D4D4D"/>
                </a:solidFill>
              </a:rPr>
              <a:t>1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9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8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7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6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5</a:t>
            </a:r>
            <a:r>
              <a:rPr lang="en-GB" altLang="bg-BG" sz="18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sp>
        <p:nvSpPr>
          <p:cNvPr id="10271" name="Rectangle 98"/>
          <p:cNvSpPr>
            <a:spLocks noChangeArrowheads="1"/>
          </p:cNvSpPr>
          <p:nvPr/>
        </p:nvSpPr>
        <p:spPr bwMode="auto">
          <a:xfrm>
            <a:off x="796925" y="5764213"/>
            <a:ext cx="1892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1</a:t>
            </a:r>
            <a:r>
              <a:rPr lang="en-US" altLang="bg-BG" sz="1800" baseline="30000">
                <a:solidFill>
                  <a:srgbClr val="4D4D4D"/>
                </a:solidFill>
              </a:rPr>
              <a:t>1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10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8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6</a:t>
            </a:r>
            <a:endParaRPr lang="bg-BG" altLang="bg-BG" sz="1800"/>
          </a:p>
        </p:txBody>
      </p:sp>
      <p:cxnSp>
        <p:nvCxnSpPr>
          <p:cNvPr id="100" name="Straight Connector 99"/>
          <p:cNvCxnSpPr/>
          <p:nvPr/>
        </p:nvCxnSpPr>
        <p:spPr>
          <a:xfrm>
            <a:off x="636588" y="6092825"/>
            <a:ext cx="2087562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3" name="Rectangle 100"/>
          <p:cNvSpPr>
            <a:spLocks noChangeArrowheads="1"/>
          </p:cNvSpPr>
          <p:nvPr/>
        </p:nvSpPr>
        <p:spPr bwMode="auto">
          <a:xfrm>
            <a:off x="949325" y="6051550"/>
            <a:ext cx="1862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10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9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7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5</a:t>
            </a:r>
            <a:r>
              <a:rPr lang="en-GB" altLang="bg-BG" sz="18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sp>
        <p:nvSpPr>
          <p:cNvPr id="10274" name="Rectangle 101"/>
          <p:cNvSpPr>
            <a:spLocks noChangeArrowheads="1"/>
          </p:cNvSpPr>
          <p:nvPr/>
        </p:nvSpPr>
        <p:spPr bwMode="auto">
          <a:xfrm>
            <a:off x="949325" y="6292850"/>
            <a:ext cx="1797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10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9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7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5</a:t>
            </a:r>
            <a:endParaRPr lang="bg-BG" altLang="bg-BG" sz="180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788988" y="6621463"/>
            <a:ext cx="1944687" cy="1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6" name="Rectangle 103"/>
          <p:cNvSpPr>
            <a:spLocks noChangeArrowheads="1"/>
          </p:cNvSpPr>
          <p:nvPr/>
        </p:nvSpPr>
        <p:spPr bwMode="auto">
          <a:xfrm>
            <a:off x="1684338" y="6580188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FF0000"/>
                </a:solidFill>
              </a:rPr>
              <a:t>0</a:t>
            </a:r>
            <a:endParaRPr lang="bg-BG" altLang="bg-BG" sz="1800">
              <a:solidFill>
                <a:srgbClr val="FF0000"/>
              </a:solidFill>
            </a:endParaRP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3278188" y="5803900"/>
            <a:ext cx="1663700" cy="338138"/>
            <a:chOff x="3278188" y="5803900"/>
            <a:chExt cx="1663700" cy="338138"/>
          </a:xfrm>
        </p:grpSpPr>
        <p:sp>
          <p:nvSpPr>
            <p:cNvPr id="10297" name="Rectangle 107"/>
            <p:cNvSpPr>
              <a:spLocks noChangeArrowheads="1"/>
            </p:cNvSpPr>
            <p:nvPr/>
          </p:nvSpPr>
          <p:spPr bwMode="auto">
            <a:xfrm>
              <a:off x="3278188" y="5803900"/>
              <a:ext cx="16637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bg-BG" sz="1600"/>
                <a:t>R</a:t>
              </a:r>
              <a:r>
                <a:rPr lang="en-GB" altLang="bg-BG" sz="1600"/>
                <a:t>(</a:t>
              </a:r>
              <a:r>
                <a:rPr lang="en-US" altLang="bg-BG" sz="1600"/>
                <a:t>x</a:t>
              </a:r>
              <a:r>
                <a:rPr lang="en-GB" altLang="bg-BG" sz="1600"/>
                <a:t>) =</a:t>
              </a:r>
              <a:r>
                <a:rPr lang="en-GB" altLang="bg-BG" sz="1600">
                  <a:solidFill>
                    <a:srgbClr val="FF0000"/>
                  </a:solidFill>
                </a:rPr>
                <a:t> </a:t>
              </a:r>
              <a:r>
                <a:rPr lang="en-US" altLang="bg-BG" sz="1600">
                  <a:solidFill>
                    <a:srgbClr val="FF0000"/>
                  </a:solidFill>
                </a:rPr>
                <a:t>0</a:t>
              </a:r>
              <a:r>
                <a:rPr lang="en-GB" altLang="bg-BG" sz="1600">
                  <a:solidFill>
                    <a:srgbClr val="FF0000"/>
                  </a:solidFill>
                </a:rPr>
                <a:t>   </a:t>
              </a:r>
              <a:r>
                <a:rPr lang="en-US" altLang="bg-BG" sz="1600">
                  <a:solidFill>
                    <a:srgbClr val="FF0000"/>
                  </a:solidFill>
                  <a:sym typeface="Wingdings" panose="05000000000000000000" pitchFamily="2" charset="2"/>
                </a:rPr>
                <a:t>00000</a:t>
              </a:r>
              <a:endParaRPr lang="bg-BG" altLang="bg-BG" sz="1600">
                <a:solidFill>
                  <a:srgbClr val="FF0000"/>
                </a:solidFill>
              </a:endParaRPr>
            </a:p>
          </p:txBody>
        </p:sp>
        <p:sp>
          <p:nvSpPr>
            <p:cNvPr id="10298" name="Rectangle 108"/>
            <p:cNvSpPr>
              <a:spLocks noChangeArrowheads="1"/>
            </p:cNvSpPr>
            <p:nvPr/>
          </p:nvSpPr>
          <p:spPr bwMode="auto">
            <a:xfrm>
              <a:off x="4002088" y="5846763"/>
              <a:ext cx="45085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bg-BG" sz="1100">
                  <a:solidFill>
                    <a:srgbClr val="4D4D4D"/>
                  </a:solidFill>
                  <a:sym typeface="Wingdings" panose="05000000000000000000" pitchFamily="2" charset="2"/>
                </a:rPr>
                <a:t>   </a:t>
              </a:r>
              <a:endParaRPr lang="bg-BG" altLang="bg-BG" sz="1800"/>
            </a:p>
          </p:txBody>
        </p:sp>
      </p:grp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2749550" y="6215063"/>
            <a:ext cx="2576513" cy="685800"/>
            <a:chOff x="2749550" y="6215063"/>
            <a:chExt cx="2576513" cy="685800"/>
          </a:xfrm>
        </p:grpSpPr>
        <p:sp>
          <p:nvSpPr>
            <p:cNvPr id="10292" name="Rectangle 109"/>
            <p:cNvSpPr>
              <a:spLocks noChangeArrowheads="1"/>
            </p:cNvSpPr>
            <p:nvPr/>
          </p:nvSpPr>
          <p:spPr bwMode="auto">
            <a:xfrm>
              <a:off x="2749550" y="6215063"/>
              <a:ext cx="2576513" cy="338137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bg-BG" sz="1600"/>
                <a:t>F(x) =</a:t>
              </a:r>
              <a:r>
                <a:rPr lang="bg-BG" altLang="bg-BG" sz="1600"/>
                <a:t> </a:t>
              </a:r>
              <a:r>
                <a:rPr lang="bg-BG" altLang="bg-BG" sz="1600">
                  <a:solidFill>
                    <a:srgbClr val="00B0F0"/>
                  </a:solidFill>
                </a:rPr>
                <a:t>10011010011</a:t>
              </a:r>
              <a:r>
                <a:rPr lang="en-US" altLang="bg-BG" sz="1600">
                  <a:solidFill>
                    <a:srgbClr val="FF0000"/>
                  </a:solidFill>
                </a:rPr>
                <a:t>00000</a:t>
              </a:r>
              <a:endParaRPr lang="bg-BG" altLang="bg-BG" sz="1600">
                <a:solidFill>
                  <a:srgbClr val="FF0000"/>
                </a:solidFill>
              </a:endParaRPr>
            </a:p>
          </p:txBody>
        </p:sp>
        <p:sp>
          <p:nvSpPr>
            <p:cNvPr id="111" name="Left Brace 110"/>
            <p:cNvSpPr/>
            <p:nvPr/>
          </p:nvSpPr>
          <p:spPr>
            <a:xfrm rot="16200000">
              <a:off x="3956051" y="5937250"/>
              <a:ext cx="177800" cy="119697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/>
            </a:p>
          </p:txBody>
        </p:sp>
        <p:sp>
          <p:nvSpPr>
            <p:cNvPr id="112" name="Left Brace 111"/>
            <p:cNvSpPr/>
            <p:nvPr/>
          </p:nvSpPr>
          <p:spPr>
            <a:xfrm rot="16200000">
              <a:off x="4848225" y="6257926"/>
              <a:ext cx="206375" cy="5461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bg-BG"/>
            </a:p>
          </p:txBody>
        </p:sp>
        <p:sp>
          <p:nvSpPr>
            <p:cNvPr id="10295" name="Rectangle 112"/>
            <p:cNvSpPr>
              <a:spLocks noChangeArrowheads="1"/>
            </p:cNvSpPr>
            <p:nvPr/>
          </p:nvSpPr>
          <p:spPr bwMode="auto">
            <a:xfrm>
              <a:off x="3776663" y="6562725"/>
              <a:ext cx="4683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bg-BG" altLang="bg-BG" sz="1600">
                  <a:solidFill>
                    <a:srgbClr val="4D4D4D"/>
                  </a:solidFill>
                </a:rPr>
                <a:t>ИР</a:t>
              </a:r>
              <a:endParaRPr lang="bg-BG" altLang="bg-BG" sz="1800"/>
            </a:p>
          </p:txBody>
        </p:sp>
        <p:sp>
          <p:nvSpPr>
            <p:cNvPr id="10296" name="Rectangle 113"/>
            <p:cNvSpPr>
              <a:spLocks noChangeArrowheads="1"/>
            </p:cNvSpPr>
            <p:nvPr/>
          </p:nvSpPr>
          <p:spPr bwMode="auto">
            <a:xfrm>
              <a:off x="4722813" y="6562725"/>
              <a:ext cx="4413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bg-BG" altLang="bg-BG" sz="1600">
                  <a:solidFill>
                    <a:srgbClr val="4D4D4D"/>
                  </a:solidFill>
                </a:rPr>
                <a:t>КР</a:t>
              </a:r>
              <a:endParaRPr lang="bg-BG" altLang="bg-BG" sz="1800"/>
            </a:p>
          </p:txBody>
        </p:sp>
      </p:grpSp>
      <p:sp>
        <p:nvSpPr>
          <p:cNvPr id="9259" name="Rectangle 115"/>
          <p:cNvSpPr>
            <a:spLocks noChangeArrowheads="1"/>
          </p:cNvSpPr>
          <p:nvPr/>
        </p:nvSpPr>
        <p:spPr bwMode="auto">
          <a:xfrm>
            <a:off x="115888" y="3016250"/>
            <a:ext cx="45767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de-DE" sz="1400" dirty="0">
                <a:solidFill>
                  <a:srgbClr val="4D4D4D"/>
                </a:solidFill>
                <a:latin typeface="Arial" charset="0"/>
              </a:rPr>
              <a:t>G</a:t>
            </a:r>
            <a:r>
              <a:rPr lang="en-GB" sz="1400" dirty="0">
                <a:solidFill>
                  <a:srgbClr val="4D4D4D"/>
                </a:solidFill>
                <a:latin typeface="Arial" charset="0"/>
              </a:rPr>
              <a:t>(</a:t>
            </a:r>
            <a:r>
              <a:rPr lang="en-US" sz="1400" dirty="0">
                <a:solidFill>
                  <a:srgbClr val="4D4D4D"/>
                </a:solidFill>
                <a:latin typeface="Arial" charset="0"/>
              </a:rPr>
              <a:t>x</a:t>
            </a:r>
            <a:r>
              <a:rPr lang="en-GB" sz="1400" dirty="0">
                <a:solidFill>
                  <a:srgbClr val="4D4D4D"/>
                </a:solidFill>
                <a:latin typeface="Arial" charset="0"/>
              </a:rPr>
              <a:t>).</a:t>
            </a:r>
            <a:r>
              <a:rPr lang="en-GB" sz="1400" dirty="0" err="1">
                <a:solidFill>
                  <a:srgbClr val="4D4D4D"/>
                </a:solidFill>
                <a:latin typeface="Arial" charset="0"/>
              </a:rPr>
              <a:t>x</a:t>
            </a:r>
            <a:r>
              <a:rPr lang="en-GB" sz="1400" baseline="30000" dirty="0" err="1">
                <a:solidFill>
                  <a:srgbClr val="4D4D4D"/>
                </a:solidFill>
                <a:latin typeface="Arial" charset="0"/>
              </a:rPr>
              <a:t>k</a:t>
            </a:r>
            <a:r>
              <a:rPr lang="en-GB" sz="1400" dirty="0">
                <a:solidFill>
                  <a:srgbClr val="4D4D4D"/>
                </a:solidFill>
                <a:latin typeface="Arial" charset="0"/>
              </a:rPr>
              <a:t> = </a:t>
            </a:r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x</a:t>
            </a:r>
            <a:r>
              <a:rPr lang="en-GB" sz="1400" baseline="30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5</a:t>
            </a:r>
            <a:r>
              <a:rPr lang="en-US" sz="1400" dirty="0">
                <a:solidFill>
                  <a:srgbClr val="4D4D4D"/>
                </a:solidFill>
                <a:latin typeface="Arial" charset="0"/>
              </a:rPr>
              <a:t>.</a:t>
            </a:r>
            <a:r>
              <a:rPr lang="en-GB" sz="1400" dirty="0">
                <a:solidFill>
                  <a:srgbClr val="4D4D4D"/>
                </a:solidFill>
                <a:latin typeface="Arial" charset="0"/>
              </a:rPr>
              <a:t> (</a:t>
            </a:r>
            <a:r>
              <a:rPr lang="en-US" sz="1400" dirty="0">
                <a:solidFill>
                  <a:srgbClr val="00B0F0"/>
                </a:solidFill>
                <a:latin typeface="Arial" charset="0"/>
              </a:rPr>
              <a:t>x</a:t>
            </a:r>
            <a:r>
              <a:rPr lang="en-GB" sz="1400" baseline="30000" dirty="0">
                <a:solidFill>
                  <a:srgbClr val="00B0F0"/>
                </a:solidFill>
                <a:latin typeface="Arial" charset="0"/>
              </a:rPr>
              <a:t>10</a:t>
            </a:r>
            <a:r>
              <a:rPr lang="en-GB" sz="1400" dirty="0">
                <a:solidFill>
                  <a:srgbClr val="00B0F0"/>
                </a:solidFill>
                <a:latin typeface="Arial" charset="0"/>
              </a:rPr>
              <a:t>+</a:t>
            </a:r>
            <a:r>
              <a:rPr lang="en-US" sz="1400" dirty="0">
                <a:solidFill>
                  <a:srgbClr val="00B0F0"/>
                </a:solidFill>
                <a:latin typeface="Arial" charset="0"/>
              </a:rPr>
              <a:t>x</a:t>
            </a:r>
            <a:r>
              <a:rPr lang="en-US" sz="1400" baseline="30000" dirty="0">
                <a:solidFill>
                  <a:srgbClr val="00B0F0"/>
                </a:solidFill>
                <a:latin typeface="Arial" charset="0"/>
              </a:rPr>
              <a:t>7</a:t>
            </a:r>
            <a:r>
              <a:rPr lang="en-GB" sz="1400" dirty="0">
                <a:solidFill>
                  <a:srgbClr val="00B0F0"/>
                </a:solidFill>
                <a:latin typeface="Arial" charset="0"/>
              </a:rPr>
              <a:t>+</a:t>
            </a:r>
            <a:r>
              <a:rPr lang="en-US" sz="1400" dirty="0">
                <a:solidFill>
                  <a:srgbClr val="00B0F0"/>
                </a:solidFill>
                <a:latin typeface="Arial" charset="0"/>
              </a:rPr>
              <a:t>x</a:t>
            </a:r>
            <a:r>
              <a:rPr lang="de-DE" sz="1400" baseline="30000" dirty="0">
                <a:solidFill>
                  <a:srgbClr val="00B0F0"/>
                </a:solidFill>
                <a:latin typeface="Arial" charset="0"/>
              </a:rPr>
              <a:t>6</a:t>
            </a:r>
            <a:r>
              <a:rPr lang="en-GB" sz="1400" dirty="0">
                <a:solidFill>
                  <a:srgbClr val="00B0F0"/>
                </a:solidFill>
                <a:latin typeface="Arial" charset="0"/>
              </a:rPr>
              <a:t>+</a:t>
            </a:r>
            <a:r>
              <a:rPr lang="en-US" sz="1400" dirty="0">
                <a:solidFill>
                  <a:srgbClr val="00B0F0"/>
                </a:solidFill>
                <a:latin typeface="Arial" charset="0"/>
              </a:rPr>
              <a:t>x</a:t>
            </a:r>
            <a:r>
              <a:rPr lang="de-DE" sz="1400" baseline="30000" dirty="0">
                <a:solidFill>
                  <a:srgbClr val="00B0F0"/>
                </a:solidFill>
                <a:latin typeface="Arial" charset="0"/>
              </a:rPr>
              <a:t>4</a:t>
            </a:r>
            <a:r>
              <a:rPr lang="en-GB" sz="1400" dirty="0">
                <a:solidFill>
                  <a:srgbClr val="00B0F0"/>
                </a:solidFill>
                <a:latin typeface="Arial" charset="0"/>
              </a:rPr>
              <a:t>+</a:t>
            </a:r>
            <a:r>
              <a:rPr lang="en-US" sz="1400" dirty="0">
                <a:solidFill>
                  <a:srgbClr val="00B0F0"/>
                </a:solidFill>
                <a:latin typeface="Arial" charset="0"/>
              </a:rPr>
              <a:t>x</a:t>
            </a:r>
            <a:r>
              <a:rPr lang="en-GB" sz="1400" dirty="0">
                <a:solidFill>
                  <a:srgbClr val="00B0F0"/>
                </a:solidFill>
                <a:latin typeface="Arial" charset="0"/>
              </a:rPr>
              <a:t>+1</a:t>
            </a:r>
            <a:r>
              <a:rPr lang="en-GB" sz="1400" dirty="0">
                <a:solidFill>
                  <a:srgbClr val="4D4D4D"/>
                </a:solidFill>
                <a:latin typeface="Arial" charset="0"/>
              </a:rPr>
              <a:t>)=</a:t>
            </a:r>
            <a:r>
              <a:rPr lang="en-US" sz="1400" dirty="0">
                <a:solidFill>
                  <a:srgbClr val="4D4D4D"/>
                </a:solidFill>
                <a:latin typeface="Arial" charset="0"/>
              </a:rPr>
              <a:t> </a:t>
            </a:r>
            <a:r>
              <a:rPr lang="en-US" sz="1400" dirty="0">
                <a:solidFill>
                  <a:srgbClr val="006600"/>
                </a:solidFill>
                <a:latin typeface="Arial" charset="0"/>
              </a:rPr>
              <a:t>x</a:t>
            </a:r>
            <a:r>
              <a:rPr lang="en-GB" sz="1400" baseline="30000" dirty="0">
                <a:solidFill>
                  <a:srgbClr val="006600"/>
                </a:solidFill>
                <a:latin typeface="Arial" charset="0"/>
              </a:rPr>
              <a:t>15</a:t>
            </a:r>
            <a:r>
              <a:rPr lang="en-GB" sz="1400" dirty="0">
                <a:solidFill>
                  <a:srgbClr val="006600"/>
                </a:solidFill>
                <a:latin typeface="Arial" charset="0"/>
              </a:rPr>
              <a:t>+</a:t>
            </a:r>
            <a:r>
              <a:rPr lang="en-US" sz="1400" dirty="0">
                <a:solidFill>
                  <a:srgbClr val="006600"/>
                </a:solidFill>
                <a:latin typeface="Arial" charset="0"/>
              </a:rPr>
              <a:t>x</a:t>
            </a:r>
            <a:r>
              <a:rPr lang="en-US" sz="1400" baseline="30000" dirty="0">
                <a:solidFill>
                  <a:srgbClr val="006600"/>
                </a:solidFill>
                <a:latin typeface="Arial" charset="0"/>
              </a:rPr>
              <a:t>12</a:t>
            </a:r>
            <a:r>
              <a:rPr lang="en-GB" sz="1400" dirty="0">
                <a:solidFill>
                  <a:srgbClr val="006600"/>
                </a:solidFill>
                <a:latin typeface="Arial" charset="0"/>
              </a:rPr>
              <a:t>+</a:t>
            </a:r>
            <a:r>
              <a:rPr lang="en-US" sz="1400" dirty="0">
                <a:solidFill>
                  <a:srgbClr val="006600"/>
                </a:solidFill>
                <a:latin typeface="Arial" charset="0"/>
              </a:rPr>
              <a:t>x</a:t>
            </a:r>
            <a:r>
              <a:rPr lang="de-DE" sz="1400" baseline="30000" dirty="0">
                <a:solidFill>
                  <a:srgbClr val="006600"/>
                </a:solidFill>
                <a:latin typeface="Arial" charset="0"/>
              </a:rPr>
              <a:t>11</a:t>
            </a:r>
            <a:r>
              <a:rPr lang="en-GB" sz="1400" dirty="0">
                <a:solidFill>
                  <a:srgbClr val="006600"/>
                </a:solidFill>
                <a:latin typeface="Arial" charset="0"/>
              </a:rPr>
              <a:t>+</a:t>
            </a:r>
            <a:r>
              <a:rPr lang="en-US" sz="1400" dirty="0">
                <a:solidFill>
                  <a:srgbClr val="006600"/>
                </a:solidFill>
                <a:latin typeface="Arial" charset="0"/>
              </a:rPr>
              <a:t>x</a:t>
            </a:r>
            <a:r>
              <a:rPr lang="de-DE" sz="1400" baseline="30000" dirty="0">
                <a:solidFill>
                  <a:srgbClr val="006600"/>
                </a:solidFill>
                <a:latin typeface="Arial" charset="0"/>
              </a:rPr>
              <a:t>9</a:t>
            </a:r>
            <a:r>
              <a:rPr lang="en-GB" sz="1400" dirty="0">
                <a:solidFill>
                  <a:srgbClr val="006600"/>
                </a:solidFill>
                <a:latin typeface="Arial" charset="0"/>
              </a:rPr>
              <a:t>+</a:t>
            </a:r>
            <a:r>
              <a:rPr lang="en-US" sz="1400" dirty="0">
                <a:solidFill>
                  <a:srgbClr val="006600"/>
                </a:solidFill>
                <a:latin typeface="Arial" charset="0"/>
              </a:rPr>
              <a:t>x</a:t>
            </a:r>
            <a:r>
              <a:rPr lang="en-US" sz="1400" baseline="30000" dirty="0">
                <a:solidFill>
                  <a:srgbClr val="006600"/>
                </a:solidFill>
                <a:latin typeface="Arial" charset="0"/>
              </a:rPr>
              <a:t>6</a:t>
            </a:r>
            <a:r>
              <a:rPr lang="en-GB" sz="1400" dirty="0">
                <a:solidFill>
                  <a:srgbClr val="006600"/>
                </a:solidFill>
                <a:latin typeface="Arial" charset="0"/>
              </a:rPr>
              <a:t>+</a:t>
            </a:r>
            <a:r>
              <a:rPr lang="en-US" sz="1400" dirty="0">
                <a:solidFill>
                  <a:srgbClr val="006600"/>
                </a:solidFill>
                <a:latin typeface="Arial" charset="0"/>
              </a:rPr>
              <a:t>x</a:t>
            </a:r>
            <a:r>
              <a:rPr lang="en-US" sz="1400" baseline="30000" dirty="0">
                <a:solidFill>
                  <a:srgbClr val="006600"/>
                </a:solidFill>
                <a:latin typeface="Arial" charset="0"/>
              </a:rPr>
              <a:t>5</a:t>
            </a:r>
            <a:endParaRPr lang="bg-BG" sz="1600" baseline="30000" dirty="0">
              <a:solidFill>
                <a:srgbClr val="4D4D4D"/>
              </a:solidFill>
              <a:latin typeface="Arial" charset="0"/>
            </a:endParaRPr>
          </a:p>
        </p:txBody>
      </p:sp>
      <p:pic>
        <p:nvPicPr>
          <p:cNvPr id="49" name="Picture 72"/>
          <p:cNvPicPr>
            <a:picLocks noChangeAspect="1" noChangeArrowheads="1"/>
          </p:cNvPicPr>
          <p:nvPr/>
        </p:nvPicPr>
        <p:blipFill>
          <a:blip r:embed="rId2"/>
          <a:srcRect l="26367" t="24902" r="23242" b="8447"/>
          <a:stretch>
            <a:fillRect/>
          </a:stretch>
        </p:blipFill>
        <p:spPr bwMode="auto">
          <a:xfrm>
            <a:off x="5320834" y="2857496"/>
            <a:ext cx="3752324" cy="3970484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261" name="Rectangle 49"/>
          <p:cNvSpPr>
            <a:spLocks noChangeArrowheads="1"/>
          </p:cNvSpPr>
          <p:nvPr/>
        </p:nvSpPr>
        <p:spPr bwMode="auto">
          <a:xfrm>
            <a:off x="142875" y="1914525"/>
            <a:ext cx="464343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1400" dirty="0" err="1">
                <a:latin typeface="Arial" charset="0"/>
              </a:rPr>
              <a:t>Ако</a:t>
            </a:r>
            <a:r>
              <a:rPr lang="en-GB" sz="1400" dirty="0">
                <a:latin typeface="Arial" charset="0"/>
              </a:rPr>
              <a:t> </a:t>
            </a:r>
            <a:r>
              <a:rPr lang="en-GB" sz="1400" dirty="0" err="1">
                <a:latin typeface="Arial" charset="0"/>
              </a:rPr>
              <a:t>степента</a:t>
            </a:r>
            <a:r>
              <a:rPr lang="en-GB" sz="1400" dirty="0">
                <a:latin typeface="Arial" charset="0"/>
              </a:rPr>
              <a:t> </a:t>
            </a:r>
            <a:r>
              <a:rPr lang="en-GB" sz="1400" dirty="0" err="1">
                <a:latin typeface="Arial" charset="0"/>
              </a:rPr>
              <a:t>на</a:t>
            </a:r>
            <a:r>
              <a:rPr lang="en-GB" sz="1400" dirty="0">
                <a:latin typeface="Arial" charset="0"/>
              </a:rPr>
              <a:t> </a:t>
            </a:r>
            <a:r>
              <a:rPr lang="en-US" sz="1400" dirty="0">
                <a:latin typeface="Arial" charset="0"/>
              </a:rPr>
              <a:t>P</a:t>
            </a:r>
            <a:r>
              <a:rPr lang="en-GB" sz="1400" baseline="-25000" dirty="0">
                <a:latin typeface="Arial" charset="0"/>
              </a:rPr>
              <a:t>1</a:t>
            </a:r>
            <a:r>
              <a:rPr lang="en-GB" sz="1400" dirty="0">
                <a:latin typeface="Arial" charset="0"/>
              </a:rPr>
              <a:t>(</a:t>
            </a:r>
            <a:r>
              <a:rPr lang="en-US" sz="1400" dirty="0">
                <a:latin typeface="Arial" charset="0"/>
              </a:rPr>
              <a:t>x</a:t>
            </a:r>
            <a:r>
              <a:rPr lang="en-GB" sz="1400" dirty="0">
                <a:latin typeface="Arial" charset="0"/>
              </a:rPr>
              <a:t>) е </a:t>
            </a:r>
            <a:r>
              <a:rPr lang="en-US" sz="1400" dirty="0">
                <a:latin typeface="Arial" charset="0"/>
              </a:rPr>
              <a:t>s</a:t>
            </a:r>
            <a:r>
              <a:rPr lang="en-GB" sz="1400" dirty="0">
                <a:latin typeface="Arial" charset="0"/>
              </a:rPr>
              <a:t>, </a:t>
            </a:r>
            <a:r>
              <a:rPr lang="en-GB" sz="1400" dirty="0" err="1">
                <a:latin typeface="Arial" charset="0"/>
              </a:rPr>
              <a:t>то</a:t>
            </a:r>
            <a:r>
              <a:rPr lang="en-GB" sz="1400" dirty="0">
                <a:latin typeface="Arial" charset="0"/>
              </a:rPr>
              <a:t> </a:t>
            </a:r>
            <a:r>
              <a:rPr lang="en-GB" sz="1400" dirty="0" err="1">
                <a:latin typeface="Arial" charset="0"/>
              </a:rPr>
              <a:t>степента</a:t>
            </a:r>
            <a:r>
              <a:rPr lang="en-GB" sz="1400" dirty="0">
                <a:latin typeface="Arial" charset="0"/>
              </a:rPr>
              <a:t> </a:t>
            </a:r>
            <a:r>
              <a:rPr lang="en-GB" sz="1400" dirty="0" err="1">
                <a:latin typeface="Arial" charset="0"/>
              </a:rPr>
              <a:t>на</a:t>
            </a:r>
            <a:r>
              <a:rPr lang="en-GB" sz="1400" dirty="0">
                <a:latin typeface="Arial" charset="0"/>
              </a:rPr>
              <a:t> </a:t>
            </a:r>
            <a:r>
              <a:rPr lang="en-US" sz="1400" dirty="0">
                <a:latin typeface="Arial" charset="0"/>
              </a:rPr>
              <a:t>P</a:t>
            </a:r>
            <a:r>
              <a:rPr lang="en-GB" sz="1400" dirty="0">
                <a:latin typeface="Arial" charset="0"/>
              </a:rPr>
              <a:t>(</a:t>
            </a:r>
            <a:r>
              <a:rPr lang="en-US" sz="1400" dirty="0">
                <a:latin typeface="Arial" charset="0"/>
              </a:rPr>
              <a:t>x</a:t>
            </a:r>
            <a:r>
              <a:rPr lang="en-GB" sz="1400" dirty="0">
                <a:latin typeface="Arial" charset="0"/>
              </a:rPr>
              <a:t>), </a:t>
            </a:r>
            <a:r>
              <a:rPr lang="en-GB" sz="1400" dirty="0" err="1">
                <a:latin typeface="Arial" charset="0"/>
              </a:rPr>
              <a:t>респективно</a:t>
            </a:r>
            <a:r>
              <a:rPr lang="en-GB" sz="1400" dirty="0">
                <a:latin typeface="Arial" charset="0"/>
              </a:rPr>
              <a:t> </a:t>
            </a:r>
            <a:r>
              <a:rPr lang="en-GB" sz="1400" dirty="0" err="1">
                <a:latin typeface="Arial" charset="0"/>
              </a:rPr>
              <a:t>броят</a:t>
            </a:r>
            <a:r>
              <a:rPr lang="en-GB" sz="1400" dirty="0">
                <a:latin typeface="Arial" charset="0"/>
              </a:rPr>
              <a:t> </a:t>
            </a:r>
            <a:r>
              <a:rPr lang="en-GB" sz="1400" dirty="0" err="1">
                <a:latin typeface="Arial" charset="0"/>
              </a:rPr>
              <a:t>на</a:t>
            </a:r>
            <a:r>
              <a:rPr lang="en-GB" sz="1400" dirty="0">
                <a:latin typeface="Arial" charset="0"/>
              </a:rPr>
              <a:t> КР </a:t>
            </a:r>
            <a:r>
              <a:rPr lang="en-GB" sz="1400" dirty="0" err="1">
                <a:latin typeface="Arial" charset="0"/>
              </a:rPr>
              <a:t>ще</a:t>
            </a:r>
            <a:r>
              <a:rPr lang="en-GB" sz="1400" dirty="0">
                <a:latin typeface="Arial" charset="0"/>
              </a:rPr>
              <a:t> </a:t>
            </a:r>
            <a:r>
              <a:rPr lang="en-GB" sz="1400" dirty="0" err="1">
                <a:latin typeface="Arial" charset="0"/>
              </a:rPr>
              <a:t>бъде</a:t>
            </a:r>
            <a:r>
              <a:rPr lang="en-GB" sz="1400" dirty="0">
                <a:latin typeface="Arial" charset="0"/>
              </a:rPr>
              <a:t> 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k</a:t>
            </a:r>
            <a:r>
              <a:rPr lang="en-GB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=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s</a:t>
            </a:r>
            <a:r>
              <a:rPr lang="en-GB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+1=4+1=5</a:t>
            </a:r>
            <a:r>
              <a:rPr lang="en-GB" sz="1400" dirty="0">
                <a:latin typeface="Arial" charset="0"/>
              </a:rPr>
              <a:t>. </a:t>
            </a:r>
            <a:endParaRPr lang="bg-BG" sz="1400" dirty="0">
              <a:latin typeface="Arial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3429000" y="1527175"/>
            <a:ext cx="6461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n=15</a:t>
            </a:r>
            <a:endParaRPr lang="bg-BG" sz="1600" dirty="0">
              <a:solidFill>
                <a:schemeClr val="accent6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22238" y="2505075"/>
            <a:ext cx="4573587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rgbClr val="4D4D4D"/>
                </a:solidFill>
                <a:latin typeface="Arial" charset="0"/>
              </a:rPr>
              <a:t>P</a:t>
            </a:r>
            <a:r>
              <a:rPr lang="en-GB" sz="1400" dirty="0">
                <a:solidFill>
                  <a:srgbClr val="4D4D4D"/>
                </a:solidFill>
                <a:latin typeface="Arial" charset="0"/>
              </a:rPr>
              <a:t>(</a:t>
            </a:r>
            <a:r>
              <a:rPr lang="en-US" sz="1400" dirty="0">
                <a:solidFill>
                  <a:srgbClr val="4D4D4D"/>
                </a:solidFill>
                <a:latin typeface="Arial" charset="0"/>
              </a:rPr>
              <a:t>x</a:t>
            </a:r>
            <a:r>
              <a:rPr lang="en-GB" sz="1400" dirty="0">
                <a:solidFill>
                  <a:srgbClr val="4D4D4D"/>
                </a:solidFill>
                <a:latin typeface="Arial" charset="0"/>
              </a:rPr>
              <a:t>) = (1+</a:t>
            </a:r>
            <a:r>
              <a:rPr lang="en-US" sz="1400" dirty="0">
                <a:solidFill>
                  <a:srgbClr val="4D4D4D"/>
                </a:solidFill>
                <a:latin typeface="Arial" charset="0"/>
              </a:rPr>
              <a:t>x</a:t>
            </a:r>
            <a:r>
              <a:rPr lang="en-GB" sz="1400" dirty="0">
                <a:solidFill>
                  <a:srgbClr val="4D4D4D"/>
                </a:solidFill>
                <a:latin typeface="Arial" charset="0"/>
              </a:rPr>
              <a:t>).</a:t>
            </a:r>
            <a:r>
              <a:rPr lang="en-US" sz="1400" dirty="0">
                <a:solidFill>
                  <a:srgbClr val="4D4D4D"/>
                </a:solidFill>
                <a:latin typeface="Arial" charset="0"/>
              </a:rPr>
              <a:t>P</a:t>
            </a:r>
            <a:r>
              <a:rPr lang="en-GB" sz="1400" baseline="-25000" dirty="0">
                <a:solidFill>
                  <a:srgbClr val="4D4D4D"/>
                </a:solidFill>
                <a:latin typeface="Arial" charset="0"/>
              </a:rPr>
              <a:t>1</a:t>
            </a:r>
            <a:r>
              <a:rPr lang="en-GB" sz="1400" dirty="0">
                <a:solidFill>
                  <a:srgbClr val="4D4D4D"/>
                </a:solidFill>
                <a:latin typeface="Arial" charset="0"/>
              </a:rPr>
              <a:t>(</a:t>
            </a:r>
            <a:r>
              <a:rPr lang="en-US" sz="1400" dirty="0">
                <a:solidFill>
                  <a:srgbClr val="4D4D4D"/>
                </a:solidFill>
                <a:latin typeface="Arial" charset="0"/>
              </a:rPr>
              <a:t>x</a:t>
            </a:r>
            <a:r>
              <a:rPr lang="en-GB" sz="1400" dirty="0">
                <a:solidFill>
                  <a:srgbClr val="4D4D4D"/>
                </a:solidFill>
                <a:latin typeface="Arial" charset="0"/>
              </a:rPr>
              <a:t>) = (1+</a:t>
            </a:r>
            <a:r>
              <a:rPr lang="en-US" sz="1400" dirty="0">
                <a:solidFill>
                  <a:srgbClr val="4D4D4D"/>
                </a:solidFill>
                <a:latin typeface="Arial" charset="0"/>
              </a:rPr>
              <a:t>x</a:t>
            </a:r>
            <a:r>
              <a:rPr lang="en-GB" sz="1400" dirty="0">
                <a:solidFill>
                  <a:srgbClr val="4D4D4D"/>
                </a:solidFill>
                <a:latin typeface="Arial" charset="0"/>
              </a:rPr>
              <a:t>).(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x</a:t>
            </a:r>
            <a:r>
              <a:rPr lang="en-GB" sz="1400" baseline="30000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4</a:t>
            </a:r>
            <a:r>
              <a:rPr lang="en-GB" sz="1400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+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x</a:t>
            </a:r>
            <a:r>
              <a:rPr lang="en-GB" sz="1400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+1 </a:t>
            </a:r>
            <a:r>
              <a:rPr lang="en-GB" sz="1400" dirty="0">
                <a:solidFill>
                  <a:srgbClr val="4D4D4D"/>
                </a:solidFill>
                <a:latin typeface="Arial" charset="0"/>
              </a:rPr>
              <a:t>) = </a:t>
            </a:r>
            <a:r>
              <a:rPr lang="en-US" sz="1400" dirty="0">
                <a:solidFill>
                  <a:srgbClr val="4D4D4D"/>
                </a:solidFill>
                <a:latin typeface="Arial" charset="0"/>
              </a:rPr>
              <a:t>x</a:t>
            </a:r>
            <a:r>
              <a:rPr lang="en-GB" sz="1400" baseline="30000" dirty="0">
                <a:solidFill>
                  <a:srgbClr val="4D4D4D"/>
                </a:solidFill>
                <a:latin typeface="Arial" charset="0"/>
              </a:rPr>
              <a:t>4</a:t>
            </a:r>
            <a:r>
              <a:rPr lang="en-GB" sz="1400" dirty="0">
                <a:solidFill>
                  <a:srgbClr val="4D4D4D"/>
                </a:solidFill>
                <a:latin typeface="Arial" charset="0"/>
              </a:rPr>
              <a:t>+</a:t>
            </a:r>
            <a:r>
              <a:rPr lang="en-US" sz="1400" dirty="0">
                <a:solidFill>
                  <a:srgbClr val="4D4D4D"/>
                </a:solidFill>
                <a:latin typeface="Arial" charset="0"/>
              </a:rPr>
              <a:t>x</a:t>
            </a:r>
            <a:r>
              <a:rPr lang="en-GB" sz="1400" dirty="0">
                <a:solidFill>
                  <a:srgbClr val="4D4D4D"/>
                </a:solidFill>
                <a:latin typeface="Arial" charset="0"/>
              </a:rPr>
              <a:t>+1+</a:t>
            </a:r>
            <a:r>
              <a:rPr lang="en-US" sz="1400" dirty="0">
                <a:solidFill>
                  <a:srgbClr val="4D4D4D"/>
                </a:solidFill>
                <a:latin typeface="Arial" charset="0"/>
              </a:rPr>
              <a:t>x</a:t>
            </a:r>
            <a:r>
              <a:rPr lang="en-GB" sz="1400" baseline="30000" dirty="0">
                <a:solidFill>
                  <a:srgbClr val="4D4D4D"/>
                </a:solidFill>
                <a:latin typeface="Arial" charset="0"/>
              </a:rPr>
              <a:t>5</a:t>
            </a:r>
            <a:r>
              <a:rPr lang="en-GB" sz="1400" dirty="0">
                <a:solidFill>
                  <a:srgbClr val="4D4D4D"/>
                </a:solidFill>
                <a:latin typeface="Arial" charset="0"/>
              </a:rPr>
              <a:t>+</a:t>
            </a:r>
            <a:r>
              <a:rPr lang="en-US" sz="1400" dirty="0">
                <a:solidFill>
                  <a:srgbClr val="4D4D4D"/>
                </a:solidFill>
                <a:latin typeface="Arial" charset="0"/>
              </a:rPr>
              <a:t>x</a:t>
            </a:r>
            <a:r>
              <a:rPr lang="en-US" sz="1400" baseline="30000" dirty="0">
                <a:solidFill>
                  <a:srgbClr val="4D4D4D"/>
                </a:solidFill>
                <a:latin typeface="Arial" charset="0"/>
              </a:rPr>
              <a:t>2</a:t>
            </a:r>
            <a:r>
              <a:rPr lang="en-GB" sz="1400" dirty="0">
                <a:solidFill>
                  <a:srgbClr val="4D4D4D"/>
                </a:solidFill>
                <a:latin typeface="Arial" charset="0"/>
              </a:rPr>
              <a:t>+x=</a:t>
            </a:r>
          </a:p>
          <a:p>
            <a:pPr eaLnBrk="1" hangingPunct="1">
              <a:defRPr/>
            </a:pPr>
            <a:r>
              <a:rPr lang="en-GB" sz="1400" dirty="0">
                <a:solidFill>
                  <a:srgbClr val="4D4D4D"/>
                </a:solidFill>
                <a:latin typeface="Arial" charset="0"/>
              </a:rPr>
              <a:t>                                                         </a:t>
            </a:r>
            <a:endParaRPr lang="bg-BG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9228" name="Rectangle 73"/>
          <p:cNvSpPr>
            <a:spLocks noChangeArrowheads="1"/>
          </p:cNvSpPr>
          <p:nvPr/>
        </p:nvSpPr>
        <p:spPr bwMode="auto">
          <a:xfrm>
            <a:off x="4851400" y="2370138"/>
            <a:ext cx="4116388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endParaRPr lang="bg-BG" sz="300" dirty="0">
              <a:latin typeface="Arial" charset="0"/>
            </a:endParaRPr>
          </a:p>
          <a:p>
            <a:pPr algn="ctr" eaLnBrk="1" hangingPunct="1">
              <a:defRPr/>
            </a:pPr>
            <a:endParaRPr lang="en-US" sz="300" dirty="0">
              <a:latin typeface="+mj-lt"/>
              <a:cs typeface="Times New Roman" pitchFamily="18" charset="0"/>
            </a:endParaRPr>
          </a:p>
          <a:p>
            <a:pPr algn="ctr" eaLnBrk="1" hangingPunct="1">
              <a:defRPr/>
            </a:pPr>
            <a:r>
              <a:rPr lang="en-US" sz="1600" dirty="0">
                <a:latin typeface="Arial" charset="0"/>
              </a:rPr>
              <a:t>     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P</a:t>
            </a:r>
            <a:r>
              <a:rPr lang="en-GB" sz="1600" baseline="-25000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1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(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x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)=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x</a:t>
            </a:r>
            <a:r>
              <a:rPr lang="en-GB" sz="1600" baseline="30000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4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 +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x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 + 1        </a:t>
            </a:r>
            <a:r>
              <a:rPr lang="en-US" sz="1600" dirty="0">
                <a:latin typeface="Arial" charset="0"/>
              </a:rPr>
              <a:t>P</a:t>
            </a:r>
            <a:r>
              <a:rPr lang="en-GB" sz="1600" baseline="-25000" dirty="0">
                <a:latin typeface="Arial" charset="0"/>
              </a:rPr>
              <a:t>1</a:t>
            </a:r>
            <a:r>
              <a:rPr lang="en-GB" sz="1600" dirty="0">
                <a:latin typeface="Arial" charset="0"/>
              </a:rPr>
              <a:t>(</a:t>
            </a:r>
            <a:r>
              <a:rPr lang="en-US" sz="1600" dirty="0">
                <a:latin typeface="Arial" charset="0"/>
              </a:rPr>
              <a:t>x</a:t>
            </a:r>
            <a:r>
              <a:rPr lang="en-GB" sz="1600" dirty="0">
                <a:latin typeface="Arial" charset="0"/>
              </a:rPr>
              <a:t>)=</a:t>
            </a:r>
            <a:r>
              <a:rPr lang="en-US" sz="1600" dirty="0">
                <a:latin typeface="Arial" charset="0"/>
              </a:rPr>
              <a:t>x</a:t>
            </a:r>
            <a:r>
              <a:rPr lang="en-GB" sz="1600" baseline="30000" dirty="0">
                <a:latin typeface="Arial" charset="0"/>
              </a:rPr>
              <a:t>4</a:t>
            </a:r>
            <a:r>
              <a:rPr lang="en-GB" sz="1600" dirty="0">
                <a:latin typeface="Arial" charset="0"/>
              </a:rPr>
              <a:t> + </a:t>
            </a:r>
            <a:r>
              <a:rPr lang="en-US" sz="1600" dirty="0">
                <a:latin typeface="Arial" charset="0"/>
              </a:rPr>
              <a:t>x</a:t>
            </a:r>
            <a:r>
              <a:rPr lang="en-US" sz="1600" baseline="30000" dirty="0">
                <a:latin typeface="Arial" charset="0"/>
              </a:rPr>
              <a:t>3</a:t>
            </a:r>
            <a:r>
              <a:rPr lang="en-GB" sz="1600" dirty="0">
                <a:latin typeface="Arial" charset="0"/>
              </a:rPr>
              <a:t> + 1   </a:t>
            </a:r>
            <a:endParaRPr lang="bg-BG" sz="1600" dirty="0">
              <a:latin typeface="Arial" charset="0"/>
            </a:endParaRPr>
          </a:p>
          <a:p>
            <a:pPr algn="ctr" eaLnBrk="1" hangingPunct="1">
              <a:defRPr/>
            </a:pPr>
            <a:endParaRPr lang="bg-BG" sz="1400" dirty="0">
              <a:solidFill>
                <a:srgbClr val="4D4D4D"/>
              </a:solidFill>
              <a:latin typeface="Arial" charset="0"/>
            </a:endParaRPr>
          </a:p>
          <a:p>
            <a:pPr algn="ctr" eaLnBrk="1" hangingPunct="1">
              <a:defRPr/>
            </a:pPr>
            <a:r>
              <a:rPr lang="en-GB" sz="1400" dirty="0">
                <a:latin typeface="Arial" charset="0"/>
              </a:rPr>
              <a:t> </a:t>
            </a:r>
            <a:endParaRPr lang="en-US" sz="1400" dirty="0">
              <a:latin typeface="+mj-lt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4714875" y="1484313"/>
            <a:ext cx="44291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bg-BG" sz="1400">
                <a:solidFill>
                  <a:srgbClr val="4D4D4D"/>
                </a:solidFill>
              </a:rPr>
              <a:t>Пораждащият полином на такъв код ще има вида</a:t>
            </a:r>
            <a:r>
              <a:rPr lang="bg-BG" altLang="bg-BG" sz="1400">
                <a:solidFill>
                  <a:srgbClr val="4D4D4D"/>
                </a:solidFill>
              </a:rPr>
              <a:t>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bg-BG" sz="1400">
                <a:solidFill>
                  <a:srgbClr val="6600CC"/>
                </a:solidFill>
              </a:rPr>
              <a:t> </a:t>
            </a:r>
            <a:r>
              <a:rPr lang="en-US" altLang="bg-BG" sz="1600">
                <a:solidFill>
                  <a:srgbClr val="6600CC"/>
                </a:solidFill>
              </a:rPr>
              <a:t>P</a:t>
            </a:r>
            <a:r>
              <a:rPr lang="en-GB" altLang="bg-BG" sz="1600">
                <a:solidFill>
                  <a:srgbClr val="6600CC"/>
                </a:solidFill>
              </a:rPr>
              <a:t>(</a:t>
            </a:r>
            <a:r>
              <a:rPr lang="en-US" altLang="bg-BG" sz="1600">
                <a:solidFill>
                  <a:srgbClr val="6600CC"/>
                </a:solidFill>
              </a:rPr>
              <a:t>x</a:t>
            </a:r>
            <a:r>
              <a:rPr lang="en-GB" altLang="bg-BG" sz="1600">
                <a:solidFill>
                  <a:srgbClr val="6600CC"/>
                </a:solidFill>
              </a:rPr>
              <a:t>) = (1+</a:t>
            </a:r>
            <a:r>
              <a:rPr lang="en-US" altLang="bg-BG" sz="1600">
                <a:solidFill>
                  <a:srgbClr val="6600CC"/>
                </a:solidFill>
              </a:rPr>
              <a:t>x</a:t>
            </a:r>
            <a:r>
              <a:rPr lang="en-GB" altLang="bg-BG" sz="1600">
                <a:solidFill>
                  <a:srgbClr val="6600CC"/>
                </a:solidFill>
              </a:rPr>
              <a:t>).</a:t>
            </a:r>
            <a:r>
              <a:rPr lang="en-US" altLang="bg-BG" sz="1600">
                <a:solidFill>
                  <a:srgbClr val="6600CC"/>
                </a:solidFill>
              </a:rPr>
              <a:t>P</a:t>
            </a:r>
            <a:r>
              <a:rPr lang="en-GB" altLang="bg-BG" sz="1600" baseline="-25000">
                <a:solidFill>
                  <a:srgbClr val="6600CC"/>
                </a:solidFill>
              </a:rPr>
              <a:t>1</a:t>
            </a:r>
            <a:r>
              <a:rPr lang="en-GB" altLang="bg-BG" sz="1600">
                <a:solidFill>
                  <a:srgbClr val="6600CC"/>
                </a:solidFill>
              </a:rPr>
              <a:t>(</a:t>
            </a:r>
            <a:r>
              <a:rPr lang="en-US" altLang="bg-BG" sz="1600">
                <a:solidFill>
                  <a:srgbClr val="6600CC"/>
                </a:solidFill>
              </a:rPr>
              <a:t>x</a:t>
            </a:r>
            <a:r>
              <a:rPr lang="en-GB" altLang="bg-BG" sz="1600">
                <a:solidFill>
                  <a:srgbClr val="6600CC"/>
                </a:solidFill>
              </a:rPr>
              <a:t>)</a:t>
            </a:r>
            <a:endParaRPr lang="bg-BG" altLang="bg-BG" sz="1600">
              <a:solidFill>
                <a:srgbClr val="6600CC"/>
              </a:solidFill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4786313" y="1957388"/>
            <a:ext cx="43576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bg-BG" sz="1400" dirty="0">
                <a:solidFill>
                  <a:srgbClr val="4D4D4D"/>
                </a:solidFill>
              </a:rPr>
              <a:t>P</a:t>
            </a:r>
            <a:r>
              <a:rPr lang="en-GB" altLang="bg-BG" sz="1400" baseline="-25000" dirty="0">
                <a:solidFill>
                  <a:srgbClr val="4D4D4D"/>
                </a:solidFill>
              </a:rPr>
              <a:t>1</a:t>
            </a:r>
            <a:r>
              <a:rPr lang="en-GB" altLang="bg-BG" sz="1400" dirty="0">
                <a:solidFill>
                  <a:srgbClr val="4D4D4D"/>
                </a:solidFill>
              </a:rPr>
              <a:t>(</a:t>
            </a:r>
            <a:r>
              <a:rPr lang="en-US" altLang="bg-BG" sz="1400" dirty="0">
                <a:solidFill>
                  <a:srgbClr val="4D4D4D"/>
                </a:solidFill>
              </a:rPr>
              <a:t>x</a:t>
            </a:r>
            <a:r>
              <a:rPr lang="en-GB" altLang="bg-BG" sz="1400" dirty="0">
                <a:solidFill>
                  <a:srgbClr val="4D4D4D"/>
                </a:solidFill>
              </a:rPr>
              <a:t>) </a:t>
            </a:r>
            <a:r>
              <a:rPr lang="en-GB" altLang="bg-BG" sz="1400" dirty="0" err="1">
                <a:solidFill>
                  <a:srgbClr val="4D4D4D"/>
                </a:solidFill>
              </a:rPr>
              <a:t>се</a:t>
            </a:r>
            <a:r>
              <a:rPr lang="en-GB" altLang="bg-BG" sz="1400" dirty="0">
                <a:solidFill>
                  <a:srgbClr val="4D4D4D"/>
                </a:solidFill>
              </a:rPr>
              <a:t> </a:t>
            </a:r>
            <a:r>
              <a:rPr lang="en-GB" altLang="bg-BG" sz="1400" dirty="0" err="1">
                <a:solidFill>
                  <a:srgbClr val="4D4D4D"/>
                </a:solidFill>
              </a:rPr>
              <a:t>избира</a:t>
            </a:r>
            <a:r>
              <a:rPr lang="en-GB" altLang="bg-BG" sz="1400" dirty="0">
                <a:solidFill>
                  <a:srgbClr val="4D4D4D"/>
                </a:solidFill>
              </a:rPr>
              <a:t> </a:t>
            </a:r>
            <a:r>
              <a:rPr lang="en-GB" altLang="bg-BG" sz="1400" dirty="0" err="1">
                <a:solidFill>
                  <a:srgbClr val="4D4D4D"/>
                </a:solidFill>
              </a:rPr>
              <a:t>така</a:t>
            </a:r>
            <a:r>
              <a:rPr lang="en-GB" altLang="bg-BG" sz="1400" dirty="0">
                <a:solidFill>
                  <a:srgbClr val="4D4D4D"/>
                </a:solidFill>
              </a:rPr>
              <a:t>, </a:t>
            </a:r>
            <a:r>
              <a:rPr lang="en-GB" altLang="bg-BG" sz="1400" dirty="0" err="1">
                <a:solidFill>
                  <a:srgbClr val="4D4D4D"/>
                </a:solidFill>
              </a:rPr>
              <a:t>че</a:t>
            </a:r>
            <a:r>
              <a:rPr lang="en-GB" altLang="bg-BG" sz="1400" dirty="0">
                <a:solidFill>
                  <a:srgbClr val="4D4D4D"/>
                </a:solidFill>
              </a:rPr>
              <a:t> </a:t>
            </a:r>
            <a:r>
              <a:rPr lang="en-GB" altLang="bg-BG" sz="1400" dirty="0" err="1">
                <a:solidFill>
                  <a:srgbClr val="4D4D4D"/>
                </a:solidFill>
              </a:rPr>
              <a:t>показателят</a:t>
            </a:r>
            <a:r>
              <a:rPr lang="en-GB" altLang="bg-BG" sz="1400" dirty="0">
                <a:solidFill>
                  <a:srgbClr val="4D4D4D"/>
                </a:solidFill>
              </a:rPr>
              <a:t> </a:t>
            </a:r>
            <a:r>
              <a:rPr lang="en-GB" altLang="bg-BG" sz="1400" dirty="0" err="1">
                <a:solidFill>
                  <a:srgbClr val="4D4D4D"/>
                </a:solidFill>
              </a:rPr>
              <a:t>му</a:t>
            </a:r>
            <a:r>
              <a:rPr lang="en-GB" altLang="bg-BG" sz="1400" dirty="0">
                <a:solidFill>
                  <a:srgbClr val="4D4D4D"/>
                </a:solidFill>
              </a:rPr>
              <a:t> </a:t>
            </a:r>
            <a:r>
              <a:rPr lang="en-US" altLang="bg-BG" sz="1400" i="1" dirty="0">
                <a:solidFill>
                  <a:srgbClr val="4D4D4D"/>
                </a:solidFill>
              </a:rPr>
              <a:t>l</a:t>
            </a:r>
            <a:r>
              <a:rPr lang="en-GB" altLang="bg-BG" sz="1400" dirty="0">
                <a:solidFill>
                  <a:srgbClr val="4D4D4D"/>
                </a:solidFill>
              </a:rPr>
              <a:t> </a:t>
            </a:r>
            <a:r>
              <a:rPr lang="bg-BG" altLang="bg-BG" sz="1400" dirty="0">
                <a:solidFill>
                  <a:srgbClr val="4D4D4D"/>
                </a:solidFill>
              </a:rPr>
              <a:t> от </a:t>
            </a:r>
            <a:r>
              <a:rPr lang="en-GB" altLang="bg-BG" sz="1400" dirty="0" err="1">
                <a:solidFill>
                  <a:srgbClr val="4D4D4D"/>
                </a:solidFill>
              </a:rPr>
              <a:t>табл</a:t>
            </a:r>
            <a:r>
              <a:rPr lang="en-GB" altLang="bg-BG" sz="1400" dirty="0">
                <a:solidFill>
                  <a:srgbClr val="4D4D4D"/>
                </a:solidFill>
              </a:rPr>
              <a:t>.</a:t>
            </a:r>
            <a:endParaRPr lang="bg-BG" altLang="bg-BG" sz="1400" dirty="0">
              <a:solidFill>
                <a:srgbClr val="4D4D4D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bg-BG" sz="1400" dirty="0">
                <a:solidFill>
                  <a:srgbClr val="4D4D4D"/>
                </a:solidFill>
              </a:rPr>
              <a:t> </a:t>
            </a:r>
            <a:r>
              <a:rPr lang="en-GB" altLang="bg-BG" sz="1400" dirty="0" err="1">
                <a:solidFill>
                  <a:srgbClr val="4D4D4D"/>
                </a:solidFill>
              </a:rPr>
              <a:t>да</a:t>
            </a:r>
            <a:r>
              <a:rPr lang="en-GB" altLang="bg-BG" sz="1400" dirty="0">
                <a:solidFill>
                  <a:srgbClr val="4D4D4D"/>
                </a:solidFill>
              </a:rPr>
              <a:t> </a:t>
            </a:r>
            <a:r>
              <a:rPr lang="en-GB" altLang="bg-BG" sz="1400" dirty="0" err="1">
                <a:solidFill>
                  <a:srgbClr val="4D4D4D"/>
                </a:solidFill>
              </a:rPr>
              <a:t>изпълнява</a:t>
            </a:r>
            <a:r>
              <a:rPr lang="en-GB" altLang="bg-BG" sz="1400" dirty="0">
                <a:solidFill>
                  <a:srgbClr val="4D4D4D"/>
                </a:solidFill>
              </a:rPr>
              <a:t> </a:t>
            </a:r>
            <a:r>
              <a:rPr lang="en-GB" altLang="bg-BG" sz="1400" dirty="0" err="1">
                <a:solidFill>
                  <a:srgbClr val="4D4D4D"/>
                </a:solidFill>
              </a:rPr>
              <a:t>условието</a:t>
            </a:r>
            <a:r>
              <a:rPr lang="en-GB" altLang="bg-BG" sz="1400" dirty="0">
                <a:solidFill>
                  <a:srgbClr val="4D4D4D"/>
                </a:solidFill>
              </a:rPr>
              <a:t> </a:t>
            </a:r>
            <a:r>
              <a:rPr lang="en-US" altLang="bg-BG" sz="1600" b="1" i="1" dirty="0">
                <a:solidFill>
                  <a:srgbClr val="86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altLang="bg-BG" sz="1600" dirty="0">
                <a:solidFill>
                  <a:srgbClr val="861212"/>
                </a:solidFill>
              </a:rPr>
              <a:t> ≥ </a:t>
            </a:r>
            <a:r>
              <a:rPr lang="en-US" altLang="bg-BG" sz="1600" dirty="0">
                <a:solidFill>
                  <a:srgbClr val="861212"/>
                </a:solidFill>
              </a:rPr>
              <a:t>n </a:t>
            </a:r>
            <a:r>
              <a:rPr lang="en-US" altLang="bg-BG" sz="1400" dirty="0">
                <a:solidFill>
                  <a:srgbClr val="861212"/>
                </a:solidFill>
              </a:rPr>
              <a:t>; </a:t>
            </a:r>
            <a:r>
              <a:rPr lang="en-US" altLang="bg-BG" sz="1600" b="1" i="1" dirty="0">
                <a:solidFill>
                  <a:srgbClr val="86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altLang="bg-BG" sz="1600" dirty="0">
                <a:solidFill>
                  <a:srgbClr val="861212"/>
                </a:solidFill>
              </a:rPr>
              <a:t> ≥ 15 </a:t>
            </a:r>
            <a:r>
              <a:rPr lang="en-GB" altLang="bg-BG" sz="1400" dirty="0">
                <a:solidFill>
                  <a:srgbClr val="861212"/>
                </a:solidFill>
              </a:rPr>
              <a:t>; </a:t>
            </a:r>
            <a:r>
              <a:rPr lang="en-US" altLang="bg-BG" sz="1600" b="1" i="1" dirty="0">
                <a:solidFill>
                  <a:srgbClr val="86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bg-BG" sz="1600" dirty="0">
                <a:solidFill>
                  <a:srgbClr val="861212"/>
                </a:solidFill>
                <a:cs typeface="Times New Roman" panose="02020603050405020304" pitchFamily="18" charset="0"/>
              </a:rPr>
              <a:t>=15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2917825" y="2720975"/>
            <a:ext cx="1222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bg-BG" sz="1400">
                <a:solidFill>
                  <a:srgbClr val="4D4D4D"/>
                </a:solidFill>
              </a:rPr>
              <a:t>= </a:t>
            </a:r>
            <a:r>
              <a:rPr lang="en-US" altLang="bg-BG" sz="1400">
                <a:solidFill>
                  <a:srgbClr val="0000FF"/>
                </a:solidFill>
              </a:rPr>
              <a:t>x</a:t>
            </a:r>
            <a:r>
              <a:rPr lang="en-GB" altLang="bg-BG" sz="1400" baseline="30000">
                <a:solidFill>
                  <a:srgbClr val="0000FF"/>
                </a:solidFill>
              </a:rPr>
              <a:t>5</a:t>
            </a:r>
            <a:r>
              <a:rPr lang="en-GB" altLang="bg-BG" sz="1400">
                <a:solidFill>
                  <a:srgbClr val="0000FF"/>
                </a:solidFill>
              </a:rPr>
              <a:t>+</a:t>
            </a:r>
            <a:r>
              <a:rPr lang="en-US" altLang="bg-BG" sz="1400">
                <a:solidFill>
                  <a:srgbClr val="0000FF"/>
                </a:solidFill>
              </a:rPr>
              <a:t>x</a:t>
            </a:r>
            <a:r>
              <a:rPr lang="en-GB" altLang="bg-BG" sz="1400" baseline="30000">
                <a:solidFill>
                  <a:srgbClr val="0000FF"/>
                </a:solidFill>
              </a:rPr>
              <a:t>4</a:t>
            </a:r>
            <a:r>
              <a:rPr lang="en-GB" altLang="bg-BG" sz="1400">
                <a:solidFill>
                  <a:srgbClr val="0000FF"/>
                </a:solidFill>
              </a:rPr>
              <a:t>+</a:t>
            </a:r>
            <a:r>
              <a:rPr lang="en-US" altLang="bg-BG" sz="1400">
                <a:solidFill>
                  <a:srgbClr val="0000FF"/>
                </a:solidFill>
              </a:rPr>
              <a:t>x</a:t>
            </a:r>
            <a:r>
              <a:rPr lang="en-US" altLang="bg-BG" sz="1400" baseline="30000">
                <a:solidFill>
                  <a:srgbClr val="0000FF"/>
                </a:solidFill>
              </a:rPr>
              <a:t>2</a:t>
            </a:r>
            <a:r>
              <a:rPr lang="en-GB" altLang="bg-BG" sz="1400">
                <a:solidFill>
                  <a:srgbClr val="0000FF"/>
                </a:solidFill>
              </a:rPr>
              <a:t>+1</a:t>
            </a:r>
            <a:endParaRPr lang="bg-BG" altLang="bg-BG" sz="1800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917825" y="3660775"/>
            <a:ext cx="469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10</a:t>
            </a:r>
            <a:endParaRPr lang="bg-BG" altLang="bg-BG" sz="1800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3203575" y="3660775"/>
            <a:ext cx="520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bg-BG" sz="1800">
                <a:solidFill>
                  <a:srgbClr val="4D4D4D"/>
                </a:solidFill>
              </a:rPr>
              <a:t>+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9</a:t>
            </a:r>
            <a:endParaRPr lang="bg-BG" altLang="bg-BG" sz="1800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3560763" y="3660775"/>
            <a:ext cx="520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bg-BG" sz="1800">
                <a:solidFill>
                  <a:srgbClr val="4D4D4D"/>
                </a:solidFill>
              </a:rPr>
              <a:t>+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8</a:t>
            </a:r>
            <a:endParaRPr lang="bg-BG" altLang="bg-BG" sz="1800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917950" y="3660775"/>
            <a:ext cx="520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bg-BG" sz="1800">
                <a:solidFill>
                  <a:srgbClr val="4D4D4D"/>
                </a:solidFill>
              </a:rPr>
              <a:t>+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7</a:t>
            </a:r>
            <a:endParaRPr lang="bg-BG" altLang="bg-BG" sz="1800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4275138" y="3660775"/>
            <a:ext cx="520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bg-BG" sz="1800">
                <a:solidFill>
                  <a:srgbClr val="4D4D4D"/>
                </a:solidFill>
              </a:rPr>
              <a:t>+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6</a:t>
            </a:r>
            <a:endParaRPr lang="bg-BG" altLang="bg-BG" sz="1800"/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4632325" y="3660775"/>
            <a:ext cx="520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bg-BG" sz="1800">
                <a:solidFill>
                  <a:srgbClr val="4D4D4D"/>
                </a:solidFill>
              </a:rPr>
              <a:t>+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5</a:t>
            </a:r>
            <a:endParaRPr lang="bg-BG" altLang="bg-BG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0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0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20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1" grpId="0" animBg="1"/>
      <p:bldP spid="50" grpId="0" animBg="1"/>
      <p:bldP spid="10251" grpId="0"/>
      <p:bldP spid="10252" grpId="0"/>
      <p:bldP spid="10253" grpId="0"/>
      <p:bldP spid="10254" grpId="0"/>
      <p:bldP spid="10255" grpId="0"/>
      <p:bldP spid="10259" grpId="0"/>
      <p:bldP spid="10261" grpId="0"/>
      <p:bldP spid="10262" grpId="0"/>
      <p:bldP spid="10264" grpId="0"/>
      <p:bldP spid="10265" grpId="0"/>
      <p:bldP spid="10267" grpId="0"/>
      <p:bldP spid="10268" grpId="0"/>
      <p:bldP spid="10270" grpId="0"/>
      <p:bldP spid="10271" grpId="0"/>
      <p:bldP spid="10273" grpId="0"/>
      <p:bldP spid="10274" grpId="0"/>
      <p:bldP spid="10276" grpId="0"/>
      <p:bldP spid="9259" grpId="0"/>
      <p:bldP spid="9261" grpId="0"/>
      <p:bldP spid="46" grpId="0"/>
      <p:bldP spid="47" grpId="0"/>
      <p:bldP spid="9228" grpId="0"/>
      <p:bldP spid="53" grpId="0"/>
      <p:bldP spid="54" grpId="0"/>
      <p:bldP spid="55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0" y="928688"/>
            <a:ext cx="9144000" cy="12858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51" name="Rectangle 50"/>
          <p:cNvSpPr/>
          <p:nvPr/>
        </p:nvSpPr>
        <p:spPr>
          <a:xfrm>
            <a:off x="142875" y="1498600"/>
            <a:ext cx="4500563" cy="644525"/>
          </a:xfrm>
          <a:prstGeom prst="rect">
            <a:avLst/>
          </a:prstGeom>
          <a:solidFill>
            <a:schemeClr val="bg1">
              <a:alpha val="88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50" name="Rectangle 49"/>
          <p:cNvSpPr/>
          <p:nvPr/>
        </p:nvSpPr>
        <p:spPr>
          <a:xfrm>
            <a:off x="4803775" y="1500188"/>
            <a:ext cx="4286250" cy="128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-142875" y="230188"/>
            <a:ext cx="9429750" cy="60166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0" name="Rectangle 19"/>
          <p:cNvSpPr/>
          <p:nvPr/>
        </p:nvSpPr>
        <p:spPr>
          <a:xfrm>
            <a:off x="928688" y="36513"/>
            <a:ext cx="7500937" cy="938212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893763" y="-142875"/>
            <a:ext cx="7500937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bg-BG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ЦИКЛИЧЕН  КОД </a:t>
            </a:r>
            <a:r>
              <a:rPr lang="en-US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                                              </a:t>
            </a:r>
            <a:endParaRPr lang="uk-UA" sz="24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11272" name="Rectangle 76"/>
          <p:cNvSpPr>
            <a:spLocks noChangeArrowheads="1"/>
          </p:cNvSpPr>
          <p:nvPr/>
        </p:nvSpPr>
        <p:spPr bwMode="auto">
          <a:xfrm>
            <a:off x="71438" y="2701925"/>
            <a:ext cx="2946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006600"/>
                </a:solidFill>
              </a:rPr>
              <a:t>x</a:t>
            </a:r>
            <a:r>
              <a:rPr lang="bg-BG" altLang="bg-BG" sz="1800" baseline="30000">
                <a:solidFill>
                  <a:srgbClr val="006600"/>
                </a:solidFill>
              </a:rPr>
              <a:t>1</a:t>
            </a:r>
            <a:r>
              <a:rPr lang="en-US" altLang="bg-BG" sz="1800" baseline="30000">
                <a:solidFill>
                  <a:srgbClr val="006600"/>
                </a:solidFill>
              </a:rPr>
              <a:t>5</a:t>
            </a:r>
            <a:r>
              <a:rPr lang="en-GB" altLang="bg-BG" sz="1800">
                <a:solidFill>
                  <a:srgbClr val="006600"/>
                </a:solidFill>
              </a:rPr>
              <a:t> + </a:t>
            </a:r>
            <a:r>
              <a:rPr lang="en-US" altLang="bg-BG" sz="1800">
                <a:solidFill>
                  <a:srgbClr val="006600"/>
                </a:solidFill>
              </a:rPr>
              <a:t>x</a:t>
            </a:r>
            <a:r>
              <a:rPr lang="bg-BG" altLang="bg-BG" sz="1800" baseline="30000">
                <a:solidFill>
                  <a:srgbClr val="006600"/>
                </a:solidFill>
              </a:rPr>
              <a:t>1</a:t>
            </a:r>
            <a:r>
              <a:rPr lang="en-US" altLang="bg-BG" sz="1800" baseline="30000">
                <a:solidFill>
                  <a:srgbClr val="006600"/>
                </a:solidFill>
              </a:rPr>
              <a:t>2</a:t>
            </a:r>
            <a:r>
              <a:rPr lang="en-GB" altLang="bg-BG" sz="1800">
                <a:solidFill>
                  <a:srgbClr val="006600"/>
                </a:solidFill>
              </a:rPr>
              <a:t> +</a:t>
            </a:r>
            <a:r>
              <a:rPr lang="en-US" altLang="bg-BG" sz="1800">
                <a:solidFill>
                  <a:srgbClr val="006600"/>
                </a:solidFill>
              </a:rPr>
              <a:t> x</a:t>
            </a:r>
            <a:r>
              <a:rPr lang="en-US" altLang="bg-BG" sz="1800" baseline="30000">
                <a:solidFill>
                  <a:srgbClr val="006600"/>
                </a:solidFill>
              </a:rPr>
              <a:t>11</a:t>
            </a:r>
            <a:r>
              <a:rPr lang="bg-BG" altLang="bg-BG" sz="1800" baseline="30000">
                <a:solidFill>
                  <a:srgbClr val="006600"/>
                </a:solidFill>
              </a:rPr>
              <a:t> </a:t>
            </a:r>
            <a:r>
              <a:rPr lang="en-GB" altLang="bg-BG" sz="1800">
                <a:solidFill>
                  <a:srgbClr val="006600"/>
                </a:solidFill>
              </a:rPr>
              <a:t>+ </a:t>
            </a:r>
            <a:r>
              <a:rPr lang="en-US" altLang="bg-BG" sz="1800">
                <a:solidFill>
                  <a:srgbClr val="006600"/>
                </a:solidFill>
              </a:rPr>
              <a:t>x</a:t>
            </a:r>
            <a:r>
              <a:rPr lang="en-US" altLang="bg-BG" sz="1800" baseline="30000">
                <a:solidFill>
                  <a:srgbClr val="006600"/>
                </a:solidFill>
              </a:rPr>
              <a:t>9</a:t>
            </a:r>
            <a:r>
              <a:rPr lang="bg-BG" altLang="bg-BG" sz="1800" baseline="30000">
                <a:solidFill>
                  <a:srgbClr val="006600"/>
                </a:solidFill>
              </a:rPr>
              <a:t> </a:t>
            </a:r>
            <a:r>
              <a:rPr lang="en-GB" altLang="bg-BG" sz="1800">
                <a:solidFill>
                  <a:srgbClr val="006600"/>
                </a:solidFill>
              </a:rPr>
              <a:t>+ </a:t>
            </a:r>
            <a:r>
              <a:rPr lang="en-US" altLang="bg-BG" sz="1800">
                <a:solidFill>
                  <a:srgbClr val="006600"/>
                </a:solidFill>
              </a:rPr>
              <a:t>x</a:t>
            </a:r>
            <a:r>
              <a:rPr lang="bg-BG" altLang="bg-BG" sz="1800" baseline="30000">
                <a:solidFill>
                  <a:srgbClr val="006600"/>
                </a:solidFill>
              </a:rPr>
              <a:t>6 </a:t>
            </a:r>
            <a:r>
              <a:rPr lang="en-GB" altLang="bg-BG" sz="1800">
                <a:solidFill>
                  <a:srgbClr val="006600"/>
                </a:solidFill>
              </a:rPr>
              <a:t>+ </a:t>
            </a:r>
            <a:r>
              <a:rPr lang="en-US" altLang="bg-BG" sz="1800">
                <a:solidFill>
                  <a:srgbClr val="006600"/>
                </a:solidFill>
              </a:rPr>
              <a:t>x</a:t>
            </a:r>
            <a:r>
              <a:rPr lang="en-US" altLang="bg-BG" sz="1800" baseline="30000">
                <a:solidFill>
                  <a:srgbClr val="006600"/>
                </a:solidFill>
              </a:rPr>
              <a:t>5</a:t>
            </a:r>
            <a:r>
              <a:rPr lang="en-GB" altLang="bg-BG" sz="1800">
                <a:solidFill>
                  <a:srgbClr val="006600"/>
                </a:solidFill>
              </a:rPr>
              <a:t> </a:t>
            </a:r>
            <a:endParaRPr lang="bg-BG" altLang="bg-BG" sz="1800">
              <a:solidFill>
                <a:srgbClr val="006600"/>
              </a:solidFill>
            </a:endParaRPr>
          </a:p>
        </p:txBody>
      </p:sp>
      <p:sp>
        <p:nvSpPr>
          <p:cNvPr id="11273" name="Rectangle 77"/>
          <p:cNvSpPr>
            <a:spLocks noChangeArrowheads="1"/>
          </p:cNvSpPr>
          <p:nvPr/>
        </p:nvSpPr>
        <p:spPr bwMode="auto">
          <a:xfrm>
            <a:off x="2917825" y="2701925"/>
            <a:ext cx="1296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0000FF"/>
                </a:solidFill>
              </a:rPr>
              <a:t>x</a:t>
            </a:r>
            <a:r>
              <a:rPr lang="en-GB" altLang="bg-BG" sz="1800" baseline="30000">
                <a:solidFill>
                  <a:srgbClr val="0000FF"/>
                </a:solidFill>
              </a:rPr>
              <a:t>5</a:t>
            </a:r>
            <a:r>
              <a:rPr lang="en-GB" altLang="bg-BG" sz="1800">
                <a:solidFill>
                  <a:srgbClr val="0000FF"/>
                </a:solidFill>
              </a:rPr>
              <a:t>+</a:t>
            </a:r>
            <a:r>
              <a:rPr lang="en-US" altLang="bg-BG" sz="1800">
                <a:solidFill>
                  <a:srgbClr val="0000FF"/>
                </a:solidFill>
              </a:rPr>
              <a:t> x</a:t>
            </a:r>
            <a:r>
              <a:rPr lang="en-GB" altLang="bg-BG" sz="1800" baseline="30000">
                <a:solidFill>
                  <a:srgbClr val="0000FF"/>
                </a:solidFill>
              </a:rPr>
              <a:t>3</a:t>
            </a:r>
            <a:r>
              <a:rPr lang="en-GB" altLang="bg-BG" sz="1800">
                <a:solidFill>
                  <a:srgbClr val="0000FF"/>
                </a:solidFill>
              </a:rPr>
              <a:t>+</a:t>
            </a:r>
            <a:r>
              <a:rPr lang="en-US" altLang="bg-BG" sz="1800">
                <a:solidFill>
                  <a:srgbClr val="0000FF"/>
                </a:solidFill>
              </a:rPr>
              <a:t>x</a:t>
            </a:r>
            <a:r>
              <a:rPr lang="en-GB" altLang="bg-BG" sz="1800">
                <a:solidFill>
                  <a:srgbClr val="0000FF"/>
                </a:solidFill>
              </a:rPr>
              <a:t>+1</a:t>
            </a:r>
            <a:endParaRPr lang="bg-BG" altLang="bg-BG" sz="1800">
              <a:solidFill>
                <a:srgbClr val="0000FF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rot="5400000">
            <a:off x="2749550" y="2879725"/>
            <a:ext cx="357188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927350" y="3059113"/>
            <a:ext cx="1285875" cy="1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6" name="Rectangle 84"/>
          <p:cNvSpPr>
            <a:spLocks noChangeArrowheads="1"/>
          </p:cNvSpPr>
          <p:nvPr/>
        </p:nvSpPr>
        <p:spPr bwMode="auto">
          <a:xfrm>
            <a:off x="2882900" y="3013075"/>
            <a:ext cx="24082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10</a:t>
            </a:r>
            <a:r>
              <a:rPr lang="en-GB" altLang="bg-BG" sz="1800">
                <a:solidFill>
                  <a:srgbClr val="4D4D4D"/>
                </a:solidFill>
              </a:rPr>
              <a:t>+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8</a:t>
            </a:r>
            <a:r>
              <a:rPr lang="en-GB" altLang="bg-BG" sz="1800">
                <a:solidFill>
                  <a:srgbClr val="4D4D4D"/>
                </a:solidFill>
              </a:rPr>
              <a:t>+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7</a:t>
            </a:r>
            <a:r>
              <a:rPr lang="en-GB" altLang="bg-BG" sz="1800">
                <a:solidFill>
                  <a:srgbClr val="4D4D4D"/>
                </a:solidFill>
              </a:rPr>
              <a:t>+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6</a:t>
            </a:r>
            <a:r>
              <a:rPr lang="en-GB" altLang="bg-BG" sz="1800">
                <a:solidFill>
                  <a:srgbClr val="4D4D4D"/>
                </a:solidFill>
              </a:rPr>
              <a:t>+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4</a:t>
            </a:r>
            <a:r>
              <a:rPr lang="bg-BG" altLang="bg-BG" sz="1800">
                <a:solidFill>
                  <a:srgbClr val="4D4D4D"/>
                </a:solidFill>
              </a:rPr>
              <a:t>+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2</a:t>
            </a:r>
            <a:r>
              <a:rPr lang="en-US" altLang="bg-BG" sz="1800">
                <a:solidFill>
                  <a:srgbClr val="4D4D4D"/>
                </a:solidFill>
              </a:rPr>
              <a:t>+1</a:t>
            </a:r>
            <a:endParaRPr lang="bg-BG" altLang="bg-BG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bg-BG" altLang="bg-BG" sz="1800"/>
          </a:p>
        </p:txBody>
      </p:sp>
      <p:sp>
        <p:nvSpPr>
          <p:cNvPr id="11277" name="Rectangle 85"/>
          <p:cNvSpPr>
            <a:spLocks noChangeArrowheads="1"/>
          </p:cNvSpPr>
          <p:nvPr/>
        </p:nvSpPr>
        <p:spPr bwMode="auto">
          <a:xfrm>
            <a:off x="80963" y="2951163"/>
            <a:ext cx="2136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1</a:t>
            </a:r>
            <a:r>
              <a:rPr lang="en-US" altLang="bg-BG" sz="1800" baseline="30000">
                <a:solidFill>
                  <a:srgbClr val="4D4D4D"/>
                </a:solidFill>
              </a:rPr>
              <a:t>5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13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11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10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cxnSp>
        <p:nvCxnSpPr>
          <p:cNvPr id="87" name="Straight Connector 86"/>
          <p:cNvCxnSpPr/>
          <p:nvPr/>
        </p:nvCxnSpPr>
        <p:spPr>
          <a:xfrm>
            <a:off x="161925" y="3273425"/>
            <a:ext cx="2555875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9" name="Rectangle 87"/>
          <p:cNvSpPr>
            <a:spLocks noChangeArrowheads="1"/>
          </p:cNvSpPr>
          <p:nvPr/>
        </p:nvSpPr>
        <p:spPr bwMode="auto">
          <a:xfrm>
            <a:off x="107950" y="3246438"/>
            <a:ext cx="2957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1</a:t>
            </a:r>
            <a:r>
              <a:rPr lang="en-US" altLang="bg-BG" sz="1800" baseline="30000">
                <a:solidFill>
                  <a:srgbClr val="4D4D4D"/>
                </a:solidFill>
              </a:rPr>
              <a:t>3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12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10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9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6</a:t>
            </a:r>
            <a:r>
              <a:rPr lang="en-US" altLang="bg-BG" sz="1800">
                <a:solidFill>
                  <a:srgbClr val="4D4D4D"/>
                </a:solidFill>
              </a:rPr>
              <a:t> + x</a:t>
            </a:r>
            <a:r>
              <a:rPr lang="en-US" altLang="bg-BG" sz="1800" baseline="30000">
                <a:solidFill>
                  <a:srgbClr val="4D4D4D"/>
                </a:solidFill>
              </a:rPr>
              <a:t>5</a:t>
            </a:r>
            <a:r>
              <a:rPr lang="en-GB" altLang="bg-BG" sz="18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sp>
        <p:nvSpPr>
          <p:cNvPr id="11280" name="Rectangle 88"/>
          <p:cNvSpPr>
            <a:spLocks noChangeArrowheads="1"/>
          </p:cNvSpPr>
          <p:nvPr/>
        </p:nvSpPr>
        <p:spPr bwMode="auto">
          <a:xfrm>
            <a:off x="117475" y="3487738"/>
            <a:ext cx="1955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1</a:t>
            </a:r>
            <a:r>
              <a:rPr lang="en-US" altLang="bg-BG" sz="1800" baseline="30000">
                <a:solidFill>
                  <a:srgbClr val="4D4D4D"/>
                </a:solidFill>
              </a:rPr>
              <a:t>3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11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9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8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cxnSp>
        <p:nvCxnSpPr>
          <p:cNvPr id="90" name="Straight Connector 89"/>
          <p:cNvCxnSpPr/>
          <p:nvPr/>
        </p:nvCxnSpPr>
        <p:spPr>
          <a:xfrm>
            <a:off x="161925" y="3819525"/>
            <a:ext cx="2555875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2" name="Rectangle 90"/>
          <p:cNvSpPr>
            <a:spLocks noChangeArrowheads="1"/>
          </p:cNvSpPr>
          <p:nvPr/>
        </p:nvSpPr>
        <p:spPr bwMode="auto">
          <a:xfrm>
            <a:off x="250825" y="3790950"/>
            <a:ext cx="2967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12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11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10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8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6</a:t>
            </a:r>
            <a:r>
              <a:rPr lang="en-US" altLang="bg-BG" sz="1800">
                <a:solidFill>
                  <a:srgbClr val="4D4D4D"/>
                </a:solidFill>
              </a:rPr>
              <a:t> + x</a:t>
            </a:r>
            <a:r>
              <a:rPr lang="en-US" altLang="bg-BG" sz="1800" baseline="30000">
                <a:solidFill>
                  <a:srgbClr val="4D4D4D"/>
                </a:solidFill>
              </a:rPr>
              <a:t>5</a:t>
            </a:r>
            <a:r>
              <a:rPr lang="en-GB" altLang="bg-BG" sz="18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sp>
        <p:nvSpPr>
          <p:cNvPr id="11283" name="Rectangle 91"/>
          <p:cNvSpPr>
            <a:spLocks noChangeArrowheads="1"/>
          </p:cNvSpPr>
          <p:nvPr/>
        </p:nvSpPr>
        <p:spPr bwMode="auto">
          <a:xfrm>
            <a:off x="250825" y="4032250"/>
            <a:ext cx="1966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12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10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8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7</a:t>
            </a:r>
            <a:r>
              <a:rPr lang="en-GB" altLang="bg-BG" sz="18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cxnSp>
        <p:nvCxnSpPr>
          <p:cNvPr id="93" name="Straight Connector 92"/>
          <p:cNvCxnSpPr/>
          <p:nvPr/>
        </p:nvCxnSpPr>
        <p:spPr>
          <a:xfrm>
            <a:off x="331788" y="4360863"/>
            <a:ext cx="2376487" cy="1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5" name="Rectangle 93"/>
          <p:cNvSpPr>
            <a:spLocks noChangeArrowheads="1"/>
          </p:cNvSpPr>
          <p:nvPr/>
        </p:nvSpPr>
        <p:spPr bwMode="auto">
          <a:xfrm>
            <a:off x="509588" y="4332288"/>
            <a:ext cx="1882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11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7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6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5</a:t>
            </a:r>
            <a:r>
              <a:rPr lang="en-GB" altLang="bg-BG" sz="18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sp>
        <p:nvSpPr>
          <p:cNvPr id="11286" name="Rectangle 94"/>
          <p:cNvSpPr>
            <a:spLocks noChangeArrowheads="1"/>
          </p:cNvSpPr>
          <p:nvPr/>
        </p:nvSpPr>
        <p:spPr bwMode="auto">
          <a:xfrm>
            <a:off x="509588" y="4573588"/>
            <a:ext cx="1849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11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9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7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6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cxnSp>
        <p:nvCxnSpPr>
          <p:cNvPr id="96" name="Straight Connector 95"/>
          <p:cNvCxnSpPr/>
          <p:nvPr/>
        </p:nvCxnSpPr>
        <p:spPr>
          <a:xfrm>
            <a:off x="484188" y="4902200"/>
            <a:ext cx="2232025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8" name="Rectangle 97"/>
          <p:cNvSpPr>
            <a:spLocks noChangeArrowheads="1"/>
          </p:cNvSpPr>
          <p:nvPr/>
        </p:nvSpPr>
        <p:spPr bwMode="auto">
          <a:xfrm>
            <a:off x="681038" y="4860925"/>
            <a:ext cx="9128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9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5</a:t>
            </a:r>
            <a:r>
              <a:rPr lang="en-GB" altLang="bg-BG" sz="18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sp>
        <p:nvSpPr>
          <p:cNvPr id="11289" name="Rectangle 98"/>
          <p:cNvSpPr>
            <a:spLocks noChangeArrowheads="1"/>
          </p:cNvSpPr>
          <p:nvPr/>
        </p:nvSpPr>
        <p:spPr bwMode="auto">
          <a:xfrm>
            <a:off x="681038" y="5102225"/>
            <a:ext cx="1733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9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7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5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4</a:t>
            </a:r>
            <a:endParaRPr lang="bg-BG" altLang="bg-BG" sz="1800"/>
          </a:p>
        </p:txBody>
      </p:sp>
      <p:cxnSp>
        <p:nvCxnSpPr>
          <p:cNvPr id="100" name="Straight Connector 99"/>
          <p:cNvCxnSpPr/>
          <p:nvPr/>
        </p:nvCxnSpPr>
        <p:spPr>
          <a:xfrm>
            <a:off x="636588" y="5430838"/>
            <a:ext cx="2087562" cy="1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1" name="Rectangle 100"/>
          <p:cNvSpPr>
            <a:spLocks noChangeArrowheads="1"/>
          </p:cNvSpPr>
          <p:nvPr/>
        </p:nvSpPr>
        <p:spPr bwMode="auto">
          <a:xfrm>
            <a:off x="949325" y="5889625"/>
            <a:ext cx="1776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5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4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3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2</a:t>
            </a:r>
            <a:r>
              <a:rPr lang="en-GB" altLang="bg-BG" sz="18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sp>
        <p:nvSpPr>
          <p:cNvPr id="11292" name="Rectangle 101"/>
          <p:cNvSpPr>
            <a:spLocks noChangeArrowheads="1"/>
          </p:cNvSpPr>
          <p:nvPr/>
        </p:nvSpPr>
        <p:spPr bwMode="auto">
          <a:xfrm>
            <a:off x="949325" y="6130925"/>
            <a:ext cx="1555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5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3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1</a:t>
            </a:r>
            <a:endParaRPr lang="bg-BG" altLang="bg-BG" sz="180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788988" y="6459538"/>
            <a:ext cx="1944687" cy="1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4" name="Rectangle 103"/>
          <p:cNvSpPr>
            <a:spLocks noChangeArrowheads="1"/>
          </p:cNvSpPr>
          <p:nvPr/>
        </p:nvSpPr>
        <p:spPr bwMode="auto">
          <a:xfrm>
            <a:off x="1092200" y="6418263"/>
            <a:ext cx="1576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FF0000"/>
                </a:solidFill>
              </a:rPr>
              <a:t>x</a:t>
            </a:r>
            <a:r>
              <a:rPr lang="en-US" altLang="bg-BG" sz="1800" baseline="30000">
                <a:solidFill>
                  <a:srgbClr val="FF0000"/>
                </a:solidFill>
              </a:rPr>
              <a:t>4</a:t>
            </a:r>
            <a:r>
              <a:rPr lang="bg-BG" altLang="bg-BG" sz="1800" baseline="30000">
                <a:solidFill>
                  <a:srgbClr val="FF0000"/>
                </a:solidFill>
              </a:rPr>
              <a:t> </a:t>
            </a:r>
            <a:r>
              <a:rPr lang="en-GB" altLang="bg-BG" sz="1800">
                <a:solidFill>
                  <a:srgbClr val="FF0000"/>
                </a:solidFill>
              </a:rPr>
              <a:t>+ </a:t>
            </a:r>
            <a:r>
              <a:rPr lang="en-US" altLang="bg-BG" sz="1800">
                <a:solidFill>
                  <a:srgbClr val="FF0000"/>
                </a:solidFill>
              </a:rPr>
              <a:t>x</a:t>
            </a:r>
            <a:r>
              <a:rPr lang="en-US" altLang="bg-BG" sz="1800" baseline="30000">
                <a:solidFill>
                  <a:srgbClr val="FF0000"/>
                </a:solidFill>
              </a:rPr>
              <a:t>2</a:t>
            </a:r>
            <a:r>
              <a:rPr lang="bg-BG" altLang="bg-BG" sz="1800" baseline="30000">
                <a:solidFill>
                  <a:srgbClr val="FF0000"/>
                </a:solidFill>
              </a:rPr>
              <a:t> </a:t>
            </a:r>
            <a:r>
              <a:rPr lang="en-GB" altLang="bg-BG" sz="1800">
                <a:solidFill>
                  <a:srgbClr val="FF0000"/>
                </a:solidFill>
              </a:rPr>
              <a:t>+ </a:t>
            </a:r>
            <a:r>
              <a:rPr lang="en-US" altLang="bg-BG" sz="1800">
                <a:solidFill>
                  <a:srgbClr val="FF0000"/>
                </a:solidFill>
              </a:rPr>
              <a:t>x</a:t>
            </a:r>
            <a:r>
              <a:rPr lang="en-GB" altLang="bg-BG" sz="1800">
                <a:solidFill>
                  <a:srgbClr val="FF0000"/>
                </a:solidFill>
              </a:rPr>
              <a:t> + </a:t>
            </a:r>
            <a:r>
              <a:rPr lang="en-US" altLang="bg-BG" sz="1800">
                <a:solidFill>
                  <a:srgbClr val="FF0000"/>
                </a:solidFill>
              </a:rPr>
              <a:t>1</a:t>
            </a:r>
            <a:endParaRPr lang="bg-BG" altLang="bg-BG" sz="1800">
              <a:solidFill>
                <a:srgbClr val="FF0000"/>
              </a:solidFill>
            </a:endParaRPr>
          </a:p>
        </p:txBody>
      </p:sp>
      <p:sp>
        <p:nvSpPr>
          <p:cNvPr id="11295" name="Rectangle 107"/>
          <p:cNvSpPr>
            <a:spLocks noChangeArrowheads="1"/>
          </p:cNvSpPr>
          <p:nvPr/>
        </p:nvSpPr>
        <p:spPr bwMode="auto">
          <a:xfrm>
            <a:off x="2722563" y="5141913"/>
            <a:ext cx="2492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600"/>
              <a:t>R</a:t>
            </a:r>
            <a:r>
              <a:rPr lang="en-GB" altLang="bg-BG" sz="1600"/>
              <a:t>(</a:t>
            </a:r>
            <a:r>
              <a:rPr lang="en-US" altLang="bg-BG" sz="1600"/>
              <a:t>x</a:t>
            </a:r>
            <a:r>
              <a:rPr lang="en-GB" altLang="bg-BG" sz="1600"/>
              <a:t>) = </a:t>
            </a:r>
            <a:r>
              <a:rPr lang="en-US" altLang="bg-BG" sz="1600">
                <a:solidFill>
                  <a:srgbClr val="FF0000"/>
                </a:solidFill>
              </a:rPr>
              <a:t>x</a:t>
            </a:r>
            <a:r>
              <a:rPr lang="en-US" altLang="bg-BG" sz="1600" baseline="30000">
                <a:solidFill>
                  <a:srgbClr val="FF0000"/>
                </a:solidFill>
              </a:rPr>
              <a:t>4</a:t>
            </a:r>
            <a:r>
              <a:rPr lang="en-GB" altLang="bg-BG" sz="1600">
                <a:solidFill>
                  <a:srgbClr val="FF0000"/>
                </a:solidFill>
              </a:rPr>
              <a:t>+</a:t>
            </a:r>
            <a:r>
              <a:rPr lang="en-US" altLang="bg-BG" sz="1600">
                <a:solidFill>
                  <a:srgbClr val="FF0000"/>
                </a:solidFill>
              </a:rPr>
              <a:t>x</a:t>
            </a:r>
            <a:r>
              <a:rPr lang="en-US" altLang="bg-BG" sz="1600" baseline="30000">
                <a:solidFill>
                  <a:srgbClr val="FF0000"/>
                </a:solidFill>
              </a:rPr>
              <a:t>2</a:t>
            </a:r>
            <a:r>
              <a:rPr lang="en-GB" altLang="bg-BG" sz="1600">
                <a:solidFill>
                  <a:srgbClr val="FF0000"/>
                </a:solidFill>
              </a:rPr>
              <a:t>+</a:t>
            </a:r>
            <a:r>
              <a:rPr lang="en-US" altLang="bg-BG" sz="1600">
                <a:solidFill>
                  <a:srgbClr val="FF0000"/>
                </a:solidFill>
              </a:rPr>
              <a:t>x</a:t>
            </a:r>
            <a:r>
              <a:rPr lang="en-GB" altLang="bg-BG" sz="1600">
                <a:solidFill>
                  <a:srgbClr val="FF0000"/>
                </a:solidFill>
              </a:rPr>
              <a:t>+</a:t>
            </a:r>
            <a:r>
              <a:rPr lang="en-US" altLang="bg-BG" sz="1600">
                <a:solidFill>
                  <a:srgbClr val="FF0000"/>
                </a:solidFill>
              </a:rPr>
              <a:t>1   10111</a:t>
            </a:r>
            <a:endParaRPr lang="bg-BG" altLang="bg-BG" sz="1600">
              <a:solidFill>
                <a:srgbClr val="FF0000"/>
              </a:solidFill>
            </a:endParaRPr>
          </a:p>
        </p:txBody>
      </p:sp>
      <p:sp>
        <p:nvSpPr>
          <p:cNvPr id="11296" name="Rectangle 108"/>
          <p:cNvSpPr>
            <a:spLocks noChangeArrowheads="1"/>
          </p:cNvSpPr>
          <p:nvPr/>
        </p:nvSpPr>
        <p:spPr bwMode="auto">
          <a:xfrm>
            <a:off x="4257675" y="5184775"/>
            <a:ext cx="4111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100">
                <a:solidFill>
                  <a:srgbClr val="4D4D4D"/>
                </a:solidFill>
                <a:sym typeface="Wingdings" panose="05000000000000000000" pitchFamily="2" charset="2"/>
              </a:rPr>
              <a:t>  </a:t>
            </a:r>
            <a:endParaRPr lang="bg-BG" altLang="bg-BG" sz="1800"/>
          </a:p>
        </p:txBody>
      </p:sp>
      <p:sp>
        <p:nvSpPr>
          <p:cNvPr id="11297" name="Rectangle 109"/>
          <p:cNvSpPr>
            <a:spLocks noChangeArrowheads="1"/>
          </p:cNvSpPr>
          <p:nvPr/>
        </p:nvSpPr>
        <p:spPr bwMode="auto">
          <a:xfrm>
            <a:off x="2643188" y="5553075"/>
            <a:ext cx="2582862" cy="336550"/>
          </a:xfrm>
          <a:prstGeom prst="rect">
            <a:avLst/>
          </a:pr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bg-BG" sz="1600"/>
              <a:t>F(x) =</a:t>
            </a:r>
            <a:r>
              <a:rPr lang="bg-BG" altLang="bg-BG" sz="1600"/>
              <a:t> 10011010011</a:t>
            </a:r>
            <a:r>
              <a:rPr lang="en-US" altLang="bg-BG" sz="1600">
                <a:solidFill>
                  <a:srgbClr val="FF0000"/>
                </a:solidFill>
              </a:rPr>
              <a:t>10111</a:t>
            </a:r>
            <a:endParaRPr lang="bg-BG" altLang="bg-BG" sz="1600">
              <a:solidFill>
                <a:srgbClr val="FF0000"/>
              </a:solidFill>
            </a:endParaRPr>
          </a:p>
        </p:txBody>
      </p:sp>
      <p:sp>
        <p:nvSpPr>
          <p:cNvPr id="111" name="Left Brace 110"/>
          <p:cNvSpPr/>
          <p:nvPr/>
        </p:nvSpPr>
        <p:spPr>
          <a:xfrm rot="16200000">
            <a:off x="3840163" y="5275262"/>
            <a:ext cx="177800" cy="11969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112" name="Left Brace 111"/>
          <p:cNvSpPr/>
          <p:nvPr/>
        </p:nvSpPr>
        <p:spPr>
          <a:xfrm rot="16200000">
            <a:off x="4751387" y="5595938"/>
            <a:ext cx="206375" cy="546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11300" name="Rectangle 112"/>
          <p:cNvSpPr>
            <a:spLocks noChangeArrowheads="1"/>
          </p:cNvSpPr>
          <p:nvPr/>
        </p:nvSpPr>
        <p:spPr bwMode="auto">
          <a:xfrm>
            <a:off x="3678238" y="5899150"/>
            <a:ext cx="4683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bg-BG" sz="1600">
                <a:solidFill>
                  <a:srgbClr val="4D4D4D"/>
                </a:solidFill>
              </a:rPr>
              <a:t>ИР</a:t>
            </a:r>
            <a:endParaRPr lang="bg-BG" altLang="bg-BG" sz="1800"/>
          </a:p>
        </p:txBody>
      </p:sp>
      <p:sp>
        <p:nvSpPr>
          <p:cNvPr id="11301" name="Rectangle 113"/>
          <p:cNvSpPr>
            <a:spLocks noChangeArrowheads="1"/>
          </p:cNvSpPr>
          <p:nvPr/>
        </p:nvSpPr>
        <p:spPr bwMode="auto">
          <a:xfrm>
            <a:off x="4625975" y="5900738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bg-BG" sz="1600">
                <a:solidFill>
                  <a:srgbClr val="4D4D4D"/>
                </a:solidFill>
              </a:rPr>
              <a:t>КР</a:t>
            </a:r>
            <a:endParaRPr lang="bg-BG" altLang="bg-BG" sz="1800"/>
          </a:p>
        </p:txBody>
      </p:sp>
      <p:sp>
        <p:nvSpPr>
          <p:cNvPr id="47" name="Rectangle 46"/>
          <p:cNvSpPr/>
          <p:nvPr/>
        </p:nvSpPr>
        <p:spPr>
          <a:xfrm>
            <a:off x="122238" y="1558925"/>
            <a:ext cx="386397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solidFill>
                  <a:srgbClr val="4D4D4D"/>
                </a:solidFill>
                <a:latin typeface="Arial" charset="0"/>
              </a:rPr>
              <a:t>P</a:t>
            </a:r>
            <a:r>
              <a:rPr lang="en-GB" sz="1600" dirty="0">
                <a:solidFill>
                  <a:srgbClr val="4D4D4D"/>
                </a:solidFill>
                <a:latin typeface="Arial" charset="0"/>
              </a:rPr>
              <a:t>(</a:t>
            </a:r>
            <a:r>
              <a:rPr lang="en-US" sz="1600" dirty="0">
                <a:solidFill>
                  <a:srgbClr val="4D4D4D"/>
                </a:solidFill>
                <a:latin typeface="Arial" charset="0"/>
              </a:rPr>
              <a:t>x</a:t>
            </a:r>
            <a:r>
              <a:rPr lang="en-GB" sz="1600" dirty="0">
                <a:solidFill>
                  <a:srgbClr val="4D4D4D"/>
                </a:solidFill>
                <a:latin typeface="Arial" charset="0"/>
              </a:rPr>
              <a:t>) = (1+</a:t>
            </a:r>
            <a:r>
              <a:rPr lang="en-US" sz="1600" dirty="0">
                <a:solidFill>
                  <a:srgbClr val="4D4D4D"/>
                </a:solidFill>
                <a:latin typeface="Arial" charset="0"/>
              </a:rPr>
              <a:t>x</a:t>
            </a:r>
            <a:r>
              <a:rPr lang="en-GB" sz="1600" dirty="0">
                <a:solidFill>
                  <a:srgbClr val="4D4D4D"/>
                </a:solidFill>
                <a:latin typeface="Arial" charset="0"/>
              </a:rPr>
              <a:t>).</a:t>
            </a:r>
            <a:r>
              <a:rPr lang="en-US" sz="1600" dirty="0">
                <a:solidFill>
                  <a:srgbClr val="4D4D4D"/>
                </a:solidFill>
                <a:latin typeface="Arial" charset="0"/>
              </a:rPr>
              <a:t>P</a:t>
            </a:r>
            <a:r>
              <a:rPr lang="en-GB" sz="1600" baseline="-25000" dirty="0">
                <a:solidFill>
                  <a:srgbClr val="4D4D4D"/>
                </a:solidFill>
                <a:latin typeface="Arial" charset="0"/>
              </a:rPr>
              <a:t>1</a:t>
            </a:r>
            <a:r>
              <a:rPr lang="en-GB" sz="1600" dirty="0">
                <a:solidFill>
                  <a:srgbClr val="4D4D4D"/>
                </a:solidFill>
                <a:latin typeface="Arial" charset="0"/>
              </a:rPr>
              <a:t>(</a:t>
            </a:r>
            <a:r>
              <a:rPr lang="en-US" sz="1600" dirty="0">
                <a:solidFill>
                  <a:srgbClr val="4D4D4D"/>
                </a:solidFill>
                <a:latin typeface="Arial" charset="0"/>
              </a:rPr>
              <a:t>x</a:t>
            </a:r>
            <a:r>
              <a:rPr lang="en-GB" sz="1600" dirty="0">
                <a:solidFill>
                  <a:srgbClr val="4D4D4D"/>
                </a:solidFill>
                <a:latin typeface="Arial" charset="0"/>
              </a:rPr>
              <a:t>) = (1+</a:t>
            </a:r>
            <a:r>
              <a:rPr lang="en-US" sz="1600" dirty="0">
                <a:solidFill>
                  <a:srgbClr val="4D4D4D"/>
                </a:solidFill>
                <a:latin typeface="Arial" charset="0"/>
              </a:rPr>
              <a:t>x</a:t>
            </a:r>
            <a:r>
              <a:rPr lang="en-GB" sz="1600" dirty="0">
                <a:solidFill>
                  <a:srgbClr val="4D4D4D"/>
                </a:solidFill>
                <a:latin typeface="Arial" charset="0"/>
              </a:rPr>
              <a:t>).(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x</a:t>
            </a:r>
            <a:r>
              <a:rPr lang="en-GB" sz="1600" baseline="30000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4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 +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x</a:t>
            </a:r>
            <a:r>
              <a:rPr lang="en-US" sz="1600" baseline="30000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3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 + 1 </a:t>
            </a:r>
            <a:r>
              <a:rPr lang="en-GB" sz="1600" dirty="0">
                <a:solidFill>
                  <a:srgbClr val="4D4D4D"/>
                </a:solidFill>
                <a:latin typeface="Arial" charset="0"/>
              </a:rPr>
              <a:t>) =</a:t>
            </a:r>
          </a:p>
          <a:p>
            <a:pPr eaLnBrk="1" hangingPunct="1">
              <a:defRPr/>
            </a:pPr>
            <a:r>
              <a:rPr lang="en-GB" sz="1600" dirty="0">
                <a:solidFill>
                  <a:srgbClr val="4D4D4D"/>
                </a:solidFill>
                <a:latin typeface="Arial" charset="0"/>
              </a:rPr>
              <a:t>= </a:t>
            </a:r>
            <a:r>
              <a:rPr lang="en-US" sz="1600" dirty="0">
                <a:solidFill>
                  <a:srgbClr val="4D4D4D"/>
                </a:solidFill>
                <a:latin typeface="Arial" charset="0"/>
              </a:rPr>
              <a:t>x</a:t>
            </a:r>
            <a:r>
              <a:rPr lang="en-GB" sz="1600" baseline="30000" dirty="0">
                <a:solidFill>
                  <a:srgbClr val="4D4D4D"/>
                </a:solidFill>
                <a:latin typeface="Arial" charset="0"/>
              </a:rPr>
              <a:t>4</a:t>
            </a:r>
            <a:r>
              <a:rPr lang="en-GB" sz="1600" dirty="0">
                <a:solidFill>
                  <a:srgbClr val="4D4D4D"/>
                </a:solidFill>
                <a:latin typeface="Arial" charset="0"/>
              </a:rPr>
              <a:t>+</a:t>
            </a:r>
            <a:r>
              <a:rPr lang="en-US" sz="1600" dirty="0">
                <a:solidFill>
                  <a:srgbClr val="4D4D4D"/>
                </a:solidFill>
                <a:latin typeface="Arial" charset="0"/>
              </a:rPr>
              <a:t>x</a:t>
            </a:r>
            <a:r>
              <a:rPr lang="en-US" sz="1600" baseline="30000" dirty="0">
                <a:solidFill>
                  <a:srgbClr val="4D4D4D"/>
                </a:solidFill>
                <a:latin typeface="Arial" charset="0"/>
              </a:rPr>
              <a:t>3</a:t>
            </a:r>
            <a:r>
              <a:rPr lang="en-GB" sz="1600" dirty="0">
                <a:solidFill>
                  <a:srgbClr val="4D4D4D"/>
                </a:solidFill>
                <a:latin typeface="Arial" charset="0"/>
              </a:rPr>
              <a:t>+1+</a:t>
            </a:r>
            <a:r>
              <a:rPr lang="en-US" sz="1600" dirty="0">
                <a:solidFill>
                  <a:srgbClr val="4D4D4D"/>
                </a:solidFill>
                <a:latin typeface="Arial" charset="0"/>
              </a:rPr>
              <a:t>x</a:t>
            </a:r>
            <a:r>
              <a:rPr lang="en-GB" sz="1600" baseline="30000" dirty="0">
                <a:solidFill>
                  <a:srgbClr val="4D4D4D"/>
                </a:solidFill>
                <a:latin typeface="Arial" charset="0"/>
              </a:rPr>
              <a:t>5</a:t>
            </a:r>
            <a:r>
              <a:rPr lang="en-GB" sz="1600" dirty="0">
                <a:solidFill>
                  <a:srgbClr val="4D4D4D"/>
                </a:solidFill>
                <a:latin typeface="Arial" charset="0"/>
              </a:rPr>
              <a:t>+</a:t>
            </a:r>
            <a:r>
              <a:rPr lang="en-US" sz="1600" dirty="0">
                <a:solidFill>
                  <a:srgbClr val="4D4D4D"/>
                </a:solidFill>
                <a:latin typeface="Arial" charset="0"/>
              </a:rPr>
              <a:t>x</a:t>
            </a:r>
            <a:r>
              <a:rPr lang="en-US" sz="1600" baseline="30000" dirty="0">
                <a:solidFill>
                  <a:srgbClr val="4D4D4D"/>
                </a:solidFill>
                <a:latin typeface="Arial" charset="0"/>
              </a:rPr>
              <a:t>4</a:t>
            </a:r>
            <a:r>
              <a:rPr lang="en-GB" sz="1600" dirty="0">
                <a:solidFill>
                  <a:srgbClr val="4D4D4D"/>
                </a:solidFill>
                <a:latin typeface="Arial" charset="0"/>
              </a:rPr>
              <a:t>+x = </a:t>
            </a:r>
            <a:r>
              <a:rPr lang="en-US" sz="1600" dirty="0">
                <a:solidFill>
                  <a:srgbClr val="0000FF"/>
                </a:solidFill>
                <a:latin typeface="Arial" charset="0"/>
              </a:rPr>
              <a:t>x</a:t>
            </a:r>
            <a:r>
              <a:rPr lang="en-GB" sz="1600" baseline="30000" dirty="0">
                <a:solidFill>
                  <a:srgbClr val="0000FF"/>
                </a:solidFill>
                <a:latin typeface="Arial" charset="0"/>
              </a:rPr>
              <a:t>5</a:t>
            </a:r>
            <a:r>
              <a:rPr lang="en-GB" sz="1600" dirty="0">
                <a:solidFill>
                  <a:srgbClr val="0000FF"/>
                </a:solidFill>
                <a:latin typeface="Arial" charset="0"/>
              </a:rPr>
              <a:t>+</a:t>
            </a:r>
            <a:r>
              <a:rPr lang="en-US" sz="1600" dirty="0">
                <a:solidFill>
                  <a:srgbClr val="0000FF"/>
                </a:solidFill>
                <a:latin typeface="Arial" charset="0"/>
              </a:rPr>
              <a:t> x</a:t>
            </a:r>
            <a:r>
              <a:rPr lang="en-GB" sz="1600" baseline="30000" dirty="0">
                <a:solidFill>
                  <a:srgbClr val="0000FF"/>
                </a:solidFill>
                <a:latin typeface="Arial" charset="0"/>
              </a:rPr>
              <a:t>3</a:t>
            </a:r>
            <a:r>
              <a:rPr lang="en-GB" sz="1600" dirty="0">
                <a:solidFill>
                  <a:srgbClr val="0000FF"/>
                </a:solidFill>
                <a:latin typeface="Arial" charset="0"/>
              </a:rPr>
              <a:t>+</a:t>
            </a:r>
            <a:r>
              <a:rPr lang="en-US" sz="1600" dirty="0">
                <a:solidFill>
                  <a:srgbClr val="0000FF"/>
                </a:solidFill>
                <a:latin typeface="Arial" charset="0"/>
              </a:rPr>
              <a:t>x</a:t>
            </a:r>
            <a:r>
              <a:rPr lang="en-GB" sz="1600" dirty="0">
                <a:solidFill>
                  <a:srgbClr val="0000FF"/>
                </a:solidFill>
                <a:latin typeface="Arial" charset="0"/>
              </a:rPr>
              <a:t>+1</a:t>
            </a:r>
            <a:endParaRPr lang="bg-BG" sz="16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9228" name="Rectangle 73"/>
          <p:cNvSpPr>
            <a:spLocks noChangeArrowheads="1"/>
          </p:cNvSpPr>
          <p:nvPr/>
        </p:nvSpPr>
        <p:spPr bwMode="auto">
          <a:xfrm>
            <a:off x="4741863" y="1463675"/>
            <a:ext cx="4397375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GB" sz="1400" dirty="0" err="1">
                <a:latin typeface="Arial" charset="0"/>
              </a:rPr>
              <a:t>Пораждащият</a:t>
            </a:r>
            <a:r>
              <a:rPr lang="en-GB" sz="1400" dirty="0">
                <a:latin typeface="Arial" charset="0"/>
              </a:rPr>
              <a:t> </a:t>
            </a:r>
            <a:r>
              <a:rPr lang="en-GB" sz="1400" dirty="0" err="1">
                <a:latin typeface="Arial" charset="0"/>
              </a:rPr>
              <a:t>полином</a:t>
            </a:r>
            <a:r>
              <a:rPr lang="en-GB" sz="1400" dirty="0">
                <a:latin typeface="Arial" charset="0"/>
              </a:rPr>
              <a:t> </a:t>
            </a:r>
            <a:r>
              <a:rPr lang="en-GB" sz="1400" dirty="0" err="1">
                <a:latin typeface="Arial" charset="0"/>
              </a:rPr>
              <a:t>на</a:t>
            </a:r>
            <a:r>
              <a:rPr lang="en-GB" sz="1400" dirty="0">
                <a:latin typeface="Arial" charset="0"/>
              </a:rPr>
              <a:t> </a:t>
            </a:r>
            <a:r>
              <a:rPr lang="en-GB" sz="1400" dirty="0" err="1">
                <a:latin typeface="Arial" charset="0"/>
              </a:rPr>
              <a:t>такъв</a:t>
            </a:r>
            <a:r>
              <a:rPr lang="en-GB" sz="1400" dirty="0">
                <a:latin typeface="Arial" charset="0"/>
              </a:rPr>
              <a:t> </a:t>
            </a:r>
            <a:r>
              <a:rPr lang="en-GB" sz="1400" dirty="0" err="1">
                <a:latin typeface="Arial" charset="0"/>
              </a:rPr>
              <a:t>код</a:t>
            </a:r>
            <a:r>
              <a:rPr lang="en-GB" sz="1400" dirty="0">
                <a:latin typeface="Arial" charset="0"/>
              </a:rPr>
              <a:t> </a:t>
            </a:r>
            <a:r>
              <a:rPr lang="en-GB" sz="1400" dirty="0" err="1">
                <a:latin typeface="Arial" charset="0"/>
              </a:rPr>
              <a:t>ще</a:t>
            </a:r>
            <a:r>
              <a:rPr lang="en-GB" sz="1400" dirty="0">
                <a:latin typeface="Arial" charset="0"/>
              </a:rPr>
              <a:t> </a:t>
            </a:r>
            <a:r>
              <a:rPr lang="en-GB" sz="1400" dirty="0" err="1">
                <a:latin typeface="Arial" charset="0"/>
              </a:rPr>
              <a:t>има</a:t>
            </a:r>
            <a:r>
              <a:rPr lang="en-GB" sz="1400" dirty="0">
                <a:latin typeface="Arial" charset="0"/>
              </a:rPr>
              <a:t> </a:t>
            </a:r>
            <a:r>
              <a:rPr lang="en-GB" sz="1400" dirty="0" err="1">
                <a:latin typeface="Arial" charset="0"/>
              </a:rPr>
              <a:t>вида</a:t>
            </a:r>
            <a:r>
              <a:rPr lang="bg-BG" sz="1400" dirty="0">
                <a:latin typeface="Arial" charset="0"/>
              </a:rPr>
              <a:t>:</a:t>
            </a:r>
          </a:p>
          <a:p>
            <a:pPr algn="ctr" eaLnBrk="1" hangingPunct="1">
              <a:defRPr/>
            </a:pPr>
            <a:r>
              <a:rPr lang="en-GB" sz="1400" dirty="0">
                <a:latin typeface="Arial" charset="0"/>
              </a:rPr>
              <a:t> </a:t>
            </a:r>
            <a:r>
              <a:rPr lang="en-US" sz="1600" dirty="0">
                <a:latin typeface="Arial" charset="0"/>
              </a:rPr>
              <a:t>P</a:t>
            </a:r>
            <a:r>
              <a:rPr lang="en-GB" sz="1600" dirty="0">
                <a:latin typeface="Arial" charset="0"/>
              </a:rPr>
              <a:t>(</a:t>
            </a:r>
            <a:r>
              <a:rPr lang="en-US" sz="1600" dirty="0">
                <a:latin typeface="Arial" charset="0"/>
              </a:rPr>
              <a:t>x</a:t>
            </a:r>
            <a:r>
              <a:rPr lang="en-GB" sz="1600" dirty="0">
                <a:latin typeface="Arial" charset="0"/>
              </a:rPr>
              <a:t>) = (1+</a:t>
            </a:r>
            <a:r>
              <a:rPr lang="en-US" sz="1600" dirty="0">
                <a:latin typeface="Arial" charset="0"/>
              </a:rPr>
              <a:t>x</a:t>
            </a:r>
            <a:r>
              <a:rPr lang="en-GB" sz="1600" dirty="0">
                <a:latin typeface="Arial" charset="0"/>
              </a:rPr>
              <a:t>).</a:t>
            </a:r>
            <a:r>
              <a:rPr lang="en-US" sz="1600" dirty="0">
                <a:latin typeface="Arial" charset="0"/>
              </a:rPr>
              <a:t>P</a:t>
            </a:r>
            <a:r>
              <a:rPr lang="en-GB" sz="1600" baseline="-25000" dirty="0">
                <a:latin typeface="Arial" charset="0"/>
              </a:rPr>
              <a:t>1</a:t>
            </a:r>
            <a:r>
              <a:rPr lang="en-GB" sz="1600" dirty="0">
                <a:latin typeface="Arial" charset="0"/>
              </a:rPr>
              <a:t>(</a:t>
            </a:r>
            <a:r>
              <a:rPr lang="en-US" sz="1600" dirty="0">
                <a:latin typeface="Arial" charset="0"/>
              </a:rPr>
              <a:t>x</a:t>
            </a:r>
            <a:r>
              <a:rPr lang="en-GB" sz="1600" dirty="0">
                <a:latin typeface="Arial" charset="0"/>
              </a:rPr>
              <a:t>)</a:t>
            </a:r>
            <a:endParaRPr lang="bg-BG" sz="1600" dirty="0">
              <a:latin typeface="Arial" charset="0"/>
            </a:endParaRPr>
          </a:p>
          <a:p>
            <a:pPr algn="ctr" eaLnBrk="1" hangingPunct="1">
              <a:defRPr/>
            </a:pPr>
            <a:endParaRPr lang="bg-BG" sz="3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1400" dirty="0">
                <a:latin typeface="Arial" charset="0"/>
              </a:rPr>
              <a:t>P</a:t>
            </a:r>
            <a:r>
              <a:rPr lang="en-GB" sz="1400" baseline="-25000" dirty="0">
                <a:latin typeface="Arial" charset="0"/>
              </a:rPr>
              <a:t>1</a:t>
            </a:r>
            <a:r>
              <a:rPr lang="en-GB" sz="1400" dirty="0">
                <a:latin typeface="Arial" charset="0"/>
              </a:rPr>
              <a:t>(</a:t>
            </a:r>
            <a:r>
              <a:rPr lang="en-US" sz="1400" dirty="0">
                <a:latin typeface="Arial" charset="0"/>
              </a:rPr>
              <a:t>x</a:t>
            </a:r>
            <a:r>
              <a:rPr lang="en-GB" sz="1400" dirty="0">
                <a:latin typeface="Arial" charset="0"/>
              </a:rPr>
              <a:t>) </a:t>
            </a:r>
            <a:r>
              <a:rPr lang="en-GB" sz="1400" dirty="0" err="1">
                <a:latin typeface="Arial" charset="0"/>
              </a:rPr>
              <a:t>се</a:t>
            </a:r>
            <a:r>
              <a:rPr lang="en-GB" sz="1400" dirty="0">
                <a:latin typeface="Arial" charset="0"/>
              </a:rPr>
              <a:t> </a:t>
            </a:r>
            <a:r>
              <a:rPr lang="en-GB" sz="1400" dirty="0" err="1">
                <a:latin typeface="Arial" charset="0"/>
              </a:rPr>
              <a:t>избира</a:t>
            </a:r>
            <a:r>
              <a:rPr lang="en-GB" sz="1400" dirty="0">
                <a:latin typeface="Arial" charset="0"/>
              </a:rPr>
              <a:t> </a:t>
            </a:r>
            <a:r>
              <a:rPr lang="en-GB" sz="1400" dirty="0" err="1">
                <a:latin typeface="Arial" charset="0"/>
              </a:rPr>
              <a:t>така</a:t>
            </a:r>
            <a:r>
              <a:rPr lang="en-GB" sz="1400" dirty="0">
                <a:latin typeface="Arial" charset="0"/>
              </a:rPr>
              <a:t>, </a:t>
            </a:r>
            <a:r>
              <a:rPr lang="en-GB" sz="1400" dirty="0" err="1">
                <a:latin typeface="Arial" charset="0"/>
              </a:rPr>
              <a:t>че</a:t>
            </a:r>
            <a:r>
              <a:rPr lang="en-GB" sz="1400" dirty="0">
                <a:latin typeface="Arial" charset="0"/>
              </a:rPr>
              <a:t> </a:t>
            </a:r>
            <a:r>
              <a:rPr lang="en-GB" sz="1400" dirty="0" err="1">
                <a:latin typeface="Arial" charset="0"/>
              </a:rPr>
              <a:t>показателят</a:t>
            </a:r>
            <a:r>
              <a:rPr lang="en-GB" sz="1400" dirty="0">
                <a:latin typeface="Arial" charset="0"/>
              </a:rPr>
              <a:t> </a:t>
            </a:r>
            <a:r>
              <a:rPr lang="en-GB" sz="1400" dirty="0" err="1">
                <a:latin typeface="Arial" charset="0"/>
              </a:rPr>
              <a:t>му</a:t>
            </a:r>
            <a:r>
              <a:rPr lang="en-GB" sz="1400" dirty="0">
                <a:latin typeface="Arial" charset="0"/>
              </a:rPr>
              <a:t> </a:t>
            </a:r>
            <a:r>
              <a:rPr lang="en-US" sz="1400" dirty="0">
                <a:latin typeface="Arial" charset="0"/>
              </a:rPr>
              <a:t>l</a:t>
            </a:r>
            <a:r>
              <a:rPr lang="en-GB" sz="1400" dirty="0">
                <a:latin typeface="Arial" charset="0"/>
              </a:rPr>
              <a:t> </a:t>
            </a:r>
            <a:r>
              <a:rPr lang="bg-BG" sz="1400" dirty="0">
                <a:latin typeface="Arial" charset="0"/>
              </a:rPr>
              <a:t> от </a:t>
            </a:r>
            <a:r>
              <a:rPr lang="en-GB" sz="1400" dirty="0" err="1">
                <a:latin typeface="Arial" charset="0"/>
              </a:rPr>
              <a:t>табл</a:t>
            </a:r>
            <a:r>
              <a:rPr lang="en-GB" sz="1400" dirty="0">
                <a:latin typeface="Arial" charset="0"/>
              </a:rPr>
              <a:t>.</a:t>
            </a:r>
            <a:endParaRPr lang="bg-BG" sz="14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GB" sz="1400" dirty="0">
                <a:latin typeface="Arial" charset="0"/>
              </a:rPr>
              <a:t> </a:t>
            </a:r>
            <a:r>
              <a:rPr lang="en-GB" sz="1400" dirty="0" err="1">
                <a:latin typeface="Arial" charset="0"/>
              </a:rPr>
              <a:t>да</a:t>
            </a:r>
            <a:r>
              <a:rPr lang="en-GB" sz="1400" dirty="0">
                <a:latin typeface="Arial" charset="0"/>
              </a:rPr>
              <a:t> </a:t>
            </a:r>
            <a:r>
              <a:rPr lang="en-GB" sz="1400" dirty="0" err="1">
                <a:latin typeface="Arial" charset="0"/>
              </a:rPr>
              <a:t>изпълнява</a:t>
            </a:r>
            <a:r>
              <a:rPr lang="en-GB" sz="1400" dirty="0">
                <a:latin typeface="Arial" charset="0"/>
              </a:rPr>
              <a:t> </a:t>
            </a:r>
            <a:r>
              <a:rPr lang="en-GB" sz="1400" dirty="0" err="1">
                <a:latin typeface="Arial" charset="0"/>
              </a:rPr>
              <a:t>условието</a:t>
            </a:r>
            <a:r>
              <a:rPr lang="en-GB" sz="1400" dirty="0">
                <a:latin typeface="Arial" charset="0"/>
              </a:rPr>
              <a:t> 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GB" sz="1600" dirty="0">
                <a:latin typeface="Arial" charset="0"/>
              </a:rPr>
              <a:t> ≥ </a:t>
            </a:r>
            <a:r>
              <a:rPr lang="en-US" sz="1600" dirty="0">
                <a:latin typeface="Arial" charset="0"/>
              </a:rPr>
              <a:t>n </a:t>
            </a:r>
            <a:r>
              <a:rPr lang="en-US" sz="1400" dirty="0">
                <a:latin typeface="Arial" charset="0"/>
              </a:rPr>
              <a:t>; 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GB" sz="1600" dirty="0">
                <a:latin typeface="Arial" charset="0"/>
              </a:rPr>
              <a:t> ≥ 15 </a:t>
            </a:r>
            <a:r>
              <a:rPr lang="en-GB" sz="1400" dirty="0">
                <a:latin typeface="Arial" charset="0"/>
              </a:rPr>
              <a:t>; 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600" dirty="0">
                <a:latin typeface="+mj-lt"/>
                <a:cs typeface="Times New Roman" pitchFamily="18" charset="0"/>
              </a:rPr>
              <a:t>=15</a:t>
            </a:r>
          </a:p>
          <a:p>
            <a:pPr algn="ctr" eaLnBrk="1" hangingPunct="1">
              <a:defRPr/>
            </a:pPr>
            <a:endParaRPr lang="en-US" sz="300" dirty="0">
              <a:latin typeface="+mj-lt"/>
              <a:cs typeface="Times New Roman" pitchFamily="18" charset="0"/>
            </a:endParaRPr>
          </a:p>
          <a:p>
            <a:pPr algn="ctr" eaLnBrk="1" hangingPunct="1">
              <a:defRPr/>
            </a:pPr>
            <a:r>
              <a:rPr lang="en-US" sz="1600" dirty="0">
                <a:latin typeface="Arial" charset="0"/>
              </a:rPr>
              <a:t>      P</a:t>
            </a:r>
            <a:r>
              <a:rPr lang="en-GB" sz="1600" baseline="-25000" dirty="0">
                <a:latin typeface="Arial" charset="0"/>
              </a:rPr>
              <a:t>1</a:t>
            </a:r>
            <a:r>
              <a:rPr lang="en-GB" sz="1600" dirty="0">
                <a:latin typeface="Arial" charset="0"/>
              </a:rPr>
              <a:t>(</a:t>
            </a:r>
            <a:r>
              <a:rPr lang="en-US" sz="1600" dirty="0">
                <a:latin typeface="Arial" charset="0"/>
              </a:rPr>
              <a:t>x</a:t>
            </a:r>
            <a:r>
              <a:rPr lang="en-GB" sz="1600" dirty="0">
                <a:latin typeface="Arial" charset="0"/>
              </a:rPr>
              <a:t>)=</a:t>
            </a:r>
            <a:r>
              <a:rPr lang="en-US" sz="1600" dirty="0">
                <a:latin typeface="Arial" charset="0"/>
              </a:rPr>
              <a:t>x</a:t>
            </a:r>
            <a:r>
              <a:rPr lang="en-GB" sz="1600" baseline="30000" dirty="0">
                <a:latin typeface="Arial" charset="0"/>
              </a:rPr>
              <a:t>4</a:t>
            </a:r>
            <a:r>
              <a:rPr lang="en-GB" sz="1600" dirty="0">
                <a:latin typeface="Arial" charset="0"/>
              </a:rPr>
              <a:t> + </a:t>
            </a:r>
            <a:r>
              <a:rPr lang="en-US" sz="1600" dirty="0">
                <a:latin typeface="Arial" charset="0"/>
              </a:rPr>
              <a:t>x</a:t>
            </a:r>
            <a:r>
              <a:rPr lang="en-GB" sz="1600" dirty="0">
                <a:latin typeface="Arial" charset="0"/>
              </a:rPr>
              <a:t> + 1       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P</a:t>
            </a:r>
            <a:r>
              <a:rPr lang="en-GB" sz="1600" baseline="-25000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1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(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x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)=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x</a:t>
            </a:r>
            <a:r>
              <a:rPr lang="en-GB" sz="1600" baseline="30000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4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 +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x</a:t>
            </a:r>
            <a:r>
              <a:rPr lang="en-US" sz="1600" baseline="30000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3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 + 1   </a:t>
            </a:r>
            <a:endParaRPr lang="bg-BG" sz="1600" dirty="0">
              <a:solidFill>
                <a:schemeClr val="accent6">
                  <a:lumMod val="50000"/>
                </a:schemeClr>
              </a:solidFill>
              <a:latin typeface="Arial" charset="0"/>
            </a:endParaRPr>
          </a:p>
          <a:p>
            <a:pPr algn="ctr" eaLnBrk="1" hangingPunct="1">
              <a:defRPr/>
            </a:pPr>
            <a:endParaRPr lang="bg-BG" sz="1400" dirty="0">
              <a:solidFill>
                <a:srgbClr val="4D4D4D"/>
              </a:solidFill>
              <a:latin typeface="Arial" charset="0"/>
            </a:endParaRPr>
          </a:p>
          <a:p>
            <a:pPr algn="ctr" eaLnBrk="1" hangingPunct="1">
              <a:defRPr/>
            </a:pPr>
            <a:r>
              <a:rPr lang="en-GB" sz="1400" dirty="0">
                <a:latin typeface="Arial" charset="0"/>
              </a:rPr>
              <a:t> </a:t>
            </a:r>
            <a:endParaRPr lang="en-US" sz="1400" dirty="0">
              <a:latin typeface="+mj-lt"/>
            </a:endParaRPr>
          </a:p>
        </p:txBody>
      </p:sp>
      <p:sp>
        <p:nvSpPr>
          <p:cNvPr id="11305" name="Rectangle 97"/>
          <p:cNvSpPr>
            <a:spLocks noChangeArrowheads="1"/>
          </p:cNvSpPr>
          <p:nvPr/>
        </p:nvSpPr>
        <p:spPr bwMode="auto">
          <a:xfrm>
            <a:off x="812800" y="5375275"/>
            <a:ext cx="912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7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4</a:t>
            </a:r>
            <a:r>
              <a:rPr lang="en-GB" altLang="bg-BG" sz="1800">
                <a:solidFill>
                  <a:srgbClr val="4D4D4D"/>
                </a:solidFill>
              </a:rPr>
              <a:t> </a:t>
            </a:r>
            <a:endParaRPr lang="bg-BG" altLang="bg-BG" sz="1800"/>
          </a:p>
        </p:txBody>
      </p:sp>
      <p:sp>
        <p:nvSpPr>
          <p:cNvPr id="11306" name="Rectangle 98"/>
          <p:cNvSpPr>
            <a:spLocks noChangeArrowheads="1"/>
          </p:cNvSpPr>
          <p:nvPr/>
        </p:nvSpPr>
        <p:spPr bwMode="auto">
          <a:xfrm>
            <a:off x="812800" y="5616575"/>
            <a:ext cx="1733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7</a:t>
            </a:r>
            <a:r>
              <a:rPr lang="en-GB" altLang="bg-BG" sz="1800">
                <a:solidFill>
                  <a:srgbClr val="4D4D4D"/>
                </a:solidFill>
              </a:rPr>
              <a:t> 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5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3</a:t>
            </a:r>
            <a:r>
              <a:rPr lang="bg-BG" altLang="bg-BG" sz="1800" baseline="30000">
                <a:solidFill>
                  <a:srgbClr val="4D4D4D"/>
                </a:solidFill>
              </a:rPr>
              <a:t> </a:t>
            </a:r>
            <a:r>
              <a:rPr lang="en-GB" altLang="bg-BG" sz="1800">
                <a:solidFill>
                  <a:srgbClr val="4D4D4D"/>
                </a:solidFill>
              </a:rPr>
              <a:t>+ </a:t>
            </a:r>
            <a:r>
              <a:rPr lang="en-US" altLang="bg-BG" sz="1800">
                <a:solidFill>
                  <a:srgbClr val="4D4D4D"/>
                </a:solidFill>
              </a:rPr>
              <a:t>x</a:t>
            </a:r>
            <a:r>
              <a:rPr lang="en-US" altLang="bg-BG" sz="1800" baseline="30000">
                <a:solidFill>
                  <a:srgbClr val="4D4D4D"/>
                </a:solidFill>
              </a:rPr>
              <a:t>2</a:t>
            </a:r>
            <a:endParaRPr lang="bg-BG" altLang="bg-BG" sz="180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15950" y="5945188"/>
            <a:ext cx="2087563" cy="1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72"/>
          <p:cNvPicPr>
            <a:picLocks noChangeAspect="1" noChangeArrowheads="1"/>
          </p:cNvPicPr>
          <p:nvPr/>
        </p:nvPicPr>
        <p:blipFill>
          <a:blip r:embed="rId2"/>
          <a:srcRect l="26367" t="24902" r="23242" b="8447"/>
          <a:stretch>
            <a:fillRect/>
          </a:stretch>
        </p:blipFill>
        <p:spPr bwMode="auto">
          <a:xfrm>
            <a:off x="5320834" y="2857496"/>
            <a:ext cx="3752324" cy="3970484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142875" y="571500"/>
            <a:ext cx="9429750" cy="60166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928688" y="387350"/>
            <a:ext cx="7500937" cy="938213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893763" y="188913"/>
            <a:ext cx="7500937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bg-BG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УПРАЖНЕНИЕ  4. КОНТРОЛ НА ЛО и АО</a:t>
            </a:r>
            <a:endParaRPr lang="uk-UA" sz="24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0850" y="2355850"/>
            <a:ext cx="4621213" cy="571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40000"/>
                <a:lumOff val="6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2" name="Rectangle 21"/>
          <p:cNvSpPr/>
          <p:nvPr/>
        </p:nvSpPr>
        <p:spPr>
          <a:xfrm>
            <a:off x="307975" y="2212975"/>
            <a:ext cx="357188" cy="357188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3" name="Rectangle 22"/>
          <p:cNvSpPr/>
          <p:nvPr/>
        </p:nvSpPr>
        <p:spPr>
          <a:xfrm>
            <a:off x="307975" y="2713038"/>
            <a:ext cx="357188" cy="357187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bg-BG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642938" y="2339975"/>
            <a:ext cx="80010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bg-BG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Цел на упражнението</a:t>
            </a:r>
            <a:endParaRPr lang="uk-UA" sz="24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285750" y="3600450"/>
            <a:ext cx="4830763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 eaLnBrk="1" hangingPunct="1">
              <a:defRPr/>
            </a:pPr>
            <a:r>
              <a:rPr lang="bg-BG" dirty="0">
                <a:latin typeface="Arial" charset="0"/>
              </a:rPr>
              <a:t>Целта на упражнението е студентите да се запознаят с програмните методи за контрол на аритметическите  и логическите операции.</a:t>
            </a:r>
            <a:endParaRPr lang="ru-RU" dirty="0" err="1">
              <a:latin typeface="Arial" charset="0"/>
            </a:endParaRPr>
          </a:p>
          <a:p>
            <a:pPr marL="0" lvl="2" algn="just" eaLnBrk="1" hangingPunct="1">
              <a:defRPr/>
            </a:pPr>
            <a:endParaRPr lang="ru-RU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eaLnBrk="1" hangingPunct="1">
              <a:defRPr/>
            </a:pPr>
            <a:endParaRPr lang="ru-RU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pic>
        <p:nvPicPr>
          <p:cNvPr id="4108" name="Picture 12" descr="C:\Documents and Settings\galina\Desktop\NDKS\7398602-background-with-human-eye-earth-binary-code-and-geometrical-symbol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9490" y="1428736"/>
            <a:ext cx="3810000" cy="254317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4D4D4D"/>
      </a:dk2>
      <a:lt2>
        <a:srgbClr val="6600CC"/>
      </a:lt2>
      <a:accent1>
        <a:srgbClr val="51358C"/>
      </a:accent1>
      <a:accent2>
        <a:srgbClr val="FF5050"/>
      </a:accent2>
      <a:accent3>
        <a:srgbClr val="FFFFFF"/>
      </a:accent3>
      <a:accent4>
        <a:srgbClr val="404040"/>
      </a:accent4>
      <a:accent5>
        <a:srgbClr val="B3AEC5"/>
      </a:accent5>
      <a:accent6>
        <a:srgbClr val="E74848"/>
      </a:accent6>
      <a:hlink>
        <a:srgbClr val="CCCCFF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000000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AAB8E2"/>
        </a:accent5>
        <a:accent6>
          <a:srgbClr val="2D8AE7"/>
        </a:accent6>
        <a:hlink>
          <a:srgbClr val="CC99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00000"/>
        </a:lt2>
        <a:accent1>
          <a:srgbClr val="6666FF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B8B8FF"/>
        </a:accent5>
        <a:accent6>
          <a:srgbClr val="5C8AE7"/>
        </a:accent6>
        <a:hlink>
          <a:srgbClr val="9999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000000"/>
        </a:lt2>
        <a:accent1>
          <a:srgbClr val="6600CC"/>
        </a:accent1>
        <a:accent2>
          <a:srgbClr val="FF5050"/>
        </a:accent2>
        <a:accent3>
          <a:srgbClr val="FFFFFF"/>
        </a:accent3>
        <a:accent4>
          <a:srgbClr val="404040"/>
        </a:accent4>
        <a:accent5>
          <a:srgbClr val="B8AAE2"/>
        </a:accent5>
        <a:accent6>
          <a:srgbClr val="E74848"/>
        </a:accent6>
        <a:hlink>
          <a:srgbClr val="CC99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6600CC"/>
        </a:lt2>
        <a:accent1>
          <a:srgbClr val="51358C"/>
        </a:accent1>
        <a:accent2>
          <a:srgbClr val="FF5050"/>
        </a:accent2>
        <a:accent3>
          <a:srgbClr val="FFFFFF"/>
        </a:accent3>
        <a:accent4>
          <a:srgbClr val="404040"/>
        </a:accent4>
        <a:accent5>
          <a:srgbClr val="B3AEC5"/>
        </a:accent5>
        <a:accent6>
          <a:srgbClr val="E74848"/>
        </a:accent6>
        <a:hlink>
          <a:srgbClr val="CC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2899</TotalTime>
  <Words>2125</Words>
  <Application>Microsoft Office PowerPoint</Application>
  <PresentationFormat>On-screen Show (4:3)</PresentationFormat>
  <Paragraphs>304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Times New Roman</vt:lpstr>
      <vt:lpstr>Tms</vt:lpstr>
      <vt:lpstr>Verdana</vt:lpstr>
      <vt:lpstr>Wingdings</vt:lpstr>
      <vt:lpstr>template</vt:lpstr>
      <vt:lpstr>Equation.DSMT4</vt:lpstr>
      <vt:lpstr>НАДЕЖДНОСТ  И  ДИАГНОСТИКА НА  КОМПЮТЪРНИ  СИСТЕМИ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Yuksel Aliev</dc:creator>
  <cp:lastModifiedBy>Yuksel Aliev</cp:lastModifiedBy>
  <cp:revision>365</cp:revision>
  <dcterms:created xsi:type="dcterms:W3CDTF">2006-05-08T13:13:46Z</dcterms:created>
  <dcterms:modified xsi:type="dcterms:W3CDTF">2019-04-03T08:16:19Z</dcterms:modified>
</cp:coreProperties>
</file>