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9" r:id="rId4"/>
    <p:sldId id="261" r:id="rId5"/>
    <p:sldId id="258" r:id="rId6"/>
    <p:sldId id="271" r:id="rId7"/>
    <p:sldId id="275" r:id="rId8"/>
    <p:sldId id="262" r:id="rId9"/>
    <p:sldId id="280" r:id="rId10"/>
    <p:sldId id="282" r:id="rId11"/>
    <p:sldId id="263" r:id="rId12"/>
    <p:sldId id="274" r:id="rId13"/>
    <p:sldId id="279" r:id="rId14"/>
    <p:sldId id="277" r:id="rId15"/>
    <p:sldId id="286" r:id="rId16"/>
    <p:sldId id="283" r:id="rId17"/>
    <p:sldId id="264" r:id="rId18"/>
    <p:sldId id="278" r:id="rId19"/>
    <p:sldId id="285" r:id="rId20"/>
    <p:sldId id="265" r:id="rId21"/>
    <p:sldId id="267" r:id="rId22"/>
    <p:sldId id="284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B5211A2-BA87-4F3E-935A-7F433FF5AC6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DD5ABB-6656-474F-93A8-9D5B9BF9260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630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Price Prediction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tayze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seeing the distribution curves we can infer the data is left skewed.</a:t>
            </a:r>
            <a:endParaRPr lang="en-US" dirty="0"/>
          </a:p>
        </p:txBody>
      </p:sp>
      <p:pic>
        <p:nvPicPr>
          <p:cNvPr id="4" name="Picture 2" descr="C:\Users\Dell\Desktop\Capture H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1" y="914401"/>
            <a:ext cx="36449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Dell\Desktop\Capture H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1"/>
            <a:ext cx="3810000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9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EDA-Bivariate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analysis is to see the relationship between the two/more variables.</a:t>
            </a:r>
          </a:p>
          <a:p>
            <a:pPr marL="82296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Desktop\Capture 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743199"/>
            <a:ext cx="4038599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Capture H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3581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8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01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EDA-Multivariate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Multivariate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methods look at two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 at a time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explore relationships</a:t>
            </a:r>
            <a:r>
              <a:rPr lang="en-US" dirty="0"/>
              <a:t>. </a:t>
            </a:r>
          </a:p>
        </p:txBody>
      </p:sp>
      <p:pic>
        <p:nvPicPr>
          <p:cNvPr id="3074" name="Picture 2" descr="C:\Users\Dell\Desktop\Capture H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1163"/>
            <a:ext cx="7772400" cy="51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7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89038"/>
          </a:xfrm>
        </p:spPr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1026" name="Picture 2" descr="C:\Users\Dell\Desktop\Capture H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09254"/>
            <a:ext cx="8024826" cy="524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0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EDA-Insights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/>
          <a:lstStyle/>
          <a:p>
            <a:r>
              <a:rPr lang="en-US" dirty="0" smtClean="0"/>
              <a:t>Manhattan has high count of listed properties as well has prices</a:t>
            </a:r>
          </a:p>
          <a:p>
            <a:r>
              <a:rPr lang="en-US" dirty="0" smtClean="0"/>
              <a:t>‘Entire home/apt’ has high demand</a:t>
            </a:r>
          </a:p>
          <a:p>
            <a:r>
              <a:rPr lang="en-US" dirty="0" smtClean="0"/>
              <a:t>The prices reduce as we move away from the city center [Thus latitude, longitude values play an important part]. Refer next slide.</a:t>
            </a:r>
          </a:p>
          <a:p>
            <a:endParaRPr lang="en-US" dirty="0" smtClean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9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Map of City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0600"/>
            <a:ext cx="6553200" cy="59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0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specific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plots presented earlier we find that, price is dependent on latitude, longitude, number of reviews, room type, </a:t>
            </a:r>
            <a:r>
              <a:rPr lang="en-US" dirty="0" err="1"/>
              <a:t>neighbouhoodgroup</a:t>
            </a:r>
            <a:r>
              <a:rPr lang="en-US" dirty="0"/>
              <a:t> and </a:t>
            </a:r>
            <a:r>
              <a:rPr lang="en-US" dirty="0" err="1"/>
              <a:t>neighbourhood</a:t>
            </a:r>
            <a:r>
              <a:rPr lang="en-US" dirty="0"/>
              <a:t>.</a:t>
            </a:r>
          </a:p>
          <a:p>
            <a:r>
              <a:rPr lang="en-US" dirty="0"/>
              <a:t>It does not depend much on the </a:t>
            </a:r>
            <a:r>
              <a:rPr lang="en-US" dirty="0" err="1"/>
              <a:t>host_id</a:t>
            </a:r>
            <a:r>
              <a:rPr lang="en-US" dirty="0"/>
              <a:t> and </a:t>
            </a:r>
            <a:r>
              <a:rPr lang="en-US" dirty="0" smtClean="0"/>
              <a:t>availability_365 [hence they can be dropped]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3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944562"/>
          </a:xfrm>
        </p:spPr>
        <p:txBody>
          <a:bodyPr/>
          <a:lstStyle/>
          <a:p>
            <a:r>
              <a:rPr lang="en-US" dirty="0" smtClean="0"/>
              <a:t>Step3:Analysis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Clean the data &amp; delete the null values</a:t>
            </a:r>
          </a:p>
          <a:p>
            <a:r>
              <a:rPr lang="en-US" dirty="0" smtClean="0"/>
              <a:t>Delete the outliers</a:t>
            </a:r>
          </a:p>
          <a:p>
            <a:pPr lvl="1"/>
            <a:r>
              <a:rPr lang="en-US" dirty="0" smtClean="0"/>
              <a:t>Price &lt; 30 and Price &gt; 1000 are treated as outliers: They roughly correspond to 1 and 99 percentile values</a:t>
            </a:r>
          </a:p>
          <a:p>
            <a:r>
              <a:rPr lang="en-US" dirty="0" smtClean="0"/>
              <a:t>Scalar Transformation</a:t>
            </a:r>
          </a:p>
          <a:p>
            <a:r>
              <a:rPr lang="en-US" dirty="0" smtClean="0"/>
              <a:t>Two data sets created for independent analysis one each with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abel encoding</a:t>
            </a:r>
          </a:p>
          <a:p>
            <a:pPr lvl="1"/>
            <a:r>
              <a:rPr lang="en-US" dirty="0" smtClean="0"/>
              <a:t>One hot encoding</a:t>
            </a:r>
          </a:p>
          <a:p>
            <a:r>
              <a:rPr lang="en-US" dirty="0" smtClean="0"/>
              <a:t>Distance from City Center is created as new dependent variable [From the values of Latitude/Longitude – using </a:t>
            </a:r>
            <a:r>
              <a:rPr lang="en-US" i="1" dirty="0" err="1" smtClean="0"/>
              <a:t>haversine</a:t>
            </a:r>
            <a:r>
              <a:rPr lang="en-US" dirty="0" smtClean="0"/>
              <a:t> formula] and drop the original Latitude/Longitude values</a:t>
            </a:r>
          </a:p>
          <a:p>
            <a:pPr lvl="1"/>
            <a:r>
              <a:rPr lang="en-US" dirty="0" smtClean="0"/>
              <a:t>However, as there was no value addition with that approach the same was dropped and </a:t>
            </a:r>
            <a:r>
              <a:rPr lang="en-US" dirty="0" err="1" smtClean="0"/>
              <a:t>Latitude,Longitude</a:t>
            </a:r>
            <a:r>
              <a:rPr lang="en-US" dirty="0" smtClean="0"/>
              <a:t> added back as parameters.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48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hot encoding gave better results than label encoding</a:t>
            </a:r>
          </a:p>
          <a:p>
            <a:r>
              <a:rPr lang="en-US" dirty="0" smtClean="0"/>
              <a:t>No improvement by using scalar transformation.</a:t>
            </a:r>
          </a:p>
          <a:p>
            <a:r>
              <a:rPr lang="en-US" dirty="0" smtClean="0"/>
              <a:t>Distance from city center variable which is derived from Latitude/Long resulted in reasonable good predictions but the RMSE score was skewed. [</a:t>
            </a:r>
            <a:r>
              <a:rPr lang="en-US" dirty="0"/>
              <a:t>R</a:t>
            </a:r>
            <a:r>
              <a:rPr lang="en-US" dirty="0" smtClean="0"/>
              <a:t>efer next slide]</a:t>
            </a:r>
          </a:p>
          <a:p>
            <a:pPr lvl="1"/>
            <a:r>
              <a:rPr lang="en-US" dirty="0" smtClean="0"/>
              <a:t>More investigation is required. Currently this parameter is not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1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from CC insight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371600"/>
            <a:ext cx="7210425" cy="441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62200" y="57912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 prices were not at their maximum at the true city center, hence resulting in negative skew of predictions for lower values of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/>
              <a:t>S</a:t>
            </a:r>
            <a:r>
              <a:rPr lang="en-US" dirty="0" err="1" smtClean="0"/>
              <a:t>tayze</a:t>
            </a:r>
            <a:r>
              <a:rPr lang="en-US" dirty="0" smtClean="0"/>
              <a:t> rental company aggregates rental providers and provides service to the end customers with listings that capture variety of property parameters and the owner characteristics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problem </a:t>
            </a:r>
            <a:r>
              <a:rPr lang="en-US" dirty="0" smtClean="0"/>
              <a:t>to </a:t>
            </a:r>
            <a:r>
              <a:rPr lang="en-US" dirty="0"/>
              <a:t>solve is to predict the price of a rental </a:t>
            </a:r>
            <a:r>
              <a:rPr lang="en-US" dirty="0" smtClean="0"/>
              <a:t>property with the help of historic data as closely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6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</a:p>
          <a:p>
            <a:pPr marL="82296" indent="0">
              <a:buNone/>
            </a:pPr>
            <a:r>
              <a:rPr lang="en-US" dirty="0" smtClean="0"/>
              <a:t>              Root Mean Square Error.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Cross validation</a:t>
            </a:r>
          </a:p>
          <a:p>
            <a:r>
              <a:rPr lang="en-US" dirty="0"/>
              <a:t> </a:t>
            </a:r>
            <a:r>
              <a:rPr lang="en-US" dirty="0" smtClean="0"/>
              <a:t>Ridge Regression</a:t>
            </a:r>
          </a:p>
          <a:p>
            <a:pPr marL="82296" indent="0">
              <a:buNone/>
            </a:pPr>
            <a:r>
              <a:rPr lang="en-US" dirty="0" smtClean="0"/>
              <a:t>              Alpha as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r>
              <a:rPr lang="en-US" dirty="0" smtClean="0"/>
              <a:t> 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98074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and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903722"/>
              </p:ext>
            </p:extLst>
          </p:nvPr>
        </p:nvGraphicFramePr>
        <p:xfrm>
          <a:off x="1295400" y="1600200"/>
          <a:ext cx="7333490" cy="392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Hyperparameter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</a:p>
                    <a:p>
                      <a:r>
                        <a:rPr lang="en-US" dirty="0" smtClean="0"/>
                        <a:t>Label     | </a:t>
                      </a:r>
                      <a:r>
                        <a:rPr lang="en-US" dirty="0" err="1" smtClean="0"/>
                        <a:t>Onehot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102.19     | 97.07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err="1" smtClean="0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99.19</a:t>
                      </a:r>
                      <a:r>
                        <a:rPr lang="en-US" baseline="0" dirty="0" smtClean="0"/>
                        <a:t>       | </a:t>
                      </a:r>
                      <a:r>
                        <a:rPr lang="en-US" dirty="0" smtClean="0"/>
                        <a:t> 95.14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</a:t>
                      </a:r>
                      <a:r>
                        <a:rPr lang="en-US" dirty="0" err="1" smtClean="0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99.19       | Not</a:t>
                      </a:r>
                      <a:r>
                        <a:rPr lang="en-US" baseline="0" dirty="0" smtClean="0"/>
                        <a:t> 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 </a:t>
                      </a:r>
                      <a:r>
                        <a:rPr lang="en-US" dirty="0" err="1" smtClean="0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</a:t>
                      </a:r>
                      <a:r>
                        <a:rPr lang="en-US" dirty="0" smtClean="0"/>
                        <a:t> 96.99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Alpha=0.3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</a:t>
                      </a:r>
                      <a:r>
                        <a:rPr lang="en-US" dirty="0" smtClean="0"/>
                        <a:t>97.01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Alpha=0.7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</a:t>
                      </a:r>
                      <a:r>
                        <a:rPr lang="en-US" dirty="0" smtClean="0"/>
                        <a:t>96.97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</a:t>
                      </a:r>
                      <a:r>
                        <a:rPr lang="en-US" dirty="0" err="1" smtClean="0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</a:t>
                      </a:r>
                      <a:r>
                        <a:rPr lang="en-US" dirty="0" smtClean="0"/>
                        <a:t>95.96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| </a:t>
                      </a:r>
                      <a:r>
                        <a:rPr lang="en-US" dirty="0" smtClean="0"/>
                        <a:t>95.14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894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608" y="5638800"/>
            <a:ext cx="7251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Initial results for Linear regression models with one-hot encoding were found to give better results compared to Label Encoding. Hence subsequently, only one-hot encoding was used for Ridge and Random Forest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4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42" y="1417319"/>
            <a:ext cx="7563546" cy="48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4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8305800" cy="91440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 smtClean="0"/>
              <a:t>Some basic LR and Random Forest methods are tried out. We could try with more algorithms like, </a:t>
            </a:r>
            <a:r>
              <a:rPr lang="en-US" dirty="0" err="1" smtClean="0"/>
              <a:t>XGBoost</a:t>
            </a:r>
            <a:r>
              <a:rPr lang="en-US" dirty="0" smtClean="0"/>
              <a:t>, Lasso, </a:t>
            </a:r>
            <a:r>
              <a:rPr lang="en-US" dirty="0" err="1" smtClean="0"/>
              <a:t>ElasticNet</a:t>
            </a:r>
            <a:r>
              <a:rPr lang="en-US" dirty="0" smtClean="0"/>
              <a:t> and many more.</a:t>
            </a:r>
            <a:endParaRPr lang="en-US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Check </a:t>
            </a:r>
            <a:r>
              <a:rPr lang="en-US" dirty="0"/>
              <a:t>with log </a:t>
            </a:r>
            <a:r>
              <a:rPr lang="en-US" dirty="0" smtClean="0"/>
              <a:t>transformation </a:t>
            </a:r>
            <a:r>
              <a:rPr lang="en-US" dirty="0"/>
              <a:t>of data and the effect of same on the model </a:t>
            </a:r>
            <a:r>
              <a:rPr lang="en-US" dirty="0" smtClean="0"/>
              <a:t>performance.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smtClean="0"/>
              <a:t>Distance </a:t>
            </a:r>
            <a:r>
              <a:rPr lang="en-US" dirty="0"/>
              <a:t>from </a:t>
            </a:r>
            <a:r>
              <a:rPr lang="en-US" dirty="0" smtClean="0"/>
              <a:t>city-center </a:t>
            </a:r>
            <a:r>
              <a:rPr lang="en-US" dirty="0"/>
              <a:t>variable which is derived from </a:t>
            </a:r>
            <a:r>
              <a:rPr lang="en-US" dirty="0" smtClean="0"/>
              <a:t>Latitude/Longitude </a:t>
            </a:r>
            <a:r>
              <a:rPr lang="en-US" dirty="0"/>
              <a:t>resulted in reasonable good predictions but the RMSE score was </a:t>
            </a:r>
            <a:r>
              <a:rPr lang="en-US" dirty="0" smtClean="0"/>
              <a:t>skewed</a:t>
            </a:r>
            <a:r>
              <a:rPr lang="en-US" dirty="0"/>
              <a:t> </a:t>
            </a:r>
            <a:r>
              <a:rPr lang="en-US" dirty="0" smtClean="0"/>
              <a:t>as the values at the lower band become negative </a:t>
            </a:r>
            <a:endParaRPr lang="en-US" dirty="0"/>
          </a:p>
          <a:p>
            <a:pPr lvl="1"/>
            <a:r>
              <a:rPr lang="en-US" dirty="0"/>
              <a:t>More investigation is </a:t>
            </a:r>
            <a:r>
              <a:rPr lang="en-US" dirty="0" smtClean="0"/>
              <a:t>required</a:t>
            </a:r>
            <a:r>
              <a:rPr lang="en-US" dirty="0"/>
              <a:t> </a:t>
            </a:r>
            <a:r>
              <a:rPr lang="en-US" dirty="0" smtClean="0"/>
              <a:t>as to why this could be happening. </a:t>
            </a:r>
            <a:r>
              <a:rPr lang="en-US" dirty="0"/>
              <a:t>Currently this parameter is not considered.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solve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rental property price of NY city properties depends on various characteristics  associated with the listing on the portal and owners.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aim is to predict the average rent of the new property depending on the past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help all the stakeholders to come to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common understanding of the prices of the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listing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 the rent potential in different areas with different characteristics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6964"/>
          </a:xfrm>
        </p:spPr>
        <p:txBody>
          <a:bodyPr/>
          <a:lstStyle/>
          <a:p>
            <a:r>
              <a:rPr lang="en-US" dirty="0"/>
              <a:t>The solution will be evaluated based on a low Root Mean Square Error (RMSE)</a:t>
            </a:r>
          </a:p>
          <a:p>
            <a:endParaRPr lang="en-US" dirty="0"/>
          </a:p>
          <a:p>
            <a:r>
              <a:rPr lang="en-US" dirty="0"/>
              <a:t>Root mean squared error (RMSE) is the square root of the mean of the square of all of the </a:t>
            </a:r>
            <a:r>
              <a:rPr lang="en-US" dirty="0" smtClean="0"/>
              <a:t>error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6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Cleaning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Deleting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redundant columns[features].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Dropping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duplicates.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Cleaning individual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columns for data consistency.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Remove 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outliers from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Transform some data from date format to duration [for example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last_review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smtClean="0"/>
              <a:t>Step2: Data </a:t>
            </a:r>
            <a:r>
              <a:rPr lang="en-US" b="1" dirty="0"/>
              <a:t>Visualization: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Plot </a:t>
            </a:r>
            <a:r>
              <a:rPr lang="en-US" dirty="0"/>
              <a:t>all </a:t>
            </a:r>
            <a:r>
              <a:rPr lang="en-US" dirty="0" err="1" smtClean="0"/>
              <a:t>NeighborhoodGroups</a:t>
            </a:r>
            <a:endParaRPr lang="en-US" dirty="0"/>
          </a:p>
          <a:p>
            <a:r>
              <a:rPr lang="en-US" dirty="0" err="1" smtClean="0"/>
              <a:t>Neighbourhoods</a:t>
            </a:r>
            <a:r>
              <a:rPr lang="en-US" dirty="0" smtClean="0"/>
              <a:t>-distribution</a:t>
            </a:r>
            <a:endParaRPr lang="en-US" dirty="0"/>
          </a:p>
          <a:p>
            <a:r>
              <a:rPr lang="en-US" dirty="0"/>
              <a:t>Room </a:t>
            </a:r>
            <a:r>
              <a:rPr lang="en-US" dirty="0" smtClean="0"/>
              <a:t>Types - distribution</a:t>
            </a:r>
            <a:endParaRPr lang="en-US" dirty="0"/>
          </a:p>
          <a:p>
            <a:r>
              <a:rPr lang="en-US" dirty="0"/>
              <a:t>Relation between </a:t>
            </a:r>
            <a:r>
              <a:rPr lang="en-US" dirty="0" err="1"/>
              <a:t>neighbourgroup</a:t>
            </a:r>
            <a:r>
              <a:rPr lang="en-US" dirty="0"/>
              <a:t> and Availability of Room</a:t>
            </a:r>
          </a:p>
          <a:p>
            <a:r>
              <a:rPr lang="en-US" dirty="0"/>
              <a:t>Map of </a:t>
            </a:r>
            <a:r>
              <a:rPr lang="en-US" dirty="0" err="1"/>
              <a:t>Neighbourhood</a:t>
            </a:r>
            <a:r>
              <a:rPr lang="en-US" dirty="0"/>
              <a:t> group</a:t>
            </a:r>
          </a:p>
          <a:p>
            <a:r>
              <a:rPr lang="en-US" dirty="0"/>
              <a:t>Map of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 smtClean="0"/>
              <a:t>Number of review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1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table combines a lot of data of rows and columns of shape (</a:t>
            </a:r>
            <a:r>
              <a:rPr lang="en-US" dirty="0" smtClean="0"/>
              <a:t>34226*16)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099" name="Picture 3" descr="C:\Users\Dell\Desktop\Capture H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732212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r>
              <a:rPr lang="en-US" u="sng" dirty="0" err="1" smtClean="0">
                <a:solidFill>
                  <a:srgbClr val="FF0000"/>
                </a:solidFill>
              </a:rPr>
              <a:t>Eda</a:t>
            </a:r>
            <a:r>
              <a:rPr lang="en-US" u="sng" dirty="0" smtClean="0">
                <a:solidFill>
                  <a:srgbClr val="FF0000"/>
                </a:solidFill>
              </a:rPr>
              <a:t>-Univariate</a:t>
            </a:r>
            <a:r>
              <a:rPr lang="en-US" dirty="0" smtClean="0"/>
              <a:t>: The count of listings by </a:t>
            </a:r>
            <a:r>
              <a:rPr lang="en-US" dirty="0" err="1" smtClean="0"/>
              <a:t>neighbourhood</a:t>
            </a:r>
            <a:r>
              <a:rPr lang="en-US" dirty="0" smtClean="0"/>
              <a:t> group and room type.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026" name="Picture 2" descr="C:\Users\Dell\Desktop\Capture 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4191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Capture 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3581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3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of  parameters</a:t>
            </a:r>
            <a:endParaRPr lang="en-US" dirty="0"/>
          </a:p>
        </p:txBody>
      </p:sp>
      <p:pic>
        <p:nvPicPr>
          <p:cNvPr id="2050" name="Picture 2" descr="C:\Users\Dell\Desktop\Capture H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39497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ll\Desktop\Capture H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886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4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726</TotalTime>
  <Words>809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Gill Sans MT</vt:lpstr>
      <vt:lpstr>Times New Roman</vt:lpstr>
      <vt:lpstr>Verdana</vt:lpstr>
      <vt:lpstr>Wingdings 2</vt:lpstr>
      <vt:lpstr>Solstice</vt:lpstr>
      <vt:lpstr>Price Prediction   Stayze</vt:lpstr>
      <vt:lpstr>Problem Statement</vt:lpstr>
      <vt:lpstr>Why solve this problem?</vt:lpstr>
      <vt:lpstr>Evaluation Metric</vt:lpstr>
      <vt:lpstr>Step1: Pre processing</vt:lpstr>
      <vt:lpstr>PowerPoint Presentation</vt:lpstr>
      <vt:lpstr>DataView</vt:lpstr>
      <vt:lpstr>EDA</vt:lpstr>
      <vt:lpstr>Distribution of  parameters</vt:lpstr>
      <vt:lpstr>PowerPoint Presentation</vt:lpstr>
      <vt:lpstr>EDA-Bivariate</vt:lpstr>
      <vt:lpstr>PowerPoint Presentation</vt:lpstr>
      <vt:lpstr>Correlation Matrix</vt:lpstr>
      <vt:lpstr>EDA-Insights</vt:lpstr>
      <vt:lpstr>Map of City</vt:lpstr>
      <vt:lpstr>EDA specific outcomes</vt:lpstr>
      <vt:lpstr>Step3:Analysis</vt:lpstr>
      <vt:lpstr>Analysis Results</vt:lpstr>
      <vt:lpstr>Distance from CC insight</vt:lpstr>
      <vt:lpstr>Model Approaches</vt:lpstr>
      <vt:lpstr>Model Evaluation and Results</vt:lpstr>
      <vt:lpstr>Predictions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Prakash Yaligar</cp:lastModifiedBy>
  <cp:revision>120</cp:revision>
  <dcterms:created xsi:type="dcterms:W3CDTF">2020-10-06T13:46:11Z</dcterms:created>
  <dcterms:modified xsi:type="dcterms:W3CDTF">2020-10-27T14:18:28Z</dcterms:modified>
</cp:coreProperties>
</file>