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9" r:id="rId4"/>
    <p:sldId id="261" r:id="rId5"/>
    <p:sldId id="258" r:id="rId6"/>
    <p:sldId id="271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7" r:id="rId15"/>
    <p:sldId id="277" r:id="rId16"/>
    <p:sldId id="264" r:id="rId17"/>
    <p:sldId id="278" r:id="rId18"/>
    <p:sldId id="265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5211A2-BA87-4F3E-935A-7F433FF5AC6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Flight Price Prediction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Variation with </a:t>
            </a:r>
            <a:r>
              <a:rPr lang="en-US" dirty="0" err="1" smtClean="0"/>
              <a:t>departure_hour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2" y="2338387"/>
            <a:ext cx="7362825" cy="3019425"/>
          </a:xfrm>
        </p:spPr>
      </p:pic>
    </p:spTree>
    <p:extLst>
      <p:ext uri="{BB962C8B-B14F-4D97-AF65-F5344CB8AC3E}">
        <p14:creationId xmlns:p14="http://schemas.microsoft.com/office/powerpoint/2010/main" val="216634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Variation with </a:t>
            </a:r>
            <a:r>
              <a:rPr lang="en-US" dirty="0" err="1" smtClean="0"/>
              <a:t>departure_hour</a:t>
            </a:r>
            <a:r>
              <a:rPr lang="en-US" dirty="0" smtClean="0"/>
              <a:t>(Delhi)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41577"/>
            <a:ext cx="7499350" cy="3013046"/>
          </a:xfrm>
        </p:spPr>
      </p:pic>
    </p:spTree>
    <p:extLst>
      <p:ext uri="{BB962C8B-B14F-4D97-AF65-F5344CB8AC3E}">
        <p14:creationId xmlns:p14="http://schemas.microsoft.com/office/powerpoint/2010/main" val="55474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Variation with </a:t>
            </a:r>
            <a:r>
              <a:rPr lang="en-US" dirty="0" err="1" smtClean="0"/>
              <a:t>departure_hour</a:t>
            </a:r>
            <a:r>
              <a:rPr lang="en-US" dirty="0" smtClean="0"/>
              <a:t> all Cities(as Source)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76" y="1447800"/>
            <a:ext cx="6552397" cy="4800600"/>
          </a:xfrm>
        </p:spPr>
      </p:pic>
    </p:spTree>
    <p:extLst>
      <p:ext uri="{BB962C8B-B14F-4D97-AF65-F5344CB8AC3E}">
        <p14:creationId xmlns:p14="http://schemas.microsoft.com/office/powerpoint/2010/main" val="90784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Variation </a:t>
            </a:r>
            <a:r>
              <a:rPr lang="en-US" dirty="0" smtClean="0"/>
              <a:t>with hour (flight-time)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314575"/>
            <a:ext cx="7486650" cy="3067050"/>
          </a:xfrm>
        </p:spPr>
      </p:pic>
    </p:spTree>
    <p:extLst>
      <p:ext uri="{BB962C8B-B14F-4D97-AF65-F5344CB8AC3E}">
        <p14:creationId xmlns:p14="http://schemas.microsoft.com/office/powerpoint/2010/main" val="32588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Variation </a:t>
            </a:r>
            <a:r>
              <a:rPr lang="en-US" dirty="0"/>
              <a:t>with </a:t>
            </a:r>
            <a:r>
              <a:rPr lang="en-US" dirty="0" smtClean="0"/>
              <a:t>stops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347912"/>
            <a:ext cx="7486650" cy="3000375"/>
          </a:xfrm>
        </p:spPr>
      </p:pic>
    </p:spTree>
    <p:extLst>
      <p:ext uri="{BB962C8B-B14F-4D97-AF65-F5344CB8AC3E}">
        <p14:creationId xmlns:p14="http://schemas.microsoft.com/office/powerpoint/2010/main" val="142019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EDA-Insights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prices depend on Airline</a:t>
            </a:r>
          </a:p>
          <a:p>
            <a:r>
              <a:rPr lang="en-US" dirty="0" smtClean="0"/>
              <a:t>Prices vary with number of stops </a:t>
            </a:r>
          </a:p>
          <a:p>
            <a:pPr lvl="1"/>
            <a:r>
              <a:rPr lang="en-US" dirty="0" smtClean="0"/>
              <a:t>Duration also indicates this aspect</a:t>
            </a:r>
          </a:p>
          <a:p>
            <a:r>
              <a:rPr lang="en-US" dirty="0" smtClean="0"/>
              <a:t>Price varies based on </a:t>
            </a:r>
            <a:r>
              <a:rPr lang="en-US" dirty="0" err="1" smtClean="0"/>
              <a:t>week_of_day</a:t>
            </a:r>
            <a:endParaRPr lang="en-US" dirty="0" smtClean="0"/>
          </a:p>
          <a:p>
            <a:r>
              <a:rPr lang="en-US" dirty="0" smtClean="0"/>
              <a:t>Price varies based on month of the flight</a:t>
            </a:r>
          </a:p>
          <a:p>
            <a:r>
              <a:rPr lang="en-US" dirty="0" smtClean="0"/>
              <a:t>Prices in some routes are in general higher </a:t>
            </a:r>
          </a:p>
          <a:p>
            <a:r>
              <a:rPr lang="en-US" dirty="0" smtClean="0"/>
              <a:t>Prices depend on departure time of flight though the variation is different for different source cities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9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944562"/>
          </a:xfrm>
        </p:spPr>
        <p:txBody>
          <a:bodyPr/>
          <a:lstStyle/>
          <a:p>
            <a:r>
              <a:rPr lang="en-US" dirty="0" smtClean="0"/>
              <a:t>Step3:Analysis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Clean the data &amp; delete the null values</a:t>
            </a:r>
          </a:p>
          <a:p>
            <a:r>
              <a:rPr lang="en-US" dirty="0" smtClean="0"/>
              <a:t>Delete the outliers</a:t>
            </a:r>
          </a:p>
          <a:p>
            <a:pPr lvl="1"/>
            <a:r>
              <a:rPr lang="en-US" dirty="0" smtClean="0"/>
              <a:t>Price &gt; 2000 are treated as outliers: They roughly correspond to 1 percentile values. This was decided by Trial and error</a:t>
            </a:r>
          </a:p>
          <a:p>
            <a:r>
              <a:rPr lang="en-US" dirty="0" smtClean="0"/>
              <a:t>Two data sets created for independent analysis one each with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abel encoding</a:t>
            </a:r>
          </a:p>
          <a:p>
            <a:pPr lvl="1"/>
            <a:r>
              <a:rPr lang="en-US" dirty="0" smtClean="0"/>
              <a:t>One hot encoding</a:t>
            </a:r>
          </a:p>
          <a:p>
            <a:r>
              <a:rPr lang="en-US" dirty="0" smtClean="0"/>
              <a:t>Different parameters were studied for their effect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48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hot encoding gave better results than label encoding</a:t>
            </a:r>
          </a:p>
          <a:p>
            <a:r>
              <a:rPr lang="en-US" dirty="0" smtClean="0"/>
              <a:t>Significant parameters were</a:t>
            </a:r>
          </a:p>
          <a:p>
            <a:pPr lvl="1"/>
            <a:r>
              <a:rPr lang="en-US" dirty="0" smtClean="0"/>
              <a:t>Stops, </a:t>
            </a:r>
            <a:r>
              <a:rPr lang="en-US" dirty="0" err="1" smtClean="0"/>
              <a:t>Duration,day_of_week,Source</a:t>
            </a:r>
            <a:endParaRPr lang="en-US" dirty="0" smtClean="0"/>
          </a:p>
          <a:p>
            <a:r>
              <a:rPr lang="en-US" dirty="0" smtClean="0"/>
              <a:t>Slightly less significant ones</a:t>
            </a:r>
          </a:p>
          <a:p>
            <a:pPr lvl="1"/>
            <a:r>
              <a:rPr lang="en-US" dirty="0" smtClean="0"/>
              <a:t>Month, Departure </a:t>
            </a:r>
            <a:r>
              <a:rPr lang="en-US" dirty="0" err="1" smtClean="0"/>
              <a:t>Time,Additional</a:t>
            </a:r>
            <a:r>
              <a:rPr lang="en-US" dirty="0" smtClean="0"/>
              <a:t>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1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pPr marL="82296" indent="0">
              <a:buNone/>
            </a:pPr>
            <a:r>
              <a:rPr lang="en-US" dirty="0" smtClean="0"/>
              <a:t>              Root Mean Square Error.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Cross validation</a:t>
            </a:r>
          </a:p>
          <a:p>
            <a:r>
              <a:rPr lang="en-US" dirty="0"/>
              <a:t> </a:t>
            </a:r>
            <a:r>
              <a:rPr lang="en-US" dirty="0" smtClean="0"/>
              <a:t>Ridge Regression</a:t>
            </a:r>
          </a:p>
          <a:p>
            <a:pPr marL="82296" indent="0">
              <a:buNone/>
            </a:pPr>
            <a:r>
              <a:rPr lang="en-US" dirty="0" smtClean="0"/>
              <a:t>              Alpha as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r>
              <a:rPr lang="en-US" dirty="0" smtClean="0"/>
              <a:t> 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98074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US" dirty="0" smtClean="0"/>
              <a:t>Model Evaluation and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959558"/>
              </p:ext>
            </p:extLst>
          </p:nvPr>
        </p:nvGraphicFramePr>
        <p:xfrm>
          <a:off x="1143000" y="878841"/>
          <a:ext cx="7874058" cy="476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Hyperparameter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</a:p>
                    <a:p>
                      <a:r>
                        <a:rPr lang="en-US" dirty="0" smtClean="0"/>
                        <a:t>Label     | </a:t>
                      </a:r>
                      <a:r>
                        <a:rPr lang="en-US" dirty="0" err="1" smtClean="0"/>
                        <a:t>Onehot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2901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 | Not</a:t>
                      </a:r>
                      <a:r>
                        <a:rPr lang="en-US" baseline="0" dirty="0" smtClean="0"/>
                        <a:t> 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Linear </a:t>
                      </a:r>
                      <a:r>
                        <a:rPr lang="en-US" b="0" dirty="0" smtClean="0"/>
                        <a:t>regression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2752.3   | Note Done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2751.3    | Not</a:t>
                      </a:r>
                      <a:r>
                        <a:rPr lang="en-US" baseline="0" dirty="0" smtClean="0"/>
                        <a:t> 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</a:t>
                      </a:r>
                      <a:r>
                        <a:rPr lang="en-US" dirty="0" smtClean="0"/>
                        <a:t> 2031.5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Alpha=0.3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2030.10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Alpha=0.7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2031.88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r>
                        <a:rPr lang="en-US" dirty="0" smtClean="0"/>
                        <a:t> reg...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1781.6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done | 1749.5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89469"/>
                  </a:ext>
                </a:extLst>
              </a:tr>
              <a:tr h="347791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LGBMRegressor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done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| 1691.03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22947"/>
                  </a:ext>
                </a:extLst>
              </a:tr>
              <a:tr h="587323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CatBoostRegressor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done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| 1639.51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783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608" y="5638800"/>
            <a:ext cx="725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Initial results for Linear regression models with one-hot encoding were found to give better results compared to Label Encoding. Hence subsequently, only one-hot encoding was used for </a:t>
            </a:r>
            <a:r>
              <a:rPr lang="en-US" dirty="0" smtClean="0"/>
              <a:t>models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4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travel company aggregates airline service providers and want to offer Price Prediction service to the end customers with data of past listings that capture variety of property parameters.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problem </a:t>
            </a:r>
            <a:r>
              <a:rPr lang="en-US" dirty="0" smtClean="0"/>
              <a:t>to </a:t>
            </a:r>
            <a:r>
              <a:rPr lang="en-US" dirty="0"/>
              <a:t>solve is to predict the price of a </a:t>
            </a:r>
            <a:r>
              <a:rPr lang="en-US" dirty="0" smtClean="0"/>
              <a:t>Flight Ticket Price with the help of historic data as closely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6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8305800" cy="91440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 smtClean="0"/>
              <a:t>Some basic LR and Random Forest methods are tried out. We could try with more algorithms like, </a:t>
            </a:r>
            <a:r>
              <a:rPr lang="en-US" dirty="0" err="1" smtClean="0"/>
              <a:t>XGBoost</a:t>
            </a:r>
            <a:r>
              <a:rPr lang="en-US" dirty="0" smtClean="0"/>
              <a:t>, Lasso, </a:t>
            </a:r>
            <a:r>
              <a:rPr lang="en-US" dirty="0" err="1" smtClean="0"/>
              <a:t>ElasticNet</a:t>
            </a:r>
            <a:r>
              <a:rPr lang="en-US" dirty="0" smtClean="0"/>
              <a:t> and many more.</a:t>
            </a: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Check </a:t>
            </a:r>
            <a:r>
              <a:rPr lang="en-US" dirty="0"/>
              <a:t>with log </a:t>
            </a:r>
            <a:r>
              <a:rPr lang="en-US" dirty="0" smtClean="0"/>
              <a:t>transformation </a:t>
            </a:r>
            <a:r>
              <a:rPr lang="en-US" dirty="0"/>
              <a:t>of data and the effect of same on the model </a:t>
            </a:r>
            <a:r>
              <a:rPr lang="en-US" dirty="0" smtClean="0"/>
              <a:t>performance.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Effect of Arrival time is not considered as </a:t>
            </a:r>
          </a:p>
          <a:p>
            <a:pPr marL="82296" indent="0">
              <a:buNone/>
            </a:pPr>
            <a:r>
              <a:rPr lang="en-US" dirty="0" smtClean="0"/>
              <a:t>Departure time is supposedly the complementary feature. Further analysis can be done on this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Other encoding methods (other than </a:t>
            </a:r>
            <a:r>
              <a:rPr lang="en-US" dirty="0" err="1"/>
              <a:t>Label,One</a:t>
            </a:r>
            <a:r>
              <a:rPr lang="en-US" dirty="0"/>
              <a:t>-hot encoding) can be </a:t>
            </a:r>
            <a:r>
              <a:rPr lang="en-US" dirty="0" smtClean="0"/>
              <a:t>tried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solve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help all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stake-holders, mainly customers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informed decisions when purchasing the flight tickets</a:t>
            </a:r>
          </a:p>
        </p:txBody>
      </p:sp>
    </p:spTree>
    <p:extLst>
      <p:ext uri="{BB962C8B-B14F-4D97-AF65-F5344CB8AC3E}">
        <p14:creationId xmlns:p14="http://schemas.microsoft.com/office/powerpoint/2010/main" val="35249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6964"/>
          </a:xfrm>
        </p:spPr>
        <p:txBody>
          <a:bodyPr/>
          <a:lstStyle/>
          <a:p>
            <a:r>
              <a:rPr lang="en-US" dirty="0"/>
              <a:t>The solution will be evaluated based on a </a:t>
            </a:r>
            <a:r>
              <a:rPr lang="en-US" dirty="0" smtClean="0"/>
              <a:t>(-</a:t>
            </a:r>
            <a:r>
              <a:rPr lang="en-US" dirty="0" err="1" smtClean="0"/>
              <a:t>ve</a:t>
            </a:r>
            <a:r>
              <a:rPr lang="en-US" dirty="0" smtClean="0"/>
              <a:t>) Root </a:t>
            </a:r>
            <a:r>
              <a:rPr lang="en-US" dirty="0"/>
              <a:t>Mean Square Error (RMSE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6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Cleaning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Deleting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redundant columns[features].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Dropping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duplicates.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Cleaning individual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columns for data consistency.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Remove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outliers from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Transform some data from date format to duration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smtClean="0"/>
              <a:t>Step2: Data </a:t>
            </a:r>
            <a:r>
              <a:rPr lang="en-US" b="1" dirty="0"/>
              <a:t>Visualization: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Plots of price versus number of stops</a:t>
            </a:r>
          </a:p>
          <a:p>
            <a:r>
              <a:rPr lang="en-US" dirty="0"/>
              <a:t>Plots of price versus </a:t>
            </a:r>
            <a:r>
              <a:rPr lang="en-US" dirty="0" smtClean="0"/>
              <a:t>duration of flights</a:t>
            </a:r>
          </a:p>
          <a:p>
            <a:r>
              <a:rPr lang="en-US" dirty="0"/>
              <a:t>Plots of price versus </a:t>
            </a:r>
            <a:r>
              <a:rPr lang="en-US" dirty="0" smtClean="0"/>
              <a:t>departure times (for different source cities)</a:t>
            </a:r>
          </a:p>
          <a:p>
            <a:r>
              <a:rPr lang="en-US" dirty="0"/>
              <a:t>Plots of price versus </a:t>
            </a:r>
            <a:r>
              <a:rPr lang="en-US" dirty="0" smtClean="0"/>
              <a:t>seasonality characteristics like month and </a:t>
            </a:r>
            <a:r>
              <a:rPr lang="en-US" dirty="0" err="1" smtClean="0"/>
              <a:t>day_of_week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1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Variation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23" y="2209800"/>
            <a:ext cx="7475737" cy="3581400"/>
          </a:xfrm>
        </p:spPr>
      </p:pic>
    </p:spTree>
    <p:extLst>
      <p:ext uri="{BB962C8B-B14F-4D97-AF65-F5344CB8AC3E}">
        <p14:creationId xmlns:p14="http://schemas.microsoft.com/office/powerpoint/2010/main" val="10861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Variation with </a:t>
            </a:r>
            <a:r>
              <a:rPr lang="en-US" dirty="0" err="1" smtClean="0"/>
              <a:t>day_of_week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2" y="2352675"/>
            <a:ext cx="7362825" cy="2990850"/>
          </a:xfrm>
        </p:spPr>
      </p:pic>
    </p:spTree>
    <p:extLst>
      <p:ext uri="{BB962C8B-B14F-4D97-AF65-F5344CB8AC3E}">
        <p14:creationId xmlns:p14="http://schemas.microsoft.com/office/powerpoint/2010/main" val="304773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Variation with </a:t>
            </a:r>
            <a:r>
              <a:rPr lang="en-US" dirty="0" smtClean="0"/>
              <a:t>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20977"/>
            <a:ext cx="7499350" cy="3054246"/>
          </a:xfrm>
        </p:spPr>
      </p:pic>
    </p:spTree>
    <p:extLst>
      <p:ext uri="{BB962C8B-B14F-4D97-AF65-F5344CB8AC3E}">
        <p14:creationId xmlns:p14="http://schemas.microsoft.com/office/powerpoint/2010/main" val="3419840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888</TotalTime>
  <Words>564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Gill Sans MT</vt:lpstr>
      <vt:lpstr>Times New Roman</vt:lpstr>
      <vt:lpstr>Verdana</vt:lpstr>
      <vt:lpstr>Wingdings 2</vt:lpstr>
      <vt:lpstr>Solstice</vt:lpstr>
      <vt:lpstr>Flight Price Prediction   </vt:lpstr>
      <vt:lpstr>Problem Statement</vt:lpstr>
      <vt:lpstr>Why solve this problem?</vt:lpstr>
      <vt:lpstr>Evaluation Metric</vt:lpstr>
      <vt:lpstr>Step1: Pre processing</vt:lpstr>
      <vt:lpstr>PowerPoint Presentation</vt:lpstr>
      <vt:lpstr>Price Variation</vt:lpstr>
      <vt:lpstr>Price Variation with day_of_week</vt:lpstr>
      <vt:lpstr>Price Variation with month</vt:lpstr>
      <vt:lpstr>Price Variation with departure_hour</vt:lpstr>
      <vt:lpstr>Price Variation with departure_hour(Delhi)</vt:lpstr>
      <vt:lpstr>Price Variation with departure_hour all Cities(as Source)</vt:lpstr>
      <vt:lpstr>Price Variation with hour (flight-time)</vt:lpstr>
      <vt:lpstr>Price Variation with stops</vt:lpstr>
      <vt:lpstr>EDA-Insights</vt:lpstr>
      <vt:lpstr>Step3:Analysis</vt:lpstr>
      <vt:lpstr>Analysis Results</vt:lpstr>
      <vt:lpstr>Model Approaches</vt:lpstr>
      <vt:lpstr>Model Evaluation and Results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Prakash Yaligar</cp:lastModifiedBy>
  <cp:revision>145</cp:revision>
  <dcterms:created xsi:type="dcterms:W3CDTF">2020-10-06T13:46:11Z</dcterms:created>
  <dcterms:modified xsi:type="dcterms:W3CDTF">2020-10-31T10:14:30Z</dcterms:modified>
</cp:coreProperties>
</file>