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Moqiu Lia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39" Type="http://schemas.openxmlformats.org/officeDocument/2006/relationships/slide" Target="slides/slide33.xml"/><Relationship Id="rId18" Type="http://schemas.openxmlformats.org/officeDocument/2006/relationships/slide" Target="slides/slide12.xml"/><Relationship Id="rId42" Type="http://schemas.openxmlformats.org/officeDocument/2006/relationships/font" Target="fonts/Roboto-regular.fntdata"/><Relationship Id="rId21" Type="http://schemas.openxmlformats.org/officeDocument/2006/relationships/slide" Target="slides/slide15.xml"/><Relationship Id="rId34" Type="http://schemas.openxmlformats.org/officeDocument/2006/relationships/slide" Target="slides/slide28.xml"/><Relationship Id="rId47" Type="http://schemas.openxmlformats.org/officeDocument/2006/relationships/customXml" Target="../customXml/item2.xml"/><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24"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slide" Target="slides/slide30.xml"/><Relationship Id="rId44" Type="http://schemas.openxmlformats.org/officeDocument/2006/relationships/font" Target="fonts/Roboto-italic.fntdata"/><Relationship Id="rId31" Type="http://schemas.openxmlformats.org/officeDocument/2006/relationships/slide" Target="slides/slide25.xml"/><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3" Type="http://schemas.openxmlformats.org/officeDocument/2006/relationships/font" Target="fonts/Roboto-bold.fntdata"/><Relationship Id="rId4" Type="http://schemas.openxmlformats.org/officeDocument/2006/relationships/commentAuthors" Target="commentAuthor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14" Type="http://schemas.openxmlformats.org/officeDocument/2006/relationships/slide" Target="slides/slide8.xml"/><Relationship Id="rId8" Type="http://schemas.openxmlformats.org/officeDocument/2006/relationships/slide" Target="slides/slide2.xml"/><Relationship Id="rId3" Type="http://schemas.openxmlformats.org/officeDocument/2006/relationships/presProps" Target="presProps.xml"/><Relationship Id="rId25" Type="http://schemas.openxmlformats.org/officeDocument/2006/relationships/slide" Target="slides/slide19.xml"/><Relationship Id="rId33" Type="http://schemas.openxmlformats.org/officeDocument/2006/relationships/slide" Target="slides/slide27.xml"/><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slide" Target="slides/slide32.xml"/><Relationship Id="rId46" Type="http://schemas.openxmlformats.org/officeDocument/2006/relationships/customXml" Target="../customXml/item1.xml"/><Relationship Id="rId20" Type="http://schemas.openxmlformats.org/officeDocument/2006/relationships/slide" Target="slides/slide14.xml"/><Relationship Id="rId41" Type="http://schemas.openxmlformats.org/officeDocument/2006/relationships/slide" Target="slides/slide35.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21T13:35:37.357">
    <p:pos x="6000" y="0"/>
    <p:text>add a sentence like:Initial investment of 100000 and monthly investment of 10000 per month.</p:text>
  </p:cm>
  <p:cm authorId="0" idx="2" dt="2024-05-21T13:34:49.470">
    <p:pos x="6000" y="100"/>
    <p:text>add the definition of Static Weight (Relative). explain the difference between absolute and relative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5-21T13:42:55.806">
    <p:pos x="6000" y="0"/>
    <p:text>please explain the meaning of profit percentage, what's the difference between it and return rate?</p:text>
  </p:cm>
  <p:cm authorId="0" idx="4" dt="2024-05-21T13:42:10.711">
    <p:pos x="6000" y="100"/>
    <p:text>change the title of thethe left graph to: "Profit Percentage Over Time"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Clr>
                <a:schemeClr val="dk1"/>
              </a:buClr>
              <a:buSzPts val="1100"/>
              <a:buFont typeface="Arial"/>
              <a:buNone/>
            </a:pPr>
            <a:r>
              <a:rPr b="1" lang="zh-HK" sz="1400">
                <a:solidFill>
                  <a:srgbClr val="434343"/>
                </a:solidFill>
              </a:rPr>
              <a:t>Random：1 y</a:t>
            </a:r>
            <a:endParaRPr b="1" sz="1400">
              <a:solidFill>
                <a:srgbClr val="434343"/>
              </a:solidFill>
            </a:endParaRPr>
          </a:p>
          <a:p>
            <a:pPr indent="0" lvl="0" marL="0" rtl="0" algn="l">
              <a:lnSpc>
                <a:spcPct val="115000"/>
              </a:lnSpc>
              <a:spcBef>
                <a:spcPts val="400"/>
              </a:spcBef>
              <a:spcAft>
                <a:spcPts val="0"/>
              </a:spcAft>
              <a:buClr>
                <a:schemeClr val="dk1"/>
              </a:buClr>
              <a:buSzPts val="1100"/>
              <a:buFont typeface="Arial"/>
              <a:buNone/>
            </a:pPr>
            <a:r>
              <a:rPr lang="zh-HK" sz="1200">
                <a:solidFill>
                  <a:srgbClr val="0D0D0D"/>
                </a:solidFill>
                <a:latin typeface="Roboto"/>
                <a:ea typeface="Roboto"/>
                <a:cs typeface="Roboto"/>
                <a:sym typeface="Roboto"/>
              </a:rPr>
              <a:t>The goal is to generate static absolute weights and calculate the portfolio at 1year intervals using random combinations.</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HK" sz="1200">
                <a:solidFill>
                  <a:srgbClr val="0D0D0D"/>
                </a:solidFill>
                <a:latin typeface="Roboto"/>
                <a:ea typeface="Roboto"/>
                <a:cs typeface="Roboto"/>
                <a:sym typeface="Roboto"/>
              </a:rPr>
              <a:t>We start by grouping the data yearly but exclude the current year. Data processing begins from the second year to ensure we have a full year's data for analysis.</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HK" sz="1200">
                <a:solidFill>
                  <a:srgbClr val="0D0D0D"/>
                </a:solidFill>
                <a:latin typeface="Roboto"/>
                <a:ea typeface="Roboto"/>
                <a:cs typeface="Roboto"/>
                <a:sym typeface="Roboto"/>
              </a:rPr>
              <a:t>For each year, we use the previous year's data to form portfolios. We calculate daily returns and generate 1000 random portfolios by assigning random weights to each stock.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HK" sz="1200">
                <a:solidFill>
                  <a:srgbClr val="0D0D0D"/>
                </a:solidFill>
                <a:latin typeface="Roboto"/>
                <a:ea typeface="Roboto"/>
                <a:cs typeface="Roboto"/>
                <a:sym typeface="Roboto"/>
              </a:rPr>
              <a:t>By generating a large number of random portfolios, we minimize the impact of any extreme weight combinations. Additionally, the normalization process ensures that the sum of weights is always 1, providing balanced portfolios.</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HK" sz="1200">
                <a:solidFill>
                  <a:srgbClr val="0D0D0D"/>
                </a:solidFill>
                <a:latin typeface="Roboto"/>
                <a:ea typeface="Roboto"/>
                <a:cs typeface="Roboto"/>
                <a:sym typeface="Roboto"/>
              </a:rPr>
              <a:t>For each portfolio, we calculate the expected annual return, volatility, and Sharpe ratio. The Sharpe ratio is calculated as the return divided by the volatility.</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rPr lang="zh-HK" sz="1200">
                <a:solidFill>
                  <a:srgbClr val="0D0D0D"/>
                </a:solidFill>
                <a:latin typeface="Roboto"/>
                <a:ea typeface="Roboto"/>
                <a:cs typeface="Roboto"/>
                <a:sym typeface="Roboto"/>
              </a:rPr>
              <a:t>We select the portfolio with the highest Sharpe ratio as the optimal portfolio. The weights of this portfolio are used to calculate the actual Sharpe ratio for the current year using the current year's data.</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zh-HK" sz="1200">
                <a:solidFill>
                  <a:srgbClr val="0D0D0D"/>
                </a:solidFill>
                <a:latin typeface="Roboto"/>
                <a:ea typeface="Roboto"/>
                <a:cs typeface="Roboto"/>
                <a:sym typeface="Roboto"/>
              </a:rPr>
              <a:t>We save the results for each year, including the predicted and actual Sharpe ratios, returns, and volatilities. This helps in evaluating the performance of our investment strategy over time.</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ec44f9f0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ec44f9f0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zh-HK"/>
              <a:t>Between 2</a:t>
            </a:r>
            <a:r>
              <a:rPr lang="zh-HK"/>
              <a:t>000-2002: There was a sharp decline in both historical and actual returns. This corresponds to the dot-com bubble burst and the subsequent market crash. 2008 Financial Crisis: </a:t>
            </a:r>
            <a:r>
              <a:rPr lang="zh-HK">
                <a:solidFill>
                  <a:schemeClr val="dk1"/>
                </a:solidFill>
              </a:rPr>
              <a:t>both historical and actual return dropped again</a:t>
            </a:r>
            <a:r>
              <a:rPr lang="zh-HK"/>
              <a:t> during the global financial crisis.</a:t>
            </a:r>
            <a:endParaRPr/>
          </a:p>
          <a:p>
            <a:pPr indent="0" lvl="0" marL="0" rtl="0" algn="l">
              <a:lnSpc>
                <a:spcPct val="115000"/>
              </a:lnSpc>
              <a:spcBef>
                <a:spcPts val="2100"/>
              </a:spcBef>
              <a:spcAft>
                <a:spcPts val="2100"/>
              </a:spcAft>
              <a:buNone/>
            </a:pPr>
            <a:r>
              <a:rPr lang="zh-HK"/>
              <a:t>2000-2002: Volatility spiked during the dot-com bubble burst. Both volatilities increased significantly during the 2008 financial crisis. </a:t>
            </a:r>
            <a:r>
              <a:rPr lang="zh-HK"/>
              <a:t>Volatility</a:t>
            </a:r>
            <a:r>
              <a:rPr lang="zh-HK"/>
              <a:t> is inversely proportional to </a:t>
            </a:r>
            <a:r>
              <a:rPr lang="zh-HK"/>
              <a:t>the</a:t>
            </a:r>
            <a:r>
              <a:rPr lang="zh-HK"/>
              <a:t> return values. If the return value is high then </a:t>
            </a:r>
            <a:r>
              <a:rPr lang="zh-HK"/>
              <a:t>volatility</a:t>
            </a:r>
            <a:r>
              <a:rPr lang="zh-HK"/>
              <a:t> must be low as there is minimal risk involved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f28ca34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f28ca34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f28ca34d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df28ca34d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f28ca34d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f28ca34d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zh-HK">
                <a:solidFill>
                  <a:schemeClr val="dk1"/>
                </a:solidFill>
              </a:rPr>
              <a:t>Between 2000-2002: There was a sharp decline in both historical and actual returns. This corresponds to the dot-com bubble burst and the subsequent market crash. 2008 Financial Crisis: both historical and actual return dropped again during the global financial crisis.</a:t>
            </a:r>
            <a:endParaRPr>
              <a:solidFill>
                <a:schemeClr val="dk1"/>
              </a:solidFill>
            </a:endParaRPr>
          </a:p>
          <a:p>
            <a:pPr indent="0" lvl="0" marL="0" rtl="0" algn="l">
              <a:lnSpc>
                <a:spcPct val="115000"/>
              </a:lnSpc>
              <a:spcBef>
                <a:spcPts val="2100"/>
              </a:spcBef>
              <a:spcAft>
                <a:spcPts val="2100"/>
              </a:spcAft>
              <a:buClr>
                <a:schemeClr val="dk1"/>
              </a:buClr>
              <a:buSzPts val="1100"/>
              <a:buFont typeface="Arial"/>
              <a:buNone/>
            </a:pPr>
            <a:r>
              <a:rPr lang="zh-HK">
                <a:solidFill>
                  <a:schemeClr val="dk1"/>
                </a:solidFill>
              </a:rPr>
              <a:t>2000-2002: Volatility spiked during the dot-com bubble burst. Both volatilities increased significantly during the 2008 financial crisis. Volatility is directly proportional to the return values. If the return value is high then volatility must be low as there is minimal risk involved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f28ca34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f28ca34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208eaf49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208eaf49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df12ece80b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df12ece80b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ed05049a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ed05049a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Relative Static weight is a strategy where initial asset weight is set and periodic rebalancing.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ed05049a6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ed05049a6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200">
                <a:solidFill>
                  <a:srgbClr val="0D0D0D"/>
                </a:solidFill>
                <a:highlight>
                  <a:srgbClr val="FFFFFF"/>
                </a:highlight>
                <a:latin typeface="Roboto"/>
                <a:ea typeface="Roboto"/>
                <a:cs typeface="Roboto"/>
                <a:sym typeface="Roboto"/>
              </a:rPr>
              <a:t>, profit percentage measures the profit earned from individual stocks or the portfolio relative to their revenue, indicating profitability efficiency, while return rate measures the gain or loss on the entire investment relative to the initial amount invested, indicating overall investment performance</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zh-HK" sz="1200">
                <a:solidFill>
                  <a:srgbClr val="434343"/>
                </a:solidFill>
                <a:latin typeface="Roboto"/>
                <a:ea typeface="Roboto"/>
                <a:cs typeface="Roboto"/>
                <a:sym typeface="Roboto"/>
              </a:rPr>
              <a:t>Historical sharpe ratios were consistently higher than actual sharpe ratio, indicating over-optimistic forecasts, lower actual sharpe ratio than historical could also reflect market unpredictability</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4343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zh-HK" sz="1200">
                <a:solidFill>
                  <a:srgbClr val="434343"/>
                </a:solidFill>
                <a:latin typeface="Roboto"/>
                <a:ea typeface="Roboto"/>
                <a:cs typeface="Roboto"/>
                <a:sym typeface="Roboto"/>
              </a:rPr>
              <a:t>Portfolio value- final values shows slight profits each year but percentages were relatively low ranging from 0.17% to 1.75%.  Modest growth of investment as the returns did not outperform the additional investments although portfolio value increased.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b3eb100a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b3eb100a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ec9b849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ec9b849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zh-HK" sz="1750">
                <a:solidFill>
                  <a:srgbClr val="0D0D0D"/>
                </a:solidFill>
                <a:highlight>
                  <a:schemeClr val="lt1"/>
                </a:highlight>
                <a:latin typeface="Roboto"/>
                <a:ea typeface="Roboto"/>
                <a:cs typeface="Roboto"/>
                <a:sym typeface="Roboto"/>
              </a:rPr>
              <a:t>S</a:t>
            </a:r>
            <a:r>
              <a:rPr lang="zh-HK" sz="1750">
                <a:solidFill>
                  <a:srgbClr val="0D0D0D"/>
                </a:solidFill>
                <a:highlight>
                  <a:schemeClr val="lt1"/>
                </a:highlight>
                <a:latin typeface="Roboto"/>
                <a:ea typeface="Roboto"/>
                <a:cs typeface="Roboto"/>
                <a:sym typeface="Roboto"/>
              </a:rPr>
              <a:t>ame optimisation method discussed for absolute static weight.</a:t>
            </a:r>
            <a:br>
              <a:rPr lang="zh-HK" sz="1750">
                <a:solidFill>
                  <a:srgbClr val="0D0D0D"/>
                </a:solidFill>
                <a:highlight>
                  <a:schemeClr val="lt1"/>
                </a:highlight>
                <a:latin typeface="Roboto"/>
                <a:ea typeface="Roboto"/>
                <a:cs typeface="Roboto"/>
                <a:sym typeface="Roboto"/>
              </a:rPr>
            </a:br>
            <a:r>
              <a:rPr lang="zh-HK" sz="1750">
                <a:solidFill>
                  <a:srgbClr val="0D0D0D"/>
                </a:solidFill>
                <a:highlight>
                  <a:schemeClr val="lt1"/>
                </a:highlight>
                <a:latin typeface="Roboto"/>
                <a:ea typeface="Roboto"/>
                <a:cs typeface="Roboto"/>
                <a:sym typeface="Roboto"/>
              </a:rPr>
              <a:t>neg_sharpe_ratio</a:t>
            </a:r>
            <a:r>
              <a:rPr lang="zh-HK" sz="1900">
                <a:solidFill>
                  <a:srgbClr val="0D0D0D"/>
                </a:solidFill>
                <a:highlight>
                  <a:schemeClr val="lt1"/>
                </a:highlight>
                <a:latin typeface="Roboto"/>
                <a:ea typeface="Roboto"/>
                <a:cs typeface="Roboto"/>
                <a:sym typeface="Roboto"/>
              </a:rPr>
              <a:t>: Computes negative Sharpe ratio for optimization.</a:t>
            </a:r>
            <a:endParaRPr sz="1900">
              <a:solidFill>
                <a:srgbClr val="0D0D0D"/>
              </a:solidFill>
              <a:highlight>
                <a:schemeClr val="lt1"/>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zh-HK" sz="1750">
                <a:solidFill>
                  <a:srgbClr val="0D0D0D"/>
                </a:solidFill>
                <a:highlight>
                  <a:schemeClr val="lt1"/>
                </a:highlight>
                <a:latin typeface="Roboto"/>
                <a:ea typeface="Roboto"/>
                <a:cs typeface="Roboto"/>
                <a:sym typeface="Roboto"/>
              </a:rPr>
              <a:t>optimize_portfolio</a:t>
            </a:r>
            <a:r>
              <a:rPr lang="zh-HK" sz="1900">
                <a:solidFill>
                  <a:srgbClr val="0D0D0D"/>
                </a:solidFill>
                <a:highlight>
                  <a:schemeClr val="lt1"/>
                </a:highlight>
                <a:latin typeface="Roboto"/>
                <a:ea typeface="Roboto"/>
                <a:cs typeface="Roboto"/>
                <a:sym typeface="Roboto"/>
              </a:rPr>
              <a:t>: Uses </a:t>
            </a:r>
            <a:r>
              <a:rPr lang="zh-HK" sz="1750">
                <a:solidFill>
                  <a:srgbClr val="0D0D0D"/>
                </a:solidFill>
                <a:highlight>
                  <a:schemeClr val="lt1"/>
                </a:highlight>
                <a:latin typeface="Roboto"/>
                <a:ea typeface="Roboto"/>
                <a:cs typeface="Roboto"/>
                <a:sym typeface="Roboto"/>
              </a:rPr>
              <a:t>minimize</a:t>
            </a:r>
            <a:r>
              <a:rPr lang="zh-HK" sz="1900">
                <a:solidFill>
                  <a:srgbClr val="0D0D0D"/>
                </a:solidFill>
                <a:highlight>
                  <a:schemeClr val="lt1"/>
                </a:highlight>
                <a:latin typeface="Roboto"/>
                <a:ea typeface="Roboto"/>
                <a:cs typeface="Roboto"/>
                <a:sym typeface="Roboto"/>
              </a:rPr>
              <a:t> from </a:t>
            </a:r>
            <a:r>
              <a:rPr lang="zh-HK" sz="1750">
                <a:solidFill>
                  <a:srgbClr val="0D0D0D"/>
                </a:solidFill>
                <a:highlight>
                  <a:schemeClr val="lt1"/>
                </a:highlight>
                <a:latin typeface="Roboto"/>
                <a:ea typeface="Roboto"/>
                <a:cs typeface="Roboto"/>
                <a:sym typeface="Roboto"/>
              </a:rPr>
              <a:t>scipy.optimize</a:t>
            </a:r>
            <a:r>
              <a:rPr lang="zh-HK" sz="1900">
                <a:solidFill>
                  <a:srgbClr val="0D0D0D"/>
                </a:solidFill>
                <a:highlight>
                  <a:schemeClr val="lt1"/>
                </a:highlight>
                <a:latin typeface="Roboto"/>
                <a:ea typeface="Roboto"/>
                <a:cs typeface="Roboto"/>
                <a:sym typeface="Roboto"/>
              </a:rPr>
              <a:t> with constraints for weight sum = 1 and bounds [0, 1].</a:t>
            </a:r>
            <a:endParaRPr sz="1900">
              <a:solidFill>
                <a:srgbClr val="0D0D0D"/>
              </a:solidFill>
              <a:highlight>
                <a:schemeClr val="lt1"/>
              </a:highlight>
              <a:latin typeface="Roboto"/>
              <a:ea typeface="Roboto"/>
              <a:cs typeface="Roboto"/>
              <a:sym typeface="Roboto"/>
            </a:endParaRPr>
          </a:p>
          <a:p>
            <a:pPr indent="0" lvl="0" marL="0" rtl="0" algn="l">
              <a:lnSpc>
                <a:spcPct val="115000"/>
              </a:lnSpc>
              <a:spcBef>
                <a:spcPts val="1500"/>
              </a:spcBef>
              <a:spcAft>
                <a:spcPts val="1500"/>
              </a:spcAft>
              <a:buClr>
                <a:schemeClr val="dk1"/>
              </a:buClr>
              <a:buSzPts val="1100"/>
              <a:buFont typeface="Arial"/>
              <a:buNone/>
            </a:pPr>
            <a:r>
              <a:rPr lang="zh-HK" sz="1900">
                <a:solidFill>
                  <a:srgbClr val="0D0D0D"/>
                </a:solidFill>
                <a:highlight>
                  <a:schemeClr val="lt1"/>
                </a:highlight>
                <a:latin typeface="Roboto"/>
                <a:ea typeface="Roboto"/>
                <a:cs typeface="Roboto"/>
                <a:sym typeface="Roboto"/>
              </a:rPr>
              <a:t>SLSQP method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ec9b849b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ec9b849b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HK">
                <a:solidFill>
                  <a:srgbClr val="434343"/>
                </a:solidFill>
                <a:latin typeface="Roboto"/>
                <a:ea typeface="Roboto"/>
                <a:cs typeface="Roboto"/>
                <a:sym typeface="Roboto"/>
              </a:rPr>
              <a:t>Historical max sharpe ratio are often higher than actual values, indicating market will change over time and the classification strategy can’t fit the change well.</a:t>
            </a:r>
            <a:endParaRPr>
              <a:solidFill>
                <a:srgbClr val="434343"/>
              </a:solidFill>
              <a:latin typeface="Roboto"/>
              <a:ea typeface="Roboto"/>
              <a:cs typeface="Roboto"/>
              <a:sym typeface="Roboto"/>
            </a:endParaRPr>
          </a:p>
          <a:p>
            <a:pPr indent="0" lvl="0" marL="0" rtl="0" algn="l">
              <a:lnSpc>
                <a:spcPct val="115000"/>
              </a:lnSpc>
              <a:spcBef>
                <a:spcPts val="1600"/>
              </a:spcBef>
              <a:spcAft>
                <a:spcPts val="0"/>
              </a:spcAft>
              <a:buClr>
                <a:schemeClr val="dk1"/>
              </a:buClr>
              <a:buSzPts val="1100"/>
              <a:buFont typeface="Arial"/>
              <a:buNone/>
            </a:pPr>
            <a:r>
              <a:rPr lang="zh-HK">
                <a:solidFill>
                  <a:srgbClr val="434343"/>
                </a:solidFill>
                <a:latin typeface="Roboto"/>
                <a:ea typeface="Roboto"/>
                <a:cs typeface="Roboto"/>
                <a:sym typeface="Roboto"/>
              </a:rPr>
              <a:t>Ranged from slight gains to modest increase in final portfolio value</a:t>
            </a:r>
            <a:endParaRPr>
              <a:solidFill>
                <a:srgbClr val="434343"/>
              </a:solidFill>
              <a:latin typeface="Roboto"/>
              <a:ea typeface="Roboto"/>
              <a:cs typeface="Roboto"/>
              <a:sym typeface="Roboto"/>
            </a:endParaRPr>
          </a:p>
          <a:p>
            <a:pPr indent="0" lvl="0" marL="0" rtl="0" algn="l">
              <a:lnSpc>
                <a:spcPct val="115000"/>
              </a:lnSpc>
              <a:spcBef>
                <a:spcPts val="1600"/>
              </a:spcBef>
              <a:spcAft>
                <a:spcPts val="1600"/>
              </a:spcAft>
              <a:buClr>
                <a:schemeClr val="dk1"/>
              </a:buClr>
              <a:buSzPts val="1100"/>
              <a:buFont typeface="Arial"/>
              <a:buNone/>
            </a:pPr>
            <a:r>
              <a:rPr lang="zh-HK">
                <a:solidFill>
                  <a:srgbClr val="434343"/>
                </a:solidFill>
                <a:latin typeface="Roboto"/>
                <a:ea typeface="Roboto"/>
                <a:cs typeface="Roboto"/>
                <a:sym typeface="Roboto"/>
              </a:rPr>
              <a:t>Profit percentage is mostly low ranging from 0.05% to 2.04% with only a few years achieving over 1%</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71b548aa6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71b548aa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ec44f9f05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ec44f9f05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f6c054dc6_1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f6c054dc6_1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ec44f9f05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ec44f9f05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ec44f9f05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ec44f9f05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ec44f9f05_2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ec44f9f05_2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ec44f9f05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ec44f9f05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dec44f9f05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dec44f9f05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b3eb100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b3eb100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71b548aa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71b548aa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71b548aa6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71b548aa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71b548aa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71b548aa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71b548aa6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71b548aa6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f12ece80b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f12ece80b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1e25ddd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1e25ddd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b7cf37df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b7cf37df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zh-HK" sz="1200">
                <a:solidFill>
                  <a:srgbClr val="0D0D0D"/>
                </a:solidFill>
                <a:latin typeface="Roboto"/>
                <a:ea typeface="Roboto"/>
                <a:cs typeface="Roboto"/>
                <a:sym typeface="Roboto"/>
              </a:rPr>
              <a:t>Loading Data &amp; Time Index</a:t>
            </a:r>
            <a:endParaRPr sz="1200">
              <a:solidFill>
                <a:srgbClr val="0D0D0D"/>
              </a:solidFill>
              <a:latin typeface="Roboto"/>
              <a:ea typeface="Roboto"/>
              <a:cs typeface="Roboto"/>
              <a:sym typeface="Roboto"/>
            </a:endParaRPr>
          </a:p>
          <a:p>
            <a:pPr indent="0" lvl="0" marL="0" rtl="0" algn="l">
              <a:lnSpc>
                <a:spcPct val="115000"/>
              </a:lnSpc>
              <a:spcBef>
                <a:spcPts val="200"/>
              </a:spcBef>
              <a:spcAft>
                <a:spcPts val="0"/>
              </a:spcAft>
              <a:buNone/>
            </a:pPr>
            <a:r>
              <a:rPr lang="zh-HK" sz="1200">
                <a:solidFill>
                  <a:srgbClr val="0D0D0D"/>
                </a:solidFill>
                <a:latin typeface="Roboto"/>
                <a:ea typeface="Roboto"/>
                <a:cs typeface="Roboto"/>
                <a:sym typeface="Roboto"/>
              </a:rPr>
              <a:t>We start by loading the data from a CSV file and converting the 'Date' column to a datetime format. We then set the 'Date' column as the index.</a:t>
            </a:r>
            <a:endParaRPr sz="1200">
              <a:solidFill>
                <a:srgbClr val="0D0D0D"/>
              </a:solidFill>
              <a:latin typeface="Roboto"/>
              <a:ea typeface="Roboto"/>
              <a:cs typeface="Roboto"/>
              <a:sym typeface="Roboto"/>
            </a:endParaRPr>
          </a:p>
          <a:p>
            <a:pPr indent="0" lvl="0" marL="0" rtl="0" algn="l">
              <a:lnSpc>
                <a:spcPct val="150000"/>
              </a:lnSpc>
              <a:spcBef>
                <a:spcPts val="1200"/>
              </a:spcBef>
              <a:spcAft>
                <a:spcPts val="0"/>
              </a:spcAft>
              <a:buNone/>
            </a:pPr>
            <a:r>
              <a:rPr b="1" lang="zh-HK" sz="1200">
                <a:solidFill>
                  <a:srgbClr val="0D0D0D"/>
                </a:solidFill>
                <a:latin typeface="Roboto"/>
                <a:ea typeface="Roboto"/>
                <a:cs typeface="Roboto"/>
                <a:sym typeface="Roboto"/>
              </a:rPr>
              <a:t>Handling NaN Values</a:t>
            </a:r>
            <a:endParaRPr sz="1200">
              <a:solidFill>
                <a:srgbClr val="0D0D0D"/>
              </a:solidFill>
              <a:latin typeface="Roboto"/>
              <a:ea typeface="Roboto"/>
              <a:cs typeface="Roboto"/>
              <a:sym typeface="Roboto"/>
            </a:endParaRPr>
          </a:p>
          <a:p>
            <a:pPr indent="0" lvl="0" marL="0" rtl="0" algn="l">
              <a:lnSpc>
                <a:spcPct val="115000"/>
              </a:lnSpc>
              <a:spcBef>
                <a:spcPts val="200"/>
              </a:spcBef>
              <a:spcAft>
                <a:spcPts val="0"/>
              </a:spcAft>
              <a:buNone/>
            </a:pPr>
            <a:r>
              <a:rPr lang="zh-HK" sz="1200">
                <a:solidFill>
                  <a:srgbClr val="0D0D0D"/>
                </a:solidFill>
                <a:latin typeface="Roboto"/>
                <a:ea typeface="Roboto"/>
                <a:cs typeface="Roboto"/>
                <a:sym typeface="Roboto"/>
              </a:rPr>
              <a:t>Next, we handle any missing values by first forward filling and then backward filling. —&gt; Remove any NaN that still exists due to padding. This ensures that no gaps remain in the data.</a:t>
            </a:r>
            <a:endParaRPr sz="1200">
              <a:solidFill>
                <a:srgbClr val="0D0D0D"/>
              </a:solidFill>
              <a:latin typeface="Roboto"/>
              <a:ea typeface="Roboto"/>
              <a:cs typeface="Roboto"/>
              <a:sym typeface="Roboto"/>
            </a:endParaRPr>
          </a:p>
          <a:p>
            <a:pPr indent="0" lvl="0" marL="0" rtl="0" algn="l">
              <a:lnSpc>
                <a:spcPct val="150000"/>
              </a:lnSpc>
              <a:spcBef>
                <a:spcPts val="1200"/>
              </a:spcBef>
              <a:spcAft>
                <a:spcPts val="0"/>
              </a:spcAft>
              <a:buNone/>
            </a:pPr>
            <a:r>
              <a:rPr b="1" lang="zh-HK" sz="1200">
                <a:solidFill>
                  <a:srgbClr val="0D0D0D"/>
                </a:solidFill>
                <a:latin typeface="Roboto"/>
                <a:ea typeface="Roboto"/>
                <a:cs typeface="Roboto"/>
                <a:sym typeface="Roboto"/>
              </a:rPr>
              <a:t>Calculating Daily Returns</a:t>
            </a:r>
            <a:endParaRPr sz="1200">
              <a:solidFill>
                <a:srgbClr val="0D0D0D"/>
              </a:solidFill>
              <a:latin typeface="Roboto"/>
              <a:ea typeface="Roboto"/>
              <a:cs typeface="Roboto"/>
              <a:sym typeface="Roboto"/>
            </a:endParaRPr>
          </a:p>
          <a:p>
            <a:pPr indent="0" lvl="0" marL="0" rtl="0" algn="l">
              <a:lnSpc>
                <a:spcPct val="115000"/>
              </a:lnSpc>
              <a:spcBef>
                <a:spcPts val="200"/>
              </a:spcBef>
              <a:spcAft>
                <a:spcPts val="0"/>
              </a:spcAft>
              <a:buNone/>
            </a:pPr>
            <a:r>
              <a:rPr lang="zh-HK" sz="1200">
                <a:solidFill>
                  <a:srgbClr val="0D0D0D"/>
                </a:solidFill>
                <a:latin typeface="Roboto"/>
                <a:ea typeface="Roboto"/>
                <a:cs typeface="Roboto"/>
                <a:sym typeface="Roboto"/>
              </a:rPr>
              <a:t>We calculate the daily returns for each stock, which are the percentage changes in closing prices from one day to the next.</a:t>
            </a:r>
            <a:endParaRPr sz="1200">
              <a:solidFill>
                <a:srgbClr val="0D0D0D"/>
              </a:solidFill>
              <a:latin typeface="Roboto"/>
              <a:ea typeface="Roboto"/>
              <a:cs typeface="Roboto"/>
              <a:sym typeface="Roboto"/>
            </a:endParaRPr>
          </a:p>
          <a:p>
            <a:pPr indent="0" lvl="0" marL="0" rtl="0" algn="l">
              <a:lnSpc>
                <a:spcPct val="150000"/>
              </a:lnSpc>
              <a:spcBef>
                <a:spcPts val="1200"/>
              </a:spcBef>
              <a:spcAft>
                <a:spcPts val="0"/>
              </a:spcAft>
              <a:buNone/>
            </a:pPr>
            <a:r>
              <a:rPr b="1" lang="zh-HK" sz="1200">
                <a:solidFill>
                  <a:srgbClr val="0D0D0D"/>
                </a:solidFill>
                <a:latin typeface="Roboto"/>
                <a:ea typeface="Roboto"/>
                <a:cs typeface="Roboto"/>
                <a:sym typeface="Roboto"/>
              </a:rPr>
              <a:t>Statistical Analysis</a:t>
            </a:r>
            <a:endParaRPr b="1" sz="1200">
              <a:solidFill>
                <a:srgbClr val="0D0D0D"/>
              </a:solidFill>
              <a:latin typeface="Roboto"/>
              <a:ea typeface="Roboto"/>
              <a:cs typeface="Roboto"/>
              <a:sym typeface="Roboto"/>
            </a:endParaRPr>
          </a:p>
          <a:p>
            <a:pPr indent="0" lvl="0" marL="0" rtl="0" algn="l">
              <a:lnSpc>
                <a:spcPct val="115000"/>
              </a:lnSpc>
              <a:spcBef>
                <a:spcPts val="200"/>
              </a:spcBef>
              <a:spcAft>
                <a:spcPts val="0"/>
              </a:spcAft>
              <a:buNone/>
            </a:pPr>
            <a:r>
              <a:rPr lang="zh-HK" sz="1200">
                <a:solidFill>
                  <a:srgbClr val="0D0D0D"/>
                </a:solidFill>
                <a:latin typeface="Roboto"/>
                <a:ea typeface="Roboto"/>
                <a:cs typeface="Roboto"/>
                <a:sym typeface="Roboto"/>
              </a:rPr>
              <a:t>We then compute the average daily return and standard deviation of daily returns for each stock.</a:t>
            </a:r>
            <a:endParaRPr sz="1200">
              <a:solidFill>
                <a:srgbClr val="0D0D0D"/>
              </a:solidFill>
              <a:latin typeface="Roboto"/>
              <a:ea typeface="Roboto"/>
              <a:cs typeface="Roboto"/>
              <a:sym typeface="Roboto"/>
            </a:endParaRPr>
          </a:p>
          <a:p>
            <a:pPr indent="0" lvl="0" marL="0" rtl="0" algn="l">
              <a:lnSpc>
                <a:spcPct val="150000"/>
              </a:lnSpc>
              <a:spcBef>
                <a:spcPts val="1200"/>
              </a:spcBef>
              <a:spcAft>
                <a:spcPts val="0"/>
              </a:spcAft>
              <a:buNone/>
            </a:pPr>
            <a:r>
              <a:rPr b="1" lang="zh-HK" sz="1200">
                <a:solidFill>
                  <a:srgbClr val="0D0D0D"/>
                </a:solidFill>
                <a:latin typeface="Roboto"/>
                <a:ea typeface="Roboto"/>
                <a:cs typeface="Roboto"/>
                <a:sym typeface="Roboto"/>
              </a:rPr>
              <a:t>Sharpe Ratio Calculation</a:t>
            </a:r>
            <a:endParaRPr b="1" sz="1200">
              <a:solidFill>
                <a:srgbClr val="0D0D0D"/>
              </a:solidFill>
              <a:latin typeface="Roboto"/>
              <a:ea typeface="Roboto"/>
              <a:cs typeface="Roboto"/>
              <a:sym typeface="Roboto"/>
            </a:endParaRPr>
          </a:p>
          <a:p>
            <a:pPr indent="0" lvl="0" marL="0" rtl="0" algn="l">
              <a:lnSpc>
                <a:spcPct val="115000"/>
              </a:lnSpc>
              <a:spcBef>
                <a:spcPts val="200"/>
              </a:spcBef>
              <a:spcAft>
                <a:spcPts val="0"/>
              </a:spcAft>
              <a:buNone/>
            </a:pPr>
            <a:r>
              <a:rPr lang="zh-HK" sz="1200">
                <a:solidFill>
                  <a:srgbClr val="0D0D0D"/>
                </a:solidFill>
                <a:latin typeface="Roboto"/>
                <a:ea typeface="Roboto"/>
                <a:cs typeface="Roboto"/>
                <a:sym typeface="Roboto"/>
              </a:rPr>
              <a:t>The Sharpe ratio is calculated by dividing the average daily return by the standard deviation. We set the risk-free rate to 0 for simplicity.</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D0D0D"/>
              </a:solidFill>
              <a:latin typeface="Roboto"/>
              <a:ea typeface="Roboto"/>
              <a:cs typeface="Roboto"/>
              <a:sym typeface="Roboto"/>
            </a:endParaRPr>
          </a:p>
          <a:p>
            <a:pPr indent="0" lvl="0" marL="0" rtl="0" algn="l">
              <a:lnSpc>
                <a:spcPct val="115000"/>
              </a:lnSpc>
              <a:spcBef>
                <a:spcPts val="0"/>
              </a:spcBef>
              <a:spcAft>
                <a:spcPts val="0"/>
              </a:spcAft>
              <a:buNone/>
            </a:pPr>
            <a:r>
              <a:rPr b="1" lang="zh-HK" sz="1200">
                <a:solidFill>
                  <a:srgbClr val="0D0D0D"/>
                </a:solidFill>
                <a:latin typeface="Roboto"/>
                <a:ea typeface="Roboto"/>
                <a:cs typeface="Roboto"/>
                <a:sym typeface="Roboto"/>
              </a:rPr>
              <a:t>Finally</a:t>
            </a:r>
            <a:r>
              <a:rPr lang="zh-HK" sz="1200">
                <a:solidFill>
                  <a:srgbClr val="0D0D0D"/>
                </a:solidFill>
                <a:latin typeface="Roboto"/>
                <a:ea typeface="Roboto"/>
                <a:cs typeface="Roboto"/>
                <a:sym typeface="Roboto"/>
              </a:rPr>
              <a:t>, we select the top 75 stocks with the highest Sharpe ratios and create a new DataFrame containing only the data for these stocks.</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f12ece80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f12ece80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f12ece8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f12ece8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1600"/>
              </a:spcBef>
              <a:spcAft>
                <a:spcPts val="0"/>
              </a:spcAft>
              <a:buClr>
                <a:schemeClr val="lt1"/>
              </a:buClr>
              <a:buSzPts val="1400"/>
              <a:buChar char="○"/>
              <a:defRPr>
                <a:solidFill>
                  <a:schemeClr val="lt1"/>
                </a:solidFill>
              </a:defRPr>
            </a:lvl2pPr>
            <a:lvl3pPr indent="-317500" lvl="2" marL="1371600" rtl="0" algn="ctr">
              <a:spcBef>
                <a:spcPts val="1600"/>
              </a:spcBef>
              <a:spcAft>
                <a:spcPts val="0"/>
              </a:spcAft>
              <a:buClr>
                <a:schemeClr val="lt1"/>
              </a:buClr>
              <a:buSzPts val="1400"/>
              <a:buChar char="■"/>
              <a:defRPr>
                <a:solidFill>
                  <a:schemeClr val="lt1"/>
                </a:solidFill>
              </a:defRPr>
            </a:lvl3pPr>
            <a:lvl4pPr indent="-317500" lvl="3" marL="1828800" rtl="0" algn="ctr">
              <a:spcBef>
                <a:spcPts val="1600"/>
              </a:spcBef>
              <a:spcAft>
                <a:spcPts val="0"/>
              </a:spcAft>
              <a:buClr>
                <a:schemeClr val="lt1"/>
              </a:buClr>
              <a:buSzPts val="1400"/>
              <a:buChar char="●"/>
              <a:defRPr>
                <a:solidFill>
                  <a:schemeClr val="lt1"/>
                </a:solidFill>
              </a:defRPr>
            </a:lvl4pPr>
            <a:lvl5pPr indent="-317500" lvl="4" marL="2286000" rtl="0" algn="ctr">
              <a:spcBef>
                <a:spcPts val="1600"/>
              </a:spcBef>
              <a:spcAft>
                <a:spcPts val="0"/>
              </a:spcAft>
              <a:buClr>
                <a:schemeClr val="lt1"/>
              </a:buClr>
              <a:buSzPts val="1400"/>
              <a:buChar char="○"/>
              <a:defRPr>
                <a:solidFill>
                  <a:schemeClr val="lt1"/>
                </a:solidFill>
              </a:defRPr>
            </a:lvl5pPr>
            <a:lvl6pPr indent="-317500" lvl="5" marL="2743200" rtl="0" algn="ctr">
              <a:spcBef>
                <a:spcPts val="1600"/>
              </a:spcBef>
              <a:spcAft>
                <a:spcPts val="0"/>
              </a:spcAft>
              <a:buClr>
                <a:schemeClr val="lt1"/>
              </a:buClr>
              <a:buSzPts val="1400"/>
              <a:buChar char="■"/>
              <a:defRPr>
                <a:solidFill>
                  <a:schemeClr val="lt1"/>
                </a:solidFill>
              </a:defRPr>
            </a:lvl6pPr>
            <a:lvl7pPr indent="-317500" lvl="6" marL="3200400" rtl="0" algn="ctr">
              <a:spcBef>
                <a:spcPts val="1600"/>
              </a:spcBef>
              <a:spcAft>
                <a:spcPts val="0"/>
              </a:spcAft>
              <a:buClr>
                <a:schemeClr val="lt1"/>
              </a:buClr>
              <a:buSzPts val="1400"/>
              <a:buChar char="●"/>
              <a:defRPr>
                <a:solidFill>
                  <a:schemeClr val="lt1"/>
                </a:solidFill>
              </a:defRPr>
            </a:lvl7pPr>
            <a:lvl8pPr indent="-317500" lvl="7" marL="3657600" rtl="0" algn="ctr">
              <a:spcBef>
                <a:spcPts val="1600"/>
              </a:spcBef>
              <a:spcAft>
                <a:spcPts val="0"/>
              </a:spcAft>
              <a:buClr>
                <a:schemeClr val="lt1"/>
              </a:buClr>
              <a:buSzPts val="1400"/>
              <a:buChar char="○"/>
              <a:defRPr>
                <a:solidFill>
                  <a:schemeClr val="lt1"/>
                </a:solidFill>
              </a:defRPr>
            </a:lvl8pPr>
            <a:lvl9pPr indent="-317500" lvl="8" marL="4114800" rtl="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2.xml"/><Relationship Id="rId4" Type="http://schemas.openxmlformats.org/officeDocument/2006/relationships/image" Target="../media/image6.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Stock Portfolio Optimisation</a:t>
            </a:r>
            <a:endParaRPr/>
          </a:p>
        </p:txBody>
      </p:sp>
      <p:sp>
        <p:nvSpPr>
          <p:cNvPr id="86" name="Google Shape;86;p13"/>
          <p:cNvSpPr txBox="1"/>
          <p:nvPr>
            <p:ph idx="1" type="subTitle"/>
          </p:nvPr>
        </p:nvSpPr>
        <p:spPr>
          <a:xfrm>
            <a:off x="668138" y="281166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SPO2 Group</a:t>
            </a:r>
            <a:endParaRPr/>
          </a:p>
        </p:txBody>
      </p:sp>
      <p:sp>
        <p:nvSpPr>
          <p:cNvPr id="87" name="Google Shape;87;p13"/>
          <p:cNvSpPr txBox="1"/>
          <p:nvPr/>
        </p:nvSpPr>
        <p:spPr>
          <a:xfrm>
            <a:off x="668150" y="3568800"/>
            <a:ext cx="8082000" cy="98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solidFill>
                  <a:schemeClr val="lt1"/>
                </a:solidFill>
                <a:latin typeface="Roboto"/>
                <a:ea typeface="Roboto"/>
                <a:cs typeface="Roboto"/>
                <a:sym typeface="Roboto"/>
              </a:rPr>
              <a:t>Simin Liang, Mehak Dhingra, Jiazhe Han, Salihah Nisha, Ruchir Mandar Kajrolkar</a:t>
            </a:r>
            <a:endParaRPr sz="1800">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83900" y="380072"/>
            <a:ext cx="8222100" cy="838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b="1" lang="zh-HK" sz="2300"/>
              <a:t>Absolute static weights (random) </a:t>
            </a:r>
            <a:endParaRPr b="1" sz="4100"/>
          </a:p>
        </p:txBody>
      </p:sp>
      <p:sp>
        <p:nvSpPr>
          <p:cNvPr id="161" name="Google Shape;161;p22"/>
          <p:cNvSpPr txBox="1"/>
          <p:nvPr/>
        </p:nvSpPr>
        <p:spPr>
          <a:xfrm>
            <a:off x="517225" y="1187700"/>
            <a:ext cx="7911600" cy="3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HK" sz="1700">
                <a:solidFill>
                  <a:schemeClr val="lt1"/>
                </a:solidFill>
              </a:rPr>
              <a:t>Using random combinations : </a:t>
            </a:r>
            <a:r>
              <a:rPr b="1" lang="zh-HK" sz="1700">
                <a:solidFill>
                  <a:schemeClr val="lt1"/>
                </a:solidFill>
              </a:rPr>
              <a:t>at 1 year intervals </a:t>
            </a:r>
            <a:endParaRPr b="1" sz="1700">
              <a:solidFill>
                <a:schemeClr val="lt1"/>
              </a:solidFill>
            </a:endParaRPr>
          </a:p>
          <a:p>
            <a:pPr indent="0" lvl="0" marL="0" rtl="0" algn="l">
              <a:lnSpc>
                <a:spcPct val="115000"/>
              </a:lnSpc>
              <a:spcBef>
                <a:spcPts val="0"/>
              </a:spcBef>
              <a:spcAft>
                <a:spcPts val="0"/>
              </a:spcAft>
              <a:buNone/>
            </a:pPr>
            <a:r>
              <a:t/>
            </a:r>
            <a:endParaRPr b="1" sz="1600">
              <a:solidFill>
                <a:schemeClr val="lt1"/>
              </a:solidFill>
              <a:latin typeface="Roboto"/>
              <a:ea typeface="Roboto"/>
              <a:cs typeface="Roboto"/>
              <a:sym typeface="Roboto"/>
            </a:endParaRPr>
          </a:p>
          <a:p>
            <a:pPr indent="-330200" lvl="0" marL="457200" rtl="0" algn="l">
              <a:lnSpc>
                <a:spcPct val="200000"/>
              </a:lnSpc>
              <a:spcBef>
                <a:spcPts val="0"/>
              </a:spcBef>
              <a:spcAft>
                <a:spcPts val="0"/>
              </a:spcAft>
              <a:buClr>
                <a:schemeClr val="lt1"/>
              </a:buClr>
              <a:buSzPts val="1600"/>
              <a:buFont typeface="Roboto"/>
              <a:buChar char="●"/>
            </a:pPr>
            <a:r>
              <a:rPr lang="zh-HK" sz="1600">
                <a:solidFill>
                  <a:schemeClr val="lt1"/>
                </a:solidFill>
                <a:latin typeface="Roboto"/>
                <a:ea typeface="Roboto"/>
                <a:cs typeface="Roboto"/>
                <a:sym typeface="Roboto"/>
              </a:rPr>
              <a:t>Generate random investment portfolios using historical data</a:t>
            </a:r>
            <a:endParaRPr sz="1600">
              <a:solidFill>
                <a:schemeClr val="lt1"/>
              </a:solidFill>
              <a:latin typeface="Roboto"/>
              <a:ea typeface="Roboto"/>
              <a:cs typeface="Roboto"/>
              <a:sym typeface="Roboto"/>
            </a:endParaRPr>
          </a:p>
          <a:p>
            <a:pPr indent="-330200" lvl="0" marL="457200" rtl="0" algn="l">
              <a:lnSpc>
                <a:spcPct val="200000"/>
              </a:lnSpc>
              <a:spcBef>
                <a:spcPts val="0"/>
              </a:spcBef>
              <a:spcAft>
                <a:spcPts val="0"/>
              </a:spcAft>
              <a:buClr>
                <a:schemeClr val="lt1"/>
              </a:buClr>
              <a:buSzPts val="1600"/>
              <a:buFont typeface="Roboto"/>
              <a:buChar char="●"/>
            </a:pPr>
            <a:r>
              <a:rPr lang="zh-HK" sz="1600">
                <a:solidFill>
                  <a:schemeClr val="lt1"/>
                </a:solidFill>
                <a:latin typeface="Roboto"/>
                <a:ea typeface="Roboto"/>
                <a:cs typeface="Roboto"/>
                <a:sym typeface="Roboto"/>
              </a:rPr>
              <a:t>Calculate expected annualized return, volatility, and Sharpe ratio</a:t>
            </a:r>
            <a:endParaRPr sz="1600">
              <a:solidFill>
                <a:schemeClr val="lt1"/>
              </a:solidFill>
              <a:latin typeface="Roboto"/>
              <a:ea typeface="Roboto"/>
              <a:cs typeface="Roboto"/>
              <a:sym typeface="Roboto"/>
            </a:endParaRPr>
          </a:p>
          <a:p>
            <a:pPr indent="-330200" lvl="0" marL="457200" rtl="0" algn="l">
              <a:lnSpc>
                <a:spcPct val="200000"/>
              </a:lnSpc>
              <a:spcBef>
                <a:spcPts val="0"/>
              </a:spcBef>
              <a:spcAft>
                <a:spcPts val="0"/>
              </a:spcAft>
              <a:buClr>
                <a:schemeClr val="lt1"/>
              </a:buClr>
              <a:buSzPts val="1600"/>
              <a:buFont typeface="Roboto"/>
              <a:buChar char="●"/>
            </a:pPr>
            <a:r>
              <a:rPr lang="zh-HK" sz="1600">
                <a:solidFill>
                  <a:schemeClr val="lt1"/>
                </a:solidFill>
                <a:latin typeface="Roboto"/>
                <a:ea typeface="Roboto"/>
                <a:cs typeface="Roboto"/>
                <a:sym typeface="Roboto"/>
              </a:rPr>
              <a:t>Select the best portfolio based on the Sharpe ratio</a:t>
            </a:r>
            <a:endParaRPr sz="1600">
              <a:solidFill>
                <a:schemeClr val="lt1"/>
              </a:solidFill>
              <a:latin typeface="Roboto"/>
              <a:ea typeface="Roboto"/>
              <a:cs typeface="Roboto"/>
              <a:sym typeface="Roboto"/>
            </a:endParaRPr>
          </a:p>
          <a:p>
            <a:pPr indent="-330200" lvl="0" marL="457200" rtl="0" algn="l">
              <a:lnSpc>
                <a:spcPct val="200000"/>
              </a:lnSpc>
              <a:spcBef>
                <a:spcPts val="0"/>
              </a:spcBef>
              <a:spcAft>
                <a:spcPts val="0"/>
              </a:spcAft>
              <a:buClr>
                <a:schemeClr val="lt1"/>
              </a:buClr>
              <a:buSzPts val="1600"/>
              <a:buFont typeface="Roboto"/>
              <a:buChar char="●"/>
            </a:pPr>
            <a:r>
              <a:rPr lang="zh-HK" sz="1600">
                <a:solidFill>
                  <a:schemeClr val="lt1"/>
                </a:solidFill>
                <a:latin typeface="Roboto"/>
                <a:ea typeface="Roboto"/>
                <a:cs typeface="Roboto"/>
                <a:sym typeface="Roboto"/>
              </a:rPr>
              <a:t>Calculate the actual Sharpe ratio using current year's data</a:t>
            </a:r>
            <a:endParaRPr sz="1600">
              <a:solidFill>
                <a:schemeClr val="lt1"/>
              </a:solidFill>
              <a:latin typeface="Roboto"/>
              <a:ea typeface="Roboto"/>
              <a:cs typeface="Roboto"/>
              <a:sym typeface="Roboto"/>
            </a:endParaRPr>
          </a:p>
          <a:p>
            <a:pPr indent="-330200" lvl="0" marL="457200" rtl="0" algn="l">
              <a:lnSpc>
                <a:spcPct val="200000"/>
              </a:lnSpc>
              <a:spcBef>
                <a:spcPts val="0"/>
              </a:spcBef>
              <a:spcAft>
                <a:spcPts val="0"/>
              </a:spcAft>
              <a:buClr>
                <a:schemeClr val="lt1"/>
              </a:buClr>
              <a:buSzPts val="1600"/>
              <a:buFont typeface="Roboto"/>
              <a:buChar char="●"/>
            </a:pPr>
            <a:r>
              <a:rPr lang="zh-HK" sz="1600">
                <a:solidFill>
                  <a:schemeClr val="lt1"/>
                </a:solidFill>
                <a:latin typeface="Roboto"/>
                <a:ea typeface="Roboto"/>
                <a:cs typeface="Roboto"/>
                <a:sym typeface="Roboto"/>
              </a:rPr>
              <a:t>Save the results every year and display them</a:t>
            </a:r>
            <a:endParaRPr sz="16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3"/>
          <p:cNvSpPr txBox="1"/>
          <p:nvPr/>
        </p:nvSpPr>
        <p:spPr>
          <a:xfrm>
            <a:off x="304750" y="156625"/>
            <a:ext cx="7917000" cy="476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1200">
              <a:solidFill>
                <a:srgbClr val="0D0D0D"/>
              </a:solidFill>
              <a:highlight>
                <a:srgbClr val="FFFFFF"/>
              </a:highlight>
              <a:latin typeface="Roboto"/>
              <a:ea typeface="Roboto"/>
              <a:cs typeface="Roboto"/>
              <a:sym typeface="Roboto"/>
            </a:endParaRPr>
          </a:p>
          <a:p>
            <a:pPr indent="0" lvl="0" marL="0" rtl="0" algn="l">
              <a:spcBef>
                <a:spcPts val="2100"/>
              </a:spcBef>
              <a:spcAft>
                <a:spcPts val="0"/>
              </a:spcAft>
              <a:buNone/>
            </a:pPr>
            <a:r>
              <a:t/>
            </a:r>
            <a:endParaRPr sz="1800">
              <a:solidFill>
                <a:schemeClr val="dk2"/>
              </a:solidFill>
              <a:latin typeface="Roboto"/>
              <a:ea typeface="Roboto"/>
              <a:cs typeface="Roboto"/>
              <a:sym typeface="Roboto"/>
            </a:endParaRPr>
          </a:p>
        </p:txBody>
      </p:sp>
      <p:pic>
        <p:nvPicPr>
          <p:cNvPr id="167" name="Google Shape;167;p23"/>
          <p:cNvPicPr preferRelativeResize="0"/>
          <p:nvPr/>
        </p:nvPicPr>
        <p:blipFill>
          <a:blip r:embed="rId3">
            <a:alphaModFix/>
          </a:blip>
          <a:stretch>
            <a:fillRect/>
          </a:stretch>
        </p:blipFill>
        <p:spPr>
          <a:xfrm>
            <a:off x="592000" y="251475"/>
            <a:ext cx="7546276" cy="2056700"/>
          </a:xfrm>
          <a:prstGeom prst="rect">
            <a:avLst/>
          </a:prstGeom>
          <a:noFill/>
          <a:ln>
            <a:noFill/>
          </a:ln>
        </p:spPr>
      </p:pic>
      <p:pic>
        <p:nvPicPr>
          <p:cNvPr id="168" name="Google Shape;168;p23"/>
          <p:cNvPicPr preferRelativeResize="0"/>
          <p:nvPr/>
        </p:nvPicPr>
        <p:blipFill>
          <a:blip r:embed="rId4">
            <a:alphaModFix/>
          </a:blip>
          <a:stretch>
            <a:fillRect/>
          </a:stretch>
        </p:blipFill>
        <p:spPr>
          <a:xfrm>
            <a:off x="675475" y="2633400"/>
            <a:ext cx="7352750" cy="2066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4"/>
          <p:cNvPicPr preferRelativeResize="0"/>
          <p:nvPr/>
        </p:nvPicPr>
        <p:blipFill>
          <a:blip r:embed="rId3">
            <a:alphaModFix/>
          </a:blip>
          <a:stretch>
            <a:fillRect/>
          </a:stretch>
        </p:blipFill>
        <p:spPr>
          <a:xfrm>
            <a:off x="362500" y="236425"/>
            <a:ext cx="8839200" cy="44796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ctrTitle"/>
          </p:nvPr>
        </p:nvSpPr>
        <p:spPr>
          <a:xfrm>
            <a:off x="306875" y="249975"/>
            <a:ext cx="8837100" cy="12045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b="1" lang="zh-HK" sz="2300"/>
              <a:t>Absolute static weights (standard optimisation) </a:t>
            </a:r>
            <a:r>
              <a:rPr b="1" lang="zh-HK" sz="4100"/>
              <a:t> </a:t>
            </a:r>
            <a:r>
              <a:rPr b="1" lang="zh-HK" sz="2300"/>
              <a:t>1 year intervals</a:t>
            </a:r>
            <a:endParaRPr sz="2400"/>
          </a:p>
        </p:txBody>
      </p:sp>
      <p:sp>
        <p:nvSpPr>
          <p:cNvPr id="179" name="Google Shape;179;p25"/>
          <p:cNvSpPr txBox="1"/>
          <p:nvPr>
            <p:ph idx="1" type="subTitle"/>
          </p:nvPr>
        </p:nvSpPr>
        <p:spPr>
          <a:xfrm>
            <a:off x="306875" y="1116434"/>
            <a:ext cx="8222100" cy="34206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SzPts val="1500"/>
              <a:buChar char="●"/>
            </a:pPr>
            <a:r>
              <a:rPr b="1" lang="zh-HK" sz="1500"/>
              <a:t>Define Objective Function</a:t>
            </a:r>
            <a:r>
              <a:rPr lang="zh-HK" sz="1500"/>
              <a:t>: The objective function is the negative Sharpe ratio, which should be minimized. This ratio is calculated based on portfolio return, volatility, and the risk-free rate.</a:t>
            </a:r>
            <a:endParaRPr sz="1500"/>
          </a:p>
          <a:p>
            <a:pPr indent="-323850" lvl="0" marL="457200" rtl="0" algn="l">
              <a:lnSpc>
                <a:spcPct val="115000"/>
              </a:lnSpc>
              <a:spcBef>
                <a:spcPts val="0"/>
              </a:spcBef>
              <a:spcAft>
                <a:spcPts val="0"/>
              </a:spcAft>
              <a:buSzPts val="1500"/>
              <a:buChar char="●"/>
            </a:pPr>
            <a:r>
              <a:rPr b="1" lang="zh-HK" sz="1500"/>
              <a:t>Set Constraints</a:t>
            </a:r>
            <a:r>
              <a:rPr lang="zh-HK" sz="1500"/>
              <a:t>: Ensure that the sum of portfolio weights equals 1 (fully invested portfolio) </a:t>
            </a:r>
            <a:endParaRPr sz="1500"/>
          </a:p>
          <a:p>
            <a:pPr indent="-323850" lvl="0" marL="457200" rtl="0" algn="l">
              <a:lnSpc>
                <a:spcPct val="115000"/>
              </a:lnSpc>
              <a:spcBef>
                <a:spcPts val="0"/>
              </a:spcBef>
              <a:spcAft>
                <a:spcPts val="0"/>
              </a:spcAft>
              <a:buSzPts val="1500"/>
              <a:buChar char="●"/>
            </a:pPr>
            <a:r>
              <a:rPr b="1" lang="zh-HK" sz="1500"/>
              <a:t>Optimization</a:t>
            </a:r>
            <a:r>
              <a:rPr lang="zh-HK" sz="1500"/>
              <a:t>: Use scipy.optimize.minimize with the SLSQP method to find the optimal weights that minimize the negative Sharpe ratio while satisfying the constraints.</a:t>
            </a:r>
            <a:endParaRPr sz="1500"/>
          </a:p>
          <a:p>
            <a:pPr indent="-323850" lvl="0" marL="457200" rtl="0" algn="l">
              <a:lnSpc>
                <a:spcPct val="115000"/>
              </a:lnSpc>
              <a:spcBef>
                <a:spcPts val="0"/>
              </a:spcBef>
              <a:spcAft>
                <a:spcPts val="0"/>
              </a:spcAft>
              <a:buSzPts val="1500"/>
              <a:buChar char="●"/>
            </a:pPr>
            <a:r>
              <a:rPr b="1" lang="zh-HK" sz="1500"/>
              <a:t>Result Interpretation</a:t>
            </a:r>
            <a:r>
              <a:rPr lang="zh-HK" sz="1500"/>
              <a:t>: The optimization result includes the optimal weights, the minimized value of the objective function (negative Sharpe ratio), and other information.</a:t>
            </a:r>
            <a:endParaRPr sz="1500"/>
          </a:p>
          <a:p>
            <a:pPr indent="0" lvl="0" marL="0" rtl="0" algn="l">
              <a:spcBef>
                <a:spcPts val="1200"/>
              </a:spcBef>
              <a:spcAft>
                <a:spcPts val="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26"/>
          <p:cNvPicPr preferRelativeResize="0"/>
          <p:nvPr/>
        </p:nvPicPr>
        <p:blipFill>
          <a:blip r:embed="rId3">
            <a:alphaModFix/>
          </a:blip>
          <a:stretch>
            <a:fillRect/>
          </a:stretch>
        </p:blipFill>
        <p:spPr>
          <a:xfrm>
            <a:off x="152400" y="152400"/>
            <a:ext cx="8839198" cy="2473769"/>
          </a:xfrm>
          <a:prstGeom prst="rect">
            <a:avLst/>
          </a:prstGeom>
          <a:noFill/>
          <a:ln>
            <a:noFill/>
          </a:ln>
        </p:spPr>
      </p:pic>
      <p:pic>
        <p:nvPicPr>
          <p:cNvPr id="185" name="Google Shape;185;p26"/>
          <p:cNvPicPr preferRelativeResize="0"/>
          <p:nvPr/>
        </p:nvPicPr>
        <p:blipFill>
          <a:blip r:embed="rId4">
            <a:alphaModFix/>
          </a:blip>
          <a:stretch>
            <a:fillRect/>
          </a:stretch>
        </p:blipFill>
        <p:spPr>
          <a:xfrm>
            <a:off x="152400" y="2778575"/>
            <a:ext cx="8839202" cy="2212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7"/>
          <p:cNvPicPr preferRelativeResize="0"/>
          <p:nvPr/>
        </p:nvPicPr>
        <p:blipFill>
          <a:blip r:embed="rId3">
            <a:alphaModFix/>
          </a:blip>
          <a:stretch>
            <a:fillRect/>
          </a:stretch>
        </p:blipFill>
        <p:spPr>
          <a:xfrm>
            <a:off x="304800" y="152400"/>
            <a:ext cx="8839199" cy="461827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265500" y="1526750"/>
            <a:ext cx="4045200" cy="173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zh-HK"/>
              <a:t>Results and Comparison</a:t>
            </a:r>
            <a:endParaRPr b="1"/>
          </a:p>
        </p:txBody>
      </p:sp>
      <p:sp>
        <p:nvSpPr>
          <p:cNvPr id="196" name="Google Shape;196;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zh-HK" sz="1400"/>
              <a:t>We found the sharpe ratio to be 1.76 for random and 1.65 for optimisation.</a:t>
            </a:r>
            <a:endParaRPr sz="1400"/>
          </a:p>
          <a:p>
            <a:pPr indent="-317500" lvl="0" marL="457200" rtl="0" algn="l">
              <a:spcBef>
                <a:spcPts val="0"/>
              </a:spcBef>
              <a:spcAft>
                <a:spcPts val="0"/>
              </a:spcAft>
              <a:buSzPts val="1400"/>
              <a:buChar char="-"/>
            </a:pPr>
            <a:r>
              <a:rPr lang="zh-HK" sz="1400"/>
              <a:t>Despite a slightly lower Sharpe ratio (1.65), the optimisation approach with SLSQP remains preferable due to its consistency. It offers a systematic, deterministic method for finding optimal portfolio weights, particularly suited for scalability and complex optimization problems compared to random generation.</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490250" y="526350"/>
            <a:ext cx="5971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a:t>Relative static weights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10000"/>
            <a:ext cx="8520600" cy="9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Static Weight (Relative)</a:t>
            </a:r>
            <a:endParaRPr/>
          </a:p>
          <a:p>
            <a:pPr indent="0" lvl="0" marL="0" rtl="0" algn="l">
              <a:spcBef>
                <a:spcPts val="0"/>
              </a:spcBef>
              <a:spcAft>
                <a:spcPts val="0"/>
              </a:spcAft>
              <a:buNone/>
            </a:pPr>
            <a:r>
              <a:rPr lang="zh-HK" sz="1800"/>
              <a:t>Random Generation</a:t>
            </a:r>
            <a:endParaRPr sz="1800"/>
          </a:p>
        </p:txBody>
      </p:sp>
      <p:sp>
        <p:nvSpPr>
          <p:cNvPr id="207" name="Google Shape;207;p30"/>
          <p:cNvSpPr txBox="1"/>
          <p:nvPr/>
        </p:nvSpPr>
        <p:spPr>
          <a:xfrm>
            <a:off x="86175" y="1513975"/>
            <a:ext cx="8745900" cy="3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solidFill>
                  <a:schemeClr val="dk2"/>
                </a:solidFill>
                <a:latin typeface="Roboto"/>
                <a:ea typeface="Roboto"/>
                <a:cs typeface="Roboto"/>
                <a:sym typeface="Roboto"/>
              </a:rPr>
              <a:t>Initial investment of 100000 and monthly investment of 10000</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zh-HK" sz="1700">
                <a:solidFill>
                  <a:schemeClr val="dk2"/>
                </a:solidFill>
                <a:latin typeface="Roboto"/>
                <a:ea typeface="Roboto"/>
                <a:cs typeface="Roboto"/>
                <a:sym typeface="Roboto"/>
              </a:rPr>
              <a:t>Uses past data to form portfolio</a:t>
            </a:r>
            <a:r>
              <a:rPr lang="zh-HK" sz="1800">
                <a:solidFill>
                  <a:schemeClr val="dk2"/>
                </a:solidFill>
                <a:latin typeface="Roboto"/>
                <a:ea typeface="Roboto"/>
                <a:cs typeface="Roboto"/>
                <a:sym typeface="Roboto"/>
              </a:rPr>
              <a:t>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zh-HK" sz="1800">
                <a:solidFill>
                  <a:schemeClr val="dk2"/>
                </a:solidFill>
                <a:latin typeface="Roboto"/>
                <a:ea typeface="Roboto"/>
                <a:cs typeface="Roboto"/>
                <a:sym typeface="Roboto"/>
              </a:rPr>
              <a:t>Calculate daily returns, average returns and covariance matrix</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zh-HK" sz="1800">
                <a:solidFill>
                  <a:schemeClr val="dk2"/>
                </a:solidFill>
                <a:latin typeface="Roboto"/>
                <a:ea typeface="Roboto"/>
                <a:cs typeface="Roboto"/>
                <a:sym typeface="Roboto"/>
              </a:rPr>
              <a:t>Generate random weights and calculate expected returns, volatility and sharpe ratio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zh-HK" sz="1800">
                <a:solidFill>
                  <a:schemeClr val="dk2"/>
                </a:solidFill>
                <a:latin typeface="Roboto"/>
                <a:ea typeface="Roboto"/>
                <a:cs typeface="Roboto"/>
                <a:sym typeface="Roboto"/>
              </a:rPr>
              <a:t>Identifies the best combination based on highest sharpe ratio</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zh-HK" sz="1800">
                <a:solidFill>
                  <a:schemeClr val="dk2"/>
                </a:solidFill>
                <a:latin typeface="Roboto"/>
                <a:ea typeface="Roboto"/>
                <a:cs typeface="Roboto"/>
                <a:sym typeface="Roboto"/>
              </a:rPr>
              <a:t>Simulate the portfolio value over the year with monthly investment and assess performance using actual returns and volatilities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1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idx="1" type="body"/>
          </p:nvPr>
        </p:nvSpPr>
        <p:spPr>
          <a:xfrm>
            <a:off x="311700" y="265700"/>
            <a:ext cx="8520600" cy="459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zh-HK"/>
              <a:t>	sfdfsfjsfisjfiosjj</a:t>
            </a:r>
            <a:endParaRPr/>
          </a:p>
        </p:txBody>
      </p:sp>
      <p:pic>
        <p:nvPicPr>
          <p:cNvPr id="213" name="Google Shape;213;p31"/>
          <p:cNvPicPr preferRelativeResize="0"/>
          <p:nvPr/>
        </p:nvPicPr>
        <p:blipFill>
          <a:blip r:embed="rId4">
            <a:alphaModFix/>
          </a:blip>
          <a:stretch>
            <a:fillRect/>
          </a:stretch>
        </p:blipFill>
        <p:spPr>
          <a:xfrm>
            <a:off x="4693150" y="1905000"/>
            <a:ext cx="4450850" cy="3163326"/>
          </a:xfrm>
          <a:prstGeom prst="rect">
            <a:avLst/>
          </a:prstGeom>
          <a:noFill/>
          <a:ln>
            <a:noFill/>
          </a:ln>
        </p:spPr>
      </p:pic>
      <p:pic>
        <p:nvPicPr>
          <p:cNvPr id="214" name="Google Shape;214;p31"/>
          <p:cNvPicPr preferRelativeResize="0"/>
          <p:nvPr/>
        </p:nvPicPr>
        <p:blipFill>
          <a:blip r:embed="rId5">
            <a:alphaModFix/>
          </a:blip>
          <a:stretch>
            <a:fillRect/>
          </a:stretch>
        </p:blipFill>
        <p:spPr>
          <a:xfrm>
            <a:off x="121150" y="0"/>
            <a:ext cx="4450850" cy="3095291"/>
          </a:xfrm>
          <a:prstGeom prst="rect">
            <a:avLst/>
          </a:prstGeom>
          <a:noFill/>
          <a:ln>
            <a:noFill/>
          </a:ln>
        </p:spPr>
      </p:pic>
      <p:sp>
        <p:nvSpPr>
          <p:cNvPr id="215" name="Google Shape;215;p31"/>
          <p:cNvSpPr txBox="1"/>
          <p:nvPr/>
        </p:nvSpPr>
        <p:spPr>
          <a:xfrm>
            <a:off x="5005175" y="265700"/>
            <a:ext cx="3826800" cy="11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200">
                <a:solidFill>
                  <a:schemeClr val="dk2"/>
                </a:solidFill>
                <a:latin typeface="Roboto"/>
                <a:ea typeface="Roboto"/>
                <a:cs typeface="Roboto"/>
                <a:sym typeface="Roboto"/>
              </a:rPr>
              <a:t>Historical sharpe ratios were consistently higher than actual sharpe ratio</a:t>
            </a:r>
            <a:endParaRPr sz="1800">
              <a:solidFill>
                <a:schemeClr val="dk2"/>
              </a:solidFill>
              <a:latin typeface="Roboto"/>
              <a:ea typeface="Roboto"/>
              <a:cs typeface="Roboto"/>
              <a:sym typeface="Roboto"/>
            </a:endParaRPr>
          </a:p>
        </p:txBody>
      </p:sp>
      <p:sp>
        <p:nvSpPr>
          <p:cNvPr id="216" name="Google Shape;216;p31"/>
          <p:cNvSpPr txBox="1"/>
          <p:nvPr/>
        </p:nvSpPr>
        <p:spPr>
          <a:xfrm>
            <a:off x="311700" y="3304900"/>
            <a:ext cx="3826800" cy="12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200">
                <a:solidFill>
                  <a:schemeClr val="dk2"/>
                </a:solidFill>
                <a:latin typeface="Roboto"/>
                <a:ea typeface="Roboto"/>
                <a:cs typeface="Roboto"/>
                <a:sym typeface="Roboto"/>
              </a:rPr>
              <a:t>Initi</a:t>
            </a:r>
            <a:r>
              <a:rPr lang="zh-HK" sz="1200">
                <a:solidFill>
                  <a:schemeClr val="dk2"/>
                </a:solidFill>
                <a:latin typeface="Roboto"/>
                <a:ea typeface="Roboto"/>
                <a:cs typeface="Roboto"/>
                <a:sym typeface="Roboto"/>
              </a:rPr>
              <a:t>al values shows slight profits each year but percentages were relatively low ranging from 0.17% to 1.75%</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a:t>Catalogue</a:t>
            </a:r>
            <a:endParaRPr b="1"/>
          </a:p>
        </p:txBody>
      </p:sp>
      <p:sp>
        <p:nvSpPr>
          <p:cNvPr id="93" name="Google Shape;93;p14"/>
          <p:cNvSpPr txBox="1"/>
          <p:nvPr/>
        </p:nvSpPr>
        <p:spPr>
          <a:xfrm>
            <a:off x="510500" y="1425550"/>
            <a:ext cx="8119800" cy="34674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chemeClr val="dk2"/>
              </a:buClr>
              <a:buSzPts val="2000"/>
              <a:buFont typeface="Roboto"/>
              <a:buChar char="●"/>
            </a:pPr>
            <a:r>
              <a:rPr b="1" lang="zh-HK" sz="2000">
                <a:solidFill>
                  <a:schemeClr val="dk2"/>
                </a:solidFill>
                <a:latin typeface="Roboto"/>
                <a:ea typeface="Roboto"/>
                <a:cs typeface="Roboto"/>
                <a:sym typeface="Roboto"/>
              </a:rPr>
              <a:t>Introduction</a:t>
            </a:r>
            <a:endParaRPr b="1" sz="2000">
              <a:solidFill>
                <a:schemeClr val="dk2"/>
              </a:solidFill>
              <a:latin typeface="Roboto"/>
              <a:ea typeface="Roboto"/>
              <a:cs typeface="Roboto"/>
              <a:sym typeface="Roboto"/>
            </a:endParaRPr>
          </a:p>
          <a:p>
            <a:pPr indent="-355600" lvl="0" marL="457200" rtl="0" algn="l">
              <a:lnSpc>
                <a:spcPct val="200000"/>
              </a:lnSpc>
              <a:spcBef>
                <a:spcPts val="0"/>
              </a:spcBef>
              <a:spcAft>
                <a:spcPts val="0"/>
              </a:spcAft>
              <a:buClr>
                <a:schemeClr val="dk2"/>
              </a:buClr>
              <a:buSzPts val="2000"/>
              <a:buFont typeface="Roboto"/>
              <a:buChar char="●"/>
            </a:pPr>
            <a:r>
              <a:rPr b="1" lang="zh-HK" sz="2000">
                <a:solidFill>
                  <a:schemeClr val="dk2"/>
                </a:solidFill>
                <a:latin typeface="Roboto"/>
                <a:ea typeface="Roboto"/>
                <a:cs typeface="Roboto"/>
                <a:sym typeface="Roboto"/>
              </a:rPr>
              <a:t>Data Cleaning &amp; Wrangling</a:t>
            </a:r>
            <a:endParaRPr b="1" sz="2000">
              <a:solidFill>
                <a:schemeClr val="dk2"/>
              </a:solidFill>
              <a:latin typeface="Roboto"/>
              <a:ea typeface="Roboto"/>
              <a:cs typeface="Roboto"/>
              <a:sym typeface="Roboto"/>
            </a:endParaRPr>
          </a:p>
          <a:p>
            <a:pPr indent="-355600" lvl="0" marL="457200" rtl="0" algn="l">
              <a:lnSpc>
                <a:spcPct val="200000"/>
              </a:lnSpc>
              <a:spcBef>
                <a:spcPts val="0"/>
              </a:spcBef>
              <a:spcAft>
                <a:spcPts val="0"/>
              </a:spcAft>
              <a:buClr>
                <a:schemeClr val="dk2"/>
              </a:buClr>
              <a:buSzPts val="2000"/>
              <a:buFont typeface="Roboto"/>
              <a:buChar char="●"/>
            </a:pPr>
            <a:r>
              <a:rPr b="1" lang="zh-HK" sz="2000">
                <a:solidFill>
                  <a:schemeClr val="dk2"/>
                </a:solidFill>
                <a:latin typeface="Roboto"/>
                <a:ea typeface="Roboto"/>
                <a:cs typeface="Roboto"/>
                <a:sym typeface="Roboto"/>
              </a:rPr>
              <a:t>Data Analysis for Static Weights</a:t>
            </a:r>
            <a:endParaRPr b="1" sz="2000">
              <a:solidFill>
                <a:schemeClr val="dk2"/>
              </a:solidFill>
              <a:latin typeface="Roboto"/>
              <a:ea typeface="Roboto"/>
              <a:cs typeface="Roboto"/>
              <a:sym typeface="Roboto"/>
            </a:endParaRPr>
          </a:p>
          <a:p>
            <a:pPr indent="-355600" lvl="0" marL="457200" rtl="0" algn="l">
              <a:lnSpc>
                <a:spcPct val="200000"/>
              </a:lnSpc>
              <a:spcBef>
                <a:spcPts val="0"/>
              </a:spcBef>
              <a:spcAft>
                <a:spcPts val="0"/>
              </a:spcAft>
              <a:buClr>
                <a:schemeClr val="dk2"/>
              </a:buClr>
              <a:buSzPts val="2000"/>
              <a:buFont typeface="Roboto"/>
              <a:buChar char="●"/>
            </a:pPr>
            <a:r>
              <a:rPr b="1" lang="zh-HK" sz="2000">
                <a:solidFill>
                  <a:schemeClr val="dk2"/>
                </a:solidFill>
                <a:latin typeface="Roboto"/>
                <a:ea typeface="Roboto"/>
                <a:cs typeface="Roboto"/>
                <a:sym typeface="Roboto"/>
              </a:rPr>
              <a:t>Data Modeling for Dynamic Weights</a:t>
            </a:r>
            <a:endParaRPr b="1" sz="2000">
              <a:solidFill>
                <a:schemeClr val="dk2"/>
              </a:solidFill>
              <a:latin typeface="Roboto"/>
              <a:ea typeface="Roboto"/>
              <a:cs typeface="Roboto"/>
              <a:sym typeface="Roboto"/>
            </a:endParaRPr>
          </a:p>
          <a:p>
            <a:pPr indent="-355600" lvl="0" marL="457200" rtl="0" algn="l">
              <a:lnSpc>
                <a:spcPct val="200000"/>
              </a:lnSpc>
              <a:spcBef>
                <a:spcPts val="0"/>
              </a:spcBef>
              <a:spcAft>
                <a:spcPts val="0"/>
              </a:spcAft>
              <a:buClr>
                <a:schemeClr val="dk2"/>
              </a:buClr>
              <a:buSzPts val="2000"/>
              <a:buFont typeface="Roboto"/>
              <a:buChar char="●"/>
            </a:pPr>
            <a:r>
              <a:rPr b="1" lang="zh-HK" sz="2000">
                <a:solidFill>
                  <a:schemeClr val="dk2"/>
                </a:solidFill>
                <a:latin typeface="Roboto"/>
                <a:ea typeface="Roboto"/>
                <a:cs typeface="Roboto"/>
                <a:sym typeface="Roboto"/>
              </a:rPr>
              <a:t>Conclusion</a:t>
            </a:r>
            <a:endParaRPr b="1" sz="20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10000"/>
            <a:ext cx="8520600" cy="86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Static Weight (Relative)</a:t>
            </a:r>
            <a:endParaRPr/>
          </a:p>
          <a:p>
            <a:pPr indent="0" lvl="0" marL="0" rtl="0" algn="l">
              <a:spcBef>
                <a:spcPts val="0"/>
              </a:spcBef>
              <a:spcAft>
                <a:spcPts val="0"/>
              </a:spcAft>
              <a:buNone/>
            </a:pPr>
            <a:r>
              <a:rPr lang="zh-HK" sz="1800"/>
              <a:t>Standard optimisation per year</a:t>
            </a:r>
            <a:endParaRPr/>
          </a:p>
        </p:txBody>
      </p:sp>
      <p:sp>
        <p:nvSpPr>
          <p:cNvPr id="222" name="Google Shape;222;p32"/>
          <p:cNvSpPr txBox="1"/>
          <p:nvPr>
            <p:ph idx="1" type="body"/>
          </p:nvPr>
        </p:nvSpPr>
        <p:spPr>
          <a:xfrm>
            <a:off x="311700" y="1273400"/>
            <a:ext cx="8520600" cy="3689100"/>
          </a:xfrm>
          <a:prstGeom prst="rect">
            <a:avLst/>
          </a:prstGeom>
        </p:spPr>
        <p:txBody>
          <a:bodyPr anchorCtr="0" anchor="t" bIns="91425" lIns="91425" spcFirstLastPara="1" rIns="91425" wrap="square" tIns="91425">
            <a:noAutofit/>
          </a:bodyPr>
          <a:lstStyle/>
          <a:p>
            <a:pPr indent="0" lvl="0" marL="0" rtl="0" algn="l">
              <a:spcBef>
                <a:spcPts val="1500"/>
              </a:spcBef>
              <a:spcAft>
                <a:spcPts val="0"/>
              </a:spcAft>
              <a:buNone/>
            </a:pPr>
            <a:r>
              <a:rPr lang="zh-HK" sz="1750">
                <a:solidFill>
                  <a:srgbClr val="0D0D0D"/>
                </a:solidFill>
                <a:highlight>
                  <a:srgbClr val="FFFFFF"/>
                </a:highlight>
              </a:rPr>
              <a:t>Optimisation Method:</a:t>
            </a:r>
            <a:endParaRPr sz="1750">
              <a:solidFill>
                <a:srgbClr val="0D0D0D"/>
              </a:solidFill>
              <a:highlight>
                <a:srgbClr val="FFFFFF"/>
              </a:highlight>
            </a:endParaRPr>
          </a:p>
          <a:p>
            <a:pPr indent="0" lvl="0" marL="0" rtl="0" algn="l">
              <a:spcBef>
                <a:spcPts val="1500"/>
              </a:spcBef>
              <a:spcAft>
                <a:spcPts val="0"/>
              </a:spcAft>
              <a:buNone/>
            </a:pPr>
            <a:r>
              <a:rPr lang="zh-HK" sz="1750">
                <a:solidFill>
                  <a:srgbClr val="0D0D0D"/>
                </a:solidFill>
                <a:highlight>
                  <a:schemeClr val="lt1"/>
                </a:highlight>
              </a:rPr>
              <a:t>Same optimisation method discussed for absolute static weight</a:t>
            </a:r>
            <a:br>
              <a:rPr lang="zh-HK" sz="1750">
                <a:solidFill>
                  <a:srgbClr val="0D0D0D"/>
                </a:solidFill>
                <a:highlight>
                  <a:schemeClr val="lt1"/>
                </a:highlight>
              </a:rPr>
            </a:br>
            <a:r>
              <a:rPr lang="zh-HK"/>
              <a:t>Difference:monthly investment of 10000 per month</a:t>
            </a:r>
            <a:endParaRPr/>
          </a:p>
          <a:p>
            <a:pPr indent="0" lvl="0" marL="0" rtl="0" algn="l">
              <a:spcBef>
                <a:spcPts val="15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idx="1" type="body"/>
          </p:nvPr>
        </p:nvSpPr>
        <p:spPr>
          <a:xfrm>
            <a:off x="311700" y="1229875"/>
            <a:ext cx="8520600" cy="37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28" name="Google Shape;228;p33"/>
          <p:cNvPicPr preferRelativeResize="0"/>
          <p:nvPr/>
        </p:nvPicPr>
        <p:blipFill>
          <a:blip r:embed="rId3">
            <a:alphaModFix/>
          </a:blip>
          <a:stretch>
            <a:fillRect/>
          </a:stretch>
        </p:blipFill>
        <p:spPr>
          <a:xfrm>
            <a:off x="0" y="0"/>
            <a:ext cx="4353825" cy="3339000"/>
          </a:xfrm>
          <a:prstGeom prst="rect">
            <a:avLst/>
          </a:prstGeom>
          <a:noFill/>
          <a:ln>
            <a:noFill/>
          </a:ln>
        </p:spPr>
      </p:pic>
      <p:pic>
        <p:nvPicPr>
          <p:cNvPr id="229" name="Google Shape;229;p33"/>
          <p:cNvPicPr preferRelativeResize="0"/>
          <p:nvPr/>
        </p:nvPicPr>
        <p:blipFill>
          <a:blip r:embed="rId4">
            <a:alphaModFix/>
          </a:blip>
          <a:stretch>
            <a:fillRect/>
          </a:stretch>
        </p:blipFill>
        <p:spPr>
          <a:xfrm>
            <a:off x="4462000" y="1935075"/>
            <a:ext cx="4576725" cy="3088099"/>
          </a:xfrm>
          <a:prstGeom prst="rect">
            <a:avLst/>
          </a:prstGeom>
          <a:noFill/>
          <a:ln>
            <a:noFill/>
          </a:ln>
        </p:spPr>
      </p:pic>
      <p:sp>
        <p:nvSpPr>
          <p:cNvPr id="230" name="Google Shape;230;p33"/>
          <p:cNvSpPr txBox="1"/>
          <p:nvPr/>
        </p:nvSpPr>
        <p:spPr>
          <a:xfrm>
            <a:off x="4905300" y="410000"/>
            <a:ext cx="3927000" cy="140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HK" sz="1100">
                <a:solidFill>
                  <a:schemeClr val="dk2"/>
                </a:solidFill>
                <a:latin typeface="Roboto"/>
                <a:ea typeface="Roboto"/>
                <a:cs typeface="Roboto"/>
                <a:sym typeface="Roboto"/>
              </a:rPr>
              <a:t>Historical max sharpe ratio are often higher than actual values</a:t>
            </a:r>
            <a:endParaRPr sz="1100">
              <a:solidFill>
                <a:schemeClr val="dk2"/>
              </a:solidFill>
              <a:latin typeface="Roboto"/>
              <a:ea typeface="Roboto"/>
              <a:cs typeface="Roboto"/>
              <a:sym typeface="Roboto"/>
            </a:endParaRPr>
          </a:p>
          <a:p>
            <a:pPr indent="0" lvl="0" marL="0" rtl="0" algn="l">
              <a:lnSpc>
                <a:spcPct val="115000"/>
              </a:lnSpc>
              <a:spcBef>
                <a:spcPts val="1600"/>
              </a:spcBef>
              <a:spcAft>
                <a:spcPts val="1600"/>
              </a:spcAft>
              <a:buNone/>
            </a:pPr>
            <a:r>
              <a:rPr lang="zh-HK" sz="1100">
                <a:solidFill>
                  <a:schemeClr val="dk2"/>
                </a:solidFill>
                <a:latin typeface="Roboto"/>
                <a:ea typeface="Roboto"/>
                <a:cs typeface="Roboto"/>
                <a:sym typeface="Roboto"/>
              </a:rPr>
              <a:t>Ranged from slight gains to modest increase in final portfolio value</a:t>
            </a:r>
            <a:endParaRPr sz="1100">
              <a:solidFill>
                <a:schemeClr val="dk2"/>
              </a:solidFill>
              <a:latin typeface="Roboto"/>
              <a:ea typeface="Roboto"/>
              <a:cs typeface="Roboto"/>
              <a:sym typeface="Roboto"/>
            </a:endParaRPr>
          </a:p>
        </p:txBody>
      </p:sp>
      <p:sp>
        <p:nvSpPr>
          <p:cNvPr id="231" name="Google Shape;231;p33"/>
          <p:cNvSpPr txBox="1"/>
          <p:nvPr/>
        </p:nvSpPr>
        <p:spPr>
          <a:xfrm>
            <a:off x="373200" y="3420100"/>
            <a:ext cx="3927000" cy="132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zh-HK" sz="1100">
                <a:solidFill>
                  <a:schemeClr val="dk2"/>
                </a:solidFill>
                <a:latin typeface="Roboto"/>
                <a:ea typeface="Roboto"/>
                <a:cs typeface="Roboto"/>
                <a:sym typeface="Roboto"/>
              </a:rPr>
              <a:t>Profit percentage is mostly low ranging from 0.05% to 2.04% with only a few years achieving over 1%.</a:t>
            </a:r>
            <a:endParaRPr sz="1800">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251675" y="117975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zh-HK"/>
              <a:t>Data Modeling</a:t>
            </a:r>
            <a:endParaRPr b="1"/>
          </a:p>
        </p:txBody>
      </p:sp>
      <p:sp>
        <p:nvSpPr>
          <p:cNvPr id="237" name="Google Shape;237;p34"/>
          <p:cNvSpPr txBox="1"/>
          <p:nvPr>
            <p:ph idx="2" type="body"/>
          </p:nvPr>
        </p:nvSpPr>
        <p:spPr>
          <a:xfrm>
            <a:off x="4939500" y="1371600"/>
            <a:ext cx="3837000" cy="296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0"/>
              </a:spcAft>
              <a:buNone/>
            </a:pPr>
            <a:r>
              <a:rPr b="1" lang="zh-HK" sz="1900"/>
              <a:t>Equal weights</a:t>
            </a:r>
            <a:endParaRPr b="1" sz="1900"/>
          </a:p>
          <a:p>
            <a:pPr indent="0" lvl="0" marL="0" rtl="0" algn="l">
              <a:spcBef>
                <a:spcPts val="1600"/>
              </a:spcBef>
              <a:spcAft>
                <a:spcPts val="0"/>
              </a:spcAft>
              <a:buNone/>
            </a:pPr>
            <a:r>
              <a:rPr lang="zh-HK" sz="1600"/>
              <a:t>where each stock has the same relative </a:t>
            </a:r>
            <a:r>
              <a:rPr lang="zh-HK" sz="1600"/>
              <a:t>initial value in the portfolio</a:t>
            </a:r>
            <a:endParaRPr sz="1600"/>
          </a:p>
          <a:p>
            <a:pPr indent="0" lvl="0" marL="0" rtl="0" algn="l">
              <a:spcBef>
                <a:spcPts val="1600"/>
              </a:spcBef>
              <a:spcAft>
                <a:spcPts val="0"/>
              </a:spcAft>
              <a:buNone/>
            </a:pPr>
            <a:r>
              <a:rPr b="1" lang="zh-HK"/>
              <a:t>Dynamic Weights</a:t>
            </a:r>
            <a:endParaRPr b="1"/>
          </a:p>
          <a:p>
            <a:pPr indent="0" lvl="0" marL="0" rtl="0" algn="l">
              <a:spcBef>
                <a:spcPts val="1600"/>
              </a:spcBef>
              <a:spcAft>
                <a:spcPts val="0"/>
              </a:spcAft>
              <a:buNone/>
            </a:pPr>
            <a:r>
              <a:rPr lang="zh-HK" sz="1600"/>
              <a:t>where the	 weights will be some function of the recent stock performances.</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
        <p:nvSpPr>
          <p:cNvPr id="238" name="Google Shape;238;p34"/>
          <p:cNvSpPr txBox="1"/>
          <p:nvPr/>
        </p:nvSpPr>
        <p:spPr>
          <a:xfrm>
            <a:off x="176250" y="4755725"/>
            <a:ext cx="12978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300">
                <a:solidFill>
                  <a:schemeClr val="dk2"/>
                </a:solidFill>
                <a:latin typeface="Roboto"/>
                <a:ea typeface="Roboto"/>
                <a:cs typeface="Roboto"/>
                <a:sym typeface="Roboto"/>
              </a:rPr>
              <a:t>Simin P1</a:t>
            </a:r>
            <a:endParaRPr sz="13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286175"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Breakout strategy using simple moving averages</a:t>
            </a:r>
            <a:endParaRPr/>
          </a:p>
        </p:txBody>
      </p:sp>
      <p:sp>
        <p:nvSpPr>
          <p:cNvPr id="244" name="Google Shape;244;p35"/>
          <p:cNvSpPr txBox="1"/>
          <p:nvPr>
            <p:ph idx="1" type="body"/>
          </p:nvPr>
        </p:nvSpPr>
        <p:spPr>
          <a:xfrm>
            <a:off x="0" y="607800"/>
            <a:ext cx="8520600" cy="4606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zh-HK" sz="1100">
                <a:solidFill>
                  <a:srgbClr val="000000"/>
                </a:solidFill>
                <a:latin typeface="Arial"/>
                <a:ea typeface="Arial"/>
                <a:cs typeface="Arial"/>
                <a:sym typeface="Arial"/>
              </a:rPr>
              <a:t>Simple Moving Average (SMA)</a:t>
            </a:r>
            <a:r>
              <a:rPr lang="zh-HK"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Definition</a:t>
            </a:r>
            <a:r>
              <a:rPr lang="zh-HK" sz="1100">
                <a:solidFill>
                  <a:srgbClr val="000000"/>
                </a:solidFill>
                <a:latin typeface="Arial"/>
                <a:ea typeface="Arial"/>
                <a:cs typeface="Arial"/>
                <a:sym typeface="Arial"/>
              </a:rPr>
              <a:t>: The Simple Moving Average is the arithmetic mean of a specified number of closing prices over a specific time period.</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Calculation</a:t>
            </a:r>
            <a:r>
              <a:rPr lang="zh-HK" sz="1100">
                <a:solidFill>
                  <a:srgbClr val="000000"/>
                </a:solidFill>
                <a:latin typeface="Arial"/>
                <a:ea typeface="Arial"/>
                <a:cs typeface="Arial"/>
                <a:sym typeface="Arial"/>
              </a:rPr>
              <a:t>: It is calculated by adding the closing prices of an asset for a number of time periods and then dividing the total by the number of time periods.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Example</a:t>
            </a:r>
            <a:r>
              <a:rPr lang="zh-HK" sz="1100">
                <a:solidFill>
                  <a:srgbClr val="000000"/>
                </a:solidFill>
                <a:latin typeface="Arial"/>
                <a:ea typeface="Arial"/>
                <a:cs typeface="Arial"/>
                <a:sym typeface="Arial"/>
              </a:rPr>
              <a:t>: For a 5-day SMA with closing prices of $10, $12, $14, $16, and $18, the SMA would be calculated as follows: ($10 + $12 + $14 + $16 + $18) / 5 = $14.</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zh-HK" sz="1300">
                <a:solidFill>
                  <a:srgbClr val="000000"/>
                </a:solidFill>
                <a:latin typeface="Arial"/>
                <a:ea typeface="Arial"/>
                <a:cs typeface="Arial"/>
                <a:sym typeface="Arial"/>
              </a:rPr>
              <a:t>Why moving averages?</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zh-HK" sz="1100">
                <a:solidFill>
                  <a:srgbClr val="000000"/>
                </a:solidFill>
                <a:latin typeface="Arial"/>
                <a:ea typeface="Arial"/>
                <a:cs typeface="Arial"/>
                <a:sym typeface="Arial"/>
              </a:rPr>
              <a:t>Closing Prices Reflect Final Market Sentiment</a:t>
            </a:r>
            <a:r>
              <a:rPr lang="zh-HK" sz="1100">
                <a:solidFill>
                  <a:srgbClr val="000000"/>
                </a:solidFill>
                <a:latin typeface="Arial"/>
                <a:ea typeface="Arial"/>
                <a:cs typeface="Arial"/>
                <a:sym typeface="Arial"/>
              </a:rPr>
              <a:t>: The closing price is often considered the most important price of the day, capturing the final market sentiment and investor positioning. This makes it a robust indicator for calculating moving averages.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zh-HK" sz="1100">
                <a:solidFill>
                  <a:srgbClr val="000000"/>
                </a:solidFill>
                <a:latin typeface="Arial"/>
                <a:ea typeface="Arial"/>
                <a:cs typeface="Arial"/>
                <a:sym typeface="Arial"/>
              </a:rPr>
              <a:t>Simplicity and Effectiveness</a:t>
            </a:r>
            <a:r>
              <a:rPr lang="zh-HK" sz="1100">
                <a:solidFill>
                  <a:srgbClr val="000000"/>
                </a:solidFill>
                <a:latin typeface="Arial"/>
                <a:ea typeface="Arial"/>
                <a:cs typeface="Arial"/>
                <a:sym typeface="Arial"/>
              </a:rPr>
              <a:t>: Moving averages are simple to calculate and interpret. They smooth out short-term fluctuations and highlight longer-term trends, making them a highly effective tool for identifying market trends and potential breakout points.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zh-HK" sz="1100">
                <a:solidFill>
                  <a:srgbClr val="000000"/>
                </a:solidFill>
                <a:latin typeface="Arial"/>
                <a:ea typeface="Arial"/>
                <a:cs typeface="Arial"/>
                <a:sym typeface="Arial"/>
              </a:rPr>
              <a:t>Support and Resistance Levels</a:t>
            </a:r>
            <a:r>
              <a:rPr lang="zh-HK" sz="1100">
                <a:solidFill>
                  <a:srgbClr val="000000"/>
                </a:solidFill>
                <a:latin typeface="Arial"/>
                <a:ea typeface="Arial"/>
                <a:cs typeface="Arial"/>
                <a:sym typeface="Arial"/>
              </a:rPr>
              <a:t>: Moving averages often act as dynamic support and resistance levels. During an uptrend, prices might pull back to the moving average before continuing higher, and during a downtrend, they might rise to the moving average before falling again.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67425" y="390725"/>
            <a:ext cx="9959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2800"/>
              <a:t>Fundamentals Behind the Success of Breakout Strategies</a:t>
            </a:r>
            <a:endParaRPr sz="2800"/>
          </a:p>
        </p:txBody>
      </p:sp>
      <p:sp>
        <p:nvSpPr>
          <p:cNvPr id="250" name="Google Shape;250;p3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AutoNum type="arabicPeriod"/>
            </a:pPr>
            <a:r>
              <a:rPr b="1" lang="zh-HK" sz="1300">
                <a:solidFill>
                  <a:srgbClr val="000000"/>
                </a:solidFill>
                <a:latin typeface="Arial"/>
                <a:ea typeface="Arial"/>
                <a:cs typeface="Arial"/>
                <a:sym typeface="Arial"/>
              </a:rPr>
              <a:t>Market Momentum</a:t>
            </a:r>
            <a:r>
              <a:rPr lang="zh-HK" sz="1300">
                <a:solidFill>
                  <a:srgbClr val="000000"/>
                </a:solidFill>
                <a:latin typeface="Arial"/>
                <a:ea typeface="Arial"/>
                <a:cs typeface="Arial"/>
                <a:sym typeface="Arial"/>
              </a:rPr>
              <a:t>: Breakout strategies take advantage of market momentum. When a breakout occurs, it often signals the beginning of a new trend, driven by a shift in market sentiment. This momentum can lead to extended price movements, providing opportunities for significant gains.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zh-HK" sz="1300">
                <a:solidFill>
                  <a:srgbClr val="000000"/>
                </a:solidFill>
                <a:latin typeface="Arial"/>
                <a:ea typeface="Arial"/>
                <a:cs typeface="Arial"/>
                <a:sym typeface="Arial"/>
              </a:rPr>
              <a:t>Support and Resistance Levels</a:t>
            </a:r>
            <a:r>
              <a:rPr lang="zh-HK" sz="1300">
                <a:solidFill>
                  <a:srgbClr val="000000"/>
                </a:solidFill>
                <a:latin typeface="Arial"/>
                <a:ea typeface="Arial"/>
                <a:cs typeface="Arial"/>
                <a:sym typeface="Arial"/>
              </a:rPr>
              <a:t>: These levels are critical in technical analysis. A breakout above resistance or below support indicates a change in the supply-demand dynamics, often leading to strong price movements as new trends emerge.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zh-HK" sz="1300">
                <a:solidFill>
                  <a:srgbClr val="000000"/>
                </a:solidFill>
                <a:latin typeface="Arial"/>
                <a:ea typeface="Arial"/>
                <a:cs typeface="Arial"/>
                <a:sym typeface="Arial"/>
              </a:rPr>
              <a:t>Volume Confirmation</a:t>
            </a:r>
            <a:r>
              <a:rPr lang="zh-HK" sz="1300">
                <a:solidFill>
                  <a:srgbClr val="000000"/>
                </a:solidFill>
                <a:latin typeface="Arial"/>
                <a:ea typeface="Arial"/>
                <a:cs typeface="Arial"/>
                <a:sym typeface="Arial"/>
              </a:rPr>
              <a:t>: Breakouts are typically accompanied by increased trading volume, confirming the validity of the breakout and reducing the likelihood of false signals. This volume surge indicates strong investor interest and participation, further propelling the trend.</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b="1" lang="zh-HK" sz="1300">
                <a:solidFill>
                  <a:srgbClr val="000000"/>
                </a:solidFill>
                <a:latin typeface="Arial"/>
                <a:ea typeface="Arial"/>
                <a:cs typeface="Arial"/>
                <a:sym typeface="Arial"/>
              </a:rPr>
              <a:t>Trend Persistence</a:t>
            </a:r>
            <a:r>
              <a:rPr lang="zh-HK" sz="1300">
                <a:solidFill>
                  <a:srgbClr val="000000"/>
                </a:solidFill>
                <a:latin typeface="Arial"/>
                <a:ea typeface="Arial"/>
                <a:cs typeface="Arial"/>
                <a:sym typeface="Arial"/>
              </a:rPr>
              <a:t>: Financial markets tend to exhibit trends due to various factors such as economic fundamentals, investor behavior, and market cycles. Breakout strategies capitalize on these trends, allowing traders to profit from sustained price movements.</a:t>
            </a:r>
            <a:endParaRPr sz="13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7"/>
          <p:cNvPicPr preferRelativeResize="0"/>
          <p:nvPr/>
        </p:nvPicPr>
        <p:blipFill>
          <a:blip r:embed="rId3">
            <a:alphaModFix/>
          </a:blip>
          <a:stretch>
            <a:fillRect/>
          </a:stretch>
        </p:blipFill>
        <p:spPr>
          <a:xfrm>
            <a:off x="30650" y="482500"/>
            <a:ext cx="9144000" cy="46610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311700" y="677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Methodology</a:t>
            </a:r>
            <a:endParaRPr/>
          </a:p>
        </p:txBody>
      </p:sp>
      <p:sp>
        <p:nvSpPr>
          <p:cNvPr id="261" name="Google Shape;261;p38"/>
          <p:cNvSpPr txBox="1"/>
          <p:nvPr>
            <p:ph idx="1" type="body"/>
          </p:nvPr>
        </p:nvSpPr>
        <p:spPr>
          <a:xfrm>
            <a:off x="311700" y="631650"/>
            <a:ext cx="8520600" cy="424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100">
                <a:solidFill>
                  <a:srgbClr val="000000"/>
                </a:solidFill>
                <a:latin typeface="Arial"/>
                <a:ea typeface="Arial"/>
                <a:cs typeface="Arial"/>
                <a:sym typeface="Arial"/>
              </a:rPr>
              <a:t>Melt DataFrame</a:t>
            </a:r>
            <a:r>
              <a:rPr lang="zh-HK" sz="1100">
                <a:solidFill>
                  <a:srgbClr val="000000"/>
                </a:solidFill>
                <a:latin typeface="Arial"/>
                <a:ea typeface="Arial"/>
                <a:cs typeface="Arial"/>
                <a:sym typeface="Arial"/>
              </a:rPr>
              <a:t>: Transform the DataFrame so that ticker names are in a single column.</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Calculate Returns</a:t>
            </a:r>
            <a:r>
              <a:rPr lang="zh-HK" sz="1100">
                <a:solidFill>
                  <a:srgbClr val="000000"/>
                </a:solidFill>
                <a:latin typeface="Arial"/>
                <a:ea typeface="Arial"/>
                <a:cs typeface="Arial"/>
                <a:sym typeface="Arial"/>
              </a:rPr>
              <a:t>: Calculate daily returns for each ticker.</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Remove NaNs</a:t>
            </a:r>
            <a:r>
              <a:rPr lang="zh-HK" sz="1100">
                <a:solidFill>
                  <a:srgbClr val="000000"/>
                </a:solidFill>
                <a:latin typeface="Arial"/>
                <a:ea typeface="Arial"/>
                <a:cs typeface="Arial"/>
                <a:sym typeface="Arial"/>
              </a:rPr>
              <a:t>: Drop rows with NaN values</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Define Windows</a:t>
            </a:r>
            <a:r>
              <a:rPr lang="zh-HK" sz="1100">
                <a:solidFill>
                  <a:srgbClr val="000000"/>
                </a:solidFill>
                <a:latin typeface="Arial"/>
                <a:ea typeface="Arial"/>
                <a:cs typeface="Arial"/>
                <a:sym typeface="Arial"/>
              </a:rPr>
              <a:t>: Set short (5-day) and long (15-day) windows for moving averages.</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Calculate Moving Averages</a:t>
            </a:r>
            <a:r>
              <a:rPr lang="zh-HK" sz="1100">
                <a:solidFill>
                  <a:srgbClr val="000000"/>
                </a:solidFill>
                <a:latin typeface="Arial"/>
                <a:ea typeface="Arial"/>
                <a:cs typeface="Arial"/>
                <a:sym typeface="Arial"/>
              </a:rPr>
              <a:t>: Calculate the short and long moving averages for each ticker.</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Adjusting the Timeframe to Prevent Look-Ahead Bias:</a:t>
            </a:r>
            <a:r>
              <a:rPr lang="zh-HK" sz="1100">
                <a:solidFill>
                  <a:srgbClr val="000000"/>
                </a:solidFill>
                <a:latin typeface="Arial"/>
                <a:ea typeface="Arial"/>
                <a:cs typeface="Arial"/>
                <a:sym typeface="Arial"/>
              </a:rPr>
              <a:t> the dataset is adjusted to prevent future data from influencing past decisions by shifting the data forward by one month. This adjustment helps to eliminate look-ahead bias, ensuring that moving averages and other indicators are based only on information available at the time of the trading decision.</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Fill Positions</a:t>
            </a:r>
            <a:r>
              <a:rPr lang="zh-HK" sz="1100">
                <a:solidFill>
                  <a:srgbClr val="000000"/>
                </a:solidFill>
                <a:latin typeface="Arial"/>
                <a:ea typeface="Arial"/>
                <a:cs typeface="Arial"/>
                <a:sym typeface="Arial"/>
              </a:rPr>
              <a:t>: Forward fill the position values to simulate holding the position until the next signal.</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Calculate Strategy Returns</a:t>
            </a:r>
            <a:r>
              <a:rPr lang="zh-HK" sz="1100">
                <a:solidFill>
                  <a:srgbClr val="000000"/>
                </a:solidFill>
                <a:latin typeface="Arial"/>
                <a:ea typeface="Arial"/>
                <a:cs typeface="Arial"/>
                <a:sym typeface="Arial"/>
              </a:rPr>
              <a:t>: Calculate the strategy returns by multiplying the position with log returns.</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Group by Date</a:t>
            </a:r>
            <a:r>
              <a:rPr lang="zh-HK" sz="1100">
                <a:solidFill>
                  <a:srgbClr val="000000"/>
                </a:solidFill>
                <a:latin typeface="Arial"/>
                <a:ea typeface="Arial"/>
                <a:cs typeface="Arial"/>
                <a:sym typeface="Arial"/>
              </a:rPr>
              <a:t>: Calculate the mean returns for each date.</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Cumulative Returns</a:t>
            </a:r>
            <a:r>
              <a:rPr lang="zh-HK" sz="1100">
                <a:solidFill>
                  <a:srgbClr val="000000"/>
                </a:solidFill>
                <a:latin typeface="Arial"/>
                <a:ea typeface="Arial"/>
                <a:cs typeface="Arial"/>
                <a:sym typeface="Arial"/>
              </a:rPr>
              <a:t>: Calculate the cumulative returns of the strategy.</a:t>
            </a:r>
            <a:endParaRPr sz="1100">
              <a:solidFill>
                <a:srgbClr val="000000"/>
              </a:solidFill>
              <a:latin typeface="Arial"/>
              <a:ea typeface="Arial"/>
              <a:cs typeface="Arial"/>
              <a:sym typeface="Arial"/>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Pre-optimization results</a:t>
            </a:r>
            <a:endParaRPr/>
          </a:p>
        </p:txBody>
      </p:sp>
      <p:sp>
        <p:nvSpPr>
          <p:cNvPr id="267" name="Google Shape;267;p39"/>
          <p:cNvSpPr txBox="1"/>
          <p:nvPr>
            <p:ph idx="1" type="body"/>
          </p:nvPr>
        </p:nvSpPr>
        <p:spPr>
          <a:xfrm>
            <a:off x="311700" y="1229875"/>
            <a:ext cx="2925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050">
                <a:solidFill>
                  <a:srgbClr val="000000"/>
                </a:solidFill>
                <a:highlight>
                  <a:srgbClr val="FFFFFF"/>
                </a:highlight>
                <a:latin typeface="Arial"/>
                <a:ea typeface="Arial"/>
                <a:cs typeface="Arial"/>
                <a:sym typeface="Arial"/>
              </a:rPr>
              <a:t>Annualized Expected Return: 5.15%</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zh-HK" sz="1050">
                <a:solidFill>
                  <a:srgbClr val="000000"/>
                </a:solidFill>
                <a:highlight>
                  <a:srgbClr val="FFFFFF"/>
                </a:highlight>
                <a:latin typeface="Arial"/>
                <a:ea typeface="Arial"/>
                <a:cs typeface="Arial"/>
                <a:sym typeface="Arial"/>
              </a:rPr>
              <a:t>Annualized Volatility: 14.52%</a:t>
            </a:r>
            <a:endParaRPr sz="10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lang="zh-HK" sz="1050">
                <a:solidFill>
                  <a:srgbClr val="000000"/>
                </a:solidFill>
                <a:highlight>
                  <a:srgbClr val="FFFFFF"/>
                </a:highlight>
                <a:latin typeface="Arial"/>
                <a:ea typeface="Arial"/>
                <a:cs typeface="Arial"/>
                <a:sym typeface="Arial"/>
              </a:rPr>
              <a:t>Sharpe Ratio: 0.35</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zh-HK" sz="1450">
                <a:solidFill>
                  <a:srgbClr val="000000"/>
                </a:solidFill>
                <a:highlight>
                  <a:srgbClr val="FFFFFF"/>
                </a:highlight>
                <a:latin typeface="Arial"/>
                <a:ea typeface="Arial"/>
                <a:cs typeface="Arial"/>
                <a:sym typeface="Arial"/>
              </a:rPr>
              <a:t>What can be improved?</a:t>
            </a:r>
            <a:endParaRPr b="1" sz="14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4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zh-HK" sz="1150">
                <a:solidFill>
                  <a:srgbClr val="000000"/>
                </a:solidFill>
                <a:highlight>
                  <a:srgbClr val="FFFFFF"/>
                </a:highlight>
                <a:latin typeface="Arial"/>
                <a:ea typeface="Arial"/>
                <a:cs typeface="Arial"/>
                <a:sym typeface="Arial"/>
              </a:rPr>
              <a:t>Losses are quite significant during times of financial crises due to false breakouts. These losses need to be limited so that </a:t>
            </a:r>
            <a:r>
              <a:rPr lang="zh-HK" sz="1150">
                <a:solidFill>
                  <a:srgbClr val="000000"/>
                </a:solidFill>
                <a:highlight>
                  <a:srgbClr val="FFFFFF"/>
                </a:highlight>
                <a:latin typeface="Arial"/>
                <a:ea typeface="Arial"/>
                <a:cs typeface="Arial"/>
                <a:sym typeface="Arial"/>
              </a:rPr>
              <a:t>cumulative</a:t>
            </a:r>
            <a:r>
              <a:rPr lang="zh-HK" sz="1150">
                <a:solidFill>
                  <a:srgbClr val="000000"/>
                </a:solidFill>
                <a:highlight>
                  <a:srgbClr val="FFFFFF"/>
                </a:highlight>
                <a:latin typeface="Arial"/>
                <a:ea typeface="Arial"/>
                <a:cs typeface="Arial"/>
                <a:sym typeface="Arial"/>
              </a:rPr>
              <a:t> gains are much higher.</a:t>
            </a:r>
            <a:endParaRPr sz="11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pic>
        <p:nvPicPr>
          <p:cNvPr id="268" name="Google Shape;268;p39"/>
          <p:cNvPicPr preferRelativeResize="0"/>
          <p:nvPr/>
        </p:nvPicPr>
        <p:blipFill>
          <a:blip r:embed="rId3">
            <a:alphaModFix/>
          </a:blip>
          <a:stretch>
            <a:fillRect/>
          </a:stretch>
        </p:blipFill>
        <p:spPr>
          <a:xfrm>
            <a:off x="3200825" y="1229875"/>
            <a:ext cx="5943175" cy="3572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Trends in breakout strategy results</a:t>
            </a:r>
            <a:endParaRPr/>
          </a:p>
        </p:txBody>
      </p:sp>
      <p:sp>
        <p:nvSpPr>
          <p:cNvPr id="274" name="Google Shape;274;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100">
                <a:solidFill>
                  <a:srgbClr val="000000"/>
                </a:solidFill>
                <a:latin typeface="Arial"/>
                <a:ea typeface="Arial"/>
                <a:cs typeface="Arial"/>
                <a:sym typeface="Arial"/>
              </a:rPr>
              <a:t>Dot-com Bubble Burst (2000-2002)</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September 11 Attacks (2001)</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zh-HK" sz="1100">
                <a:solidFill>
                  <a:srgbClr val="000000"/>
                </a:solidFill>
                <a:latin typeface="Arial"/>
                <a:ea typeface="Arial"/>
                <a:cs typeface="Arial"/>
                <a:sym typeface="Arial"/>
              </a:rPr>
              <a:t>2002 Stock Market Downturn</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zh-HK" sz="1100">
                <a:solidFill>
                  <a:srgbClr val="000000"/>
                </a:solidFill>
                <a:latin typeface="Arial"/>
                <a:ea typeface="Arial"/>
                <a:cs typeface="Arial"/>
                <a:sym typeface="Arial"/>
              </a:rPr>
              <a:t>Financial Crisis of 2007-2008</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zh-HK" sz="1100">
                <a:solidFill>
                  <a:srgbClr val="000000"/>
                </a:solidFill>
                <a:latin typeface="Arial"/>
                <a:ea typeface="Arial"/>
                <a:cs typeface="Arial"/>
                <a:sym typeface="Arial"/>
              </a:rPr>
              <a:t>2018 Stock Market Correction</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pic>
        <p:nvPicPr>
          <p:cNvPr id="275" name="Google Shape;275;p40"/>
          <p:cNvPicPr preferRelativeResize="0"/>
          <p:nvPr/>
        </p:nvPicPr>
        <p:blipFill>
          <a:blip r:embed="rId3">
            <a:alphaModFix/>
          </a:blip>
          <a:stretch>
            <a:fillRect/>
          </a:stretch>
        </p:blipFill>
        <p:spPr>
          <a:xfrm>
            <a:off x="3589050" y="1301375"/>
            <a:ext cx="5554961" cy="3339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1"/>
          <p:cNvSpPr txBox="1"/>
          <p:nvPr>
            <p:ph type="title"/>
          </p:nvPr>
        </p:nvSpPr>
        <p:spPr>
          <a:xfrm>
            <a:off x="-40725"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Post-optimization Methodology and results</a:t>
            </a:r>
            <a:endParaRPr/>
          </a:p>
        </p:txBody>
      </p:sp>
      <p:sp>
        <p:nvSpPr>
          <p:cNvPr id="281" name="Google Shape;281;p41"/>
          <p:cNvSpPr txBox="1"/>
          <p:nvPr>
            <p:ph idx="1" type="body"/>
          </p:nvPr>
        </p:nvSpPr>
        <p:spPr>
          <a:xfrm>
            <a:off x="0" y="1214550"/>
            <a:ext cx="8520600" cy="3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1100">
                <a:solidFill>
                  <a:srgbClr val="000000"/>
                </a:solidFill>
                <a:latin typeface="Arial"/>
                <a:ea typeface="Arial"/>
                <a:cs typeface="Arial"/>
                <a:sym typeface="Arial"/>
              </a:rPr>
              <a:t>Methodology:</a:t>
            </a:r>
            <a:endParaRPr b="1" sz="1100">
              <a:solidFill>
                <a:srgbClr val="000000"/>
              </a:solidFill>
              <a:latin typeface="Arial"/>
              <a:ea typeface="Arial"/>
              <a:cs typeface="Arial"/>
              <a:sym typeface="Arial"/>
            </a:endParaRPr>
          </a:p>
          <a:p>
            <a:pPr indent="0" lvl="0" marL="0" rtl="0" algn="l">
              <a:spcBef>
                <a:spcPts val="1600"/>
              </a:spcBef>
              <a:spcAft>
                <a:spcPts val="0"/>
              </a:spcAft>
              <a:buNone/>
            </a:pPr>
            <a:r>
              <a:rPr lang="zh-HK" sz="1100">
                <a:solidFill>
                  <a:srgbClr val="000000"/>
                </a:solidFill>
                <a:latin typeface="Arial"/>
                <a:ea typeface="Arial"/>
                <a:cs typeface="Arial"/>
                <a:sym typeface="Arial"/>
              </a:rPr>
              <a:t>To find the optimal stop-loss and take-profit levels for our breakout trading strategy, we employed an exhaustive grid search. This method involves testing a wide range of values for both stop-loss and take-profit parameters to identify the combination that maximizes the strategy's performance metrics, such as the Sharpe ratio, annualized return, or cumulative return.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zh-HK" sz="1100">
                <a:solidFill>
                  <a:srgbClr val="000000"/>
                </a:solidFill>
                <a:latin typeface="Arial"/>
                <a:ea typeface="Arial"/>
                <a:cs typeface="Arial"/>
                <a:sym typeface="Arial"/>
              </a:rPr>
              <a:t>Define Parameter Range</a:t>
            </a:r>
            <a:r>
              <a:rPr lang="zh-HK"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Stop-Loss</a:t>
            </a:r>
            <a:r>
              <a:rPr lang="zh-HK" sz="1100">
                <a:solidFill>
                  <a:srgbClr val="000000"/>
                </a:solidFill>
                <a:latin typeface="Arial"/>
                <a:ea typeface="Arial"/>
                <a:cs typeface="Arial"/>
                <a:sym typeface="Arial"/>
              </a:rPr>
              <a:t>: Cap the maximum loss to a specified threshold: -3 %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Take-Profit</a:t>
            </a:r>
            <a:r>
              <a:rPr lang="zh-HK" sz="1100">
                <a:solidFill>
                  <a:srgbClr val="000000"/>
                </a:solidFill>
                <a:latin typeface="Arial"/>
                <a:ea typeface="Arial"/>
                <a:cs typeface="Arial"/>
                <a:sym typeface="Arial"/>
              </a:rPr>
              <a:t>: Cap the maximum gain to a specified threshold: +100 %</a:t>
            </a:r>
            <a:endParaRPr sz="1100">
              <a:solidFill>
                <a:srgbClr val="000000"/>
              </a:solidFill>
              <a:latin typeface="Arial"/>
              <a:ea typeface="Arial"/>
              <a:cs typeface="Arial"/>
              <a:sym typeface="Arial"/>
            </a:endParaRPr>
          </a:p>
          <a:p>
            <a:pPr indent="0" lvl="0" marL="0" rtl="0" algn="l">
              <a:spcBef>
                <a:spcPts val="1600"/>
              </a:spcBef>
              <a:spcAft>
                <a:spcPts val="0"/>
              </a:spcAft>
              <a:buNone/>
            </a:pPr>
            <a:r>
              <a:rPr b="1" lang="zh-HK" sz="1100">
                <a:solidFill>
                  <a:srgbClr val="000000"/>
                </a:solidFill>
                <a:latin typeface="Arial"/>
                <a:ea typeface="Arial"/>
                <a:cs typeface="Arial"/>
                <a:sym typeface="Arial"/>
              </a:rPr>
              <a:t>Results</a:t>
            </a:r>
            <a:endParaRPr b="1" sz="1100">
              <a:solidFill>
                <a:srgbClr val="000000"/>
              </a:solidFill>
              <a:latin typeface="Arial"/>
              <a:ea typeface="Arial"/>
              <a:cs typeface="Arial"/>
              <a:sym typeface="Arial"/>
            </a:endParaRPr>
          </a:p>
          <a:p>
            <a:pPr indent="-295275" lvl="0" marL="457200" rtl="0" algn="l">
              <a:spcBef>
                <a:spcPts val="1600"/>
              </a:spcBef>
              <a:spcAft>
                <a:spcPts val="0"/>
              </a:spcAft>
              <a:buClr>
                <a:srgbClr val="000000"/>
              </a:buClr>
              <a:buSzPts val="1050"/>
              <a:buFont typeface="Arial"/>
              <a:buChar char="●"/>
            </a:pPr>
            <a:r>
              <a:rPr lang="zh-HK" sz="1050">
                <a:solidFill>
                  <a:srgbClr val="000000"/>
                </a:solidFill>
                <a:highlight>
                  <a:srgbClr val="FFFFFF"/>
                </a:highlight>
                <a:latin typeface="Arial"/>
                <a:ea typeface="Arial"/>
                <a:cs typeface="Arial"/>
                <a:sym typeface="Arial"/>
              </a:rPr>
              <a:t>Annualized Expected Return: 38.22%</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zh-HK" sz="1050">
                <a:solidFill>
                  <a:srgbClr val="000000"/>
                </a:solidFill>
                <a:highlight>
                  <a:srgbClr val="FFFFFF"/>
                </a:highlight>
                <a:latin typeface="Arial"/>
                <a:ea typeface="Arial"/>
                <a:cs typeface="Arial"/>
                <a:sym typeface="Arial"/>
              </a:rPr>
              <a:t>Annualized Volatility: 12.15%</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zh-HK" sz="1050">
                <a:solidFill>
                  <a:srgbClr val="000000"/>
                </a:solidFill>
                <a:highlight>
                  <a:srgbClr val="FFFFFF"/>
                </a:highlight>
                <a:latin typeface="Arial"/>
                <a:ea typeface="Arial"/>
                <a:cs typeface="Arial"/>
                <a:sym typeface="Arial"/>
              </a:rPr>
              <a:t>Sharpe Ratio: 3.14</a:t>
            </a:r>
            <a:endParaRPr sz="1050">
              <a:solidFill>
                <a:srgbClr val="000000"/>
              </a:solidFill>
              <a:highlight>
                <a:srgbClr val="FFFFFF"/>
              </a:highlight>
              <a:latin typeface="Arial"/>
              <a:ea typeface="Arial"/>
              <a:cs typeface="Arial"/>
              <a:sym typeface="Arial"/>
            </a:endParaRPr>
          </a:p>
          <a:p>
            <a:pPr indent="0" lvl="0" marL="457200" rtl="0" algn="l">
              <a:spcBef>
                <a:spcPts val="0"/>
              </a:spcBef>
              <a:spcAft>
                <a:spcPts val="1600"/>
              </a:spcAft>
              <a:buNone/>
            </a:pPr>
            <a:r>
              <a:t/>
            </a:r>
            <a:endParaRPr/>
          </a:p>
        </p:txBody>
      </p:sp>
      <p:pic>
        <p:nvPicPr>
          <p:cNvPr id="282" name="Google Shape;282;p41"/>
          <p:cNvPicPr preferRelativeResize="0"/>
          <p:nvPr/>
        </p:nvPicPr>
        <p:blipFill rotWithShape="1">
          <a:blip r:embed="rId3">
            <a:alphaModFix/>
          </a:blip>
          <a:srcRect b="0" l="0" r="4961" t="0"/>
          <a:stretch/>
        </p:blipFill>
        <p:spPr>
          <a:xfrm>
            <a:off x="4840600" y="2438625"/>
            <a:ext cx="4303400" cy="270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460950" y="5326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a:t>Introduction</a:t>
            </a:r>
            <a:endParaRPr/>
          </a:p>
        </p:txBody>
      </p:sp>
      <p:sp>
        <p:nvSpPr>
          <p:cNvPr id="99" name="Google Shape;99;p15"/>
          <p:cNvSpPr txBox="1"/>
          <p:nvPr>
            <p:ph idx="1" type="subTitle"/>
          </p:nvPr>
        </p:nvSpPr>
        <p:spPr>
          <a:xfrm>
            <a:off x="549925" y="1579417"/>
            <a:ext cx="8311500" cy="2832000"/>
          </a:xfrm>
          <a:prstGeom prst="rect">
            <a:avLst/>
          </a:prstGeom>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zh-HK" sz="1900"/>
              <a:t>Given data: S&amp;P 500</a:t>
            </a:r>
            <a:endParaRPr sz="1900"/>
          </a:p>
          <a:p>
            <a:pPr indent="-349250" lvl="0" marL="457200" rtl="0" algn="l">
              <a:lnSpc>
                <a:spcPct val="150000"/>
              </a:lnSpc>
              <a:spcBef>
                <a:spcPts val="0"/>
              </a:spcBef>
              <a:spcAft>
                <a:spcPts val="0"/>
              </a:spcAft>
              <a:buSzPts val="1900"/>
              <a:buChar char="●"/>
            </a:pPr>
            <a:r>
              <a:rPr lang="zh-HK" sz="1900"/>
              <a:t>Try to find the best (optimized) portfolio - total sharpe ratio</a:t>
            </a:r>
            <a:endParaRPr sz="1900"/>
          </a:p>
          <a:p>
            <a:pPr indent="-349250" lvl="0" marL="457200" rtl="0" algn="l">
              <a:lnSpc>
                <a:spcPct val="150000"/>
              </a:lnSpc>
              <a:spcBef>
                <a:spcPts val="0"/>
              </a:spcBef>
              <a:spcAft>
                <a:spcPts val="0"/>
              </a:spcAft>
              <a:buSzPts val="1900"/>
              <a:buChar char="●"/>
            </a:pPr>
            <a:r>
              <a:rPr lang="zh-HK" sz="1900"/>
              <a:t>3 scenarios:</a:t>
            </a:r>
            <a:br>
              <a:rPr lang="zh-HK" sz="1900"/>
            </a:br>
            <a:r>
              <a:rPr lang="zh-HK" sz="1900"/>
              <a:t>static weights (absolute)</a:t>
            </a:r>
            <a:endParaRPr sz="1900"/>
          </a:p>
          <a:p>
            <a:pPr indent="0" lvl="0" marL="457200" rtl="0" algn="l">
              <a:lnSpc>
                <a:spcPct val="150000"/>
              </a:lnSpc>
              <a:spcBef>
                <a:spcPts val="0"/>
              </a:spcBef>
              <a:spcAft>
                <a:spcPts val="0"/>
              </a:spcAft>
              <a:buNone/>
            </a:pPr>
            <a:r>
              <a:rPr lang="zh-HK" sz="1900"/>
              <a:t>static weights (relative)</a:t>
            </a:r>
            <a:endParaRPr sz="1900"/>
          </a:p>
          <a:p>
            <a:pPr indent="0" lvl="0" marL="457200" rtl="0" algn="l">
              <a:lnSpc>
                <a:spcPct val="150000"/>
              </a:lnSpc>
              <a:spcBef>
                <a:spcPts val="0"/>
              </a:spcBef>
              <a:spcAft>
                <a:spcPts val="0"/>
              </a:spcAft>
              <a:buNone/>
            </a:pPr>
            <a:r>
              <a:rPr lang="zh-HK" sz="1900"/>
              <a:t>dynamic weights</a:t>
            </a:r>
            <a:endParaRPr sz="1900"/>
          </a:p>
          <a:p>
            <a:pPr indent="0" lvl="0" marL="457200" rtl="0" algn="l">
              <a:lnSpc>
                <a:spcPct val="150000"/>
              </a:lnSpc>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188600" y="401225"/>
            <a:ext cx="4045200" cy="222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zh-HK" sz="3200"/>
              <a:t>Machine Learning: Support Vector Regression (SVR)</a:t>
            </a:r>
            <a:endParaRPr b="1" sz="3200"/>
          </a:p>
        </p:txBody>
      </p:sp>
      <p:sp>
        <p:nvSpPr>
          <p:cNvPr id="288" name="Google Shape;288;p42"/>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zh-HK"/>
              <a:t>Methods: SVR + Standard Optimization</a:t>
            </a:r>
            <a:endParaRPr/>
          </a:p>
        </p:txBody>
      </p:sp>
      <p:sp>
        <p:nvSpPr>
          <p:cNvPr id="289" name="Google Shape;289;p4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zh-HK"/>
              <a:t>What’s SVR ?</a:t>
            </a:r>
            <a:endParaRPr/>
          </a:p>
          <a:p>
            <a:pPr indent="-342900" lvl="0" marL="457200" rtl="0" algn="l">
              <a:lnSpc>
                <a:spcPct val="150000"/>
              </a:lnSpc>
              <a:spcBef>
                <a:spcPts val="0"/>
              </a:spcBef>
              <a:spcAft>
                <a:spcPts val="0"/>
              </a:spcAft>
              <a:buSzPts val="1800"/>
              <a:buChar char="●"/>
            </a:pPr>
            <a:r>
              <a:rPr lang="zh-HK"/>
              <a:t>Why use it here</a:t>
            </a:r>
            <a:endParaRPr/>
          </a:p>
          <a:p>
            <a:pPr indent="-342900" lvl="0" marL="457200" rtl="0" algn="l">
              <a:lnSpc>
                <a:spcPct val="150000"/>
              </a:lnSpc>
              <a:spcBef>
                <a:spcPts val="0"/>
              </a:spcBef>
              <a:spcAft>
                <a:spcPts val="0"/>
              </a:spcAft>
              <a:buSzPts val="1800"/>
              <a:buChar char="●"/>
            </a:pPr>
            <a:r>
              <a:rPr lang="zh-HK"/>
              <a:t>Standard Optimization:  Maximize the Sharpe ratio</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flipH="1" rot="10800000">
            <a:off x="265500" y="5085725"/>
            <a:ext cx="4045200" cy="96300"/>
          </a:xfrm>
          <a:prstGeom prst="rect">
            <a:avLst/>
          </a:prstGeom>
        </p:spPr>
        <p:txBody>
          <a:bodyPr anchorCtr="0" anchor="b" bIns="91425" lIns="91425" spcFirstLastPara="1" rIns="91425" wrap="square" tIns="91425">
            <a:noAutofit/>
          </a:bodyPr>
          <a:lstStyle/>
          <a:p>
            <a:pPr indent="0" lvl="0" marL="0" rtl="0" algn="l">
              <a:lnSpc>
                <a:spcPct val="160000"/>
              </a:lnSpc>
              <a:spcBef>
                <a:spcPts val="0"/>
              </a:spcBef>
              <a:spcAft>
                <a:spcPts val="400"/>
              </a:spcAft>
              <a:buNone/>
            </a:pPr>
            <a:r>
              <a:t/>
            </a:r>
            <a:endParaRPr b="1" sz="3700"/>
          </a:p>
        </p:txBody>
      </p:sp>
      <p:sp>
        <p:nvSpPr>
          <p:cNvPr id="295" name="Google Shape;295;p43"/>
          <p:cNvSpPr txBox="1"/>
          <p:nvPr/>
        </p:nvSpPr>
        <p:spPr>
          <a:xfrm>
            <a:off x="265500" y="5290875"/>
            <a:ext cx="8306400" cy="15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0D0D0D"/>
              </a:solidFill>
              <a:highlight>
                <a:srgbClr val="FFFFFF"/>
              </a:highlight>
              <a:latin typeface="Roboto"/>
              <a:ea typeface="Roboto"/>
              <a:cs typeface="Roboto"/>
              <a:sym typeface="Roboto"/>
            </a:endParaRPr>
          </a:p>
        </p:txBody>
      </p:sp>
      <p:sp>
        <p:nvSpPr>
          <p:cNvPr id="296" name="Google Shape;296;p43"/>
          <p:cNvSpPr txBox="1"/>
          <p:nvPr>
            <p:ph idx="2" type="body"/>
          </p:nvPr>
        </p:nvSpPr>
        <p:spPr>
          <a:xfrm>
            <a:off x="4777475" y="635725"/>
            <a:ext cx="4201200" cy="416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HK" sz="2000"/>
              <a:t>Detailed Explaination of Process</a:t>
            </a:r>
            <a:endParaRPr b="1" sz="2000"/>
          </a:p>
          <a:p>
            <a:pPr indent="-330200" lvl="0" marL="457200" rtl="0" algn="l">
              <a:lnSpc>
                <a:spcPct val="150000"/>
              </a:lnSpc>
              <a:spcBef>
                <a:spcPts val="1600"/>
              </a:spcBef>
              <a:spcAft>
                <a:spcPts val="0"/>
              </a:spcAft>
              <a:buClr>
                <a:schemeClr val="lt1"/>
              </a:buClr>
              <a:buSzPts val="1600"/>
              <a:buFont typeface="Roboto"/>
              <a:buChar char="●"/>
            </a:pPr>
            <a:r>
              <a:rPr b="1" lang="zh-HK" sz="1600"/>
              <a:t>Calculate Returns and Volatility</a:t>
            </a:r>
            <a:endParaRPr b="1" sz="1600"/>
          </a:p>
          <a:p>
            <a:pPr indent="-330200" lvl="0" marL="457200" rtl="0" algn="l">
              <a:lnSpc>
                <a:spcPct val="150000"/>
              </a:lnSpc>
              <a:spcBef>
                <a:spcPts val="0"/>
              </a:spcBef>
              <a:spcAft>
                <a:spcPts val="0"/>
              </a:spcAft>
              <a:buClr>
                <a:schemeClr val="lt1"/>
              </a:buClr>
              <a:buSzPts val="1600"/>
              <a:buFont typeface="Roboto"/>
              <a:buChar char="●"/>
            </a:pPr>
            <a:r>
              <a:rPr b="1" lang="zh-HK" sz="1600"/>
              <a:t>Feature Preparation</a:t>
            </a:r>
            <a:endParaRPr b="1" sz="1600"/>
          </a:p>
          <a:p>
            <a:pPr indent="-330200" lvl="0" marL="457200" rtl="0" algn="l">
              <a:lnSpc>
                <a:spcPct val="150000"/>
              </a:lnSpc>
              <a:spcBef>
                <a:spcPts val="0"/>
              </a:spcBef>
              <a:spcAft>
                <a:spcPts val="0"/>
              </a:spcAft>
              <a:buClr>
                <a:schemeClr val="lt1"/>
              </a:buClr>
              <a:buSzPts val="1600"/>
              <a:buFont typeface="Roboto"/>
              <a:buChar char="●"/>
            </a:pPr>
            <a:r>
              <a:rPr b="1" lang="zh-HK" sz="1600"/>
              <a:t>Cross-Validation (TimeSeriesSplit)</a:t>
            </a:r>
            <a:endParaRPr b="1" sz="1600"/>
          </a:p>
          <a:p>
            <a:pPr indent="-330200" lvl="0" marL="457200" rtl="0" algn="l">
              <a:lnSpc>
                <a:spcPct val="150000"/>
              </a:lnSpc>
              <a:spcBef>
                <a:spcPts val="0"/>
              </a:spcBef>
              <a:spcAft>
                <a:spcPts val="0"/>
              </a:spcAft>
              <a:buClr>
                <a:schemeClr val="lt1"/>
              </a:buClr>
              <a:buSzPts val="1600"/>
              <a:buFont typeface="Roboto"/>
              <a:buChar char="●"/>
            </a:pPr>
            <a:r>
              <a:rPr b="1" lang="zh-HK" sz="1600"/>
              <a:t>SVR Models (Return &amp; Volatility)</a:t>
            </a:r>
            <a:endParaRPr b="1" sz="1600"/>
          </a:p>
          <a:p>
            <a:pPr indent="-330200" lvl="0" marL="457200" rtl="0" algn="l">
              <a:lnSpc>
                <a:spcPct val="150000"/>
              </a:lnSpc>
              <a:spcBef>
                <a:spcPts val="0"/>
              </a:spcBef>
              <a:spcAft>
                <a:spcPts val="0"/>
              </a:spcAft>
              <a:buClr>
                <a:schemeClr val="lt1"/>
              </a:buClr>
              <a:buSzPts val="1600"/>
              <a:buFont typeface="Roboto"/>
              <a:buChar char="●"/>
            </a:pPr>
            <a:r>
              <a:rPr b="1" lang="zh-HK" sz="1600"/>
              <a:t>Standard Optimization</a:t>
            </a:r>
            <a:endParaRPr b="1" sz="1600"/>
          </a:p>
          <a:p>
            <a:pPr indent="-342900" lvl="0" marL="457200" rtl="0" algn="l">
              <a:lnSpc>
                <a:spcPct val="150000"/>
              </a:lnSpc>
              <a:spcBef>
                <a:spcPts val="0"/>
              </a:spcBef>
              <a:spcAft>
                <a:spcPts val="0"/>
              </a:spcAft>
              <a:buClr>
                <a:schemeClr val="lt1"/>
              </a:buClr>
              <a:buSzPts val="1800"/>
              <a:buFont typeface="Roboto"/>
              <a:buChar char="●"/>
            </a:pPr>
            <a:r>
              <a:rPr b="1" lang="zh-HK" sz="1600"/>
              <a:t>Calculate Actual Sharpe Ratio</a:t>
            </a:r>
            <a:endParaRPr b="1" sz="1600"/>
          </a:p>
          <a:p>
            <a:pPr indent="-342900" lvl="0" marL="457200" rtl="0" algn="l">
              <a:lnSpc>
                <a:spcPct val="150000"/>
              </a:lnSpc>
              <a:spcBef>
                <a:spcPts val="0"/>
              </a:spcBef>
              <a:spcAft>
                <a:spcPts val="0"/>
              </a:spcAft>
              <a:buClr>
                <a:schemeClr val="lt1"/>
              </a:buClr>
              <a:buSzPts val="1800"/>
              <a:buFont typeface="Roboto"/>
              <a:buChar char="●"/>
            </a:pPr>
            <a:r>
              <a:rPr b="1" lang="zh-HK" sz="1600"/>
              <a:t>Iterative Training and Evaluation</a:t>
            </a:r>
            <a:endParaRPr b="1"/>
          </a:p>
        </p:txBody>
      </p:sp>
      <p:pic>
        <p:nvPicPr>
          <p:cNvPr id="297" name="Google Shape;297;p43"/>
          <p:cNvPicPr preferRelativeResize="0"/>
          <p:nvPr/>
        </p:nvPicPr>
        <p:blipFill>
          <a:blip r:embed="rId3">
            <a:alphaModFix/>
          </a:blip>
          <a:stretch>
            <a:fillRect/>
          </a:stretch>
        </p:blipFill>
        <p:spPr>
          <a:xfrm>
            <a:off x="199050" y="1464275"/>
            <a:ext cx="4045201" cy="23409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type="title"/>
          </p:nvPr>
        </p:nvSpPr>
        <p:spPr>
          <a:xfrm>
            <a:off x="6175400" y="227525"/>
            <a:ext cx="1480500" cy="69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303" name="Google Shape;303;p44"/>
          <p:cNvPicPr preferRelativeResize="0"/>
          <p:nvPr/>
        </p:nvPicPr>
        <p:blipFill>
          <a:blip r:embed="rId3">
            <a:alphaModFix/>
          </a:blip>
          <a:stretch>
            <a:fillRect/>
          </a:stretch>
        </p:blipFill>
        <p:spPr>
          <a:xfrm>
            <a:off x="323925" y="146425"/>
            <a:ext cx="8234950" cy="49360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2400"/>
              <a:t>Predicted Sharpe Ratio vs Actual Sharpe Ration</a:t>
            </a:r>
            <a:endParaRPr b="1" sz="2400"/>
          </a:p>
        </p:txBody>
      </p:sp>
      <p:pic>
        <p:nvPicPr>
          <p:cNvPr id="309" name="Google Shape;309;p45"/>
          <p:cNvPicPr preferRelativeResize="0"/>
          <p:nvPr/>
        </p:nvPicPr>
        <p:blipFill>
          <a:blip r:embed="rId3">
            <a:alphaModFix/>
          </a:blip>
          <a:stretch>
            <a:fillRect/>
          </a:stretch>
        </p:blipFill>
        <p:spPr>
          <a:xfrm>
            <a:off x="613875" y="1122125"/>
            <a:ext cx="7425355" cy="3820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pSp>
        <p:nvGrpSpPr>
          <p:cNvPr id="314" name="Google Shape;314;p46"/>
          <p:cNvGrpSpPr/>
          <p:nvPr/>
        </p:nvGrpSpPr>
        <p:grpSpPr>
          <a:xfrm>
            <a:off x="4939500" y="1219611"/>
            <a:ext cx="3837000" cy="2704200"/>
            <a:chOff x="4939500" y="1219611"/>
            <a:chExt cx="3837000" cy="2704200"/>
          </a:xfrm>
        </p:grpSpPr>
        <p:cxnSp>
          <p:nvCxnSpPr>
            <p:cNvPr id="315" name="Google Shape;315;p46"/>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6" name="Google Shape;316;p46"/>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7" name="Google Shape;317;p46"/>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8" name="Google Shape;318;p46"/>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19" name="Google Shape;319;p46"/>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20" name="Google Shape;320;p46"/>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21" name="Google Shape;321;p46"/>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22" name="Google Shape;322;p46"/>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23" name="Google Shape;323;p46"/>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324" name="Google Shape;324;p46"/>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325" name="Google Shape;325;p46"/>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6"/>
          <p:cNvSpPr txBox="1"/>
          <p:nvPr>
            <p:ph type="title"/>
          </p:nvPr>
        </p:nvSpPr>
        <p:spPr>
          <a:xfrm>
            <a:off x="265500" y="304450"/>
            <a:ext cx="4045200" cy="1019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zh-HK" sz="4000"/>
              <a:t>Conclusion</a:t>
            </a:r>
            <a:endParaRPr b="1" sz="4000"/>
          </a:p>
        </p:txBody>
      </p:sp>
      <p:sp>
        <p:nvSpPr>
          <p:cNvPr id="327" name="Google Shape;327;p46"/>
          <p:cNvSpPr txBox="1"/>
          <p:nvPr>
            <p:ph idx="1" type="subTitle"/>
          </p:nvPr>
        </p:nvSpPr>
        <p:spPr>
          <a:xfrm>
            <a:off x="265500" y="1418100"/>
            <a:ext cx="4045200" cy="38142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D0D0D"/>
              </a:buClr>
              <a:buSzPts val="1200"/>
              <a:buChar char="-"/>
            </a:pPr>
            <a:r>
              <a:rPr lang="zh-HK" sz="1200">
                <a:solidFill>
                  <a:srgbClr val="0D0D0D"/>
                </a:solidFill>
                <a:highlight>
                  <a:srgbClr val="FFFFFF"/>
                </a:highlight>
              </a:rPr>
              <a:t>Overall, using </a:t>
            </a:r>
            <a:r>
              <a:rPr b="1" lang="zh-HK" sz="1200">
                <a:solidFill>
                  <a:srgbClr val="0D0D0D"/>
                </a:solidFill>
                <a:highlight>
                  <a:srgbClr val="FFFFFF"/>
                </a:highlight>
              </a:rPr>
              <a:t>SVR</a:t>
            </a:r>
            <a:r>
              <a:rPr lang="zh-HK" sz="1200">
                <a:solidFill>
                  <a:srgbClr val="0D0D0D"/>
                </a:solidFill>
                <a:highlight>
                  <a:srgbClr val="FFFFFF"/>
                </a:highlight>
              </a:rPr>
              <a:t> for prediction for sharpe ratio is more effective compared to break out strategy and other traditional methods. </a:t>
            </a:r>
            <a:endParaRPr sz="1200">
              <a:solidFill>
                <a:srgbClr val="0D0D0D"/>
              </a:solidFill>
              <a:highlight>
                <a:srgbClr val="FFFFFF"/>
              </a:highlight>
            </a:endParaRPr>
          </a:p>
          <a:p>
            <a:pPr indent="0" lvl="0" marL="457200" rtl="0" algn="l">
              <a:spcBef>
                <a:spcPts val="0"/>
              </a:spcBef>
              <a:spcAft>
                <a:spcPts val="0"/>
              </a:spcAft>
              <a:buNone/>
            </a:pPr>
            <a:r>
              <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zh-HK" sz="1200">
                <a:solidFill>
                  <a:srgbClr val="0D0D0D"/>
                </a:solidFill>
                <a:highlight>
                  <a:srgbClr val="FFFFFF"/>
                </a:highlight>
              </a:rPr>
              <a:t>Most of traditional methods like random generation and standard optimization achieve actual Sharpe ratios close to but </a:t>
            </a:r>
            <a:r>
              <a:rPr b="1" lang="zh-HK" sz="1200">
                <a:solidFill>
                  <a:srgbClr val="0D0D0D"/>
                </a:solidFill>
                <a:highlight>
                  <a:srgbClr val="FFFFFF"/>
                </a:highlight>
              </a:rPr>
              <a:t>below 2.</a:t>
            </a:r>
            <a:r>
              <a:rPr lang="zh-HK" sz="1200">
                <a:solidFill>
                  <a:srgbClr val="0D0D0D"/>
                </a:solidFill>
                <a:highlight>
                  <a:srgbClr val="FFFFFF"/>
                </a:highlight>
              </a:rPr>
              <a:t> The SVR model, despite some differences, consistently outperforms these traditional methods, achieving an actual mean </a:t>
            </a:r>
            <a:r>
              <a:rPr b="1" lang="zh-HK" sz="1200">
                <a:solidFill>
                  <a:srgbClr val="0D0D0D"/>
                </a:solidFill>
                <a:highlight>
                  <a:srgbClr val="FFFFFF"/>
                </a:highlight>
              </a:rPr>
              <a:t>Sharpe ratio of 2.92.</a:t>
            </a:r>
            <a:endParaRPr b="1" sz="1200">
              <a:solidFill>
                <a:srgbClr val="0D0D0D"/>
              </a:solidFill>
              <a:highlight>
                <a:srgbClr val="FFFFFF"/>
              </a:highlight>
            </a:endParaRPr>
          </a:p>
          <a:p>
            <a:pPr indent="0" lvl="0" marL="0" rtl="0" algn="l">
              <a:spcBef>
                <a:spcPts val="0"/>
              </a:spcBef>
              <a:spcAft>
                <a:spcPts val="0"/>
              </a:spcAft>
              <a:buNone/>
            </a:pPr>
            <a:r>
              <a:t/>
            </a:r>
            <a:endParaRPr sz="1200">
              <a:solidFill>
                <a:srgbClr val="0D0D0D"/>
              </a:solidFill>
              <a:highlight>
                <a:srgbClr val="FFFFFF"/>
              </a:highlight>
            </a:endParaRPr>
          </a:p>
          <a:p>
            <a:pPr indent="0" lvl="0" marL="0" rtl="0" algn="l">
              <a:spcBef>
                <a:spcPts val="0"/>
              </a:spcBef>
              <a:spcAft>
                <a:spcPts val="0"/>
              </a:spcAft>
              <a:buNone/>
            </a:pPr>
            <a:r>
              <a:rPr lang="zh-HK" sz="1200">
                <a:solidFill>
                  <a:srgbClr val="0D0D0D"/>
                </a:solidFill>
                <a:highlight>
                  <a:srgbClr val="FFFFFF"/>
                </a:highlight>
              </a:rPr>
              <a:t>Limitations</a:t>
            </a:r>
            <a:endParaRPr sz="1200">
              <a:solidFill>
                <a:srgbClr val="0D0D0D"/>
              </a:solidFill>
              <a:highlight>
                <a:srgbClr val="FFFFFF"/>
              </a:highlight>
            </a:endParaRPr>
          </a:p>
          <a:p>
            <a:pPr indent="0" lvl="0" marL="0" rtl="0" algn="l">
              <a:spcBef>
                <a:spcPts val="0"/>
              </a:spcBef>
              <a:spcAft>
                <a:spcPts val="0"/>
              </a:spcAft>
              <a:buNone/>
            </a:pPr>
            <a:r>
              <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zh-HK" sz="1200">
                <a:solidFill>
                  <a:srgbClr val="0D0D0D"/>
                </a:solidFill>
                <a:highlight>
                  <a:srgbClr val="FFFFFF"/>
                </a:highlight>
              </a:rPr>
              <a:t>Bias in the data because of using the top 75 stocks as the original dataset </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zh-HK" sz="1200">
                <a:solidFill>
                  <a:srgbClr val="0D0D0D"/>
                </a:solidFill>
                <a:highlight>
                  <a:srgbClr val="FFFFFF"/>
                </a:highlight>
              </a:rPr>
              <a:t>Limited dataset with just closing prices for each stock</a:t>
            </a:r>
            <a:endParaRPr sz="1200">
              <a:solidFill>
                <a:srgbClr val="0D0D0D"/>
              </a:solidFill>
              <a:highlight>
                <a:srgbClr val="FFFFFF"/>
              </a:highlight>
            </a:endParaRPr>
          </a:p>
          <a:p>
            <a:pPr indent="0" lvl="0" marL="0" rtl="0" algn="l">
              <a:spcBef>
                <a:spcPts val="0"/>
              </a:spcBef>
              <a:spcAft>
                <a:spcPts val="0"/>
              </a:spcAft>
              <a:buNone/>
            </a:pPr>
            <a:r>
              <a:t/>
            </a:r>
            <a:endParaRPr sz="1200">
              <a:solidFill>
                <a:srgbClr val="0D0D0D"/>
              </a:solidFill>
              <a:highlight>
                <a:srgbClr val="FFFFFF"/>
              </a:highlight>
            </a:endParaRPr>
          </a:p>
        </p:txBody>
      </p:sp>
      <p:grpSp>
        <p:nvGrpSpPr>
          <p:cNvPr id="328" name="Google Shape;328;p46"/>
          <p:cNvGrpSpPr/>
          <p:nvPr/>
        </p:nvGrpSpPr>
        <p:grpSpPr>
          <a:xfrm>
            <a:off x="4939534" y="2017046"/>
            <a:ext cx="3825543" cy="1573620"/>
            <a:chOff x="1000000" y="2393988"/>
            <a:chExt cx="4144235" cy="1704713"/>
          </a:xfrm>
        </p:grpSpPr>
        <p:sp>
          <p:nvSpPr>
            <p:cNvPr id="329" name="Google Shape;329;p46"/>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330" name="Google Shape;330;p46"/>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6"/>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6"/>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6"/>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6"/>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6"/>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6"/>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6"/>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8" name="Google Shape;338;p46"/>
          <p:cNvGrpSpPr/>
          <p:nvPr/>
        </p:nvGrpSpPr>
        <p:grpSpPr>
          <a:xfrm>
            <a:off x="4939557" y="1778136"/>
            <a:ext cx="3836911" cy="1503799"/>
            <a:chOff x="1000025" y="2059300"/>
            <a:chExt cx="4156550" cy="1629075"/>
          </a:xfrm>
        </p:grpSpPr>
        <p:sp>
          <p:nvSpPr>
            <p:cNvPr id="339" name="Google Shape;339;p46"/>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340" name="Google Shape;340;p46"/>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6"/>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6"/>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6"/>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6"/>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6"/>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6"/>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6"/>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7"/>
          <p:cNvSpPr txBox="1"/>
          <p:nvPr>
            <p:ph type="title"/>
          </p:nvPr>
        </p:nvSpPr>
        <p:spPr>
          <a:xfrm>
            <a:off x="490250" y="526350"/>
            <a:ext cx="7348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a:t>                    </a:t>
            </a:r>
            <a:r>
              <a:rPr b="1" lang="zh-HK" sz="5200"/>
              <a:t>Q&amp;A</a:t>
            </a:r>
            <a:endParaRPr b="1" sz="5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209475" y="40377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zh-HK" sz="3500"/>
              <a:t>Background Information</a:t>
            </a:r>
            <a:endParaRPr sz="3500"/>
          </a:p>
        </p:txBody>
      </p:sp>
      <p:sp>
        <p:nvSpPr>
          <p:cNvPr id="105" name="Google Shape;105;p16"/>
          <p:cNvSpPr txBox="1"/>
          <p:nvPr>
            <p:ph idx="1" type="subTitle"/>
          </p:nvPr>
        </p:nvSpPr>
        <p:spPr>
          <a:xfrm>
            <a:off x="460950" y="1552850"/>
            <a:ext cx="8222100" cy="28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zh-HK" sz="2500"/>
              <a:t>Why we use</a:t>
            </a:r>
            <a:r>
              <a:rPr b="1" lang="zh-HK" sz="2500"/>
              <a:t> S&amp;P 500?</a:t>
            </a:r>
            <a:endParaRPr b="1" sz="2500"/>
          </a:p>
          <a:p>
            <a:pPr indent="0" lvl="0" marL="0" rtl="0" algn="l">
              <a:spcBef>
                <a:spcPts val="0"/>
              </a:spcBef>
              <a:spcAft>
                <a:spcPts val="0"/>
              </a:spcAft>
              <a:buNone/>
            </a:pPr>
            <a:r>
              <a:t/>
            </a:r>
            <a:endParaRPr sz="2300"/>
          </a:p>
          <a:p>
            <a:pPr indent="-368300" lvl="0" marL="457200" rtl="0" algn="l">
              <a:lnSpc>
                <a:spcPct val="150000"/>
              </a:lnSpc>
              <a:spcBef>
                <a:spcPts val="0"/>
              </a:spcBef>
              <a:spcAft>
                <a:spcPts val="0"/>
              </a:spcAft>
              <a:buSzPts val="2200"/>
              <a:buAutoNum type="arabicPeriod"/>
            </a:pPr>
            <a:r>
              <a:rPr lang="zh-HK" sz="2200"/>
              <a:t>Market Representation</a:t>
            </a:r>
            <a:endParaRPr sz="2200"/>
          </a:p>
          <a:p>
            <a:pPr indent="-368300" lvl="0" marL="457200" rtl="0" algn="l">
              <a:lnSpc>
                <a:spcPct val="150000"/>
              </a:lnSpc>
              <a:spcBef>
                <a:spcPts val="0"/>
              </a:spcBef>
              <a:spcAft>
                <a:spcPts val="0"/>
              </a:spcAft>
              <a:buSzPts val="2200"/>
              <a:buAutoNum type="arabicPeriod"/>
            </a:pPr>
            <a:r>
              <a:rPr lang="zh-HK" sz="2200"/>
              <a:t>Investment Reference</a:t>
            </a:r>
            <a:endParaRPr sz="2200"/>
          </a:p>
          <a:p>
            <a:pPr indent="-368300" lvl="0" marL="457200" rtl="0" algn="l">
              <a:lnSpc>
                <a:spcPct val="150000"/>
              </a:lnSpc>
              <a:spcBef>
                <a:spcPts val="0"/>
              </a:spcBef>
              <a:spcAft>
                <a:spcPts val="0"/>
              </a:spcAft>
              <a:buSzPts val="2200"/>
              <a:buAutoNum type="arabicPeriod"/>
            </a:pPr>
            <a:r>
              <a:rPr lang="zh-HK" sz="2200"/>
              <a:t>Risk-adjusted returns</a:t>
            </a:r>
            <a:endParaRPr sz="22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20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335750" y="2849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zh-HK" sz="3400"/>
              <a:t>Data </a:t>
            </a:r>
            <a:r>
              <a:rPr b="1" lang="zh-HK" sz="3400"/>
              <a:t>Cleaning &amp; Wrangling</a:t>
            </a:r>
            <a:endParaRPr b="1" sz="3400"/>
          </a:p>
        </p:txBody>
      </p:sp>
      <p:sp>
        <p:nvSpPr>
          <p:cNvPr id="111" name="Google Shape;111;p17"/>
          <p:cNvSpPr txBox="1"/>
          <p:nvPr>
            <p:ph idx="1" type="subTitle"/>
          </p:nvPr>
        </p:nvSpPr>
        <p:spPr>
          <a:xfrm>
            <a:off x="549925" y="1579417"/>
            <a:ext cx="8311500" cy="28320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0" lvl="0" marL="457200" rtl="0" algn="l">
              <a:spcBef>
                <a:spcPts val="0"/>
              </a:spcBef>
              <a:spcAft>
                <a:spcPts val="0"/>
              </a:spcAft>
              <a:buNone/>
            </a:pPr>
            <a:r>
              <a:t/>
            </a:r>
            <a:endParaRPr/>
          </a:p>
        </p:txBody>
      </p:sp>
      <p:sp>
        <p:nvSpPr>
          <p:cNvPr id="112" name="Google Shape;112;p17"/>
          <p:cNvSpPr txBox="1"/>
          <p:nvPr/>
        </p:nvSpPr>
        <p:spPr>
          <a:xfrm>
            <a:off x="335750" y="1242375"/>
            <a:ext cx="5121900" cy="35061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1200"/>
              </a:spcBef>
              <a:spcAft>
                <a:spcPts val="0"/>
              </a:spcAft>
              <a:buClr>
                <a:schemeClr val="lt1"/>
              </a:buClr>
              <a:buSzPts val="2200"/>
              <a:buFont typeface="Roboto"/>
              <a:buChar char="●"/>
            </a:pPr>
            <a:r>
              <a:rPr b="1" lang="zh-HK" sz="1600">
                <a:solidFill>
                  <a:schemeClr val="lt1"/>
                </a:solidFill>
                <a:latin typeface="Roboto"/>
                <a:ea typeface="Roboto"/>
                <a:cs typeface="Roboto"/>
                <a:sym typeface="Roboto"/>
              </a:rPr>
              <a:t>Loading Data &amp; Time Index</a:t>
            </a:r>
            <a:endParaRPr sz="1600">
              <a:solidFill>
                <a:schemeClr val="lt1"/>
              </a:solidFill>
              <a:latin typeface="Roboto"/>
              <a:ea typeface="Roboto"/>
              <a:cs typeface="Roboto"/>
              <a:sym typeface="Roboto"/>
            </a:endParaRPr>
          </a:p>
          <a:p>
            <a:pPr indent="-368300" lvl="0" marL="457200" rtl="0" algn="l">
              <a:lnSpc>
                <a:spcPct val="150000"/>
              </a:lnSpc>
              <a:spcBef>
                <a:spcPts val="0"/>
              </a:spcBef>
              <a:spcAft>
                <a:spcPts val="0"/>
              </a:spcAft>
              <a:buClr>
                <a:schemeClr val="lt1"/>
              </a:buClr>
              <a:buSzPts val="2200"/>
              <a:buFont typeface="Roboto"/>
              <a:buChar char="●"/>
            </a:pPr>
            <a:r>
              <a:rPr b="1" lang="zh-HK" sz="1600">
                <a:solidFill>
                  <a:schemeClr val="lt1"/>
                </a:solidFill>
                <a:latin typeface="Roboto"/>
                <a:ea typeface="Roboto"/>
                <a:cs typeface="Roboto"/>
                <a:sym typeface="Roboto"/>
              </a:rPr>
              <a:t>Removing Weekends and Holidays (Get data for 252 trading days per year)</a:t>
            </a:r>
            <a:endParaRPr b="1" sz="1600">
              <a:solidFill>
                <a:schemeClr val="lt1"/>
              </a:solidFill>
              <a:latin typeface="Roboto"/>
              <a:ea typeface="Roboto"/>
              <a:cs typeface="Roboto"/>
              <a:sym typeface="Roboto"/>
            </a:endParaRPr>
          </a:p>
          <a:p>
            <a:pPr indent="-368300" lvl="0" marL="457200" rtl="0" algn="l">
              <a:lnSpc>
                <a:spcPct val="150000"/>
              </a:lnSpc>
              <a:spcBef>
                <a:spcPts val="0"/>
              </a:spcBef>
              <a:spcAft>
                <a:spcPts val="0"/>
              </a:spcAft>
              <a:buClr>
                <a:schemeClr val="lt1"/>
              </a:buClr>
              <a:buSzPts val="2200"/>
              <a:buFont typeface="Roboto"/>
              <a:buChar char="●"/>
            </a:pPr>
            <a:r>
              <a:rPr b="1" lang="zh-HK" sz="1600">
                <a:solidFill>
                  <a:schemeClr val="lt1"/>
                </a:solidFill>
                <a:latin typeface="Roboto"/>
                <a:ea typeface="Roboto"/>
                <a:cs typeface="Roboto"/>
                <a:sym typeface="Roboto"/>
              </a:rPr>
              <a:t>Handling and Drop NaN Values</a:t>
            </a:r>
            <a:endParaRPr sz="1600">
              <a:solidFill>
                <a:schemeClr val="lt1"/>
              </a:solidFill>
              <a:latin typeface="Roboto"/>
              <a:ea typeface="Roboto"/>
              <a:cs typeface="Roboto"/>
              <a:sym typeface="Roboto"/>
            </a:endParaRPr>
          </a:p>
          <a:p>
            <a:pPr indent="-368300" lvl="0" marL="457200" rtl="0" algn="l">
              <a:lnSpc>
                <a:spcPct val="150000"/>
              </a:lnSpc>
              <a:spcBef>
                <a:spcPts val="0"/>
              </a:spcBef>
              <a:spcAft>
                <a:spcPts val="0"/>
              </a:spcAft>
              <a:buClr>
                <a:schemeClr val="lt1"/>
              </a:buClr>
              <a:buSzPts val="2200"/>
              <a:buFont typeface="Roboto"/>
              <a:buChar char="●"/>
            </a:pPr>
            <a:r>
              <a:rPr b="1" lang="zh-HK" sz="1600">
                <a:solidFill>
                  <a:schemeClr val="lt1"/>
                </a:solidFill>
                <a:latin typeface="Roboto"/>
                <a:ea typeface="Roboto"/>
                <a:cs typeface="Roboto"/>
                <a:sym typeface="Roboto"/>
              </a:rPr>
              <a:t>Calculating Daily Returns - we used pct.change method </a:t>
            </a:r>
            <a:endParaRPr b="1" sz="1600">
              <a:solidFill>
                <a:schemeClr val="lt1"/>
              </a:solidFill>
              <a:latin typeface="Roboto"/>
              <a:ea typeface="Roboto"/>
              <a:cs typeface="Roboto"/>
              <a:sym typeface="Roboto"/>
            </a:endParaRPr>
          </a:p>
          <a:p>
            <a:pPr indent="-368300" lvl="0" marL="457200" rtl="0" algn="l">
              <a:lnSpc>
                <a:spcPct val="150000"/>
              </a:lnSpc>
              <a:spcBef>
                <a:spcPts val="0"/>
              </a:spcBef>
              <a:spcAft>
                <a:spcPts val="0"/>
              </a:spcAft>
              <a:buClr>
                <a:schemeClr val="lt1"/>
              </a:buClr>
              <a:buSzPts val="2200"/>
              <a:buFont typeface="Roboto"/>
              <a:buChar char="●"/>
            </a:pPr>
            <a:r>
              <a:rPr b="1" lang="zh-HK" sz="1600">
                <a:solidFill>
                  <a:schemeClr val="lt1"/>
                </a:solidFill>
                <a:latin typeface="Roboto"/>
                <a:ea typeface="Roboto"/>
                <a:cs typeface="Roboto"/>
                <a:sym typeface="Roboto"/>
              </a:rPr>
              <a:t>Top 75 Stocks are calculated based on </a:t>
            </a:r>
            <a:r>
              <a:rPr b="1" lang="zh-HK" sz="1600">
                <a:solidFill>
                  <a:schemeClr val="lt1"/>
                </a:solidFill>
                <a:latin typeface="Roboto"/>
                <a:ea typeface="Roboto"/>
                <a:cs typeface="Roboto"/>
                <a:sym typeface="Roboto"/>
              </a:rPr>
              <a:t>Sharpe Ratio Calculation</a:t>
            </a:r>
            <a:endParaRPr b="1" sz="2200">
              <a:solidFill>
                <a:schemeClr val="lt1"/>
              </a:solidFill>
              <a:latin typeface="Roboto"/>
              <a:ea typeface="Roboto"/>
              <a:cs typeface="Roboto"/>
              <a:sym typeface="Roboto"/>
            </a:endParaRPr>
          </a:p>
        </p:txBody>
      </p:sp>
      <p:cxnSp>
        <p:nvCxnSpPr>
          <p:cNvPr id="113" name="Google Shape;113;p17"/>
          <p:cNvCxnSpPr>
            <a:stCxn id="114" idx="2"/>
            <a:endCxn id="115" idx="0"/>
          </p:cNvCxnSpPr>
          <p:nvPr/>
        </p:nvCxnSpPr>
        <p:spPr>
          <a:xfrm>
            <a:off x="7338522" y="2516190"/>
            <a:ext cx="0" cy="874500"/>
          </a:xfrm>
          <a:prstGeom prst="straightConnector1">
            <a:avLst/>
          </a:prstGeom>
          <a:noFill/>
          <a:ln cap="flat" cmpd="sng" w="28575">
            <a:solidFill>
              <a:srgbClr val="FFFFFF"/>
            </a:solidFill>
            <a:prstDash val="solid"/>
            <a:round/>
            <a:headEnd len="med" w="med" type="none"/>
            <a:tailEnd len="med" w="med" type="triangle"/>
          </a:ln>
        </p:spPr>
      </p:cxnSp>
      <p:pic>
        <p:nvPicPr>
          <p:cNvPr id="115" name="Google Shape;115;p17"/>
          <p:cNvPicPr preferRelativeResize="0"/>
          <p:nvPr/>
        </p:nvPicPr>
        <p:blipFill>
          <a:blip r:embed="rId3">
            <a:alphaModFix/>
          </a:blip>
          <a:stretch>
            <a:fillRect/>
          </a:stretch>
        </p:blipFill>
        <p:spPr>
          <a:xfrm>
            <a:off x="5687825" y="3390550"/>
            <a:ext cx="3301400" cy="518100"/>
          </a:xfrm>
          <a:prstGeom prst="rect">
            <a:avLst/>
          </a:prstGeom>
          <a:noFill/>
          <a:ln>
            <a:noFill/>
          </a:ln>
        </p:spPr>
      </p:pic>
      <p:pic>
        <p:nvPicPr>
          <p:cNvPr id="114" name="Google Shape;114;p17"/>
          <p:cNvPicPr preferRelativeResize="0"/>
          <p:nvPr/>
        </p:nvPicPr>
        <p:blipFill>
          <a:blip r:embed="rId4">
            <a:alphaModFix/>
          </a:blip>
          <a:stretch>
            <a:fillRect/>
          </a:stretch>
        </p:blipFill>
        <p:spPr>
          <a:xfrm>
            <a:off x="5687831" y="1998090"/>
            <a:ext cx="3301381" cy="51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zh-HK"/>
              <a:t>Data Analysis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a:t>Sharpe Ratio</a:t>
            </a:r>
            <a:endParaRPr/>
          </a:p>
        </p:txBody>
      </p:sp>
      <p:sp>
        <p:nvSpPr>
          <p:cNvPr id="126" name="Google Shape;126;p19"/>
          <p:cNvSpPr/>
          <p:nvPr/>
        </p:nvSpPr>
        <p:spPr>
          <a:xfrm>
            <a:off x="422725" y="1487900"/>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7" name="Google Shape;127;p19"/>
          <p:cNvSpPr/>
          <p:nvPr/>
        </p:nvSpPr>
        <p:spPr>
          <a:xfrm>
            <a:off x="3555274" y="933325"/>
            <a:ext cx="39771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9"/>
          <p:cNvSpPr/>
          <p:nvPr/>
        </p:nvSpPr>
        <p:spPr>
          <a:xfrm>
            <a:off x="3591274" y="2095700"/>
            <a:ext cx="39051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9" name="Google Shape;129;p19"/>
          <p:cNvSpPr txBox="1"/>
          <p:nvPr/>
        </p:nvSpPr>
        <p:spPr>
          <a:xfrm>
            <a:off x="577925" y="1541125"/>
            <a:ext cx="2080500" cy="4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2200">
                <a:solidFill>
                  <a:schemeClr val="lt1"/>
                </a:solidFill>
                <a:latin typeface="Roboto"/>
                <a:ea typeface="Roboto"/>
                <a:cs typeface="Roboto"/>
                <a:sym typeface="Roboto"/>
              </a:rPr>
              <a:t>Sharpe Ratio</a:t>
            </a:r>
            <a:endParaRPr sz="2200">
              <a:solidFill>
                <a:schemeClr val="lt1"/>
              </a:solidFill>
              <a:latin typeface="Roboto"/>
              <a:ea typeface="Roboto"/>
              <a:cs typeface="Roboto"/>
              <a:sym typeface="Roboto"/>
            </a:endParaRPr>
          </a:p>
        </p:txBody>
      </p:sp>
      <p:cxnSp>
        <p:nvCxnSpPr>
          <p:cNvPr id="130" name="Google Shape;130;p19"/>
          <p:cNvCxnSpPr/>
          <p:nvPr/>
        </p:nvCxnSpPr>
        <p:spPr>
          <a:xfrm>
            <a:off x="3525325" y="1813613"/>
            <a:ext cx="4113000" cy="9600"/>
          </a:xfrm>
          <a:prstGeom prst="straightConnector1">
            <a:avLst/>
          </a:prstGeom>
          <a:noFill/>
          <a:ln cap="flat" cmpd="sng" w="76200">
            <a:solidFill>
              <a:schemeClr val="dk2"/>
            </a:solidFill>
            <a:prstDash val="solid"/>
            <a:round/>
            <a:headEnd len="med" w="med" type="none"/>
            <a:tailEnd len="med" w="med" type="none"/>
          </a:ln>
        </p:spPr>
      </p:cxnSp>
      <p:sp>
        <p:nvSpPr>
          <p:cNvPr id="131" name="Google Shape;131;p19"/>
          <p:cNvSpPr txBox="1"/>
          <p:nvPr/>
        </p:nvSpPr>
        <p:spPr>
          <a:xfrm>
            <a:off x="2842425" y="1401650"/>
            <a:ext cx="4989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HK" sz="3900">
                <a:solidFill>
                  <a:schemeClr val="dk2"/>
                </a:solidFill>
                <a:latin typeface="Roboto"/>
                <a:ea typeface="Roboto"/>
                <a:cs typeface="Roboto"/>
                <a:sym typeface="Roboto"/>
              </a:rPr>
              <a:t>=</a:t>
            </a:r>
            <a:endParaRPr b="1" sz="3900">
              <a:solidFill>
                <a:schemeClr val="dk2"/>
              </a:solidFill>
              <a:latin typeface="Roboto"/>
              <a:ea typeface="Roboto"/>
              <a:cs typeface="Roboto"/>
              <a:sym typeface="Roboto"/>
            </a:endParaRPr>
          </a:p>
        </p:txBody>
      </p:sp>
      <p:sp>
        <p:nvSpPr>
          <p:cNvPr id="132" name="Google Shape;132;p19"/>
          <p:cNvSpPr txBox="1"/>
          <p:nvPr/>
        </p:nvSpPr>
        <p:spPr>
          <a:xfrm>
            <a:off x="3802375" y="1024250"/>
            <a:ext cx="3558900" cy="5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700">
                <a:solidFill>
                  <a:schemeClr val="lt1"/>
                </a:solidFill>
                <a:latin typeface="Roboto"/>
                <a:ea typeface="Roboto"/>
                <a:cs typeface="Roboto"/>
                <a:sym typeface="Roboto"/>
              </a:rPr>
              <a:t>mean[daily_return_rate -  R(0 risk)]</a:t>
            </a:r>
            <a:endParaRPr sz="1700">
              <a:solidFill>
                <a:schemeClr val="lt1"/>
              </a:solidFill>
              <a:latin typeface="Roboto"/>
              <a:ea typeface="Roboto"/>
              <a:cs typeface="Roboto"/>
              <a:sym typeface="Roboto"/>
            </a:endParaRPr>
          </a:p>
        </p:txBody>
      </p:sp>
      <p:sp>
        <p:nvSpPr>
          <p:cNvPr id="133" name="Google Shape;133;p19"/>
          <p:cNvSpPr txBox="1"/>
          <p:nvPr/>
        </p:nvSpPr>
        <p:spPr>
          <a:xfrm>
            <a:off x="4032425" y="2250875"/>
            <a:ext cx="3112800" cy="32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solidFill>
                  <a:schemeClr val="lt1"/>
                </a:solidFill>
                <a:latin typeface="Roboto"/>
                <a:ea typeface="Roboto"/>
                <a:cs typeface="Roboto"/>
                <a:sym typeface="Roboto"/>
              </a:rPr>
              <a:t>       std_excess_return</a:t>
            </a:r>
            <a:endParaRPr sz="1800">
              <a:solidFill>
                <a:schemeClr val="lt1"/>
              </a:solidFill>
              <a:latin typeface="Roboto"/>
              <a:ea typeface="Roboto"/>
              <a:cs typeface="Roboto"/>
              <a:sym typeface="Roboto"/>
            </a:endParaRPr>
          </a:p>
        </p:txBody>
      </p:sp>
      <p:cxnSp>
        <p:nvCxnSpPr>
          <p:cNvPr id="134" name="Google Shape;134;p19"/>
          <p:cNvCxnSpPr/>
          <p:nvPr/>
        </p:nvCxnSpPr>
        <p:spPr>
          <a:xfrm flipH="1">
            <a:off x="6618675" y="727950"/>
            <a:ext cx="861900" cy="325800"/>
          </a:xfrm>
          <a:prstGeom prst="straightConnector1">
            <a:avLst/>
          </a:prstGeom>
          <a:noFill/>
          <a:ln cap="flat" cmpd="sng" w="28575">
            <a:solidFill>
              <a:schemeClr val="accent4"/>
            </a:solidFill>
            <a:prstDash val="solid"/>
            <a:round/>
            <a:headEnd len="med" w="med" type="none"/>
            <a:tailEnd len="med" w="med" type="triangle"/>
          </a:ln>
        </p:spPr>
      </p:cxnSp>
      <p:sp>
        <p:nvSpPr>
          <p:cNvPr id="135" name="Google Shape;135;p19"/>
          <p:cNvSpPr txBox="1"/>
          <p:nvPr/>
        </p:nvSpPr>
        <p:spPr>
          <a:xfrm>
            <a:off x="7509325" y="565125"/>
            <a:ext cx="13230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300">
                <a:solidFill>
                  <a:srgbClr val="FF0000"/>
                </a:solidFill>
                <a:latin typeface="Roboto"/>
                <a:ea typeface="Roboto"/>
                <a:cs typeface="Roboto"/>
                <a:sym typeface="Roboto"/>
              </a:rPr>
              <a:t>excess_return</a:t>
            </a:r>
            <a:endParaRPr sz="1300">
              <a:solidFill>
                <a:srgbClr val="FF0000"/>
              </a:solidFill>
              <a:latin typeface="Roboto"/>
              <a:ea typeface="Roboto"/>
              <a:cs typeface="Roboto"/>
              <a:sym typeface="Roboto"/>
            </a:endParaRPr>
          </a:p>
        </p:txBody>
      </p:sp>
      <p:sp>
        <p:nvSpPr>
          <p:cNvPr id="136" name="Google Shape;136;p19"/>
          <p:cNvSpPr/>
          <p:nvPr/>
        </p:nvSpPr>
        <p:spPr>
          <a:xfrm>
            <a:off x="7335430" y="565130"/>
            <a:ext cx="1670800" cy="364050"/>
          </a:xfrm>
          <a:custGeom>
            <a:rect b="b" l="l" r="r" t="t"/>
            <a:pathLst>
              <a:path extrusionOk="0" h="14562" w="66832">
                <a:moveTo>
                  <a:pt x="6683" y="2165"/>
                </a:moveTo>
                <a:cubicBezTo>
                  <a:pt x="-2257" y="4017"/>
                  <a:pt x="-2193" y="10211"/>
                  <a:pt x="6683" y="12127"/>
                </a:cubicBezTo>
                <a:cubicBezTo>
                  <a:pt x="15559" y="14043"/>
                  <a:pt x="50998" y="15511"/>
                  <a:pt x="59938" y="13659"/>
                </a:cubicBezTo>
                <a:cubicBezTo>
                  <a:pt x="68878" y="11807"/>
                  <a:pt x="69197" y="2932"/>
                  <a:pt x="60321" y="1016"/>
                </a:cubicBezTo>
                <a:cubicBezTo>
                  <a:pt x="51445" y="-900"/>
                  <a:pt x="15623" y="313"/>
                  <a:pt x="6683" y="2165"/>
                </a:cubicBezTo>
                <a:close/>
              </a:path>
            </a:pathLst>
          </a:custGeom>
          <a:noFill/>
          <a:ln cap="flat" cmpd="sng" w="19050">
            <a:solidFill>
              <a:schemeClr val="accent3"/>
            </a:solidFill>
            <a:prstDash val="solid"/>
            <a:round/>
            <a:headEnd len="med" w="med" type="none"/>
            <a:tailEnd len="med" w="med" type="none"/>
          </a:ln>
        </p:spPr>
      </p:sp>
      <p:sp>
        <p:nvSpPr>
          <p:cNvPr id="137" name="Google Shape;137;p19"/>
          <p:cNvSpPr txBox="1"/>
          <p:nvPr/>
        </p:nvSpPr>
        <p:spPr>
          <a:xfrm>
            <a:off x="2892025" y="2890150"/>
            <a:ext cx="546000" cy="7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HK" sz="39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p:txBody>
      </p:sp>
      <p:sp>
        <p:nvSpPr>
          <p:cNvPr id="138" name="Google Shape;138;p19"/>
          <p:cNvSpPr txBox="1"/>
          <p:nvPr/>
        </p:nvSpPr>
        <p:spPr>
          <a:xfrm>
            <a:off x="3649350" y="2975975"/>
            <a:ext cx="42336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HK" sz="3000">
                <a:solidFill>
                  <a:schemeClr val="dk2"/>
                </a:solidFill>
                <a:latin typeface="Roboto"/>
                <a:ea typeface="Roboto"/>
                <a:cs typeface="Roboto"/>
                <a:sym typeface="Roboto"/>
              </a:rPr>
              <a:t>Return / Risk</a:t>
            </a:r>
            <a:endParaRPr b="1" sz="3000">
              <a:solidFill>
                <a:schemeClr val="dk2"/>
              </a:solidFill>
              <a:latin typeface="Roboto"/>
              <a:ea typeface="Roboto"/>
              <a:cs typeface="Roboto"/>
              <a:sym typeface="Roboto"/>
            </a:endParaRPr>
          </a:p>
        </p:txBody>
      </p:sp>
      <p:sp>
        <p:nvSpPr>
          <p:cNvPr id="139" name="Google Shape;139;p19"/>
          <p:cNvSpPr/>
          <p:nvPr/>
        </p:nvSpPr>
        <p:spPr>
          <a:xfrm>
            <a:off x="4420239" y="1051809"/>
            <a:ext cx="2797275" cy="469200"/>
          </a:xfrm>
          <a:custGeom>
            <a:rect b="b" l="l" r="r" t="t"/>
            <a:pathLst>
              <a:path extrusionOk="0" h="18768" w="111891">
                <a:moveTo>
                  <a:pt x="5559" y="1605"/>
                </a:moveTo>
                <a:cubicBezTo>
                  <a:pt x="-3508" y="3457"/>
                  <a:pt x="834" y="8757"/>
                  <a:pt x="2877" y="11566"/>
                </a:cubicBezTo>
                <a:cubicBezTo>
                  <a:pt x="4920" y="14376"/>
                  <a:pt x="7155" y="17504"/>
                  <a:pt x="17819" y="18462"/>
                </a:cubicBezTo>
                <a:cubicBezTo>
                  <a:pt x="28483" y="19420"/>
                  <a:pt x="51982" y="17632"/>
                  <a:pt x="66860" y="17313"/>
                </a:cubicBezTo>
                <a:cubicBezTo>
                  <a:pt x="81738" y="16994"/>
                  <a:pt x="100639" y="19165"/>
                  <a:pt x="107088" y="16547"/>
                </a:cubicBezTo>
                <a:cubicBezTo>
                  <a:pt x="113537" y="13929"/>
                  <a:pt x="113857" y="4287"/>
                  <a:pt x="105556" y="1605"/>
                </a:cubicBezTo>
                <a:cubicBezTo>
                  <a:pt x="97255" y="-1077"/>
                  <a:pt x="73948" y="455"/>
                  <a:pt x="57282" y="455"/>
                </a:cubicBezTo>
                <a:cubicBezTo>
                  <a:pt x="40616" y="455"/>
                  <a:pt x="14627" y="-247"/>
                  <a:pt x="5559" y="1605"/>
                </a:cubicBezTo>
                <a:close/>
              </a:path>
            </a:pathLst>
          </a:custGeom>
          <a:noFill/>
          <a:ln cap="flat" cmpd="sng" w="9525">
            <a:solidFill>
              <a:schemeClr val="lt1"/>
            </a:solidFill>
            <a:prstDash val="solid"/>
            <a:round/>
            <a:headEnd len="med" w="med" type="none"/>
            <a:tailEnd len="med" w="med" type="none"/>
          </a:ln>
        </p:spPr>
      </p:sp>
      <p:sp>
        <p:nvSpPr>
          <p:cNvPr id="140" name="Google Shape;140;p19"/>
          <p:cNvSpPr txBox="1"/>
          <p:nvPr/>
        </p:nvSpPr>
        <p:spPr>
          <a:xfrm>
            <a:off x="176250" y="4726900"/>
            <a:ext cx="11730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rgbClr val="0D0D0D"/>
              </a:solidFill>
              <a:latin typeface="Roboto"/>
              <a:ea typeface="Roboto"/>
              <a:cs typeface="Roboto"/>
              <a:sym typeface="Roboto"/>
            </a:endParaRPr>
          </a:p>
          <a:p>
            <a:pPr indent="0" lvl="0" marL="0" rtl="0" algn="l">
              <a:spcBef>
                <a:spcPts val="0"/>
              </a:spcBef>
              <a:spcAft>
                <a:spcPts val="0"/>
              </a:spcAft>
              <a:buNone/>
            </a:pPr>
            <a:r>
              <a:t/>
            </a:r>
            <a:endParaRPr sz="1800">
              <a:solidFill>
                <a:srgbClr val="0D0D0D"/>
              </a:solidFill>
              <a:latin typeface="Roboto"/>
              <a:ea typeface="Roboto"/>
              <a:cs typeface="Roboto"/>
              <a:sym typeface="Roboto"/>
            </a:endParaRPr>
          </a:p>
        </p:txBody>
      </p:sp>
      <p:sp>
        <p:nvSpPr>
          <p:cNvPr id="141" name="Google Shape;141;p19"/>
          <p:cNvSpPr txBox="1"/>
          <p:nvPr/>
        </p:nvSpPr>
        <p:spPr>
          <a:xfrm>
            <a:off x="1349250" y="3870025"/>
            <a:ext cx="6306900" cy="922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Roboto"/>
              <a:buChar char="●"/>
            </a:pPr>
            <a:r>
              <a:rPr lang="zh-HK" sz="1800">
                <a:solidFill>
                  <a:schemeClr val="dk2"/>
                </a:solidFill>
                <a:latin typeface="Roboto"/>
                <a:ea typeface="Roboto"/>
                <a:cs typeface="Roboto"/>
                <a:sym typeface="Roboto"/>
              </a:rPr>
              <a:t>how can we compute sharpe ratio of a stock</a:t>
            </a:r>
            <a:endParaRPr sz="1800">
              <a:solidFill>
                <a:schemeClr val="dk2"/>
              </a:solidFill>
              <a:latin typeface="Roboto"/>
              <a:ea typeface="Roboto"/>
              <a:cs typeface="Roboto"/>
              <a:sym typeface="Roboto"/>
            </a:endParaRPr>
          </a:p>
          <a:p>
            <a:pPr indent="-342900" lvl="0" marL="457200" rtl="0" algn="l">
              <a:lnSpc>
                <a:spcPct val="115000"/>
              </a:lnSpc>
              <a:spcBef>
                <a:spcPts val="0"/>
              </a:spcBef>
              <a:spcAft>
                <a:spcPts val="0"/>
              </a:spcAft>
              <a:buClr>
                <a:schemeClr val="dk2"/>
              </a:buClr>
              <a:buSzPts val="1800"/>
              <a:buFont typeface="Roboto"/>
              <a:buChar char="●"/>
            </a:pPr>
            <a:r>
              <a:rPr lang="zh-HK" sz="1800">
                <a:solidFill>
                  <a:schemeClr val="dk2"/>
                </a:solidFill>
                <a:latin typeface="Roboto"/>
                <a:ea typeface="Roboto"/>
                <a:cs typeface="Roboto"/>
                <a:sym typeface="Roboto"/>
              </a:rPr>
              <a:t>how can we compute sharpe ratio of a portfolio</a:t>
            </a:r>
            <a:endParaRPr sz="18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idx="1" type="body"/>
          </p:nvPr>
        </p:nvSpPr>
        <p:spPr>
          <a:xfrm>
            <a:off x="333175" y="4078175"/>
            <a:ext cx="5998800" cy="59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a:t>The Price of the top 75 stocks throughout the years </a:t>
            </a:r>
            <a:endParaRPr/>
          </a:p>
        </p:txBody>
      </p:sp>
      <p:pic>
        <p:nvPicPr>
          <p:cNvPr id="147" name="Google Shape;147;p20"/>
          <p:cNvPicPr preferRelativeResize="0"/>
          <p:nvPr/>
        </p:nvPicPr>
        <p:blipFill>
          <a:blip r:embed="rId3">
            <a:alphaModFix/>
          </a:blip>
          <a:stretch>
            <a:fillRect/>
          </a:stretch>
        </p:blipFill>
        <p:spPr>
          <a:xfrm>
            <a:off x="-68400" y="152400"/>
            <a:ext cx="7002734" cy="3925775"/>
          </a:xfrm>
          <a:prstGeom prst="rect">
            <a:avLst/>
          </a:prstGeom>
          <a:noFill/>
          <a:ln>
            <a:noFill/>
          </a:ln>
        </p:spPr>
      </p:pic>
      <p:pic>
        <p:nvPicPr>
          <p:cNvPr id="148" name="Google Shape;148;p20"/>
          <p:cNvPicPr preferRelativeResize="0"/>
          <p:nvPr/>
        </p:nvPicPr>
        <p:blipFill>
          <a:blip r:embed="rId4">
            <a:alphaModFix/>
          </a:blip>
          <a:stretch>
            <a:fillRect/>
          </a:stretch>
        </p:blipFill>
        <p:spPr>
          <a:xfrm>
            <a:off x="6990959" y="152400"/>
            <a:ext cx="1378011" cy="4838699"/>
          </a:xfrm>
          <a:prstGeom prst="rect">
            <a:avLst/>
          </a:prstGeom>
          <a:noFill/>
          <a:ln>
            <a:noFill/>
          </a:ln>
        </p:spPr>
      </p:pic>
      <p:pic>
        <p:nvPicPr>
          <p:cNvPr id="149" name="Google Shape;149;p20"/>
          <p:cNvPicPr preferRelativeResize="0"/>
          <p:nvPr/>
        </p:nvPicPr>
        <p:blipFill>
          <a:blip r:embed="rId5">
            <a:alphaModFix/>
          </a:blip>
          <a:stretch>
            <a:fillRect/>
          </a:stretch>
        </p:blipFill>
        <p:spPr>
          <a:xfrm>
            <a:off x="8425590" y="0"/>
            <a:ext cx="112617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80625" y="333700"/>
            <a:ext cx="56187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HK"/>
              <a:t>Absolute Static Weights</a:t>
            </a:r>
            <a:endParaRPr/>
          </a:p>
        </p:txBody>
      </p:sp>
      <p:sp>
        <p:nvSpPr>
          <p:cNvPr id="155" name="Google Shape;155;p21"/>
          <p:cNvSpPr txBox="1"/>
          <p:nvPr/>
        </p:nvSpPr>
        <p:spPr>
          <a:xfrm>
            <a:off x="5338325" y="1991600"/>
            <a:ext cx="3507000" cy="20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HK" sz="1800">
                <a:solidFill>
                  <a:schemeClr val="lt1"/>
                </a:solidFill>
                <a:latin typeface="Roboto"/>
                <a:ea typeface="Roboto"/>
                <a:cs typeface="Roboto"/>
                <a:sym typeface="Roboto"/>
              </a:rPr>
              <a:t>Where the quantity of each	stock is determined at the beginning and fixed throughout the	period</a:t>
            </a:r>
            <a:endParaRPr sz="18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B13F12E13BB945AAADA3A6CF7C35ED" ma:contentTypeVersion="12" ma:contentTypeDescription="Create a new document." ma:contentTypeScope="" ma:versionID="e3dc3ab05853490ac0408691031828da">
  <xsd:schema xmlns:xsd="http://www.w3.org/2001/XMLSchema" xmlns:xs="http://www.w3.org/2001/XMLSchema" xmlns:p="http://schemas.microsoft.com/office/2006/metadata/properties" xmlns:ns2="9a11b6c7-07ef-4195-804b-144bbe9a3819" xmlns:ns3="2e24a9c0-75ca-42c4-b08e-34ca69f74bd3" targetNamespace="http://schemas.microsoft.com/office/2006/metadata/properties" ma:root="true" ma:fieldsID="360880a1bdd4a05842382c8cb50fb6eb" ns2:_="" ns3:_="">
    <xsd:import namespace="9a11b6c7-07ef-4195-804b-144bbe9a3819"/>
    <xsd:import namespace="2e24a9c0-75ca-42c4-b08e-34ca69f74bd3"/>
    <xsd:element name="properties">
      <xsd:complexType>
        <xsd:sequence>
          <xsd:element name="documentManagement">
            <xsd:complexType>
              <xsd:all>
                <xsd:element ref="ns2:SharedWithUsers" minOccurs="0"/>
                <xsd:element ref="ns2:SharedWithDetails" minOccurs="0"/>
                <xsd:element ref="ns3:lcf76f155ced4ddcb4097134ff3c332f"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11b6c7-07ef-4195-804b-144bbe9a38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24a9c0-75ca-42c4-b08e-34ca69f74bd3" elementFormDefault="qualified">
    <xsd:import namespace="http://schemas.microsoft.com/office/2006/documentManagement/types"/>
    <xsd:import namespace="http://schemas.microsoft.com/office/infopath/2007/PartnerControls"/>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cde6ce19-caa1-493e-bfba-2da62677b195" ma:termSetId="09814cd3-568e-fe90-9814-8d621ff8fb84" ma:anchorId="fba54fb3-c3e1-fe81-a776-ca4b69148c4d" ma:open="true" ma:isKeyword="false">
      <xsd:complexType>
        <xsd:sequence>
          <xsd:element ref="pc:Terms" minOccurs="0" maxOccurs="1"/>
        </xsd:sequence>
      </xsd:complex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47E95-2B89-413C-9001-55FC3AF6C7A0}"/>
</file>

<file path=customXml/itemProps2.xml><?xml version="1.0" encoding="utf-8"?>
<ds:datastoreItem xmlns:ds="http://schemas.openxmlformats.org/officeDocument/2006/customXml" ds:itemID="{CB1C3760-FA37-4D53-A356-147D420725D0}"/>
</file>