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uthviraj Yali" userId="57e1d19b2cd077ca" providerId="LiveId" clId="{766B2B2B-399A-4552-9BF6-939E23B9B9E4}"/>
    <pc:docChg chg="delSld">
      <pc:chgData name="Pruthviraj Yali" userId="57e1d19b2cd077ca" providerId="LiveId" clId="{766B2B2B-399A-4552-9BF6-939E23B9B9E4}" dt="2025-09-27T05:14:16.706" v="6" actId="2696"/>
      <pc:docMkLst>
        <pc:docMk/>
      </pc:docMkLst>
      <pc:sldChg chg="del">
        <pc:chgData name="Pruthviraj Yali" userId="57e1d19b2cd077ca" providerId="LiveId" clId="{766B2B2B-399A-4552-9BF6-939E23B9B9E4}" dt="2025-09-27T05:13:52.819" v="0" actId="2696"/>
        <pc:sldMkLst>
          <pc:docMk/>
          <pc:sldMk cId="181886071" sldId="260"/>
        </pc:sldMkLst>
      </pc:sldChg>
      <pc:sldChg chg="del">
        <pc:chgData name="Pruthviraj Yali" userId="57e1d19b2cd077ca" providerId="LiveId" clId="{766B2B2B-399A-4552-9BF6-939E23B9B9E4}" dt="2025-09-27T05:13:58.995" v="1" actId="2696"/>
        <pc:sldMkLst>
          <pc:docMk/>
          <pc:sldMk cId="3477783551" sldId="261"/>
        </pc:sldMkLst>
      </pc:sldChg>
      <pc:sldChg chg="del">
        <pc:chgData name="Pruthviraj Yali" userId="57e1d19b2cd077ca" providerId="LiveId" clId="{766B2B2B-399A-4552-9BF6-939E23B9B9E4}" dt="2025-09-27T05:14:03.308" v="2" actId="2696"/>
        <pc:sldMkLst>
          <pc:docMk/>
          <pc:sldMk cId="3255782818" sldId="262"/>
        </pc:sldMkLst>
      </pc:sldChg>
      <pc:sldChg chg="del">
        <pc:chgData name="Pruthviraj Yali" userId="57e1d19b2cd077ca" providerId="LiveId" clId="{766B2B2B-399A-4552-9BF6-939E23B9B9E4}" dt="2025-09-27T05:14:06.499" v="3" actId="2696"/>
        <pc:sldMkLst>
          <pc:docMk/>
          <pc:sldMk cId="2521124346" sldId="263"/>
        </pc:sldMkLst>
      </pc:sldChg>
      <pc:sldChg chg="del">
        <pc:chgData name="Pruthviraj Yali" userId="57e1d19b2cd077ca" providerId="LiveId" clId="{766B2B2B-399A-4552-9BF6-939E23B9B9E4}" dt="2025-09-27T05:14:09.948" v="4" actId="2696"/>
        <pc:sldMkLst>
          <pc:docMk/>
          <pc:sldMk cId="3938640239" sldId="264"/>
        </pc:sldMkLst>
      </pc:sldChg>
      <pc:sldChg chg="del">
        <pc:chgData name="Pruthviraj Yali" userId="57e1d19b2cd077ca" providerId="LiveId" clId="{766B2B2B-399A-4552-9BF6-939E23B9B9E4}" dt="2025-09-27T05:14:13.347" v="5" actId="2696"/>
        <pc:sldMkLst>
          <pc:docMk/>
          <pc:sldMk cId="2080804741" sldId="265"/>
        </pc:sldMkLst>
      </pc:sldChg>
      <pc:sldChg chg="del">
        <pc:chgData name="Pruthviraj Yali" userId="57e1d19b2cd077ca" providerId="LiveId" clId="{766B2B2B-399A-4552-9BF6-939E23B9B9E4}" dt="2025-09-27T05:14:16.706" v="6" actId="2696"/>
        <pc:sldMkLst>
          <pc:docMk/>
          <pc:sldMk cId="308750794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48A87A34-81AB-432B-8DAE-1953F412C126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CF8D2-4654-2CEA-32FB-890BFA774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1" y="878305"/>
            <a:ext cx="8637073" cy="7700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SIDDAGANGA INSTITUTE OF TECHNOLOGY, TUMAKURU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(An Autonomous institution affiliated to Visvesvaraya Technological University- Belagavi)</a:t>
            </a:r>
            <a:br>
              <a:rPr lang="en-IN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77439-5F5A-CCA3-9685-FC6C78D3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8404" y="2096747"/>
            <a:ext cx="10060964" cy="3750600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“ DIGITAL ELECTRONICS CIRCUIT AND VERILOG”                        			            	</a:t>
            </a:r>
            <a:r>
              <a:rPr lang="en-IN" sz="1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BACHELOR OF ENGINEERING  IN ELECTRONICS AND COMMUNICATION ENGINEERING.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solidFill>
                  <a:srgbClr val="FF0000"/>
                </a:solidFill>
              </a:rPr>
              <a:t>“DIGITAL CALCULATOR USING ARDUINO UNO”</a:t>
            </a:r>
          </a:p>
          <a:p>
            <a:r>
              <a:rPr lang="en-IN" dirty="0"/>
              <a:t>Submitted by:					Submitted to:</a:t>
            </a:r>
          </a:p>
          <a:p>
            <a:r>
              <a:rPr lang="en-IN" sz="1400" dirty="0"/>
              <a:t>PRUTHVIRAJ S YALI (1SI23EC086) 			</a:t>
            </a:r>
            <a:r>
              <a:rPr lang="en-IN" sz="1400" dirty="0" err="1"/>
              <a:t>Dr.</a:t>
            </a:r>
            <a:r>
              <a:rPr lang="en-IN" sz="1400" dirty="0"/>
              <a:t> S. Mala		</a:t>
            </a:r>
          </a:p>
          <a:p>
            <a:r>
              <a:rPr lang="en-IN" sz="1400" dirty="0"/>
              <a:t>SUSHANTH K S (1SI23EC117)                                                                 Assistant Professor , Dept of ECE.</a:t>
            </a:r>
          </a:p>
          <a:p>
            <a:r>
              <a:rPr lang="en-IN" sz="1400" dirty="0"/>
              <a:t>SRINIVASA G (1SI23EC110)                                                                   Academic year 2024-2025</a:t>
            </a:r>
          </a:p>
          <a:p>
            <a:r>
              <a:rPr lang="en-IN" sz="1400" dirty="0"/>
              <a:t>KIRAN G T(1SI24EC405)</a:t>
            </a:r>
          </a:p>
          <a:p>
            <a:r>
              <a:rPr lang="en-IN" sz="1400" dirty="0"/>
              <a:t>MAHAMMAD AWAIZ(1SI24EC406)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0044F90F-DD39-3C9F-5E14-A7201163CFF0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37487" y="878305"/>
            <a:ext cx="1519914" cy="121844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232341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B76D5-830D-AE31-CE4A-B2E08817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64" y="806116"/>
            <a:ext cx="11694694" cy="5101389"/>
          </a:xfrm>
        </p:spPr>
        <p:txBody>
          <a:bodyPr>
            <a:normAutofit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3600" b="1" i="0" u="none" strike="noStrike" baseline="0" dirty="0">
                <a:latin typeface="Times New Roman" panose="02020603050405020304" pitchFamily="18" charset="0"/>
              </a:rPr>
              <a:t>Objective:</a:t>
            </a: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US" b="0" i="0" u="none" strike="noStrike" baseline="0" dirty="0">
                <a:latin typeface="Times New Roman" panose="02020603050405020304" pitchFamily="18" charset="0"/>
              </a:rPr>
              <a:t>The objective of this project is to design and build a digital calculator that can perform basic arithmetic operations such as addition, subtraction, multiplication, and division using Arduino microcontroller.</a:t>
            </a:r>
            <a:br>
              <a:rPr lang="en-US" b="0" i="0" u="none" strike="noStrike" baseline="0" dirty="0">
                <a:latin typeface="Times New Roman" panose="02020603050405020304" pitchFamily="18" charset="0"/>
              </a:rPr>
            </a:br>
            <a:r>
              <a:rPr lang="en-US" b="0" i="0" u="none" strike="noStrike" baseline="0" dirty="0">
                <a:latin typeface="Times New Roman" panose="02020603050405020304" pitchFamily="18" charset="0"/>
              </a:rPr>
              <a:t>               -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Perform basic arithmetic operations.</a:t>
            </a:r>
            <a:br>
              <a:rPr lang="en-IN" b="0" i="0" u="none" strike="noStrike" baseline="0" dirty="0">
                <a:latin typeface="Times New Roman" panose="02020603050405020304" pitchFamily="18" charset="0"/>
              </a:rPr>
            </a:br>
            <a:r>
              <a:rPr lang="en-IN" b="0" i="0" u="none" strike="noStrike" baseline="0" dirty="0">
                <a:latin typeface="Times New Roman" panose="02020603050405020304" pitchFamily="18" charset="0"/>
              </a:rPr>
              <a:t>               -Use Arduino microcontroller.</a:t>
            </a:r>
            <a:br>
              <a:rPr lang="en-IN" b="0" i="0" u="none" strike="noStrike" baseline="0" dirty="0">
                <a:latin typeface="Times New Roman" panose="02020603050405020304" pitchFamily="18" charset="0"/>
              </a:rPr>
            </a:br>
            <a:r>
              <a:rPr lang="en-IN" b="0" i="0" u="none" strike="noStrike" baseline="0" dirty="0">
                <a:latin typeface="Times New Roman" panose="02020603050405020304" pitchFamily="18" charset="0"/>
              </a:rPr>
              <a:t>               -Interactive and user-friendly.</a:t>
            </a:r>
            <a:br>
              <a:rPr lang="en-IN" sz="1200" b="0" i="0" u="none" strike="noStrike" baseline="0" dirty="0">
                <a:latin typeface="Times New Roman" panose="02020603050405020304" pitchFamily="18" charset="0"/>
              </a:rPr>
            </a:b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399966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C35D3-F6DC-6BF1-6AD3-D0E6623F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4" y="953324"/>
            <a:ext cx="11218459" cy="5038043"/>
          </a:xfrm>
        </p:spPr>
        <p:txBody>
          <a:bodyPr/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3600" b="1" i="0" u="none" strike="noStrike" baseline="0" dirty="0">
                <a:latin typeface="Times New Roman" panose="02020603050405020304" pitchFamily="18" charset="0"/>
              </a:rPr>
              <a:t>Components:</a:t>
            </a: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US" b="0" i="0" u="none" strike="noStrike" baseline="0" dirty="0">
                <a:latin typeface="Times New Roman" panose="02020603050405020304" pitchFamily="18" charset="0"/>
              </a:rPr>
              <a:t>The following components are used in this project:</a:t>
            </a:r>
            <a:br>
              <a:rPr lang="en-US" b="0" i="0" u="none" strike="noStrike" baseline="0" dirty="0">
                <a:latin typeface="Times New Roman" panose="02020603050405020304" pitchFamily="18" charset="0"/>
              </a:rPr>
            </a:br>
            <a:r>
              <a:rPr lang="en-US" b="0" i="0" u="none" strike="noStrike" baseline="0" dirty="0">
                <a:latin typeface="Times New Roman" panose="02020603050405020304" pitchFamily="18" charset="0"/>
              </a:rPr>
              <a:t>     -</a:t>
            </a:r>
            <a:r>
              <a:rPr lang="it-IT" b="0" i="0" u="none" strike="noStrike" baseline="0" dirty="0">
                <a:latin typeface="Times New Roman" panose="02020603050405020304" pitchFamily="18" charset="0"/>
              </a:rPr>
              <a:t>Arduino Board (e.g. Arduino Uno).</a:t>
            </a:r>
            <a:br>
              <a:rPr lang="it-IT" b="0" i="0" u="none" strike="noStrike" baseline="0" dirty="0">
                <a:latin typeface="Times New Roman" panose="02020603050405020304" pitchFamily="18" charset="0"/>
              </a:rPr>
            </a:br>
            <a:r>
              <a:rPr lang="it-IT" b="0" i="0" u="none" strike="noStrike" baseline="0" dirty="0">
                <a:latin typeface="Times New Roman" panose="02020603050405020304" pitchFamily="18" charset="0"/>
              </a:rPr>
              <a:t>     -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4x4 Keypad.</a:t>
            </a:r>
            <a:br>
              <a:rPr lang="en-IN" b="0" i="0" u="none" strike="noStrike" baseline="0" dirty="0">
                <a:latin typeface="Times New Roman" panose="02020603050405020304" pitchFamily="18" charset="0"/>
              </a:rPr>
            </a:br>
            <a:r>
              <a:rPr lang="en-IN" b="0" i="0" u="none" strike="noStrike" baseline="0" dirty="0">
                <a:latin typeface="Times New Roman" panose="02020603050405020304" pitchFamily="18" charset="0"/>
              </a:rPr>
              <a:t>     -16x2 LCD Display.</a:t>
            </a:r>
            <a:br>
              <a:rPr lang="en-IN" b="0" i="0" u="none" strike="noStrike" baseline="0" dirty="0">
                <a:latin typeface="Times New Roman" panose="02020603050405020304" pitchFamily="18" charset="0"/>
              </a:rPr>
            </a:br>
            <a:r>
              <a:rPr lang="en-IN" b="0" i="0" u="none" strike="noStrike" baseline="0" dirty="0">
                <a:latin typeface="Times New Roman" panose="02020603050405020304" pitchFamily="18" charset="0"/>
              </a:rPr>
              <a:t>     -Jumper Wires.</a:t>
            </a:r>
            <a:br>
              <a:rPr lang="en-IN" b="0" i="0" u="none" strike="noStrike" baseline="0" dirty="0">
                <a:latin typeface="Times New Roman" panose="02020603050405020304" pitchFamily="18" charset="0"/>
              </a:rPr>
            </a:br>
            <a:r>
              <a:rPr lang="en-IN" b="0" i="0" u="none" strike="noStrike" baseline="0" dirty="0">
                <a:latin typeface="Times New Roman" panose="02020603050405020304" pitchFamily="18" charset="0"/>
              </a:rPr>
              <a:t>     -</a:t>
            </a:r>
            <a:r>
              <a:rPr lang="en-US" b="0" i="0" u="none" strike="noStrike" baseline="0" dirty="0">
                <a:latin typeface="Times New Roman" panose="02020603050405020304" pitchFamily="18" charset="0"/>
              </a:rPr>
              <a:t>Power Source (9V).</a:t>
            </a:r>
            <a:br>
              <a:rPr lang="en-US" b="0" i="0" u="none" strike="noStrike" baseline="0" dirty="0">
                <a:latin typeface="Times New Roman" panose="02020603050405020304" pitchFamily="18" charset="0"/>
              </a:rPr>
            </a:br>
            <a:r>
              <a:rPr lang="en-US" b="0" i="0" u="none" strike="noStrike" baseline="0" dirty="0">
                <a:latin typeface="Times New Roman" panose="02020603050405020304" pitchFamily="18" charset="0"/>
              </a:rPr>
              <a:t>     -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I2C module.</a:t>
            </a:r>
            <a:br>
              <a:rPr lang="en-IN" sz="3400" b="0" i="0" u="none" strike="noStrike" baseline="0" dirty="0">
                <a:latin typeface="Times New Roman" panose="02020603050405020304" pitchFamily="18" charset="0"/>
              </a:rPr>
            </a:br>
            <a:endParaRPr lang="en-IN" sz="3400" dirty="0"/>
          </a:p>
        </p:txBody>
      </p:sp>
    </p:spTree>
    <p:extLst>
      <p:ext uri="{BB962C8B-B14F-4D97-AF65-F5344CB8AC3E}">
        <p14:creationId xmlns:p14="http://schemas.microsoft.com/office/powerpoint/2010/main" val="35272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0A73-578A-13FE-54D4-CAAC670BC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72" y="953324"/>
            <a:ext cx="6673755" cy="4846975"/>
          </a:xfrm>
        </p:spPr>
        <p:txBody>
          <a:bodyPr>
            <a:normAutofit/>
          </a:bodyPr>
          <a:lstStyle/>
          <a:p>
            <a:b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IN" sz="3600" b="1" i="0" u="none" strike="noStrike" baseline="0" dirty="0">
                <a:latin typeface="Times New Roman" panose="02020603050405020304" pitchFamily="18" charset="0"/>
              </a:rPr>
              <a:t>Circuit Diagram</a:t>
            </a: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circuit diagram for this project is as Shown:</a:t>
            </a:r>
            <a:br>
              <a:rPr lang="en-US" sz="2000" b="0" i="0" u="none" strike="noStrike" baseline="0" dirty="0">
                <a:latin typeface="Times New Roman" panose="02020603050405020304" pitchFamily="18" charset="0"/>
              </a:rPr>
            </a:br>
            <a:r>
              <a:rPr lang="en-US" sz="2000" b="0" i="0" u="none" strike="noStrike" baseline="0" dirty="0">
                <a:latin typeface="Times New Roman" panose="02020603050405020304" pitchFamily="18" charset="0"/>
              </a:rPr>
              <a:t>The 4x4 keypad is connected to the Arduino board as follows: </a:t>
            </a:r>
            <a:br>
              <a:rPr lang="en-US" sz="2000" b="0" i="0" u="none" strike="noStrike" baseline="0" dirty="0">
                <a:latin typeface="Times New Roman" panose="02020603050405020304" pitchFamily="18" charset="0"/>
              </a:rPr>
            </a:b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- Row 1: Pin 2                                      -Column 1:Pin 6</a:t>
            </a:r>
            <a:br>
              <a:rPr lang="en-IN" sz="2000" b="0" i="0" u="none" strike="noStrike" baseline="0" dirty="0">
                <a:latin typeface="Times New Roman" panose="02020603050405020304" pitchFamily="18" charset="0"/>
              </a:rPr>
            </a:b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- Row 2: Pin 3                                      - Column 2: Pin 7 </a:t>
            </a:r>
            <a:br>
              <a:rPr lang="en-IN" sz="2000" b="0" i="0" u="none" strike="noStrike" baseline="0" dirty="0">
                <a:latin typeface="Times New Roman" panose="02020603050405020304" pitchFamily="18" charset="0"/>
              </a:rPr>
            </a:b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- Row 3: Pin 4                                      - Column 3: Pin 8 </a:t>
            </a:r>
            <a:br>
              <a:rPr lang="en-IN" sz="2000" b="0" i="0" u="none" strike="noStrike" baseline="0" dirty="0">
                <a:latin typeface="Times New Roman" panose="02020603050405020304" pitchFamily="18" charset="0"/>
              </a:rPr>
            </a:br>
            <a:r>
              <a:rPr lang="en-IN" sz="2000" b="0" i="0" u="none" strike="noStrike" baseline="0" dirty="0">
                <a:latin typeface="Times New Roman" panose="02020603050405020304" pitchFamily="18" charset="0"/>
              </a:rPr>
              <a:t>- Row 4: Pin 5                                       - Column 4: Pin 9</a:t>
            </a:r>
            <a:br>
              <a:rPr lang="en-IN" sz="2000" b="0" i="0" u="none" strike="noStrike" baseline="0" dirty="0">
                <a:latin typeface="Times New Roman" panose="02020603050405020304" pitchFamily="18" charset="0"/>
              </a:rPr>
            </a:b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US" sz="1800" b="0" i="0" u="none" strike="noStrike" baseline="0" dirty="0">
                <a:latin typeface="Times New Roman" panose="02020603050405020304" pitchFamily="18" charset="0"/>
              </a:rPr>
              <a:t>The 16x2 LCD display is connected to the Arduino board as follows: </a:t>
            </a:r>
            <a:br>
              <a:rPr lang="en-US" sz="1800" b="0" i="0" u="none" strike="noStrike" baseline="0" dirty="0"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- RS: Pin 10 </a:t>
            </a: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- E: Pin 11 </a:t>
            </a: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- D4: Pin 12 </a:t>
            </a: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- D5: Pin 13 </a:t>
            </a: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- D6: Pin A0    </a:t>
            </a:r>
            <a:br>
              <a:rPr lang="en-IN" sz="1800" b="0" i="0" u="none" strike="noStrike" baseline="0" dirty="0">
                <a:latin typeface="Times New Roman" panose="02020603050405020304" pitchFamily="18" charset="0"/>
              </a:rPr>
            </a:br>
            <a:r>
              <a:rPr lang="en-IN" sz="1800" b="0" i="0" u="none" strike="noStrike" baseline="0" dirty="0">
                <a:latin typeface="Times New Roman" panose="02020603050405020304" pitchFamily="18" charset="0"/>
              </a:rPr>
              <a:t>- D7: Pin A1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07C4BA-6E02-AEAD-529E-AA9EFF22C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024" y="1142663"/>
            <a:ext cx="4287063" cy="372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452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85D6B2-8A37-7D44-2236-59B3F9DE84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81" y="1544262"/>
            <a:ext cx="189738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BB1B57-1375-EDF3-494B-743F1B2968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743" y="1544262"/>
            <a:ext cx="189738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2E49AB-9FDE-6E8B-AD4D-75E33AC1E8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1426" y="1544262"/>
            <a:ext cx="1897380" cy="283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DDE1C0-8584-9CF9-8F09-FE804197BC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109" y="1544261"/>
            <a:ext cx="1876425" cy="2838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FFE436-A653-D5A5-5A5D-E4014FC901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792" y="1544260"/>
            <a:ext cx="1876425" cy="283844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51C1A2-5AB0-AA5C-1678-726F70C19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7788915"/>
              </p:ext>
            </p:extLst>
          </p:nvPr>
        </p:nvGraphicFramePr>
        <p:xfrm>
          <a:off x="182880" y="199505"/>
          <a:ext cx="11804073" cy="5636030"/>
        </p:xfrm>
        <a:graphic>
          <a:graphicData uri="http://schemas.openxmlformats.org/drawingml/2006/table">
            <a:tbl>
              <a:tblPr/>
              <a:tblGrid>
                <a:gridCol w="11804073">
                  <a:extLst>
                    <a:ext uri="{9D8B030D-6E8A-4147-A177-3AD203B41FA5}">
                      <a16:colId xmlns:a16="http://schemas.microsoft.com/office/drawing/2014/main" val="2361290845"/>
                    </a:ext>
                  </a:extLst>
                </a:gridCol>
              </a:tblGrid>
              <a:tr h="5636030">
                <a:tc>
                  <a:txBody>
                    <a:bodyPr/>
                    <a:lstStyle/>
                    <a:p>
                      <a:r>
                        <a:rPr lang="en-US" dirty="0"/>
                        <a:t>Results:</a:t>
                      </a:r>
                      <a:endParaRPr lang="en-IN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0174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69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B90627-77B2-FA03-1289-FD904C6D5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1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7102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54</TotalTime>
  <Words>361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Times New Roman</vt:lpstr>
      <vt:lpstr>Gallery</vt:lpstr>
      <vt:lpstr>SIDDAGANGA INSTITUTE OF TECHNOLOGY, TUMAKURU (An Autonomous institution affiliated to Visvesvaraya Technological University- Belagavi) </vt:lpstr>
      <vt:lpstr> Objective: The objective of this project is to design and build a digital calculator that can perform basic arithmetic operations such as addition, subtraction, multiplication, and division using Arduino microcontroller.                -Perform basic arithmetic operations.                -Use Arduino microcontroller.                -Interactive and user-friendly.  </vt:lpstr>
      <vt:lpstr> Components: The following components are used in this project:      -Arduino Board (e.g. Arduino Uno).      -4x4 Keypad.      -16x2 LCD Display.      -Jumper Wires.      -Power Source (9V).      -I2C module. </vt:lpstr>
      <vt:lpstr> Circuit Diagram The circuit diagram for this project is as Shown: The 4x4 keypad is connected to the Arduino board as follows:  - Row 1: Pin 2                                      -Column 1:Pin 6 - Row 2: Pin 3                                      - Column 2: Pin 7  - Row 3: Pin 4                                      - Column 3: Pin 8  - Row 4: Pin 5                                       - Column 4: Pin 9  The 16x2 LCD display is connected to the Arduino board as follows:  - RS: Pin 10  - E: Pin 11  - D4: Pin 12  - D5: Pin 13  - D6: Pin A0     - D7: Pin A1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Pruthviraj Yali</dc:creator>
  <cp:lastModifiedBy>Pruthviraj Yali</cp:lastModifiedBy>
  <cp:revision>1</cp:revision>
  <dcterms:created xsi:type="dcterms:W3CDTF">2025-01-19T17:35:00Z</dcterms:created>
  <dcterms:modified xsi:type="dcterms:W3CDTF">2025-09-27T05:14:22Z</dcterms:modified>
</cp:coreProperties>
</file>