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68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783" autoAdjust="0"/>
  </p:normalViewPr>
  <p:slideViewPr>
    <p:cSldViewPr snapToGrid="0">
      <p:cViewPr>
        <p:scale>
          <a:sx n="91" d="100"/>
          <a:sy n="91" d="100"/>
        </p:scale>
        <p:origin x="-29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9FCE-5062-44C6-8B62-031BA3AC2E8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49C3-4FF2-447D-825F-08667FFF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EA7B9-CCED-43F5-BDFD-D1BBEE3E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28951-99FE-47D6-9770-9F7351F5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987DC-24C2-4BA3-946F-CA753E7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4E2E9-4AAB-4139-A9AE-7DD4BEB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BA10F-7F2A-4C75-B177-600432F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D504-BAE3-4758-B17F-EEAF3160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B7EDA5-146B-4C20-BB43-28DF71C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AC01D-F48F-415F-A617-C03B840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8E4A6-30C4-4E5F-B031-49016BE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34DE9-F037-4E74-988B-FD7DFA8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4111F6-E1F3-48E3-9DC5-BC021B230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F775E8-08A8-4262-B6EC-F72BC1B8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14046-5F06-439C-BB24-4D3CBDD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E34EB-FC45-433D-B563-4C41999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C9DCA-FDEB-4580-8C6F-F1FC76C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6001E-6A68-4C33-8011-A78FFBA6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E3AE7-6A7A-424E-8B74-5182A0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B0229-2BC3-4954-8C95-E434E52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B56AA-D7CF-41E1-9476-C812581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22C340-6E30-4062-A11E-6AFD9BB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4809-6DAF-413B-900E-C6D29F2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B922D-BC65-4BCE-94B9-B7A97756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EABC0-4C80-4A35-B589-0E0E39C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8BC04-3F28-46F9-9137-58D32CD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483D6-F1CD-45A1-916E-568F4E0E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ECFA3-CA1D-4F05-8282-FDF8CA4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F0952-2F90-4E24-B414-05955BB80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9D5234-5C30-45CD-BA23-717C96AD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2038B-DC73-48C6-9F9B-205888D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C32291-71B6-4DCE-BB0E-31B9A79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2F83ED-99D4-4138-A93C-9F1913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9E91-8E33-4F48-BAC1-7C55266A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FD13F-B052-4D1B-8F0A-7805D020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12ECA0-3659-4B47-84A8-9C3AC3CC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53D89-4885-4848-872F-F3B0931D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8B351C-3DA0-463A-92B9-754BD8D1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DF5D38-8B83-4FFC-8E12-C170C6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D4483-168C-4DE3-BE6B-6C4D18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84F172-5AD9-47DE-8EC2-88B6EAD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F2B46-A2F8-4D8A-8D32-FF2CBE5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9C312A-3E88-4591-BB4F-FAAF094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302361-7AAD-4011-A574-A762F9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41525C-3BA6-4AD8-8CA4-0199C62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14B29B-F9B2-4BFC-B63B-45BCC13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01D206-38C4-448B-8BAC-0AC7D10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1F61A-20FC-4DC6-B775-1B59A14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799CC-4455-4E7E-AAD4-1C8788E3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00D9E-9B50-4F55-A4B5-4B26135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61FF41-0562-4578-B557-935D9C2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E08B-03A9-4F27-A0F8-14CEE1F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EBEF6-CFC3-453D-9857-1047C6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24D48-7240-429B-A95E-7FBC8C7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AF7F8-CE8D-437B-9599-8C27751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95D0CB-F488-4E8C-B722-11E82C3E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56C102-E215-4312-B531-E15ED8E3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3995C-8506-40F2-BE74-988AC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7A53AB-E2A3-473E-9C21-C6F3E91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38A25-FAFA-4096-B09B-7E2AA7C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6EED62-9B4C-4C5D-84C1-A69AB66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4B9C7-FD91-4D52-8C28-25F15C45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98B33-A52D-4992-8ED8-A0B885E8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E48B-34E9-4F00-A2FE-A5B02137C2D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ACD91-218D-4049-86E4-3D1D4466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1367F-7821-4739-A332-A1D71522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13FBBFE-D774-4C48-A848-058D8473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157655"/>
            <a:ext cx="10515600" cy="5286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800" b="1" dirty="0" smtClean="0"/>
              <a:t>Bar Soap (Chemical Reaction)</a:t>
            </a:r>
            <a:br>
              <a:rPr lang="pt-BR" sz="4800" b="1" dirty="0" smtClean="0"/>
            </a:br>
            <a:r>
              <a:rPr lang="pt-BR" sz="4800" b="1" dirty="0" smtClean="0"/>
              <a:t/>
            </a:r>
            <a:br>
              <a:rPr lang="pt-BR" sz="4800" b="1" dirty="0" smtClean="0"/>
            </a:br>
            <a:r>
              <a:rPr lang="pt-BR" sz="4800" b="1" dirty="0" smtClean="0"/>
              <a:t>Product Defect Minimization 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r>
              <a:rPr lang="pt-BR" sz="4800" b="1" dirty="0" smtClean="0"/>
              <a:t/>
            </a:r>
            <a:br>
              <a:rPr lang="pt-BR" sz="4800" b="1" dirty="0" smtClean="0"/>
            </a:br>
            <a:r>
              <a:rPr lang="pt-BR" sz="4800" b="1" dirty="0" smtClean="0"/>
              <a:t>&amp; Production </a:t>
            </a:r>
            <a:r>
              <a:rPr lang="pt-BR" sz="4800" b="1" dirty="0" smtClean="0"/>
              <a:t>Process Optimization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027" y="185824"/>
            <a:ext cx="9722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Variables Influencing Quality of Quality of Bar Soap Products</a:t>
            </a:r>
            <a:endParaRPr lang="en-US" sz="2400" b="1" dirty="0">
              <a:solidFill>
                <a:srgbClr val="002060"/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0CC11BC-FECF-4DDB-BC10-62F7368E1184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0" cy="310416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41">
            <a:extLst>
              <a:ext uri="{FF2B5EF4-FFF2-40B4-BE49-F238E27FC236}">
                <a16:creationId xmlns="" xmlns:a16="http://schemas.microsoft.com/office/drawing/2014/main" id="{70398888-A066-4B21-BB7B-BCAD52B11B13}"/>
              </a:ext>
            </a:extLst>
          </p:cNvPr>
          <p:cNvSpPr/>
          <p:nvPr/>
        </p:nvSpPr>
        <p:spPr>
          <a:xfrm>
            <a:off x="4567846" y="804343"/>
            <a:ext cx="1605516" cy="3352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making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6DDDDB8-8941-42A3-8736-8BBE603A2CBA}"/>
              </a:ext>
            </a:extLst>
          </p:cNvPr>
          <p:cNvGrpSpPr/>
          <p:nvPr/>
        </p:nvGrpSpPr>
        <p:grpSpPr>
          <a:xfrm>
            <a:off x="4435918" y="4708255"/>
            <a:ext cx="2060831" cy="1483885"/>
            <a:chOff x="1168052" y="2671932"/>
            <a:chExt cx="2432238" cy="141865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60E40B2-92A3-44B2-8F83-FBD0A6FE3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709" t="16367" r="28051" b="54358"/>
            <a:stretch/>
          </p:blipFill>
          <p:spPr>
            <a:xfrm>
              <a:off x="1168052" y="2672359"/>
              <a:ext cx="2432238" cy="141823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12" name="Isosceles Triangle 11">
              <a:extLst>
                <a:ext uri="{FF2B5EF4-FFF2-40B4-BE49-F238E27FC236}">
                  <a16:creationId xmlns="" xmlns:a16="http://schemas.microsoft.com/office/drawing/2014/main" id="{1410111F-ED1F-456E-96E6-1A59FC88CB67}"/>
                </a:ext>
              </a:extLst>
            </p:cNvPr>
            <p:cNvSpPr/>
            <p:nvPr/>
          </p:nvSpPr>
          <p:spPr>
            <a:xfrm rot="5400000">
              <a:off x="1245038" y="2594946"/>
              <a:ext cx="634367" cy="78833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85BAF5B-78BD-48EE-8BE1-012530B9124A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1250571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1">
            <a:extLst>
              <a:ext uri="{FF2B5EF4-FFF2-40B4-BE49-F238E27FC236}">
                <a16:creationId xmlns="" xmlns:a16="http://schemas.microsoft.com/office/drawing/2014/main" id="{6E09E727-A5F6-4A8A-82C3-92396E6B983A}"/>
              </a:ext>
            </a:extLst>
          </p:cNvPr>
          <p:cNvSpPr/>
          <p:nvPr/>
        </p:nvSpPr>
        <p:spPr>
          <a:xfrm>
            <a:off x="6600142" y="80434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RM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BC890D5-B298-4919-B73A-BD80DC595910}"/>
              </a:ext>
            </a:extLst>
          </p:cNvPr>
          <p:cNvGrpSpPr/>
          <p:nvPr/>
        </p:nvGrpSpPr>
        <p:grpSpPr>
          <a:xfrm>
            <a:off x="1648926" y="1341502"/>
            <a:ext cx="2634727" cy="1128741"/>
            <a:chOff x="4094479" y="3609296"/>
            <a:chExt cx="4636248" cy="1581497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D902B50B-08B5-418C-858A-8806F33D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094479" y="3726301"/>
              <a:ext cx="1236973" cy="1236973"/>
            </a:xfrm>
            <a:prstGeom prst="rect">
              <a:avLst/>
            </a:prstGeom>
          </p:spPr>
        </p:pic>
        <p:sp>
          <p:nvSpPr>
            <p:cNvPr id="17" name="Rectangle: Rounded Corners 120">
              <a:extLst>
                <a:ext uri="{FF2B5EF4-FFF2-40B4-BE49-F238E27FC236}">
                  <a16:creationId xmlns="" xmlns:a16="http://schemas.microsoft.com/office/drawing/2014/main" id="{C83A6B4F-C8BB-43CA-9141-CC77097B68BB}"/>
                </a:ext>
              </a:extLst>
            </p:cNvPr>
            <p:cNvSpPr/>
            <p:nvPr/>
          </p:nvSpPr>
          <p:spPr>
            <a:xfrm>
              <a:off x="5190837" y="3817090"/>
              <a:ext cx="508217" cy="1031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123">
              <a:extLst>
                <a:ext uri="{FF2B5EF4-FFF2-40B4-BE49-F238E27FC236}">
                  <a16:creationId xmlns="" xmlns:a16="http://schemas.microsoft.com/office/drawing/2014/main" id="{BCD6C56E-64DA-48CC-B66E-581F45261391}"/>
                </a:ext>
              </a:extLst>
            </p:cNvPr>
            <p:cNvSpPr/>
            <p:nvPr/>
          </p:nvSpPr>
          <p:spPr>
            <a:xfrm>
              <a:off x="5779172" y="3609296"/>
              <a:ext cx="2951555" cy="14469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E18F213-4706-4520-8848-E9603250A2FB}"/>
                </a:ext>
              </a:extLst>
            </p:cNvPr>
            <p:cNvSpPr/>
            <p:nvPr/>
          </p:nvSpPr>
          <p:spPr>
            <a:xfrm>
              <a:off x="5699054" y="3988477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FD488620-085B-445C-BDAA-CFE35869F8FC}"/>
                </a:ext>
              </a:extLst>
            </p:cNvPr>
            <p:cNvSpPr/>
            <p:nvPr/>
          </p:nvSpPr>
          <p:spPr>
            <a:xfrm>
              <a:off x="5699054" y="4458034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C27051AC-7356-4358-8A3A-E8AC0140EEC1}"/>
                </a:ext>
              </a:extLst>
            </p:cNvPr>
            <p:cNvSpPr/>
            <p:nvPr/>
          </p:nvSpPr>
          <p:spPr>
            <a:xfrm>
              <a:off x="8622727" y="4073541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CF0AABA8-AF0E-4D87-84A8-7CD152846A1F}"/>
                </a:ext>
              </a:extLst>
            </p:cNvPr>
            <p:cNvSpPr/>
            <p:nvPr/>
          </p:nvSpPr>
          <p:spPr>
            <a:xfrm>
              <a:off x="8622727" y="4543098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Wave 22">
              <a:extLst>
                <a:ext uri="{FF2B5EF4-FFF2-40B4-BE49-F238E27FC236}">
                  <a16:creationId xmlns="" xmlns:a16="http://schemas.microsoft.com/office/drawing/2014/main" id="{E711033C-332D-46CF-B908-52CE1996C780}"/>
                </a:ext>
              </a:extLst>
            </p:cNvPr>
            <p:cNvSpPr/>
            <p:nvPr/>
          </p:nvSpPr>
          <p:spPr>
            <a:xfrm rot="598323">
              <a:off x="5905125" y="392775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Wave 23">
              <a:extLst>
                <a:ext uri="{FF2B5EF4-FFF2-40B4-BE49-F238E27FC236}">
                  <a16:creationId xmlns="" xmlns:a16="http://schemas.microsoft.com/office/drawing/2014/main" id="{5B4E2D89-72B2-4FCE-AB42-82509F571335}"/>
                </a:ext>
              </a:extLst>
            </p:cNvPr>
            <p:cNvSpPr/>
            <p:nvPr/>
          </p:nvSpPr>
          <p:spPr>
            <a:xfrm rot="598323">
              <a:off x="5894492" y="439654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lowchart: Manual Operation 24">
              <a:extLst>
                <a:ext uri="{FF2B5EF4-FFF2-40B4-BE49-F238E27FC236}">
                  <a16:creationId xmlns="" xmlns:a16="http://schemas.microsoft.com/office/drawing/2014/main" id="{25F28271-65E3-40A7-A942-BD6233CFA712}"/>
                </a:ext>
              </a:extLst>
            </p:cNvPr>
            <p:cNvSpPr/>
            <p:nvPr/>
          </p:nvSpPr>
          <p:spPr>
            <a:xfrm>
              <a:off x="6636677" y="5051385"/>
              <a:ext cx="1142861" cy="139408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93C26F7-3D58-4472-B077-577955149665}"/>
                </a:ext>
              </a:extLst>
            </p:cNvPr>
            <p:cNvSpPr txBox="1"/>
            <p:nvPr/>
          </p:nvSpPr>
          <p:spPr>
            <a:xfrm>
              <a:off x="6012770" y="4690124"/>
              <a:ext cx="544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Mixer</a:t>
              </a:r>
            </a:p>
          </p:txBody>
        </p:sp>
      </p:grpSp>
      <p:sp>
        <p:nvSpPr>
          <p:cNvPr id="27" name="Rounded Rectangle 41">
            <a:extLst>
              <a:ext uri="{FF2B5EF4-FFF2-40B4-BE49-F238E27FC236}">
                <a16:creationId xmlns="" xmlns:a16="http://schemas.microsoft.com/office/drawing/2014/main" id="{6FBD78C3-49E0-4652-9AE9-B4EE95109980}"/>
              </a:ext>
            </a:extLst>
          </p:cNvPr>
          <p:cNvSpPr/>
          <p:nvPr/>
        </p:nvSpPr>
        <p:spPr>
          <a:xfrm>
            <a:off x="542381" y="441119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Chill drum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61B730F9-4C59-48A7-A14B-CA1898F4692C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>
            <a:off x="3418366" y="2470243"/>
            <a:ext cx="15355" cy="628695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DBD43F9-12D5-49CE-9634-F54F5F0AC106}"/>
              </a:ext>
            </a:extLst>
          </p:cNvPr>
          <p:cNvGrpSpPr/>
          <p:nvPr/>
        </p:nvGrpSpPr>
        <p:grpSpPr>
          <a:xfrm>
            <a:off x="7276418" y="3871498"/>
            <a:ext cx="1736042" cy="1352130"/>
            <a:chOff x="6777961" y="5387072"/>
            <a:chExt cx="1736042" cy="1414878"/>
          </a:xfrm>
        </p:grpSpPr>
        <p:pic>
          <p:nvPicPr>
            <p:cNvPr id="30" name="Picture 2" descr="Image result for Pre plodder">
              <a:extLst>
                <a:ext uri="{FF2B5EF4-FFF2-40B4-BE49-F238E27FC236}">
                  <a16:creationId xmlns="" xmlns:a16="http://schemas.microsoft.com/office/drawing/2014/main" id="{CC9B23BF-A520-41FA-8BB2-D2B69DB0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13" y="5387072"/>
              <a:ext cx="1686790" cy="14000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5F03A11-9DF8-4C63-8775-7DA01E87B174}"/>
                </a:ext>
              </a:extLst>
            </p:cNvPr>
            <p:cNvSpPr txBox="1"/>
            <p:nvPr/>
          </p:nvSpPr>
          <p:spPr>
            <a:xfrm>
              <a:off x="6777961" y="6524951"/>
              <a:ext cx="733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Plodder</a:t>
              </a:r>
            </a:p>
          </p:txBody>
        </p:sp>
      </p:grpSp>
      <p:sp>
        <p:nvSpPr>
          <p:cNvPr id="32" name="Rounded Rectangle 41">
            <a:extLst>
              <a:ext uri="{FF2B5EF4-FFF2-40B4-BE49-F238E27FC236}">
                <a16:creationId xmlns="" xmlns:a16="http://schemas.microsoft.com/office/drawing/2014/main" id="{0F1A6D36-BB89-4F01-A9EC-A8EAB1E18708}"/>
              </a:ext>
            </a:extLst>
          </p:cNvPr>
          <p:cNvSpPr/>
          <p:nvPr/>
        </p:nvSpPr>
        <p:spPr>
          <a:xfrm>
            <a:off x="9680524" y="4480864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Plodder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="" xmlns:a16="http://schemas.microsoft.com/office/drawing/2014/main" id="{12839F5A-0C28-4C9D-A194-1B20C1FC7A4A}"/>
              </a:ext>
            </a:extLst>
          </p:cNvPr>
          <p:cNvSpPr/>
          <p:nvPr/>
        </p:nvSpPr>
        <p:spPr>
          <a:xfrm>
            <a:off x="9728136" y="1558378"/>
            <a:ext cx="1724208" cy="3098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parameters</a:t>
            </a:r>
          </a:p>
        </p:txBody>
      </p:sp>
      <p:sp>
        <p:nvSpPr>
          <p:cNvPr id="34" name="Rounded Rectangle 41">
            <a:extLst>
              <a:ext uri="{FF2B5EF4-FFF2-40B4-BE49-F238E27FC236}">
                <a16:creationId xmlns="" xmlns:a16="http://schemas.microsoft.com/office/drawing/2014/main" id="{75F3C68D-D31C-4E27-8E8A-0824CC165B9F}"/>
              </a:ext>
            </a:extLst>
          </p:cNvPr>
          <p:cNvSpPr/>
          <p:nvPr/>
        </p:nvSpPr>
        <p:spPr>
          <a:xfrm>
            <a:off x="267633" y="1156250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Gear box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35" name="Rounded Rectangle 41">
            <a:extLst>
              <a:ext uri="{FF2B5EF4-FFF2-40B4-BE49-F238E27FC236}">
                <a16:creationId xmlns="" xmlns:a16="http://schemas.microsoft.com/office/drawing/2014/main" id="{78DDD932-D391-41C4-9DC5-DD3CBBCBC1AC}"/>
              </a:ext>
            </a:extLst>
          </p:cNvPr>
          <p:cNvSpPr/>
          <p:nvPr/>
        </p:nvSpPr>
        <p:spPr>
          <a:xfrm>
            <a:off x="2572956" y="5371789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54260F1E-EB18-418C-B973-556A56C0B0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1566"/>
          <a:stretch/>
        </p:blipFill>
        <p:spPr>
          <a:xfrm>
            <a:off x="9315552" y="3203046"/>
            <a:ext cx="2745359" cy="105922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B57A211D-B4F3-4049-822B-9B731BFD18CA}"/>
              </a:ext>
            </a:extLst>
          </p:cNvPr>
          <p:cNvCxnSpPr>
            <a:cxnSpLocks/>
          </p:cNvCxnSpPr>
          <p:nvPr/>
        </p:nvCxnSpPr>
        <p:spPr>
          <a:xfrm>
            <a:off x="8176269" y="1713285"/>
            <a:ext cx="1551867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E95B2BC-CCB3-4477-AD1B-7E7F11FE4D8C}"/>
              </a:ext>
            </a:extLst>
          </p:cNvPr>
          <p:cNvCxnSpPr>
            <a:cxnSpLocks/>
          </p:cNvCxnSpPr>
          <p:nvPr/>
        </p:nvCxnSpPr>
        <p:spPr>
          <a:xfrm>
            <a:off x="8196560" y="1730065"/>
            <a:ext cx="28403" cy="2149328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="" xmlns:a16="http://schemas.microsoft.com/office/drawing/2014/main" id="{F3E91478-727C-4FEC-ACB6-57C82F4A2EFE}"/>
              </a:ext>
            </a:extLst>
          </p:cNvPr>
          <p:cNvGraphicFramePr>
            <a:graphicFrameLocks noGrp="1"/>
          </p:cNvGraphicFramePr>
          <p:nvPr/>
        </p:nvGraphicFramePr>
        <p:xfrm>
          <a:off x="378428" y="4703775"/>
          <a:ext cx="1858410" cy="19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Sparger inlet water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Gap between drum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INLET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CD Inlet water flow rate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OUTLET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Chill drum blade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NMB flake temperature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RPM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493835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D2954765-1EBC-45E1-B5AF-24792F793A0D}"/>
              </a:ext>
            </a:extLst>
          </p:cNvPr>
          <p:cNvGraphicFramePr>
            <a:graphicFrameLocks noGrp="1"/>
          </p:cNvGraphicFramePr>
          <p:nvPr/>
        </p:nvGraphicFramePr>
        <p:xfrm>
          <a:off x="462324" y="1428467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="" xmlns:a16="http://schemas.microsoft.com/office/drawing/2014/main" id="{C18774ED-D768-40B3-A9EE-D40681CB7E11}"/>
              </a:ext>
            </a:extLst>
          </p:cNvPr>
          <p:cNvGraphicFramePr>
            <a:graphicFrameLocks noGrp="1"/>
          </p:cNvGraphicFramePr>
          <p:nvPr/>
        </p:nvGraphicFramePr>
        <p:xfrm>
          <a:off x="6504887" y="1053976"/>
          <a:ext cx="176643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LIQUID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SOLID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FD3BF29F-2FC1-40FB-9189-AE34904B1611}"/>
              </a:ext>
            </a:extLst>
          </p:cNvPr>
          <p:cNvGraphicFramePr>
            <a:graphicFrameLocks noGrp="1"/>
          </p:cNvGraphicFramePr>
          <p:nvPr/>
        </p:nvGraphicFramePr>
        <p:xfrm>
          <a:off x="4494275" y="1204108"/>
          <a:ext cx="1858410" cy="14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QUANTITY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START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STOP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SODAL DAY TANK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DOSING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C36F9007-D6CC-4D5F-9805-B8C9ED746561}"/>
              </a:ext>
            </a:extLst>
          </p:cNvPr>
          <p:cNvGraphicFramePr>
            <a:graphicFrameLocks noGrp="1"/>
          </p:cNvGraphicFramePr>
          <p:nvPr/>
        </p:nvGraphicFramePr>
        <p:xfrm>
          <a:off x="2785682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sp>
        <p:nvSpPr>
          <p:cNvPr id="44" name="Rounded Rectangle 41">
            <a:extLst>
              <a:ext uri="{FF2B5EF4-FFF2-40B4-BE49-F238E27FC236}">
                <a16:creationId xmlns="" xmlns:a16="http://schemas.microsoft.com/office/drawing/2014/main" id="{2F439087-7175-49B3-8E43-02F4ED084E15}"/>
              </a:ext>
            </a:extLst>
          </p:cNvPr>
          <p:cNvSpPr/>
          <p:nvPr/>
        </p:nvSpPr>
        <p:spPr>
          <a:xfrm>
            <a:off x="7355361" y="537458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EC17FBFE-5D19-477B-9176-E27BB5131FCD}"/>
              </a:ext>
            </a:extLst>
          </p:cNvPr>
          <p:cNvGraphicFramePr>
            <a:graphicFrameLocks noGrp="1"/>
          </p:cNvGraphicFramePr>
          <p:nvPr/>
        </p:nvGraphicFramePr>
        <p:xfrm>
          <a:off x="7624195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A5F2A0C6-7B72-4220-98C6-A5AD55635820}"/>
              </a:ext>
            </a:extLst>
          </p:cNvPr>
          <p:cNvGraphicFramePr>
            <a:graphicFrameLocks noGrp="1"/>
          </p:cNvGraphicFramePr>
          <p:nvPr/>
        </p:nvGraphicFramePr>
        <p:xfrm>
          <a:off x="9544253" y="4759986"/>
          <a:ext cx="1858410" cy="195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RPM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GAP BETWEEN WORM AND BARREL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INLET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OUTLET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DIE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493835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="" xmlns:a16="http://schemas.microsoft.com/office/drawing/2014/main" id="{5AF2369B-F1CA-4003-A77A-0A3B821AC5DE}"/>
              </a:ext>
            </a:extLst>
          </p:cNvPr>
          <p:cNvGraphicFramePr>
            <a:graphicFrameLocks noGrp="1"/>
          </p:cNvGraphicFramePr>
          <p:nvPr/>
        </p:nvGraphicFramePr>
        <p:xfrm>
          <a:off x="9704823" y="1906065"/>
          <a:ext cx="1858410" cy="121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="" xmlns:a16="http://schemas.microsoft.com/office/drawing/2014/main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PENETRATION VALUE (PV)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ACTIVE DETERGENT (AD)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TABLET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GRIT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WHITE PATCHES &amp; BAR CRACKING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450890"/>
                  </a:ext>
                </a:extLst>
              </a:tr>
            </a:tbl>
          </a:graphicData>
        </a:graphic>
      </p:graphicFrame>
      <p:pic>
        <p:nvPicPr>
          <p:cNvPr id="48" name="Picture 2" descr="Image result for multi screw">
            <a:extLst>
              <a:ext uri="{FF2B5EF4-FFF2-40B4-BE49-F238E27FC236}">
                <a16:creationId xmlns="" xmlns:a16="http://schemas.microsoft.com/office/drawing/2014/main" id="{C20605BC-A40E-4E0B-96F5-BF7B73CA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4" y="3098938"/>
            <a:ext cx="2163673" cy="93503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555ED2A3-6416-4901-BA0F-340AC27FC1A0}"/>
              </a:ext>
            </a:extLst>
          </p:cNvPr>
          <p:cNvCxnSpPr>
            <a:cxnSpLocks/>
          </p:cNvCxnSpPr>
          <p:nvPr/>
        </p:nvCxnSpPr>
        <p:spPr>
          <a:xfrm>
            <a:off x="5034346" y="4435332"/>
            <a:ext cx="0" cy="300949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9DC52411-4A41-4770-B434-90CA78C9B12C}"/>
              </a:ext>
            </a:extLst>
          </p:cNvPr>
          <p:cNvCxnSpPr>
            <a:cxnSpLocks/>
          </p:cNvCxnSpPr>
          <p:nvPr/>
        </p:nvCxnSpPr>
        <p:spPr>
          <a:xfrm flipH="1">
            <a:off x="3444985" y="4435332"/>
            <a:ext cx="1596356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148FC43-515D-48B9-9E17-2F227A10469F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3433721" y="4033977"/>
            <a:ext cx="7087" cy="401355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41">
            <a:extLst>
              <a:ext uri="{FF2B5EF4-FFF2-40B4-BE49-F238E27FC236}">
                <a16:creationId xmlns="" xmlns:a16="http://schemas.microsoft.com/office/drawing/2014/main" id="{5F4D58A1-635C-4F0A-AD63-0CAEBEA7586A}"/>
              </a:ext>
            </a:extLst>
          </p:cNvPr>
          <p:cNvSpPr/>
          <p:nvPr/>
        </p:nvSpPr>
        <p:spPr>
          <a:xfrm>
            <a:off x="631245" y="296651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="" xmlns:a16="http://schemas.microsoft.com/office/drawing/2014/main" id="{48BF999F-D9E0-4417-8902-F43FB826AFB5}"/>
              </a:ext>
            </a:extLst>
          </p:cNvPr>
          <p:cNvGraphicFramePr>
            <a:graphicFrameLocks noGrp="1"/>
          </p:cNvGraphicFramePr>
          <p:nvPr/>
        </p:nvGraphicFramePr>
        <p:xfrm>
          <a:off x="858526" y="3248620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0371140"/>
                  </a:ext>
                </a:extLst>
              </a:tr>
            </a:tbl>
          </a:graphicData>
        </a:graphic>
      </p:graphicFrame>
      <p:sp>
        <p:nvSpPr>
          <p:cNvPr id="54" name="Rounded Rectangle 41">
            <a:extLst>
              <a:ext uri="{FF2B5EF4-FFF2-40B4-BE49-F238E27FC236}">
                <a16:creationId xmlns="" xmlns:a16="http://schemas.microsoft.com/office/drawing/2014/main" id="{D8DD9EBF-F84D-45E3-8817-1BEE36B5A391}"/>
              </a:ext>
            </a:extLst>
          </p:cNvPr>
          <p:cNvSpPr/>
          <p:nvPr/>
        </p:nvSpPr>
        <p:spPr>
          <a:xfrm>
            <a:off x="4653209" y="3470685"/>
            <a:ext cx="1667876" cy="2500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Multi screw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="" xmlns:a16="http://schemas.microsoft.com/office/drawing/2014/main" id="{E283AFE6-E9F7-495F-BFB9-C9E4FE76E11D}"/>
              </a:ext>
            </a:extLst>
          </p:cNvPr>
          <p:cNvGraphicFramePr>
            <a:graphicFrameLocks noGrp="1"/>
          </p:cNvGraphicFramePr>
          <p:nvPr/>
        </p:nvGraphicFramePr>
        <p:xfrm>
          <a:off x="4622592" y="3782410"/>
          <a:ext cx="17664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="" xmlns:a16="http://schemas.microsoft.com/office/drawing/2014/main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Multi screw hopper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830513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0E56A59-4C85-40BD-8EF2-0F764069BD44}"/>
              </a:ext>
            </a:extLst>
          </p:cNvPr>
          <p:cNvCxnSpPr>
            <a:cxnSpLocks/>
          </p:cNvCxnSpPr>
          <p:nvPr/>
        </p:nvCxnSpPr>
        <p:spPr>
          <a:xfrm>
            <a:off x="6496749" y="4916267"/>
            <a:ext cx="828921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44CC562-51F7-4BF4-A0EB-8959F03EF425}"/>
              </a:ext>
            </a:extLst>
          </p:cNvPr>
          <p:cNvSpPr txBox="1"/>
          <p:nvPr/>
        </p:nvSpPr>
        <p:spPr>
          <a:xfrm>
            <a:off x="3683606" y="3772162"/>
            <a:ext cx="149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Multi screw</a:t>
            </a:r>
          </a:p>
        </p:txBody>
      </p:sp>
    </p:spTree>
    <p:extLst>
      <p:ext uri="{BB962C8B-B14F-4D97-AF65-F5344CB8AC3E}">
        <p14:creationId xmlns:p14="http://schemas.microsoft.com/office/powerpoint/2010/main" val="15514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008" y="1284819"/>
            <a:ext cx="65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7C9527-BC1A-4609-946E-E69E2C8FFA84}"/>
              </a:ext>
            </a:extLst>
          </p:cNvPr>
          <p:cNvSpPr/>
          <p:nvPr/>
        </p:nvSpPr>
        <p:spPr>
          <a:xfrm>
            <a:off x="258493" y="286843"/>
            <a:ext cx="867829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Predictive Modeling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for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Crack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81BDD0-D1A3-424B-BDFE-50185B5B7D18}"/>
              </a:ext>
            </a:extLst>
          </p:cNvPr>
          <p:cNvSpPr/>
          <p:nvPr/>
        </p:nvSpPr>
        <p:spPr>
          <a:xfrm>
            <a:off x="9332763" y="4654689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D77BC62-9B57-402A-B3ED-A15E4F27A2A6}"/>
              </a:ext>
            </a:extLst>
          </p:cNvPr>
          <p:cNvCxnSpPr>
            <a:cxnSpLocks/>
          </p:cNvCxnSpPr>
          <p:nvPr/>
        </p:nvCxnSpPr>
        <p:spPr>
          <a:xfrm flipH="1">
            <a:off x="8471392" y="4900911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8" y="1485270"/>
            <a:ext cx="7175091" cy="42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7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31CA3-D443-494E-857B-73CE94D6681B}"/>
              </a:ext>
            </a:extLst>
          </p:cNvPr>
          <p:cNvSpPr/>
          <p:nvPr/>
        </p:nvSpPr>
        <p:spPr>
          <a:xfrm>
            <a:off x="201436" y="289027"/>
            <a:ext cx="1165941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Recommendation for Crack: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137418" y="4577882"/>
            <a:ext cx="763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9967867" y="3986549"/>
            <a:ext cx="1892980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96E55E-F46F-4AF5-8FB3-0104876D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11" y="1565874"/>
            <a:ext cx="7386563" cy="48413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0169BFC-BB41-4960-A070-605F3ED0FA6C}"/>
              </a:ext>
            </a:extLst>
          </p:cNvPr>
          <p:cNvSpPr/>
          <p:nvPr/>
        </p:nvSpPr>
        <p:spPr>
          <a:xfrm>
            <a:off x="6735188" y="2369359"/>
            <a:ext cx="2231386" cy="40378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168</Words>
  <Application>Microsoft Office PowerPoint</Application>
  <PresentationFormat>Custom</PresentationFormat>
  <Paragraphs>69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Bar Soap (Chemical Reaction)  Product Defect Minimization   &amp; Production Process Optimization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Harrington McDowelle</dc:creator>
  <cp:lastModifiedBy>Administrator</cp:lastModifiedBy>
  <cp:revision>147</cp:revision>
  <dcterms:created xsi:type="dcterms:W3CDTF">2019-05-14T22:11:19Z</dcterms:created>
  <dcterms:modified xsi:type="dcterms:W3CDTF">2020-06-24T16:35:30Z</dcterms:modified>
</cp:coreProperties>
</file>