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0" r:id="rId1"/>
  </p:sldMasterIdLst>
  <p:sldIdLst>
    <p:sldId id="256" r:id="rId2"/>
    <p:sldId id="258" r:id="rId3"/>
    <p:sldId id="260"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81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124547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344204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367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3552192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0598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3598233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2526475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868077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304557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40F92-DBC3-4E35-BEA0-61ABA9388DF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152308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940F92-DBC3-4E35-BEA0-61ABA9388DFC}"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234210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940F92-DBC3-4E35-BEA0-61ABA9388DFC}"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6577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940F92-DBC3-4E35-BEA0-61ABA9388DFC}"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27571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40F92-DBC3-4E35-BEA0-61ABA9388DFC}"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69611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940F92-DBC3-4E35-BEA0-61ABA9388DFC}"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70E4C-F184-4316-A921-EE23DA8CEC8C}" type="slidenum">
              <a:rPr lang="en-US" smtClean="0"/>
              <a:t>‹#›</a:t>
            </a:fld>
            <a:endParaRPr lang="en-US"/>
          </a:p>
        </p:txBody>
      </p:sp>
    </p:spTree>
    <p:extLst>
      <p:ext uri="{BB962C8B-B14F-4D97-AF65-F5344CB8AC3E}">
        <p14:creationId xmlns:p14="http://schemas.microsoft.com/office/powerpoint/2010/main" val="27577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70E4C-F184-4316-A921-EE23DA8CEC8C}" type="slidenum">
              <a:rPr lang="en-US" smtClean="0"/>
              <a:t>‹#›</a:t>
            </a:fld>
            <a:endParaRPr lang="en-US"/>
          </a:p>
        </p:txBody>
      </p:sp>
      <p:sp>
        <p:nvSpPr>
          <p:cNvPr id="5" name="Date Placeholder 4"/>
          <p:cNvSpPr>
            <a:spLocks noGrp="1"/>
          </p:cNvSpPr>
          <p:nvPr>
            <p:ph type="dt" sz="half" idx="10"/>
          </p:nvPr>
        </p:nvSpPr>
        <p:spPr/>
        <p:txBody>
          <a:bodyPr/>
          <a:lstStyle/>
          <a:p>
            <a:fld id="{DD940F92-DBC3-4E35-BEA0-61ABA9388DFC}" type="datetimeFigureOut">
              <a:rPr lang="en-US" smtClean="0"/>
              <a:t>4/15/2019</a:t>
            </a:fld>
            <a:endParaRPr lang="en-US"/>
          </a:p>
        </p:txBody>
      </p:sp>
    </p:spTree>
    <p:extLst>
      <p:ext uri="{BB962C8B-B14F-4D97-AF65-F5344CB8AC3E}">
        <p14:creationId xmlns:p14="http://schemas.microsoft.com/office/powerpoint/2010/main" val="219187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940F92-DBC3-4E35-BEA0-61ABA9388DFC}" type="datetimeFigureOut">
              <a:rPr lang="en-US" smtClean="0"/>
              <a:t>4/15/2019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170E4C-F184-4316-A921-EE23DA8CEC8C}" type="slidenum">
              <a:rPr lang="en-US" smtClean="0"/>
              <a:t>‹#›</a:t>
            </a:fld>
            <a:endParaRPr lang="en-US"/>
          </a:p>
        </p:txBody>
      </p:sp>
    </p:spTree>
    <p:extLst>
      <p:ext uri="{BB962C8B-B14F-4D97-AF65-F5344CB8AC3E}">
        <p14:creationId xmlns:p14="http://schemas.microsoft.com/office/powerpoint/2010/main" val="1391407434"/>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 id="2147484084" r:id="rId14"/>
    <p:sldLayoutId id="2147484085" r:id="rId15"/>
    <p:sldLayoutId id="21474840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4084" y="2404534"/>
            <a:ext cx="8479919" cy="1646302"/>
          </a:xfrm>
        </p:spPr>
        <p:txBody>
          <a:bodyPr/>
          <a:lstStyle/>
          <a:p>
            <a:r>
              <a:rPr lang="en-US" sz="4000" dirty="0" smtClean="0"/>
              <a:t>Netflix Data – by </a:t>
            </a:r>
            <a:r>
              <a:rPr lang="en-US" sz="4000" dirty="0" err="1" smtClean="0"/>
              <a:t>Yaqoub</a:t>
            </a:r>
            <a:r>
              <a:rPr lang="en-US" sz="4000" dirty="0" smtClean="0"/>
              <a:t> Al </a:t>
            </a:r>
            <a:r>
              <a:rPr lang="en-US" sz="4000" dirty="0" err="1" smtClean="0"/>
              <a:t>Qaoud</a:t>
            </a:r>
            <a:endParaRPr lang="en-US" sz="4000" dirty="0"/>
          </a:p>
        </p:txBody>
      </p:sp>
      <p:sp>
        <p:nvSpPr>
          <p:cNvPr id="3" name="Subtitle 2"/>
          <p:cNvSpPr>
            <a:spLocks noGrp="1"/>
          </p:cNvSpPr>
          <p:nvPr>
            <p:ph type="subTitle" idx="1"/>
          </p:nvPr>
        </p:nvSpPr>
        <p:spPr/>
        <p:txBody>
          <a:bodyPr>
            <a:normAutofit/>
          </a:bodyPr>
          <a:lstStyle/>
          <a:p>
            <a:r>
              <a:rPr lang="en-US" dirty="0" smtClean="0"/>
              <a:t>Capstone Project for Data Visualization w/ Python Intensive</a:t>
            </a:r>
          </a:p>
          <a:p>
            <a:r>
              <a:rPr lang="en-US" dirty="0" smtClean="0"/>
              <a:t>Cohort March-5-2017</a:t>
            </a:r>
            <a:endParaRPr lang="en-US" dirty="0"/>
          </a:p>
        </p:txBody>
      </p:sp>
    </p:spTree>
    <p:extLst>
      <p:ext uri="{BB962C8B-B14F-4D97-AF65-F5344CB8AC3E}">
        <p14:creationId xmlns:p14="http://schemas.microsoft.com/office/powerpoint/2010/main" val="309002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3816" y="4746300"/>
            <a:ext cx="3054359" cy="203623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457" y="4746300"/>
            <a:ext cx="3054359" cy="203623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816" y="2498099"/>
            <a:ext cx="3053326" cy="20355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9973" y="2498099"/>
            <a:ext cx="3053325" cy="2035550"/>
          </a:xfrm>
          <a:prstGeom prst="rect">
            <a:avLst/>
          </a:prstGeom>
        </p:spPr>
      </p:pic>
      <p:sp>
        <p:nvSpPr>
          <p:cNvPr id="11" name="Title 1"/>
          <p:cNvSpPr>
            <a:spLocks noGrp="1"/>
          </p:cNvSpPr>
          <p:nvPr>
            <p:ph type="title"/>
          </p:nvPr>
        </p:nvSpPr>
        <p:spPr>
          <a:xfrm>
            <a:off x="0" y="0"/>
            <a:ext cx="12191999" cy="1143000"/>
          </a:xfrm>
          <a:solidFill>
            <a:srgbClr val="002060"/>
          </a:solidFill>
        </p:spPr>
        <p:txBody>
          <a:bodyPr anchor="ctr">
            <a:normAutofit/>
          </a:bodyPr>
          <a:lstStyle/>
          <a:p>
            <a:pPr algn="ct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rPr>
              <a:t>Project Objective</a:t>
            </a:r>
            <a:endParaRPr lang="en-US" sz="3200" dirty="0">
              <a:solidFill>
                <a:schemeClr val="bg1"/>
              </a:solidFill>
              <a:latin typeface="Trebuchet MS" panose="020B060302020202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489284" y="1299411"/>
            <a:ext cx="8983579" cy="923330"/>
          </a:xfrm>
          <a:prstGeom prst="rect">
            <a:avLst/>
          </a:prstGeom>
          <a:noFill/>
        </p:spPr>
        <p:txBody>
          <a:bodyPr wrap="square" rtlCol="0">
            <a:spAutoFit/>
          </a:bodyPr>
          <a:lstStyle/>
          <a:p>
            <a:r>
              <a:rPr lang="en-US" dirty="0" smtClean="0"/>
              <a:t>In this project, I was working as an data visualization developer at Yahoo Finance to help their analysts on the visualizations below. We worked on Netflix stock, which was so much fun to witness, and beneficial at the same time.</a:t>
            </a:r>
            <a:endParaRPr lang="en-US" dirty="0"/>
          </a:p>
        </p:txBody>
      </p:sp>
    </p:spTree>
    <p:extLst>
      <p:ext uri="{BB962C8B-B14F-4D97-AF65-F5344CB8AC3E}">
        <p14:creationId xmlns:p14="http://schemas.microsoft.com/office/powerpoint/2010/main" val="30244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12191999" cy="1143000"/>
          </a:xfrm>
          <a:solidFill>
            <a:srgbClr val="002060"/>
          </a:solidFill>
        </p:spPr>
        <p:txBody>
          <a:bodyPr anchor="ctr">
            <a:normAutofit/>
          </a:bodyPr>
          <a:lstStyle/>
          <a:p>
            <a:pPr algn="ct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rPr>
              <a:t>Distribution of Netflix Stock Prices in 2017</a:t>
            </a:r>
            <a:endParaRPr lang="en-US" sz="3200" dirty="0">
              <a:solidFill>
                <a:schemeClr val="bg1"/>
              </a:solidFill>
              <a:latin typeface="Trebuchet MS" panose="020B0603020202020204" pitchFamily="34" charset="0"/>
              <a:ea typeface="Tahoma" panose="020B0604030504040204" pitchFamily="34" charset="0"/>
              <a:cs typeface="Tahoma" panose="020B0604030504040204" pitchFamily="34" charset="0"/>
            </a:endParaRPr>
          </a:p>
        </p:txBody>
      </p:sp>
      <p:sp>
        <p:nvSpPr>
          <p:cNvPr id="2" name="Content Placeholder 1"/>
          <p:cNvSpPr>
            <a:spLocks noGrp="1"/>
          </p:cNvSpPr>
          <p:nvPr>
            <p:ph idx="1"/>
          </p:nvPr>
        </p:nvSpPr>
        <p:spPr>
          <a:xfrm>
            <a:off x="677333" y="2494549"/>
            <a:ext cx="4632603" cy="3513220"/>
          </a:xfrm>
        </p:spPr>
        <p:txBody>
          <a:bodyPr/>
          <a:lstStyle/>
          <a:p>
            <a:r>
              <a:rPr lang="en-US" sz="2000" b="1" u="sng" dirty="0" smtClean="0"/>
              <a:t>Key points:</a:t>
            </a:r>
            <a:endParaRPr lang="en-US" sz="2000" dirty="0"/>
          </a:p>
          <a:p>
            <a:pPr lvl="1"/>
            <a:r>
              <a:rPr lang="en-US" sz="1400" dirty="0" smtClean="0"/>
              <a:t>Clearly </a:t>
            </a:r>
            <a:r>
              <a:rPr lang="en-US" sz="1400" dirty="0"/>
              <a:t>2017 was a bullish year for Netflix stock with a steady uptrend.</a:t>
            </a:r>
          </a:p>
          <a:p>
            <a:pPr lvl="1"/>
            <a:r>
              <a:rPr lang="en-US" sz="1400" dirty="0" smtClean="0"/>
              <a:t>Price ranges in Q1 </a:t>
            </a:r>
            <a:r>
              <a:rPr lang="en-US" sz="1400" dirty="0"/>
              <a:t>between 125 and 150, Q2 between 140 and 170, Q3 between 140 to 200, and Q4 between 175 to 210.</a:t>
            </a:r>
          </a:p>
          <a:p>
            <a:pPr lvl="1"/>
            <a:r>
              <a:rPr lang="en-US" sz="1400" dirty="0" smtClean="0"/>
              <a:t>Lowest price at </a:t>
            </a:r>
            <a:r>
              <a:rPr lang="en-US" sz="1400" dirty="0" err="1" smtClean="0"/>
              <a:t>aprproximately</a:t>
            </a:r>
            <a:r>
              <a:rPr lang="en-US" sz="1400" dirty="0" smtClean="0"/>
              <a:t> 125</a:t>
            </a:r>
            <a:r>
              <a:rPr lang="en-US" sz="1400" dirty="0"/>
              <a:t>, </a:t>
            </a:r>
            <a:r>
              <a:rPr lang="en-US" sz="1400" dirty="0" err="1" smtClean="0"/>
              <a:t>amd</a:t>
            </a:r>
            <a:r>
              <a:rPr lang="en-US" sz="1400" dirty="0" smtClean="0"/>
              <a:t> highest </a:t>
            </a:r>
            <a:r>
              <a:rPr lang="en-US" sz="1400" dirty="0"/>
              <a:t>at </a:t>
            </a:r>
            <a:r>
              <a:rPr lang="en-US" sz="1400" dirty="0" smtClean="0"/>
              <a:t>around 215 </a:t>
            </a:r>
          </a:p>
          <a:p>
            <a:pPr lvl="1"/>
            <a:r>
              <a:rPr lang="en-US" sz="1400" dirty="0" smtClean="0"/>
              <a:t>Q1 is the least volatile with price hanging at 140ish most of the time.</a:t>
            </a:r>
          </a:p>
          <a:p>
            <a:pPr lvl="1"/>
            <a:r>
              <a:rPr lang="en-US" sz="1400" dirty="0" smtClean="0"/>
              <a:t>Q3 is the most volatile as we see the </a:t>
            </a:r>
            <a:r>
              <a:rPr lang="en-US" sz="1400" dirty="0" err="1" smtClean="0"/>
              <a:t>talles</a:t>
            </a:r>
            <a:r>
              <a:rPr lang="en-US" sz="1400" dirty="0" smtClean="0"/>
              <a:t> violin.</a:t>
            </a:r>
            <a:endParaRPr lang="en-US" sz="1400" dirty="0"/>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984" y="2494549"/>
            <a:ext cx="4072688" cy="2715125"/>
          </a:xfrm>
          <a:prstGeom prst="rect">
            <a:avLst/>
          </a:prstGeom>
        </p:spPr>
      </p:pic>
    </p:spTree>
    <p:extLst>
      <p:ext uri="{BB962C8B-B14F-4D97-AF65-F5344CB8AC3E}">
        <p14:creationId xmlns:p14="http://schemas.microsoft.com/office/powerpoint/2010/main" val="299873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12191999" cy="1143000"/>
          </a:xfrm>
          <a:solidFill>
            <a:srgbClr val="002060"/>
          </a:solidFill>
        </p:spPr>
        <p:txBody>
          <a:bodyPr anchor="ctr">
            <a:normAutofit/>
          </a:bodyPr>
          <a:lstStyle/>
          <a:p>
            <a:pPr algn="ct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rPr>
              <a:t>Netflix EPS: Actual vs Estimate</a:t>
            </a:r>
            <a:endParaRPr lang="en-US" sz="3200" dirty="0">
              <a:solidFill>
                <a:schemeClr val="bg1"/>
              </a:solidFill>
              <a:latin typeface="Trebuchet MS" panose="020B0603020202020204" pitchFamily="34" charset="0"/>
              <a:ea typeface="Tahoma" panose="020B0604030504040204" pitchFamily="34" charset="0"/>
              <a:cs typeface="Tahoma" panose="020B0604030504040204" pitchFamily="34" charset="0"/>
            </a:endParaRPr>
          </a:p>
        </p:txBody>
      </p:sp>
      <p:sp>
        <p:nvSpPr>
          <p:cNvPr id="2" name="Content Placeholder 1"/>
          <p:cNvSpPr>
            <a:spLocks noGrp="1"/>
          </p:cNvSpPr>
          <p:nvPr>
            <p:ph idx="1"/>
          </p:nvPr>
        </p:nvSpPr>
        <p:spPr>
          <a:xfrm>
            <a:off x="677333" y="2735179"/>
            <a:ext cx="4632603" cy="3513220"/>
          </a:xfrm>
        </p:spPr>
        <p:txBody>
          <a:bodyPr/>
          <a:lstStyle/>
          <a:p>
            <a:r>
              <a:rPr lang="en-US" sz="2000" b="1" u="sng" dirty="0" smtClean="0"/>
              <a:t>Key points:</a:t>
            </a:r>
            <a:endParaRPr lang="en-US" sz="2000" dirty="0"/>
          </a:p>
          <a:p>
            <a:pPr lvl="1"/>
            <a:r>
              <a:rPr lang="en-US" sz="1400" dirty="0" smtClean="0"/>
              <a:t>Very minor discrepancies in Q1 and Q4 of only around 3 cents per share.</a:t>
            </a:r>
          </a:p>
          <a:p>
            <a:pPr lvl="1"/>
            <a:r>
              <a:rPr lang="en-US" sz="1400" dirty="0" smtClean="0"/>
              <a:t>Estimations were correct in both Q2 and Q3.</a:t>
            </a:r>
          </a:p>
          <a:p>
            <a:pPr lvl="1"/>
            <a:r>
              <a:rPr lang="en-US" sz="1400" dirty="0" smtClean="0"/>
              <a:t>EPS took dramatically decreased in Q2 of 2017 compared to the previous of Q1.</a:t>
            </a:r>
          </a:p>
          <a:p>
            <a:pPr lvl="1"/>
            <a:r>
              <a:rPr lang="en-US" sz="1400" dirty="0" smtClean="0"/>
              <a:t>However, EPS had a steady growth in Q3 and Q4 to surpass Q1’s earnings.</a:t>
            </a:r>
            <a:endParaRPr lang="en-US" sz="1400"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936" y="2474494"/>
            <a:ext cx="4309938" cy="2873291"/>
          </a:xfrm>
          <a:prstGeom prst="rect">
            <a:avLst/>
          </a:prstGeom>
        </p:spPr>
      </p:pic>
    </p:spTree>
    <p:extLst>
      <p:ext uri="{BB962C8B-B14F-4D97-AF65-F5344CB8AC3E}">
        <p14:creationId xmlns:p14="http://schemas.microsoft.com/office/powerpoint/2010/main" val="26421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12191999" cy="1143000"/>
          </a:xfrm>
          <a:solidFill>
            <a:srgbClr val="002060"/>
          </a:solidFill>
        </p:spPr>
        <p:txBody>
          <a:bodyPr anchor="ctr">
            <a:normAutofit/>
          </a:bodyPr>
          <a:lstStyle/>
          <a:p>
            <a:pPr algn="ct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rPr>
              <a:t>Netflix: Revenue vs. EPS</a:t>
            </a:r>
            <a:endParaRPr lang="en-US" sz="3200" dirty="0">
              <a:solidFill>
                <a:schemeClr val="bg1"/>
              </a:solidFill>
              <a:latin typeface="Trebuchet MS" panose="020B0603020202020204" pitchFamily="34" charset="0"/>
              <a:ea typeface="Tahoma" panose="020B0604030504040204" pitchFamily="34" charset="0"/>
              <a:cs typeface="Tahoma" panose="020B0604030504040204" pitchFamily="34" charset="0"/>
            </a:endParaRPr>
          </a:p>
        </p:txBody>
      </p:sp>
      <p:sp>
        <p:nvSpPr>
          <p:cNvPr id="2" name="Content Placeholder 1"/>
          <p:cNvSpPr>
            <a:spLocks noGrp="1"/>
          </p:cNvSpPr>
          <p:nvPr>
            <p:ph idx="1"/>
          </p:nvPr>
        </p:nvSpPr>
        <p:spPr>
          <a:xfrm>
            <a:off x="677333" y="2735179"/>
            <a:ext cx="4632603" cy="3513220"/>
          </a:xfrm>
        </p:spPr>
        <p:txBody>
          <a:bodyPr/>
          <a:lstStyle/>
          <a:p>
            <a:r>
              <a:rPr lang="en-US" sz="2000" b="1" u="sng" dirty="0" smtClean="0"/>
              <a:t>Key points:</a:t>
            </a:r>
            <a:endParaRPr lang="en-US" sz="2000" dirty="0"/>
          </a:p>
          <a:p>
            <a:pPr lvl="1"/>
            <a:r>
              <a:rPr lang="en-US" sz="1400" dirty="0" smtClean="0"/>
              <a:t>We can see a steady</a:t>
            </a:r>
            <a:r>
              <a:rPr lang="en-US" sz="1400" dirty="0"/>
              <a:t>, compounded quarterly growth in </a:t>
            </a:r>
            <a:r>
              <a:rPr lang="en-US" sz="1400" dirty="0" smtClean="0"/>
              <a:t>revenue over the 2017’s fiscal year. </a:t>
            </a:r>
          </a:p>
          <a:p>
            <a:pPr lvl="1"/>
            <a:r>
              <a:rPr lang="en-US" sz="1400" dirty="0" smtClean="0"/>
              <a:t>From </a:t>
            </a:r>
            <a:r>
              <a:rPr lang="en-US" sz="1400" dirty="0"/>
              <a:t>the graph, we can see that there is a direct correlation between revenue and </a:t>
            </a:r>
            <a:r>
              <a:rPr lang="en-US" sz="1400" dirty="0" smtClean="0"/>
              <a:t>earnings.</a:t>
            </a:r>
            <a:endParaRPr lang="en-US" sz="1400" dirty="0"/>
          </a:p>
          <a:p>
            <a:pPr lvl="1"/>
            <a:r>
              <a:rPr lang="en-US" sz="1400" dirty="0" smtClean="0"/>
              <a:t>We </a:t>
            </a:r>
            <a:r>
              <a:rPr lang="en-US" sz="1400" dirty="0"/>
              <a:t>could say that earnings represents </a:t>
            </a:r>
            <a:r>
              <a:rPr lang="en-US" sz="1400" dirty="0" smtClean="0"/>
              <a:t>a percentage of around </a:t>
            </a:r>
            <a:r>
              <a:rPr lang="en-US" sz="1400" dirty="0"/>
              <a:t>5% of revenue across the four quarters.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510" y="2735179"/>
            <a:ext cx="4024564" cy="2683042"/>
          </a:xfrm>
          <a:prstGeom prst="rect">
            <a:avLst/>
          </a:prstGeom>
        </p:spPr>
      </p:pic>
    </p:spTree>
    <p:extLst>
      <p:ext uri="{BB962C8B-B14F-4D97-AF65-F5344CB8AC3E}">
        <p14:creationId xmlns:p14="http://schemas.microsoft.com/office/powerpoint/2010/main" val="417484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12191999" cy="1143000"/>
          </a:xfrm>
          <a:solidFill>
            <a:srgbClr val="002060"/>
          </a:solidFill>
        </p:spPr>
        <p:txBody>
          <a:bodyPr anchor="ctr">
            <a:normAutofit/>
          </a:bodyPr>
          <a:lstStyle/>
          <a:p>
            <a:pPr algn="ct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rPr>
              <a:t>2017: Netflix </a:t>
            </a: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rPr>
              <a:t>vs. Dow Jones</a:t>
            </a:r>
            <a:endParaRPr lang="en-US" sz="3200" dirty="0">
              <a:solidFill>
                <a:schemeClr val="bg1"/>
              </a:solidFill>
              <a:latin typeface="Trebuchet MS" panose="020B0603020202020204" pitchFamily="34" charset="0"/>
              <a:ea typeface="Tahoma" panose="020B0604030504040204" pitchFamily="34" charset="0"/>
              <a:cs typeface="Tahoma" panose="020B0604030504040204" pitchFamily="34" charset="0"/>
            </a:endParaRPr>
          </a:p>
        </p:txBody>
      </p:sp>
      <p:sp>
        <p:nvSpPr>
          <p:cNvPr id="2" name="Content Placeholder 1"/>
          <p:cNvSpPr>
            <a:spLocks noGrp="1"/>
          </p:cNvSpPr>
          <p:nvPr>
            <p:ph idx="1"/>
          </p:nvPr>
        </p:nvSpPr>
        <p:spPr>
          <a:xfrm>
            <a:off x="677333" y="2735179"/>
            <a:ext cx="4632603" cy="3513220"/>
          </a:xfrm>
        </p:spPr>
        <p:txBody>
          <a:bodyPr>
            <a:normAutofit fontScale="92500"/>
          </a:bodyPr>
          <a:lstStyle/>
          <a:p>
            <a:r>
              <a:rPr lang="en-US" sz="2000" b="1" u="sng" dirty="0" smtClean="0"/>
              <a:t>Key points:</a:t>
            </a:r>
            <a:endParaRPr lang="en-US" sz="2000" dirty="0"/>
          </a:p>
          <a:p>
            <a:pPr lvl="1"/>
            <a:r>
              <a:rPr lang="en-US" dirty="0"/>
              <a:t>On </a:t>
            </a:r>
            <a:r>
              <a:rPr lang="en-US" dirty="0" smtClean="0"/>
              <a:t>average, </a:t>
            </a:r>
            <a:r>
              <a:rPr lang="en-US" dirty="0"/>
              <a:t>Netflix trend has the same steepness as Dow </a:t>
            </a:r>
            <a:r>
              <a:rPr lang="en-US" dirty="0" smtClean="0"/>
              <a:t>Jones, </a:t>
            </a:r>
            <a:r>
              <a:rPr lang="en-US" dirty="0"/>
              <a:t>however </a:t>
            </a:r>
            <a:r>
              <a:rPr lang="en-US" dirty="0" smtClean="0"/>
              <a:t>had </a:t>
            </a:r>
            <a:r>
              <a:rPr lang="en-US" dirty="0"/>
              <a:t>corrections in May, August, and December</a:t>
            </a:r>
            <a:r>
              <a:rPr lang="en-US" dirty="0" smtClean="0"/>
              <a:t>.</a:t>
            </a:r>
          </a:p>
          <a:p>
            <a:pPr lvl="1"/>
            <a:r>
              <a:rPr lang="en-US" dirty="0"/>
              <a:t>Netflix is obviously the volatile one of the two, </a:t>
            </a:r>
            <a:r>
              <a:rPr lang="en-US" dirty="0" smtClean="0"/>
              <a:t>which is highly likely </a:t>
            </a:r>
            <a:r>
              <a:rPr lang="en-US" dirty="0"/>
              <a:t>as it is a stock compared to an </a:t>
            </a:r>
            <a:r>
              <a:rPr lang="en-US" dirty="0" smtClean="0"/>
              <a:t>index that his heavier and slower.</a:t>
            </a:r>
          </a:p>
          <a:p>
            <a:pPr lvl="1"/>
            <a:r>
              <a:rPr lang="en-US" dirty="0"/>
              <a:t>As </a:t>
            </a:r>
            <a:r>
              <a:rPr lang="en-US" dirty="0" smtClean="0"/>
              <a:t>noticed, </a:t>
            </a:r>
            <a:r>
              <a:rPr lang="en-US" dirty="0"/>
              <a:t>there is a big </a:t>
            </a:r>
            <a:r>
              <a:rPr lang="en-US" dirty="0" smtClean="0"/>
              <a:t>difference </a:t>
            </a:r>
            <a:r>
              <a:rPr lang="en-US" dirty="0"/>
              <a:t>in the prices, which is normal because </a:t>
            </a:r>
            <a:r>
              <a:rPr lang="en-US" dirty="0" smtClean="0"/>
              <a:t>Netflix </a:t>
            </a:r>
            <a:r>
              <a:rPr lang="en-US" dirty="0"/>
              <a:t>is a </a:t>
            </a:r>
            <a:r>
              <a:rPr lang="en-US" dirty="0" smtClean="0"/>
              <a:t>company, while Dow Jones’s </a:t>
            </a:r>
            <a:r>
              <a:rPr lang="en-US" dirty="0"/>
              <a:t>price represents the weighted </a:t>
            </a:r>
            <a:r>
              <a:rPr lang="en-US" dirty="0" smtClean="0"/>
              <a:t>price </a:t>
            </a:r>
            <a:r>
              <a:rPr lang="en-US" dirty="0"/>
              <a:t>of </a:t>
            </a:r>
            <a:r>
              <a:rPr lang="en-US" dirty="0" smtClean="0"/>
              <a:t>various large companies.</a:t>
            </a:r>
          </a:p>
          <a:p>
            <a:pPr lvl="1"/>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936" y="2454442"/>
            <a:ext cx="4235118" cy="2975811"/>
          </a:xfrm>
          <a:prstGeom prst="rect">
            <a:avLst/>
          </a:prstGeom>
        </p:spPr>
      </p:pic>
    </p:spTree>
    <p:extLst>
      <p:ext uri="{BB962C8B-B14F-4D97-AF65-F5344CB8AC3E}">
        <p14:creationId xmlns:p14="http://schemas.microsoft.com/office/powerpoint/2010/main" val="148769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1999" cy="1143000"/>
          </a:xfrm>
          <a:prstGeom prst="rect">
            <a:avLst/>
          </a:prstGeom>
          <a:solidFill>
            <a:srgbClr val="002060"/>
          </a:solid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rPr>
              <a:t>Thank you! </a:t>
            </a:r>
            <a:r>
              <a:rPr lang="en-US" sz="3200" dirty="0" smtClean="0">
                <a:solidFill>
                  <a:schemeClr val="bg1"/>
                </a:solidFill>
                <a:latin typeface="Trebuchet MS" panose="020B0603020202020204" pitchFamily="34" charset="0"/>
                <a:ea typeface="Tahoma" panose="020B0604030504040204" pitchFamily="34" charset="0"/>
                <a:cs typeface="Tahoma" panose="020B0604030504040204" pitchFamily="34" charset="0"/>
                <a:sym typeface="Wingdings" panose="05000000000000000000" pitchFamily="2" charset="2"/>
              </a:rPr>
              <a:t></a:t>
            </a:r>
            <a:endParaRPr lang="en-US" sz="3200" dirty="0">
              <a:solidFill>
                <a:schemeClr val="bg1"/>
              </a:solidFill>
              <a:latin typeface="Trebuchet MS" panose="020B0603020202020204" pitchFamily="34" charset="0"/>
              <a:ea typeface="Tahoma" panose="020B0604030504040204" pitchFamily="34" charset="0"/>
              <a:cs typeface="Tahoma" panose="020B0604030504040204" pitchFamily="34" charset="0"/>
            </a:endParaRPr>
          </a:p>
        </p:txBody>
      </p:sp>
      <p:pic>
        <p:nvPicPr>
          <p:cNvPr id="1026" name="Picture 2" descr="Image result for thumbs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956" y="1846846"/>
            <a:ext cx="4052470" cy="4052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66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TotalTime>
  <Words>383</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Tahoma</vt:lpstr>
      <vt:lpstr>Trebuchet MS</vt:lpstr>
      <vt:lpstr>Wingdings</vt:lpstr>
      <vt:lpstr>Wingdings 3</vt:lpstr>
      <vt:lpstr>Facet</vt:lpstr>
      <vt:lpstr>Netflix Data – by Yaqoub Al Qaoud</vt:lpstr>
      <vt:lpstr>Project Objective</vt:lpstr>
      <vt:lpstr>Distribution of Netflix Stock Prices in 2017</vt:lpstr>
      <vt:lpstr>Netflix EPS: Actual vs Estimate</vt:lpstr>
      <vt:lpstr>Netflix: Revenue vs. EPS</vt:lpstr>
      <vt:lpstr>2017: Netflix vs. Dow Jones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 by Yaqoub Al Qaoud</dc:title>
  <dc:creator>Yaqoub.Al-Q AlQaoud</dc:creator>
  <cp:lastModifiedBy>Yaqoub.Al-Q AlQaoud</cp:lastModifiedBy>
  <cp:revision>5</cp:revision>
  <dcterms:created xsi:type="dcterms:W3CDTF">2019-04-15T20:26:43Z</dcterms:created>
  <dcterms:modified xsi:type="dcterms:W3CDTF">2019-04-15T21:06:06Z</dcterms:modified>
</cp:coreProperties>
</file>