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8"/>
  </p:notesMasterIdLst>
  <p:handoutMasterIdLst>
    <p:handoutMasterId r:id="rId19"/>
  </p:handoutMasterIdLst>
  <p:sldIdLst>
    <p:sldId id="355" r:id="rId7"/>
    <p:sldId id="376" r:id="rId8"/>
    <p:sldId id="377" r:id="rId9"/>
    <p:sldId id="370" r:id="rId10"/>
    <p:sldId id="374" r:id="rId11"/>
    <p:sldId id="371" r:id="rId12"/>
    <p:sldId id="382" r:id="rId13"/>
    <p:sldId id="383" r:id="rId14"/>
    <p:sldId id="373" r:id="rId15"/>
    <p:sldId id="375" r:id="rId16"/>
    <p:sldId id="372" r:id="rId17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8283" autoAdjust="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8" d="100"/>
          <a:sy n="138" d="100"/>
        </p:scale>
        <p:origin x="-1428" y="-102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04/07/2021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04/07/2021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1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59"/>
            <a:ext cx="8508999" cy="34200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1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1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420000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4200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.w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8477401" y="6120224"/>
            <a:ext cx="366491" cy="3602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7663542" y="6120442"/>
            <a:ext cx="679918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7" name="Ellipse 6"/>
          <p:cNvSpPr/>
          <p:nvPr userDrawn="1"/>
        </p:nvSpPr>
        <p:spPr>
          <a:xfrm>
            <a:off x="7132786" y="6093690"/>
            <a:ext cx="396815" cy="3968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9" name="Rechteck 8"/>
          <p:cNvSpPr/>
          <p:nvPr userDrawn="1"/>
        </p:nvSpPr>
        <p:spPr>
          <a:xfrm>
            <a:off x="8477401" y="6120224"/>
            <a:ext cx="366491" cy="360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663542" y="6120442"/>
            <a:ext cx="679918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2" name="Ellipse 11"/>
          <p:cNvSpPr/>
          <p:nvPr userDrawn="1"/>
        </p:nvSpPr>
        <p:spPr>
          <a:xfrm>
            <a:off x="7132786" y="6093690"/>
            <a:ext cx="396815" cy="3968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Rechteck 5"/>
          <p:cNvSpPr/>
          <p:nvPr userDrawn="1"/>
        </p:nvSpPr>
        <p:spPr>
          <a:xfrm>
            <a:off x="8477401" y="6120224"/>
            <a:ext cx="366491" cy="3602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7663542" y="6120442"/>
            <a:ext cx="679918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2" name="Ellipse 11"/>
          <p:cNvSpPr/>
          <p:nvPr userDrawn="1"/>
        </p:nvSpPr>
        <p:spPr>
          <a:xfrm>
            <a:off x="7132786" y="6093690"/>
            <a:ext cx="396815" cy="3968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Rechteck 6"/>
          <p:cNvSpPr/>
          <p:nvPr userDrawn="1"/>
        </p:nvSpPr>
        <p:spPr>
          <a:xfrm>
            <a:off x="8477401" y="6120224"/>
            <a:ext cx="366491" cy="3602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7663542" y="6120442"/>
            <a:ext cx="679918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9" name="Ellipse 8"/>
          <p:cNvSpPr/>
          <p:nvPr userDrawn="1"/>
        </p:nvSpPr>
        <p:spPr>
          <a:xfrm>
            <a:off x="7132786" y="6093690"/>
            <a:ext cx="396815" cy="3968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653" r:id="rId6"/>
    <p:sldLayoutId id="2147483656" r:id="rId7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2" name="Rechteck 11"/>
          <p:cNvSpPr/>
          <p:nvPr userDrawn="1"/>
        </p:nvSpPr>
        <p:spPr>
          <a:xfrm>
            <a:off x="8477401" y="6120224"/>
            <a:ext cx="366491" cy="360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7663542" y="6120442"/>
            <a:ext cx="679918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4" name="Ellipse 13"/>
          <p:cNvSpPr/>
          <p:nvPr userDrawn="1"/>
        </p:nvSpPr>
        <p:spPr>
          <a:xfrm>
            <a:off x="7132786" y="6093690"/>
            <a:ext cx="396815" cy="3968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Rechteck 5"/>
          <p:cNvSpPr/>
          <p:nvPr userDrawn="1"/>
        </p:nvSpPr>
        <p:spPr>
          <a:xfrm>
            <a:off x="8477401" y="6120224"/>
            <a:ext cx="366491" cy="360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7663542" y="6120442"/>
            <a:ext cx="679918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1" name="Ellipse 10"/>
          <p:cNvSpPr/>
          <p:nvPr userDrawn="1"/>
        </p:nvSpPr>
        <p:spPr>
          <a:xfrm>
            <a:off x="7132786" y="6093690"/>
            <a:ext cx="396815" cy="3968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pp.diagrams.net/?page-id=822b0af5-4adb-64df-f703-e8dfc1f81529&amp;scale=auto#G1ULEHODI6QWAD8ojFpsN0R49YMtlQWWq8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7500" y="2293348"/>
            <a:ext cx="8508999" cy="1274125"/>
          </a:xfrm>
        </p:spPr>
        <p:txBody>
          <a:bodyPr/>
          <a:lstStyle/>
          <a:p>
            <a:r>
              <a:rPr lang="de-DE" dirty="0"/>
              <a:t>Yalva</a:t>
            </a:r>
            <a:r>
              <a:rPr lang="tr-TR" dirty="0"/>
              <a:t>ç</a:t>
            </a:r>
            <a:r>
              <a:rPr lang="de-DE" dirty="0"/>
              <a:t> Top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Informatics</a:t>
            </a:r>
          </a:p>
          <a:p>
            <a:r>
              <a:rPr lang="de-DE" dirty="0"/>
              <a:t>Chair for IT Security</a:t>
            </a:r>
          </a:p>
          <a:p>
            <a:r>
              <a:rPr lang="de-DE" dirty="0"/>
              <a:t>Munich, 10 June 2021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Thesis – Initial Meeting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 dirty="0"/>
          </a:p>
        </p:txBody>
      </p:sp>
      <p:pic>
        <p:nvPicPr>
          <p:cNvPr id="1026" name="Picture 2" descr="European Trademarks (CTM) of Siemens Mobility GmbH (18 trademarks)">
            <a:extLst>
              <a:ext uri="{FF2B5EF4-FFF2-40B4-BE49-F238E27FC236}">
                <a16:creationId xmlns:a16="http://schemas.microsoft.com/office/drawing/2014/main" id="{B2277A07-63AA-4C32-A3F7-4C3DFF2A9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475" y="5730244"/>
            <a:ext cx="1828800" cy="85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What will I do?</a:t>
            </a:r>
            <a:endParaRPr lang="de-DE" sz="3000" dirty="0"/>
          </a:p>
        </p:txBody>
      </p:sp>
      <p:pic>
        <p:nvPicPr>
          <p:cNvPr id="6" name="Picture 2" descr="European Trademarks (CTM) of Siemens Mobility GmbH (18 trademarks)">
            <a:extLst>
              <a:ext uri="{FF2B5EF4-FFF2-40B4-BE49-F238E27FC236}">
                <a16:creationId xmlns:a16="http://schemas.microsoft.com/office/drawing/2014/main" id="{94DA5DBE-57EB-4F60-B1E6-385B8AE7A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475" y="5730244"/>
            <a:ext cx="1828800" cy="85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86BEC570-D144-416E-9AAF-3E3C7AA10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91" y="1806090"/>
            <a:ext cx="5295244" cy="4384985"/>
          </a:xfrm>
        </p:spPr>
        <p:txBody>
          <a:bodyPr/>
          <a:lstStyle/>
          <a:p>
            <a:r>
              <a:rPr lang="en-US" b="1" dirty="0"/>
              <a:t>Some feature selection techniques to be studied: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NADICS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ExtraTreesClassifier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Pearson/Chi-squared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RFE (recursive, considers smaller set of features)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Forward/backward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PCA</a:t>
            </a:r>
          </a:p>
          <a:p>
            <a:r>
              <a:rPr lang="en-US" b="1" dirty="0"/>
              <a:t>Challenges: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Viktor testbed: single and multi stage attacks need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Siemens Road6: implement chosen 1-2 attacks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Datasets are very different from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Reconstruction can be overfit in case of Viktor testbed due to scarcity of dimensions</a:t>
            </a:r>
          </a:p>
        </p:txBody>
      </p:sp>
      <p:pic>
        <p:nvPicPr>
          <p:cNvPr id="11" name="Picture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9CF44F9-CE34-4B1F-A9E8-507CF75BB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893" y="3855740"/>
            <a:ext cx="3594107" cy="1811409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7C4494F9-83D0-429F-91CB-0CC092F9F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892" y="1908262"/>
            <a:ext cx="3594107" cy="175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05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Roadmap</a:t>
            </a:r>
            <a:endParaRPr lang="de-DE" sz="3000" dirty="0"/>
          </a:p>
        </p:txBody>
      </p:sp>
      <p:pic>
        <p:nvPicPr>
          <p:cNvPr id="6" name="Picture 2" descr="European Trademarks (CTM) of Siemens Mobility GmbH (18 trademarks)">
            <a:extLst>
              <a:ext uri="{FF2B5EF4-FFF2-40B4-BE49-F238E27FC236}">
                <a16:creationId xmlns:a16="http://schemas.microsoft.com/office/drawing/2014/main" id="{058851EC-06D4-4E63-872C-162231963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179" y="6004072"/>
            <a:ext cx="1828800" cy="85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2" name="Gruppieren 27">
            <a:extLst>
              <a:ext uri="{FF2B5EF4-FFF2-40B4-BE49-F238E27FC236}">
                <a16:creationId xmlns:a16="http://schemas.microsoft.com/office/drawing/2014/main" id="{CDD39CDD-487A-41BD-85E3-820D698CC7C4}"/>
              </a:ext>
            </a:extLst>
          </p:cNvPr>
          <p:cNvGrpSpPr/>
          <p:nvPr/>
        </p:nvGrpSpPr>
        <p:grpSpPr>
          <a:xfrm>
            <a:off x="4577323" y="3272603"/>
            <a:ext cx="1284148" cy="1303718"/>
            <a:chOff x="6146065" y="3097821"/>
            <a:chExt cx="1284148" cy="1303718"/>
          </a:xfrm>
        </p:grpSpPr>
        <p:sp>
          <p:nvSpPr>
            <p:cNvPr id="293" name="Freeform 84">
              <a:extLst>
                <a:ext uri="{FF2B5EF4-FFF2-40B4-BE49-F238E27FC236}">
                  <a16:creationId xmlns:a16="http://schemas.microsoft.com/office/drawing/2014/main" id="{8440755B-49F5-41C5-9F45-6281BBFFAB5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253313" y="3210119"/>
              <a:ext cx="1073648" cy="1067015"/>
            </a:xfrm>
            <a:custGeom>
              <a:avLst/>
              <a:gdLst>
                <a:gd name="T0" fmla="*/ 697 w 798"/>
                <a:gd name="T1" fmla="*/ 0 h 801"/>
                <a:gd name="T2" fmla="*/ 798 w 798"/>
                <a:gd name="T3" fmla="*/ 102 h 801"/>
                <a:gd name="T4" fmla="*/ 99 w 798"/>
                <a:gd name="T5" fmla="*/ 801 h 801"/>
                <a:gd name="T6" fmla="*/ 0 w 798"/>
                <a:gd name="T7" fmla="*/ 699 h 801"/>
                <a:gd name="T8" fmla="*/ 697 w 798"/>
                <a:gd name="T9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8" h="801">
                  <a:moveTo>
                    <a:pt x="697" y="0"/>
                  </a:moveTo>
                  <a:lnTo>
                    <a:pt x="798" y="102"/>
                  </a:lnTo>
                  <a:lnTo>
                    <a:pt x="99" y="801"/>
                  </a:lnTo>
                  <a:lnTo>
                    <a:pt x="0" y="699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BECD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85">
              <a:extLst>
                <a:ext uri="{FF2B5EF4-FFF2-40B4-BE49-F238E27FC236}">
                  <a16:creationId xmlns:a16="http://schemas.microsoft.com/office/drawing/2014/main" id="{AD4FB9BF-34B1-40BD-B1A7-258CE8A927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38020" y="3322482"/>
              <a:ext cx="1087102" cy="1071011"/>
            </a:xfrm>
            <a:custGeom>
              <a:avLst/>
              <a:gdLst>
                <a:gd name="T0" fmla="*/ 0 w 808"/>
                <a:gd name="T1" fmla="*/ 773 h 804"/>
                <a:gd name="T2" fmla="*/ 0 w 808"/>
                <a:gd name="T3" fmla="*/ 700 h 804"/>
                <a:gd name="T4" fmla="*/ 697 w 808"/>
                <a:gd name="T5" fmla="*/ 0 h 804"/>
                <a:gd name="T6" fmla="*/ 768 w 808"/>
                <a:gd name="T7" fmla="*/ 0 h 804"/>
                <a:gd name="T8" fmla="*/ 808 w 808"/>
                <a:gd name="T9" fmla="*/ 40 h 804"/>
                <a:gd name="T10" fmla="*/ 31 w 808"/>
                <a:gd name="T11" fmla="*/ 804 h 804"/>
                <a:gd name="T12" fmla="*/ 0 w 808"/>
                <a:gd name="T13" fmla="*/ 773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8" h="804">
                  <a:moveTo>
                    <a:pt x="0" y="773"/>
                  </a:moveTo>
                  <a:lnTo>
                    <a:pt x="0" y="700"/>
                  </a:lnTo>
                  <a:lnTo>
                    <a:pt x="697" y="0"/>
                  </a:lnTo>
                  <a:lnTo>
                    <a:pt x="768" y="0"/>
                  </a:lnTo>
                  <a:lnTo>
                    <a:pt x="808" y="40"/>
                  </a:lnTo>
                  <a:lnTo>
                    <a:pt x="31" y="804"/>
                  </a:lnTo>
                  <a:lnTo>
                    <a:pt x="0" y="773"/>
                  </a:lnTo>
                  <a:close/>
                </a:path>
              </a:pathLst>
            </a:custGeom>
            <a:solidFill>
              <a:srgbClr val="DFE6E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86">
              <a:extLst>
                <a:ext uri="{FF2B5EF4-FFF2-40B4-BE49-F238E27FC236}">
                  <a16:creationId xmlns:a16="http://schemas.microsoft.com/office/drawing/2014/main" id="{E894E8A8-8A5E-4538-B484-3C03120F8B6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356531" y="3101824"/>
              <a:ext cx="1077685" cy="1069679"/>
            </a:xfrm>
            <a:custGeom>
              <a:avLst/>
              <a:gdLst>
                <a:gd name="T0" fmla="*/ 801 w 801"/>
                <a:gd name="T1" fmla="*/ 30 h 803"/>
                <a:gd name="T2" fmla="*/ 768 w 801"/>
                <a:gd name="T3" fmla="*/ 0 h 803"/>
                <a:gd name="T4" fmla="*/ 0 w 801"/>
                <a:gd name="T5" fmla="*/ 772 h 803"/>
                <a:gd name="T6" fmla="*/ 29 w 801"/>
                <a:gd name="T7" fmla="*/ 803 h 803"/>
                <a:gd name="T8" fmla="*/ 104 w 801"/>
                <a:gd name="T9" fmla="*/ 803 h 803"/>
                <a:gd name="T10" fmla="*/ 801 w 801"/>
                <a:gd name="T11" fmla="*/ 104 h 803"/>
                <a:gd name="T12" fmla="*/ 801 w 801"/>
                <a:gd name="T13" fmla="*/ 3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1" h="803">
                  <a:moveTo>
                    <a:pt x="801" y="30"/>
                  </a:moveTo>
                  <a:lnTo>
                    <a:pt x="768" y="0"/>
                  </a:lnTo>
                  <a:lnTo>
                    <a:pt x="0" y="772"/>
                  </a:lnTo>
                  <a:lnTo>
                    <a:pt x="29" y="803"/>
                  </a:lnTo>
                  <a:lnTo>
                    <a:pt x="104" y="803"/>
                  </a:lnTo>
                  <a:lnTo>
                    <a:pt x="801" y="104"/>
                  </a:lnTo>
                  <a:lnTo>
                    <a:pt x="801" y="30"/>
                  </a:lnTo>
                  <a:close/>
                </a:path>
              </a:pathLst>
            </a:custGeom>
            <a:solidFill>
              <a:srgbClr val="DFE6E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6" name="Gruppieren 28">
            <a:extLst>
              <a:ext uri="{FF2B5EF4-FFF2-40B4-BE49-F238E27FC236}">
                <a16:creationId xmlns:a16="http://schemas.microsoft.com/office/drawing/2014/main" id="{2793DC49-A66F-43E7-B835-0ABE2A70ECB0}"/>
              </a:ext>
            </a:extLst>
          </p:cNvPr>
          <p:cNvGrpSpPr/>
          <p:nvPr/>
        </p:nvGrpSpPr>
        <p:grpSpPr>
          <a:xfrm>
            <a:off x="3361656" y="3273586"/>
            <a:ext cx="1303716" cy="1771455"/>
            <a:chOff x="4930398" y="3098804"/>
            <a:chExt cx="1303716" cy="1771455"/>
          </a:xfrm>
        </p:grpSpPr>
        <p:sp>
          <p:nvSpPr>
            <p:cNvPr id="297" name="Line 87">
              <a:extLst>
                <a:ext uri="{FF2B5EF4-FFF2-40B4-BE49-F238E27FC236}">
                  <a16:creationId xmlns:a16="http://schemas.microsoft.com/office/drawing/2014/main" id="{2E543329-3E9F-4247-89EC-C570CB3854F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636406" y="3353894"/>
              <a:ext cx="0" cy="0"/>
            </a:xfrm>
            <a:prstGeom prst="line">
              <a:avLst/>
            </a:prstGeom>
            <a:noFill/>
            <a:ln w="14288" cap="flat">
              <a:solidFill>
                <a:srgbClr val="32A0A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84">
              <a:extLst>
                <a:ext uri="{FF2B5EF4-FFF2-40B4-BE49-F238E27FC236}">
                  <a16:creationId xmlns:a16="http://schemas.microsoft.com/office/drawing/2014/main" id="{FA3754C0-243F-4DB5-91FC-FE4394A29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378" y="3206438"/>
              <a:ext cx="1073648" cy="1077684"/>
            </a:xfrm>
            <a:custGeom>
              <a:avLst/>
              <a:gdLst>
                <a:gd name="T0" fmla="*/ 697 w 798"/>
                <a:gd name="T1" fmla="*/ 0 h 801"/>
                <a:gd name="T2" fmla="*/ 798 w 798"/>
                <a:gd name="T3" fmla="*/ 102 h 801"/>
                <a:gd name="T4" fmla="*/ 99 w 798"/>
                <a:gd name="T5" fmla="*/ 801 h 801"/>
                <a:gd name="T6" fmla="*/ 0 w 798"/>
                <a:gd name="T7" fmla="*/ 699 h 801"/>
                <a:gd name="T8" fmla="*/ 697 w 798"/>
                <a:gd name="T9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8" h="801">
                  <a:moveTo>
                    <a:pt x="697" y="0"/>
                  </a:moveTo>
                  <a:lnTo>
                    <a:pt x="798" y="102"/>
                  </a:lnTo>
                  <a:lnTo>
                    <a:pt x="99" y="801"/>
                  </a:lnTo>
                  <a:lnTo>
                    <a:pt x="0" y="699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BECD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85">
              <a:extLst>
                <a:ext uri="{FF2B5EF4-FFF2-40B4-BE49-F238E27FC236}">
                  <a16:creationId xmlns:a16="http://schemas.microsoft.com/office/drawing/2014/main" id="{4CE3DA3E-1DCF-45FC-8D54-9F63DA1A4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7012" y="3314072"/>
              <a:ext cx="1087102" cy="1081720"/>
            </a:xfrm>
            <a:custGeom>
              <a:avLst/>
              <a:gdLst>
                <a:gd name="T0" fmla="*/ 0 w 808"/>
                <a:gd name="T1" fmla="*/ 773 h 804"/>
                <a:gd name="T2" fmla="*/ 0 w 808"/>
                <a:gd name="T3" fmla="*/ 700 h 804"/>
                <a:gd name="T4" fmla="*/ 697 w 808"/>
                <a:gd name="T5" fmla="*/ 0 h 804"/>
                <a:gd name="T6" fmla="*/ 768 w 808"/>
                <a:gd name="T7" fmla="*/ 0 h 804"/>
                <a:gd name="T8" fmla="*/ 808 w 808"/>
                <a:gd name="T9" fmla="*/ 40 h 804"/>
                <a:gd name="T10" fmla="*/ 31 w 808"/>
                <a:gd name="T11" fmla="*/ 804 h 804"/>
                <a:gd name="T12" fmla="*/ 0 w 808"/>
                <a:gd name="T13" fmla="*/ 773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8" h="804">
                  <a:moveTo>
                    <a:pt x="0" y="773"/>
                  </a:moveTo>
                  <a:lnTo>
                    <a:pt x="0" y="700"/>
                  </a:lnTo>
                  <a:lnTo>
                    <a:pt x="697" y="0"/>
                  </a:lnTo>
                  <a:lnTo>
                    <a:pt x="768" y="0"/>
                  </a:lnTo>
                  <a:lnTo>
                    <a:pt x="808" y="40"/>
                  </a:lnTo>
                  <a:lnTo>
                    <a:pt x="31" y="804"/>
                  </a:lnTo>
                  <a:lnTo>
                    <a:pt x="0" y="773"/>
                  </a:lnTo>
                  <a:close/>
                </a:path>
              </a:pathLst>
            </a:custGeom>
            <a:solidFill>
              <a:srgbClr val="DFE6E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86">
              <a:extLst>
                <a:ext uri="{FF2B5EF4-FFF2-40B4-BE49-F238E27FC236}">
                  <a16:creationId xmlns:a16="http://schemas.microsoft.com/office/drawing/2014/main" id="{70FEA9B2-0E37-4F02-8DFA-B138C2D9F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0398" y="3098804"/>
              <a:ext cx="1077685" cy="1080375"/>
            </a:xfrm>
            <a:custGeom>
              <a:avLst/>
              <a:gdLst>
                <a:gd name="T0" fmla="*/ 801 w 801"/>
                <a:gd name="T1" fmla="*/ 30 h 803"/>
                <a:gd name="T2" fmla="*/ 768 w 801"/>
                <a:gd name="T3" fmla="*/ 0 h 803"/>
                <a:gd name="T4" fmla="*/ 0 w 801"/>
                <a:gd name="T5" fmla="*/ 772 h 803"/>
                <a:gd name="T6" fmla="*/ 29 w 801"/>
                <a:gd name="T7" fmla="*/ 803 h 803"/>
                <a:gd name="T8" fmla="*/ 104 w 801"/>
                <a:gd name="T9" fmla="*/ 803 h 803"/>
                <a:gd name="T10" fmla="*/ 801 w 801"/>
                <a:gd name="T11" fmla="*/ 104 h 803"/>
                <a:gd name="T12" fmla="*/ 801 w 801"/>
                <a:gd name="T13" fmla="*/ 3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1" h="803">
                  <a:moveTo>
                    <a:pt x="801" y="30"/>
                  </a:moveTo>
                  <a:lnTo>
                    <a:pt x="768" y="0"/>
                  </a:lnTo>
                  <a:lnTo>
                    <a:pt x="0" y="772"/>
                  </a:lnTo>
                  <a:lnTo>
                    <a:pt x="29" y="803"/>
                  </a:lnTo>
                  <a:lnTo>
                    <a:pt x="104" y="803"/>
                  </a:lnTo>
                  <a:lnTo>
                    <a:pt x="801" y="104"/>
                  </a:lnTo>
                  <a:lnTo>
                    <a:pt x="801" y="30"/>
                  </a:lnTo>
                  <a:close/>
                </a:path>
              </a:pathLst>
            </a:custGeom>
            <a:solidFill>
              <a:srgbClr val="DFE6E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Line 87">
              <a:extLst>
                <a:ext uri="{FF2B5EF4-FFF2-40B4-BE49-F238E27FC236}">
                  <a16:creationId xmlns:a16="http://schemas.microsoft.com/office/drawing/2014/main" id="{74687AF4-39A2-4C76-A5FA-FBD6D60B11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6470" y="4870259"/>
              <a:ext cx="0" cy="0"/>
            </a:xfrm>
            <a:prstGeom prst="line">
              <a:avLst/>
            </a:prstGeom>
            <a:noFill/>
            <a:ln w="14288" cap="flat">
              <a:solidFill>
                <a:srgbClr val="32A0A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2" name="Gruppieren 31">
            <a:extLst>
              <a:ext uri="{FF2B5EF4-FFF2-40B4-BE49-F238E27FC236}">
                <a16:creationId xmlns:a16="http://schemas.microsoft.com/office/drawing/2014/main" id="{C4650695-2522-4D00-AE02-876E750325FC}"/>
              </a:ext>
            </a:extLst>
          </p:cNvPr>
          <p:cNvGrpSpPr/>
          <p:nvPr/>
        </p:nvGrpSpPr>
        <p:grpSpPr>
          <a:xfrm>
            <a:off x="2154346" y="3272605"/>
            <a:ext cx="1284149" cy="1303716"/>
            <a:chOff x="3723088" y="3097823"/>
            <a:chExt cx="1284149" cy="1303716"/>
          </a:xfrm>
        </p:grpSpPr>
        <p:sp>
          <p:nvSpPr>
            <p:cNvPr id="303" name="Freeform 84">
              <a:extLst>
                <a:ext uri="{FF2B5EF4-FFF2-40B4-BE49-F238E27FC236}">
                  <a16:creationId xmlns:a16="http://schemas.microsoft.com/office/drawing/2014/main" id="{C09172A8-58B2-4F3F-86F9-994613BB148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830336" y="3210119"/>
              <a:ext cx="1073648" cy="1067015"/>
            </a:xfrm>
            <a:custGeom>
              <a:avLst/>
              <a:gdLst>
                <a:gd name="T0" fmla="*/ 697 w 798"/>
                <a:gd name="T1" fmla="*/ 0 h 801"/>
                <a:gd name="T2" fmla="*/ 798 w 798"/>
                <a:gd name="T3" fmla="*/ 102 h 801"/>
                <a:gd name="T4" fmla="*/ 99 w 798"/>
                <a:gd name="T5" fmla="*/ 801 h 801"/>
                <a:gd name="T6" fmla="*/ 0 w 798"/>
                <a:gd name="T7" fmla="*/ 699 h 801"/>
                <a:gd name="T8" fmla="*/ 697 w 798"/>
                <a:gd name="T9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8" h="801">
                  <a:moveTo>
                    <a:pt x="697" y="0"/>
                  </a:moveTo>
                  <a:lnTo>
                    <a:pt x="798" y="102"/>
                  </a:lnTo>
                  <a:lnTo>
                    <a:pt x="99" y="801"/>
                  </a:lnTo>
                  <a:lnTo>
                    <a:pt x="0" y="699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BECD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85">
              <a:extLst>
                <a:ext uri="{FF2B5EF4-FFF2-40B4-BE49-F238E27FC236}">
                  <a16:creationId xmlns:a16="http://schemas.microsoft.com/office/drawing/2014/main" id="{83D73692-F6D0-47A9-8EF4-10D0E289793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715043" y="3322482"/>
              <a:ext cx="1087102" cy="1071011"/>
            </a:xfrm>
            <a:custGeom>
              <a:avLst/>
              <a:gdLst>
                <a:gd name="T0" fmla="*/ 0 w 808"/>
                <a:gd name="T1" fmla="*/ 773 h 804"/>
                <a:gd name="T2" fmla="*/ 0 w 808"/>
                <a:gd name="T3" fmla="*/ 700 h 804"/>
                <a:gd name="T4" fmla="*/ 697 w 808"/>
                <a:gd name="T5" fmla="*/ 0 h 804"/>
                <a:gd name="T6" fmla="*/ 768 w 808"/>
                <a:gd name="T7" fmla="*/ 0 h 804"/>
                <a:gd name="T8" fmla="*/ 808 w 808"/>
                <a:gd name="T9" fmla="*/ 40 h 804"/>
                <a:gd name="T10" fmla="*/ 31 w 808"/>
                <a:gd name="T11" fmla="*/ 804 h 804"/>
                <a:gd name="T12" fmla="*/ 0 w 808"/>
                <a:gd name="T13" fmla="*/ 773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8" h="804">
                  <a:moveTo>
                    <a:pt x="0" y="773"/>
                  </a:moveTo>
                  <a:lnTo>
                    <a:pt x="0" y="700"/>
                  </a:lnTo>
                  <a:lnTo>
                    <a:pt x="697" y="0"/>
                  </a:lnTo>
                  <a:lnTo>
                    <a:pt x="768" y="0"/>
                  </a:lnTo>
                  <a:lnTo>
                    <a:pt x="808" y="40"/>
                  </a:lnTo>
                  <a:lnTo>
                    <a:pt x="31" y="804"/>
                  </a:lnTo>
                  <a:lnTo>
                    <a:pt x="0" y="773"/>
                  </a:lnTo>
                  <a:close/>
                </a:path>
              </a:pathLst>
            </a:custGeom>
            <a:solidFill>
              <a:srgbClr val="DFE6E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86">
              <a:extLst>
                <a:ext uri="{FF2B5EF4-FFF2-40B4-BE49-F238E27FC236}">
                  <a16:creationId xmlns:a16="http://schemas.microsoft.com/office/drawing/2014/main" id="{57FDE4C6-33EF-4066-938C-FA1C4AF3E68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933555" y="3101826"/>
              <a:ext cx="1077685" cy="1069679"/>
            </a:xfrm>
            <a:custGeom>
              <a:avLst/>
              <a:gdLst>
                <a:gd name="T0" fmla="*/ 801 w 801"/>
                <a:gd name="T1" fmla="*/ 30 h 803"/>
                <a:gd name="T2" fmla="*/ 768 w 801"/>
                <a:gd name="T3" fmla="*/ 0 h 803"/>
                <a:gd name="T4" fmla="*/ 0 w 801"/>
                <a:gd name="T5" fmla="*/ 772 h 803"/>
                <a:gd name="T6" fmla="*/ 29 w 801"/>
                <a:gd name="T7" fmla="*/ 803 h 803"/>
                <a:gd name="T8" fmla="*/ 104 w 801"/>
                <a:gd name="T9" fmla="*/ 803 h 803"/>
                <a:gd name="T10" fmla="*/ 801 w 801"/>
                <a:gd name="T11" fmla="*/ 104 h 803"/>
                <a:gd name="T12" fmla="*/ 801 w 801"/>
                <a:gd name="T13" fmla="*/ 3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1" h="803">
                  <a:moveTo>
                    <a:pt x="801" y="30"/>
                  </a:moveTo>
                  <a:lnTo>
                    <a:pt x="768" y="0"/>
                  </a:lnTo>
                  <a:lnTo>
                    <a:pt x="0" y="772"/>
                  </a:lnTo>
                  <a:lnTo>
                    <a:pt x="29" y="803"/>
                  </a:lnTo>
                  <a:lnTo>
                    <a:pt x="104" y="803"/>
                  </a:lnTo>
                  <a:lnTo>
                    <a:pt x="801" y="104"/>
                  </a:lnTo>
                  <a:lnTo>
                    <a:pt x="801" y="30"/>
                  </a:lnTo>
                  <a:close/>
                </a:path>
              </a:pathLst>
            </a:custGeom>
            <a:solidFill>
              <a:srgbClr val="DFE6E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6" name="Gruppieren 18">
            <a:extLst>
              <a:ext uri="{FF2B5EF4-FFF2-40B4-BE49-F238E27FC236}">
                <a16:creationId xmlns:a16="http://schemas.microsoft.com/office/drawing/2014/main" id="{795F8829-FBA0-4496-AE6C-E6773F156037}"/>
              </a:ext>
            </a:extLst>
          </p:cNvPr>
          <p:cNvGrpSpPr/>
          <p:nvPr/>
        </p:nvGrpSpPr>
        <p:grpSpPr>
          <a:xfrm>
            <a:off x="6998615" y="3277366"/>
            <a:ext cx="1284149" cy="1303716"/>
            <a:chOff x="8567357" y="3102584"/>
            <a:chExt cx="1284149" cy="1303716"/>
          </a:xfrm>
        </p:grpSpPr>
        <p:sp>
          <p:nvSpPr>
            <p:cNvPr id="307" name="Line 87">
              <a:extLst>
                <a:ext uri="{FF2B5EF4-FFF2-40B4-BE49-F238E27FC236}">
                  <a16:creationId xmlns:a16="http://schemas.microsoft.com/office/drawing/2014/main" id="{CE536CE4-5356-4650-BF64-9335201A13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9147820" y="3358658"/>
              <a:ext cx="0" cy="0"/>
            </a:xfrm>
            <a:prstGeom prst="line">
              <a:avLst/>
            </a:prstGeom>
            <a:noFill/>
            <a:ln w="14288" cap="flat">
              <a:solidFill>
                <a:srgbClr val="32A0A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84">
              <a:extLst>
                <a:ext uri="{FF2B5EF4-FFF2-40B4-BE49-F238E27FC236}">
                  <a16:creationId xmlns:a16="http://schemas.microsoft.com/office/drawing/2014/main" id="{0AC79560-A3CF-4CB4-878E-021627719E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8674605" y="3214880"/>
              <a:ext cx="1073648" cy="1067015"/>
            </a:xfrm>
            <a:custGeom>
              <a:avLst/>
              <a:gdLst>
                <a:gd name="T0" fmla="*/ 697 w 798"/>
                <a:gd name="T1" fmla="*/ 0 h 801"/>
                <a:gd name="T2" fmla="*/ 798 w 798"/>
                <a:gd name="T3" fmla="*/ 102 h 801"/>
                <a:gd name="T4" fmla="*/ 99 w 798"/>
                <a:gd name="T5" fmla="*/ 801 h 801"/>
                <a:gd name="T6" fmla="*/ 0 w 798"/>
                <a:gd name="T7" fmla="*/ 699 h 801"/>
                <a:gd name="T8" fmla="*/ 697 w 798"/>
                <a:gd name="T9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8" h="801">
                  <a:moveTo>
                    <a:pt x="697" y="0"/>
                  </a:moveTo>
                  <a:lnTo>
                    <a:pt x="798" y="102"/>
                  </a:lnTo>
                  <a:lnTo>
                    <a:pt x="99" y="801"/>
                  </a:lnTo>
                  <a:lnTo>
                    <a:pt x="0" y="699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BECD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85">
              <a:extLst>
                <a:ext uri="{FF2B5EF4-FFF2-40B4-BE49-F238E27FC236}">
                  <a16:creationId xmlns:a16="http://schemas.microsoft.com/office/drawing/2014/main" id="{5C3EE24F-3A19-4526-BD7A-86CC6E97FD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8559312" y="3327243"/>
              <a:ext cx="1087102" cy="1071011"/>
            </a:xfrm>
            <a:custGeom>
              <a:avLst/>
              <a:gdLst>
                <a:gd name="T0" fmla="*/ 0 w 808"/>
                <a:gd name="T1" fmla="*/ 773 h 804"/>
                <a:gd name="T2" fmla="*/ 0 w 808"/>
                <a:gd name="T3" fmla="*/ 700 h 804"/>
                <a:gd name="T4" fmla="*/ 697 w 808"/>
                <a:gd name="T5" fmla="*/ 0 h 804"/>
                <a:gd name="T6" fmla="*/ 768 w 808"/>
                <a:gd name="T7" fmla="*/ 0 h 804"/>
                <a:gd name="T8" fmla="*/ 808 w 808"/>
                <a:gd name="T9" fmla="*/ 40 h 804"/>
                <a:gd name="T10" fmla="*/ 31 w 808"/>
                <a:gd name="T11" fmla="*/ 804 h 804"/>
                <a:gd name="T12" fmla="*/ 0 w 808"/>
                <a:gd name="T13" fmla="*/ 773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8" h="804">
                  <a:moveTo>
                    <a:pt x="0" y="773"/>
                  </a:moveTo>
                  <a:lnTo>
                    <a:pt x="0" y="700"/>
                  </a:lnTo>
                  <a:lnTo>
                    <a:pt x="697" y="0"/>
                  </a:lnTo>
                  <a:lnTo>
                    <a:pt x="768" y="0"/>
                  </a:lnTo>
                  <a:lnTo>
                    <a:pt x="808" y="40"/>
                  </a:lnTo>
                  <a:lnTo>
                    <a:pt x="31" y="804"/>
                  </a:lnTo>
                  <a:lnTo>
                    <a:pt x="0" y="773"/>
                  </a:lnTo>
                  <a:close/>
                </a:path>
              </a:pathLst>
            </a:custGeom>
            <a:solidFill>
              <a:srgbClr val="DFE6E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86">
              <a:extLst>
                <a:ext uri="{FF2B5EF4-FFF2-40B4-BE49-F238E27FC236}">
                  <a16:creationId xmlns:a16="http://schemas.microsoft.com/office/drawing/2014/main" id="{F1BEE5C2-D930-4E2E-8E57-7B172F3261C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8777824" y="3106587"/>
              <a:ext cx="1077685" cy="1069679"/>
            </a:xfrm>
            <a:custGeom>
              <a:avLst/>
              <a:gdLst>
                <a:gd name="T0" fmla="*/ 801 w 801"/>
                <a:gd name="T1" fmla="*/ 30 h 803"/>
                <a:gd name="T2" fmla="*/ 768 w 801"/>
                <a:gd name="T3" fmla="*/ 0 h 803"/>
                <a:gd name="T4" fmla="*/ 0 w 801"/>
                <a:gd name="T5" fmla="*/ 772 h 803"/>
                <a:gd name="T6" fmla="*/ 29 w 801"/>
                <a:gd name="T7" fmla="*/ 803 h 803"/>
                <a:gd name="T8" fmla="*/ 104 w 801"/>
                <a:gd name="T9" fmla="*/ 803 h 803"/>
                <a:gd name="T10" fmla="*/ 801 w 801"/>
                <a:gd name="T11" fmla="*/ 104 h 803"/>
                <a:gd name="T12" fmla="*/ 801 w 801"/>
                <a:gd name="T13" fmla="*/ 3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1" h="803">
                  <a:moveTo>
                    <a:pt x="801" y="30"/>
                  </a:moveTo>
                  <a:lnTo>
                    <a:pt x="768" y="0"/>
                  </a:lnTo>
                  <a:lnTo>
                    <a:pt x="0" y="772"/>
                  </a:lnTo>
                  <a:lnTo>
                    <a:pt x="29" y="803"/>
                  </a:lnTo>
                  <a:lnTo>
                    <a:pt x="104" y="803"/>
                  </a:lnTo>
                  <a:lnTo>
                    <a:pt x="801" y="104"/>
                  </a:lnTo>
                  <a:lnTo>
                    <a:pt x="801" y="30"/>
                  </a:lnTo>
                  <a:close/>
                </a:path>
              </a:pathLst>
            </a:custGeom>
            <a:solidFill>
              <a:srgbClr val="DFE6E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1" name="Gruppieren 19">
            <a:extLst>
              <a:ext uri="{FF2B5EF4-FFF2-40B4-BE49-F238E27FC236}">
                <a16:creationId xmlns:a16="http://schemas.microsoft.com/office/drawing/2014/main" id="{B361A5F8-79E9-4A3F-A0C7-935399AD7DFA}"/>
              </a:ext>
            </a:extLst>
          </p:cNvPr>
          <p:cNvGrpSpPr/>
          <p:nvPr/>
        </p:nvGrpSpPr>
        <p:grpSpPr>
          <a:xfrm>
            <a:off x="5785272" y="3277367"/>
            <a:ext cx="1284146" cy="1303717"/>
            <a:chOff x="7354014" y="3102585"/>
            <a:chExt cx="1284146" cy="1303717"/>
          </a:xfrm>
        </p:grpSpPr>
        <p:sp>
          <p:nvSpPr>
            <p:cNvPr id="312" name="Freeform 84">
              <a:extLst>
                <a:ext uri="{FF2B5EF4-FFF2-40B4-BE49-F238E27FC236}">
                  <a16:creationId xmlns:a16="http://schemas.microsoft.com/office/drawing/2014/main" id="{2ED92041-8C44-41BD-A9A7-F2020487FA6F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7457265" y="3214882"/>
              <a:ext cx="1073648" cy="1067015"/>
            </a:xfrm>
            <a:custGeom>
              <a:avLst/>
              <a:gdLst>
                <a:gd name="T0" fmla="*/ 697 w 798"/>
                <a:gd name="T1" fmla="*/ 0 h 801"/>
                <a:gd name="T2" fmla="*/ 798 w 798"/>
                <a:gd name="T3" fmla="*/ 102 h 801"/>
                <a:gd name="T4" fmla="*/ 99 w 798"/>
                <a:gd name="T5" fmla="*/ 801 h 801"/>
                <a:gd name="T6" fmla="*/ 0 w 798"/>
                <a:gd name="T7" fmla="*/ 699 h 801"/>
                <a:gd name="T8" fmla="*/ 697 w 798"/>
                <a:gd name="T9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8" h="801">
                  <a:moveTo>
                    <a:pt x="697" y="0"/>
                  </a:moveTo>
                  <a:lnTo>
                    <a:pt x="798" y="102"/>
                  </a:lnTo>
                  <a:lnTo>
                    <a:pt x="99" y="801"/>
                  </a:lnTo>
                  <a:lnTo>
                    <a:pt x="0" y="699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BECD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85">
              <a:extLst>
                <a:ext uri="{FF2B5EF4-FFF2-40B4-BE49-F238E27FC236}">
                  <a16:creationId xmlns:a16="http://schemas.microsoft.com/office/drawing/2014/main" id="{B2270C84-9F86-4985-B00C-6CB1E8321537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7559104" y="3327245"/>
              <a:ext cx="1087102" cy="1071011"/>
            </a:xfrm>
            <a:custGeom>
              <a:avLst/>
              <a:gdLst>
                <a:gd name="T0" fmla="*/ 0 w 808"/>
                <a:gd name="T1" fmla="*/ 773 h 804"/>
                <a:gd name="T2" fmla="*/ 0 w 808"/>
                <a:gd name="T3" fmla="*/ 700 h 804"/>
                <a:gd name="T4" fmla="*/ 697 w 808"/>
                <a:gd name="T5" fmla="*/ 0 h 804"/>
                <a:gd name="T6" fmla="*/ 768 w 808"/>
                <a:gd name="T7" fmla="*/ 0 h 804"/>
                <a:gd name="T8" fmla="*/ 808 w 808"/>
                <a:gd name="T9" fmla="*/ 40 h 804"/>
                <a:gd name="T10" fmla="*/ 31 w 808"/>
                <a:gd name="T11" fmla="*/ 804 h 804"/>
                <a:gd name="T12" fmla="*/ 0 w 808"/>
                <a:gd name="T13" fmla="*/ 773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8" h="804">
                  <a:moveTo>
                    <a:pt x="0" y="773"/>
                  </a:moveTo>
                  <a:lnTo>
                    <a:pt x="0" y="700"/>
                  </a:lnTo>
                  <a:lnTo>
                    <a:pt x="697" y="0"/>
                  </a:lnTo>
                  <a:lnTo>
                    <a:pt x="768" y="0"/>
                  </a:lnTo>
                  <a:lnTo>
                    <a:pt x="808" y="40"/>
                  </a:lnTo>
                  <a:lnTo>
                    <a:pt x="31" y="804"/>
                  </a:lnTo>
                  <a:lnTo>
                    <a:pt x="0" y="773"/>
                  </a:lnTo>
                  <a:close/>
                </a:path>
              </a:pathLst>
            </a:custGeom>
            <a:solidFill>
              <a:srgbClr val="DFE6E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86">
              <a:extLst>
                <a:ext uri="{FF2B5EF4-FFF2-40B4-BE49-F238E27FC236}">
                  <a16:creationId xmlns:a16="http://schemas.microsoft.com/office/drawing/2014/main" id="{F85BB085-03D7-42FF-8B51-0115C6C7FA7A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7350011" y="3106588"/>
              <a:ext cx="1077685" cy="1069679"/>
            </a:xfrm>
            <a:custGeom>
              <a:avLst/>
              <a:gdLst>
                <a:gd name="T0" fmla="*/ 801 w 801"/>
                <a:gd name="T1" fmla="*/ 30 h 803"/>
                <a:gd name="T2" fmla="*/ 768 w 801"/>
                <a:gd name="T3" fmla="*/ 0 h 803"/>
                <a:gd name="T4" fmla="*/ 0 w 801"/>
                <a:gd name="T5" fmla="*/ 772 h 803"/>
                <a:gd name="T6" fmla="*/ 29 w 801"/>
                <a:gd name="T7" fmla="*/ 803 h 803"/>
                <a:gd name="T8" fmla="*/ 104 w 801"/>
                <a:gd name="T9" fmla="*/ 803 h 803"/>
                <a:gd name="T10" fmla="*/ 801 w 801"/>
                <a:gd name="T11" fmla="*/ 104 h 803"/>
                <a:gd name="T12" fmla="*/ 801 w 801"/>
                <a:gd name="T13" fmla="*/ 3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1" h="803">
                  <a:moveTo>
                    <a:pt x="801" y="30"/>
                  </a:moveTo>
                  <a:lnTo>
                    <a:pt x="768" y="0"/>
                  </a:lnTo>
                  <a:lnTo>
                    <a:pt x="0" y="772"/>
                  </a:lnTo>
                  <a:lnTo>
                    <a:pt x="29" y="803"/>
                  </a:lnTo>
                  <a:lnTo>
                    <a:pt x="104" y="803"/>
                  </a:lnTo>
                  <a:lnTo>
                    <a:pt x="801" y="104"/>
                  </a:lnTo>
                  <a:lnTo>
                    <a:pt x="801" y="30"/>
                  </a:lnTo>
                  <a:close/>
                </a:path>
              </a:pathLst>
            </a:custGeom>
            <a:solidFill>
              <a:srgbClr val="DFE6E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Line 87">
              <a:extLst>
                <a:ext uri="{FF2B5EF4-FFF2-40B4-BE49-F238E27FC236}">
                  <a16:creationId xmlns:a16="http://schemas.microsoft.com/office/drawing/2014/main" id="{3FBA7F3A-B326-47CD-BCF4-D0A1A29ACDB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8057699" y="3358657"/>
              <a:ext cx="0" cy="0"/>
            </a:xfrm>
            <a:prstGeom prst="line">
              <a:avLst/>
            </a:prstGeom>
            <a:noFill/>
            <a:ln w="14288" cap="flat">
              <a:solidFill>
                <a:srgbClr val="32A0A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6" name="Gruppieren 32">
            <a:extLst>
              <a:ext uri="{FF2B5EF4-FFF2-40B4-BE49-F238E27FC236}">
                <a16:creationId xmlns:a16="http://schemas.microsoft.com/office/drawing/2014/main" id="{47BDAEDD-BFD5-4631-8785-1F1D87196D6A}"/>
              </a:ext>
            </a:extLst>
          </p:cNvPr>
          <p:cNvGrpSpPr/>
          <p:nvPr/>
        </p:nvGrpSpPr>
        <p:grpSpPr>
          <a:xfrm>
            <a:off x="938074" y="3271205"/>
            <a:ext cx="1303716" cy="1296988"/>
            <a:chOff x="2506816" y="3096423"/>
            <a:chExt cx="1303716" cy="1296988"/>
          </a:xfrm>
        </p:grpSpPr>
        <p:sp>
          <p:nvSpPr>
            <p:cNvPr id="317" name="Line 87">
              <a:extLst>
                <a:ext uri="{FF2B5EF4-FFF2-40B4-BE49-F238E27FC236}">
                  <a16:creationId xmlns:a16="http://schemas.microsoft.com/office/drawing/2014/main" id="{E9216515-F37D-42DD-9EB2-9015B08F9A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213430" y="3353896"/>
              <a:ext cx="0" cy="0"/>
            </a:xfrm>
            <a:prstGeom prst="line">
              <a:avLst/>
            </a:prstGeom>
            <a:noFill/>
            <a:ln w="14288" cap="flat">
              <a:solidFill>
                <a:srgbClr val="32A0A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84">
              <a:extLst>
                <a:ext uri="{FF2B5EF4-FFF2-40B4-BE49-F238E27FC236}">
                  <a16:creationId xmlns:a16="http://schemas.microsoft.com/office/drawing/2014/main" id="{571B40A4-2138-4C00-996B-F321C9E1B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796" y="3204057"/>
              <a:ext cx="1073648" cy="1077684"/>
            </a:xfrm>
            <a:custGeom>
              <a:avLst/>
              <a:gdLst>
                <a:gd name="T0" fmla="*/ 697 w 798"/>
                <a:gd name="T1" fmla="*/ 0 h 801"/>
                <a:gd name="T2" fmla="*/ 798 w 798"/>
                <a:gd name="T3" fmla="*/ 102 h 801"/>
                <a:gd name="T4" fmla="*/ 99 w 798"/>
                <a:gd name="T5" fmla="*/ 801 h 801"/>
                <a:gd name="T6" fmla="*/ 0 w 798"/>
                <a:gd name="T7" fmla="*/ 699 h 801"/>
                <a:gd name="T8" fmla="*/ 697 w 798"/>
                <a:gd name="T9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8" h="801">
                  <a:moveTo>
                    <a:pt x="697" y="0"/>
                  </a:moveTo>
                  <a:lnTo>
                    <a:pt x="798" y="102"/>
                  </a:lnTo>
                  <a:lnTo>
                    <a:pt x="99" y="801"/>
                  </a:lnTo>
                  <a:lnTo>
                    <a:pt x="0" y="699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BECD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85">
              <a:extLst>
                <a:ext uri="{FF2B5EF4-FFF2-40B4-BE49-F238E27FC236}">
                  <a16:creationId xmlns:a16="http://schemas.microsoft.com/office/drawing/2014/main" id="{CC72B991-436B-4092-8533-85EDBE8F7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3430" y="3311691"/>
              <a:ext cx="1087102" cy="1081720"/>
            </a:xfrm>
            <a:custGeom>
              <a:avLst/>
              <a:gdLst>
                <a:gd name="T0" fmla="*/ 0 w 808"/>
                <a:gd name="T1" fmla="*/ 773 h 804"/>
                <a:gd name="T2" fmla="*/ 0 w 808"/>
                <a:gd name="T3" fmla="*/ 700 h 804"/>
                <a:gd name="T4" fmla="*/ 697 w 808"/>
                <a:gd name="T5" fmla="*/ 0 h 804"/>
                <a:gd name="T6" fmla="*/ 768 w 808"/>
                <a:gd name="T7" fmla="*/ 0 h 804"/>
                <a:gd name="T8" fmla="*/ 808 w 808"/>
                <a:gd name="T9" fmla="*/ 40 h 804"/>
                <a:gd name="T10" fmla="*/ 31 w 808"/>
                <a:gd name="T11" fmla="*/ 804 h 804"/>
                <a:gd name="T12" fmla="*/ 0 w 808"/>
                <a:gd name="T13" fmla="*/ 773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8" h="804">
                  <a:moveTo>
                    <a:pt x="0" y="773"/>
                  </a:moveTo>
                  <a:lnTo>
                    <a:pt x="0" y="700"/>
                  </a:lnTo>
                  <a:lnTo>
                    <a:pt x="697" y="0"/>
                  </a:lnTo>
                  <a:lnTo>
                    <a:pt x="768" y="0"/>
                  </a:lnTo>
                  <a:lnTo>
                    <a:pt x="808" y="40"/>
                  </a:lnTo>
                  <a:lnTo>
                    <a:pt x="31" y="804"/>
                  </a:lnTo>
                  <a:lnTo>
                    <a:pt x="0" y="773"/>
                  </a:lnTo>
                  <a:close/>
                </a:path>
              </a:pathLst>
            </a:custGeom>
            <a:solidFill>
              <a:srgbClr val="DFE6E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86">
              <a:extLst>
                <a:ext uri="{FF2B5EF4-FFF2-40B4-BE49-F238E27FC236}">
                  <a16:creationId xmlns:a16="http://schemas.microsoft.com/office/drawing/2014/main" id="{7780EF6B-8C7E-4D2A-A054-C6A8B9700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816" y="3096423"/>
              <a:ext cx="1077685" cy="1080375"/>
            </a:xfrm>
            <a:custGeom>
              <a:avLst/>
              <a:gdLst>
                <a:gd name="T0" fmla="*/ 801 w 801"/>
                <a:gd name="T1" fmla="*/ 30 h 803"/>
                <a:gd name="T2" fmla="*/ 768 w 801"/>
                <a:gd name="T3" fmla="*/ 0 h 803"/>
                <a:gd name="T4" fmla="*/ 0 w 801"/>
                <a:gd name="T5" fmla="*/ 772 h 803"/>
                <a:gd name="T6" fmla="*/ 29 w 801"/>
                <a:gd name="T7" fmla="*/ 803 h 803"/>
                <a:gd name="T8" fmla="*/ 104 w 801"/>
                <a:gd name="T9" fmla="*/ 803 h 803"/>
                <a:gd name="T10" fmla="*/ 801 w 801"/>
                <a:gd name="T11" fmla="*/ 104 h 803"/>
                <a:gd name="T12" fmla="*/ 801 w 801"/>
                <a:gd name="T13" fmla="*/ 3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1" h="803">
                  <a:moveTo>
                    <a:pt x="801" y="30"/>
                  </a:moveTo>
                  <a:lnTo>
                    <a:pt x="768" y="0"/>
                  </a:lnTo>
                  <a:lnTo>
                    <a:pt x="0" y="772"/>
                  </a:lnTo>
                  <a:lnTo>
                    <a:pt x="29" y="803"/>
                  </a:lnTo>
                  <a:lnTo>
                    <a:pt x="104" y="803"/>
                  </a:lnTo>
                  <a:lnTo>
                    <a:pt x="801" y="104"/>
                  </a:lnTo>
                  <a:lnTo>
                    <a:pt x="801" y="30"/>
                  </a:lnTo>
                  <a:close/>
                </a:path>
              </a:pathLst>
            </a:custGeom>
            <a:solidFill>
              <a:srgbClr val="DFE6E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Line 87">
              <a:extLst>
                <a:ext uri="{FF2B5EF4-FFF2-40B4-BE49-F238E27FC236}">
                  <a16:creationId xmlns:a16="http://schemas.microsoft.com/office/drawing/2014/main" id="{97ABDF2B-805A-4399-8061-C147412A4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3430" y="4253487"/>
              <a:ext cx="0" cy="0"/>
            </a:xfrm>
            <a:prstGeom prst="line">
              <a:avLst/>
            </a:prstGeom>
            <a:solidFill>
              <a:schemeClr val="accent1"/>
            </a:solidFill>
            <a:ln w="14288" cap="flat">
              <a:solidFill>
                <a:srgbClr val="32A0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2" name="Freeform 6">
            <a:extLst>
              <a:ext uri="{FF2B5EF4-FFF2-40B4-BE49-F238E27FC236}">
                <a16:creationId xmlns:a16="http://schemas.microsoft.com/office/drawing/2014/main" id="{E86896ED-074D-4D2C-AA11-45DCDFA1589C}"/>
              </a:ext>
            </a:extLst>
          </p:cNvPr>
          <p:cNvSpPr>
            <a:spLocks/>
          </p:cNvSpPr>
          <p:nvPr/>
        </p:nvSpPr>
        <p:spPr bwMode="auto">
          <a:xfrm>
            <a:off x="1156032" y="3489796"/>
            <a:ext cx="2070455" cy="1847536"/>
          </a:xfrm>
          <a:custGeom>
            <a:avLst/>
            <a:gdLst>
              <a:gd name="T0" fmla="*/ 0 w 519"/>
              <a:gd name="T1" fmla="*/ 260 h 463"/>
              <a:gd name="T2" fmla="*/ 133 w 519"/>
              <a:gd name="T3" fmla="*/ 392 h 463"/>
              <a:gd name="T4" fmla="*/ 386 w 519"/>
              <a:gd name="T5" fmla="*/ 392 h 463"/>
              <a:gd name="T6" fmla="*/ 519 w 519"/>
              <a:gd name="T7" fmla="*/ 260 h 463"/>
              <a:gd name="T8" fmla="*/ 259 w 519"/>
              <a:gd name="T9" fmla="*/ 0 h 463"/>
              <a:gd name="T10" fmla="*/ 0 w 519"/>
              <a:gd name="T11" fmla="*/ 260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9" h="463">
                <a:moveTo>
                  <a:pt x="0" y="260"/>
                </a:moveTo>
                <a:cubicBezTo>
                  <a:pt x="133" y="392"/>
                  <a:pt x="133" y="392"/>
                  <a:pt x="133" y="392"/>
                </a:cubicBezTo>
                <a:cubicBezTo>
                  <a:pt x="203" y="463"/>
                  <a:pt x="316" y="463"/>
                  <a:pt x="386" y="392"/>
                </a:cubicBezTo>
                <a:cubicBezTo>
                  <a:pt x="519" y="260"/>
                  <a:pt x="519" y="260"/>
                  <a:pt x="519" y="260"/>
                </a:cubicBezTo>
                <a:cubicBezTo>
                  <a:pt x="259" y="0"/>
                  <a:pt x="259" y="0"/>
                  <a:pt x="259" y="0"/>
                </a:cubicBezTo>
                <a:cubicBezTo>
                  <a:pt x="0" y="260"/>
                  <a:pt x="0" y="260"/>
                  <a:pt x="0" y="260"/>
                </a:cubicBezTo>
                <a:close/>
              </a:path>
            </a:pathLst>
          </a:custGeom>
          <a:solidFill>
            <a:srgbClr val="32A0A0"/>
          </a:solidFill>
          <a:ln>
            <a:noFill/>
          </a:ln>
        </p:spPr>
        <p:txBody>
          <a:bodyPr vert="horz" wrap="square" lIns="0" tIns="21600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60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23" name="Freeform 7">
            <a:extLst>
              <a:ext uri="{FF2B5EF4-FFF2-40B4-BE49-F238E27FC236}">
                <a16:creationId xmlns:a16="http://schemas.microsoft.com/office/drawing/2014/main" id="{8A9DD4A0-F4F3-483F-B2E3-8E74C23EFFED}"/>
              </a:ext>
            </a:extLst>
          </p:cNvPr>
          <p:cNvSpPr>
            <a:spLocks/>
          </p:cNvSpPr>
          <p:nvPr/>
        </p:nvSpPr>
        <p:spPr bwMode="auto">
          <a:xfrm>
            <a:off x="3577756" y="3489796"/>
            <a:ext cx="2073832" cy="1847536"/>
          </a:xfrm>
          <a:custGeom>
            <a:avLst/>
            <a:gdLst>
              <a:gd name="T0" fmla="*/ 260 w 520"/>
              <a:gd name="T1" fmla="*/ 0 h 463"/>
              <a:gd name="T2" fmla="*/ 0 w 520"/>
              <a:gd name="T3" fmla="*/ 260 h 463"/>
              <a:gd name="T4" fmla="*/ 133 w 520"/>
              <a:gd name="T5" fmla="*/ 393 h 463"/>
              <a:gd name="T6" fmla="*/ 387 w 520"/>
              <a:gd name="T7" fmla="*/ 393 h 463"/>
              <a:gd name="T8" fmla="*/ 520 w 520"/>
              <a:gd name="T9" fmla="*/ 260 h 463"/>
              <a:gd name="T10" fmla="*/ 520 w 520"/>
              <a:gd name="T11" fmla="*/ 260 h 463"/>
              <a:gd name="T12" fmla="*/ 260 w 520"/>
              <a:gd name="T13" fmla="*/ 0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0" h="463">
                <a:moveTo>
                  <a:pt x="260" y="0"/>
                </a:moveTo>
                <a:cubicBezTo>
                  <a:pt x="0" y="260"/>
                  <a:pt x="0" y="260"/>
                  <a:pt x="0" y="260"/>
                </a:cubicBezTo>
                <a:cubicBezTo>
                  <a:pt x="133" y="393"/>
                  <a:pt x="133" y="393"/>
                  <a:pt x="133" y="393"/>
                </a:cubicBezTo>
                <a:cubicBezTo>
                  <a:pt x="203" y="463"/>
                  <a:pt x="317" y="463"/>
                  <a:pt x="387" y="393"/>
                </a:cubicBezTo>
                <a:cubicBezTo>
                  <a:pt x="520" y="260"/>
                  <a:pt x="520" y="260"/>
                  <a:pt x="520" y="260"/>
                </a:cubicBezTo>
                <a:cubicBezTo>
                  <a:pt x="520" y="260"/>
                  <a:pt x="520" y="260"/>
                  <a:pt x="520" y="260"/>
                </a:cubicBezTo>
                <a:cubicBezTo>
                  <a:pt x="260" y="0"/>
                  <a:pt x="260" y="0"/>
                  <a:pt x="260" y="0"/>
                </a:cubicBezTo>
                <a:close/>
              </a:path>
            </a:pathLst>
          </a:custGeom>
          <a:solidFill>
            <a:srgbClr val="00646E"/>
          </a:solidFill>
          <a:ln>
            <a:noFill/>
          </a:ln>
        </p:spPr>
        <p:txBody>
          <a:bodyPr vert="horz" wrap="square" lIns="0" tIns="21600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60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24" name="Freeform 8">
            <a:extLst>
              <a:ext uri="{FF2B5EF4-FFF2-40B4-BE49-F238E27FC236}">
                <a16:creationId xmlns:a16="http://schemas.microsoft.com/office/drawing/2014/main" id="{88C184F1-7B91-40AD-8B1C-FE8C8EE9830C}"/>
              </a:ext>
            </a:extLst>
          </p:cNvPr>
          <p:cNvSpPr>
            <a:spLocks/>
          </p:cNvSpPr>
          <p:nvPr/>
        </p:nvSpPr>
        <p:spPr bwMode="auto">
          <a:xfrm>
            <a:off x="5999479" y="3489796"/>
            <a:ext cx="2073832" cy="1847536"/>
          </a:xfrm>
          <a:custGeom>
            <a:avLst/>
            <a:gdLst>
              <a:gd name="T0" fmla="*/ 260 w 520"/>
              <a:gd name="T1" fmla="*/ 0 h 463"/>
              <a:gd name="T2" fmla="*/ 0 w 520"/>
              <a:gd name="T3" fmla="*/ 260 h 463"/>
              <a:gd name="T4" fmla="*/ 133 w 520"/>
              <a:gd name="T5" fmla="*/ 393 h 463"/>
              <a:gd name="T6" fmla="*/ 387 w 520"/>
              <a:gd name="T7" fmla="*/ 393 h 463"/>
              <a:gd name="T8" fmla="*/ 520 w 520"/>
              <a:gd name="T9" fmla="*/ 260 h 463"/>
              <a:gd name="T10" fmla="*/ 520 w 520"/>
              <a:gd name="T11" fmla="*/ 260 h 463"/>
              <a:gd name="T12" fmla="*/ 260 w 520"/>
              <a:gd name="T13" fmla="*/ 0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0" h="463">
                <a:moveTo>
                  <a:pt x="260" y="0"/>
                </a:moveTo>
                <a:cubicBezTo>
                  <a:pt x="0" y="260"/>
                  <a:pt x="0" y="260"/>
                  <a:pt x="0" y="260"/>
                </a:cubicBezTo>
                <a:cubicBezTo>
                  <a:pt x="133" y="393"/>
                  <a:pt x="133" y="393"/>
                  <a:pt x="133" y="393"/>
                </a:cubicBezTo>
                <a:cubicBezTo>
                  <a:pt x="203" y="463"/>
                  <a:pt x="317" y="463"/>
                  <a:pt x="387" y="393"/>
                </a:cubicBezTo>
                <a:cubicBezTo>
                  <a:pt x="520" y="260"/>
                  <a:pt x="520" y="260"/>
                  <a:pt x="520" y="260"/>
                </a:cubicBezTo>
                <a:cubicBezTo>
                  <a:pt x="520" y="260"/>
                  <a:pt x="520" y="260"/>
                  <a:pt x="520" y="260"/>
                </a:cubicBezTo>
                <a:cubicBezTo>
                  <a:pt x="260" y="0"/>
                  <a:pt x="260" y="0"/>
                  <a:pt x="260" y="0"/>
                </a:cubicBezTo>
                <a:close/>
              </a:path>
            </a:pathLst>
          </a:custGeom>
          <a:solidFill>
            <a:srgbClr val="32A0A0"/>
          </a:solidFill>
          <a:ln>
            <a:noFill/>
          </a:ln>
        </p:spPr>
        <p:txBody>
          <a:bodyPr vert="horz" wrap="square" lIns="0" tIns="21600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60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25" name="Freeform 9">
            <a:extLst>
              <a:ext uri="{FF2B5EF4-FFF2-40B4-BE49-F238E27FC236}">
                <a16:creationId xmlns:a16="http://schemas.microsoft.com/office/drawing/2014/main" id="{63910AF7-9DDD-482E-B61F-95F1D86A142D}"/>
              </a:ext>
            </a:extLst>
          </p:cNvPr>
          <p:cNvSpPr>
            <a:spLocks/>
          </p:cNvSpPr>
          <p:nvPr/>
        </p:nvSpPr>
        <p:spPr bwMode="auto">
          <a:xfrm>
            <a:off x="7212028" y="2510299"/>
            <a:ext cx="1839092" cy="1842469"/>
          </a:xfrm>
          <a:custGeom>
            <a:avLst/>
            <a:gdLst>
              <a:gd name="T0" fmla="*/ 0 w 461"/>
              <a:gd name="T1" fmla="*/ 202 h 462"/>
              <a:gd name="T2" fmla="*/ 0 w 461"/>
              <a:gd name="T3" fmla="*/ 202 h 462"/>
              <a:gd name="T4" fmla="*/ 259 w 461"/>
              <a:gd name="T5" fmla="*/ 462 h 462"/>
              <a:gd name="T6" fmla="*/ 389 w 461"/>
              <a:gd name="T7" fmla="*/ 332 h 462"/>
              <a:gd name="T8" fmla="*/ 389 w 461"/>
              <a:gd name="T9" fmla="*/ 72 h 462"/>
              <a:gd name="T10" fmla="*/ 389 w 461"/>
              <a:gd name="T11" fmla="*/ 72 h 462"/>
              <a:gd name="T12" fmla="*/ 129 w 461"/>
              <a:gd name="T13" fmla="*/ 72 h 462"/>
              <a:gd name="T14" fmla="*/ 0 w 461"/>
              <a:gd name="T15" fmla="*/ 202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1" h="462">
                <a:moveTo>
                  <a:pt x="0" y="202"/>
                </a:moveTo>
                <a:cubicBezTo>
                  <a:pt x="0" y="202"/>
                  <a:pt x="0" y="202"/>
                  <a:pt x="0" y="202"/>
                </a:cubicBezTo>
                <a:cubicBezTo>
                  <a:pt x="259" y="462"/>
                  <a:pt x="259" y="462"/>
                  <a:pt x="259" y="462"/>
                </a:cubicBezTo>
                <a:cubicBezTo>
                  <a:pt x="389" y="332"/>
                  <a:pt x="389" y="332"/>
                  <a:pt x="389" y="332"/>
                </a:cubicBezTo>
                <a:cubicBezTo>
                  <a:pt x="461" y="260"/>
                  <a:pt x="461" y="144"/>
                  <a:pt x="389" y="72"/>
                </a:cubicBezTo>
                <a:cubicBezTo>
                  <a:pt x="389" y="72"/>
                  <a:pt x="389" y="72"/>
                  <a:pt x="389" y="72"/>
                </a:cubicBezTo>
                <a:cubicBezTo>
                  <a:pt x="318" y="0"/>
                  <a:pt x="201" y="0"/>
                  <a:pt x="129" y="72"/>
                </a:cubicBezTo>
                <a:lnTo>
                  <a:pt x="0" y="202"/>
                </a:lnTo>
                <a:close/>
              </a:path>
            </a:pathLst>
          </a:custGeom>
          <a:solidFill>
            <a:srgbClr val="4BB9B9"/>
          </a:solidFill>
          <a:ln>
            <a:noFill/>
          </a:ln>
        </p:spPr>
        <p:txBody>
          <a:bodyPr vert="horz" wrap="square" lIns="216000" tIns="0" rIns="0" bIns="21600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60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26" name="Freeform 10">
            <a:extLst>
              <a:ext uri="{FF2B5EF4-FFF2-40B4-BE49-F238E27FC236}">
                <a16:creationId xmlns:a16="http://schemas.microsoft.com/office/drawing/2014/main" id="{B8BA1463-B951-4016-AED8-C914184FDC96}"/>
              </a:ext>
            </a:extLst>
          </p:cNvPr>
          <p:cNvSpPr>
            <a:spLocks/>
          </p:cNvSpPr>
          <p:nvPr/>
        </p:nvSpPr>
        <p:spPr bwMode="auto">
          <a:xfrm>
            <a:off x="174846" y="2513676"/>
            <a:ext cx="1842469" cy="1839092"/>
          </a:xfrm>
          <a:custGeom>
            <a:avLst/>
            <a:gdLst>
              <a:gd name="T0" fmla="*/ 72 w 462"/>
              <a:gd name="T1" fmla="*/ 71 h 461"/>
              <a:gd name="T2" fmla="*/ 72 w 462"/>
              <a:gd name="T3" fmla="*/ 71 h 461"/>
              <a:gd name="T4" fmla="*/ 72 w 462"/>
              <a:gd name="T5" fmla="*/ 331 h 461"/>
              <a:gd name="T6" fmla="*/ 202 w 462"/>
              <a:gd name="T7" fmla="*/ 461 h 461"/>
              <a:gd name="T8" fmla="*/ 462 w 462"/>
              <a:gd name="T9" fmla="*/ 201 h 461"/>
              <a:gd name="T10" fmla="*/ 332 w 462"/>
              <a:gd name="T11" fmla="*/ 71 h 461"/>
              <a:gd name="T12" fmla="*/ 72 w 462"/>
              <a:gd name="T13" fmla="*/ 71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2" h="461">
                <a:moveTo>
                  <a:pt x="72" y="71"/>
                </a:moveTo>
                <a:cubicBezTo>
                  <a:pt x="72" y="71"/>
                  <a:pt x="72" y="71"/>
                  <a:pt x="72" y="71"/>
                </a:cubicBezTo>
                <a:cubicBezTo>
                  <a:pt x="0" y="143"/>
                  <a:pt x="0" y="259"/>
                  <a:pt x="72" y="331"/>
                </a:cubicBezTo>
                <a:cubicBezTo>
                  <a:pt x="202" y="461"/>
                  <a:pt x="202" y="461"/>
                  <a:pt x="202" y="461"/>
                </a:cubicBezTo>
                <a:cubicBezTo>
                  <a:pt x="462" y="201"/>
                  <a:pt x="462" y="201"/>
                  <a:pt x="462" y="201"/>
                </a:cubicBezTo>
                <a:cubicBezTo>
                  <a:pt x="332" y="71"/>
                  <a:pt x="332" y="71"/>
                  <a:pt x="332" y="71"/>
                </a:cubicBezTo>
                <a:cubicBezTo>
                  <a:pt x="260" y="0"/>
                  <a:pt x="144" y="0"/>
                  <a:pt x="72" y="71"/>
                </a:cubicBezTo>
                <a:close/>
              </a:path>
            </a:pathLst>
          </a:custGeom>
          <a:solidFill>
            <a:srgbClr val="4BB9B9"/>
          </a:solidFill>
          <a:ln>
            <a:noFill/>
          </a:ln>
        </p:spPr>
        <p:txBody>
          <a:bodyPr vert="horz" wrap="square" lIns="0" tIns="0" rIns="216000" bIns="216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7" name="Freeform 11">
            <a:extLst>
              <a:ext uri="{FF2B5EF4-FFF2-40B4-BE49-F238E27FC236}">
                <a16:creationId xmlns:a16="http://schemas.microsoft.com/office/drawing/2014/main" id="{0A5225B3-972C-4F7A-9DF0-7AF4465A2441}"/>
              </a:ext>
            </a:extLst>
          </p:cNvPr>
          <p:cNvSpPr>
            <a:spLocks/>
          </p:cNvSpPr>
          <p:nvPr/>
        </p:nvSpPr>
        <p:spPr bwMode="auto">
          <a:xfrm>
            <a:off x="2368583" y="2505232"/>
            <a:ext cx="2070455" cy="1847536"/>
          </a:xfrm>
          <a:custGeom>
            <a:avLst/>
            <a:gdLst>
              <a:gd name="T0" fmla="*/ 0 w 519"/>
              <a:gd name="T1" fmla="*/ 203 h 463"/>
              <a:gd name="T2" fmla="*/ 259 w 519"/>
              <a:gd name="T3" fmla="*/ 463 h 463"/>
              <a:gd name="T4" fmla="*/ 519 w 519"/>
              <a:gd name="T5" fmla="*/ 203 h 463"/>
              <a:gd name="T6" fmla="*/ 386 w 519"/>
              <a:gd name="T7" fmla="*/ 70 h 463"/>
              <a:gd name="T8" fmla="*/ 132 w 519"/>
              <a:gd name="T9" fmla="*/ 70 h 463"/>
              <a:gd name="T10" fmla="*/ 0 w 519"/>
              <a:gd name="T11" fmla="*/ 20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9" h="463">
                <a:moveTo>
                  <a:pt x="0" y="203"/>
                </a:moveTo>
                <a:cubicBezTo>
                  <a:pt x="259" y="463"/>
                  <a:pt x="259" y="463"/>
                  <a:pt x="259" y="463"/>
                </a:cubicBezTo>
                <a:cubicBezTo>
                  <a:pt x="519" y="203"/>
                  <a:pt x="519" y="203"/>
                  <a:pt x="519" y="203"/>
                </a:cubicBezTo>
                <a:cubicBezTo>
                  <a:pt x="386" y="70"/>
                  <a:pt x="386" y="70"/>
                  <a:pt x="386" y="70"/>
                </a:cubicBezTo>
                <a:cubicBezTo>
                  <a:pt x="316" y="0"/>
                  <a:pt x="202" y="0"/>
                  <a:pt x="132" y="70"/>
                </a:cubicBezTo>
                <a:lnTo>
                  <a:pt x="0" y="203"/>
                </a:lnTo>
                <a:close/>
              </a:path>
            </a:pathLst>
          </a:custGeom>
          <a:solidFill>
            <a:srgbClr val="0F8287"/>
          </a:solidFill>
          <a:ln>
            <a:noFill/>
          </a:ln>
        </p:spPr>
        <p:txBody>
          <a:bodyPr vert="horz" wrap="square" lIns="0" tIns="0" rIns="0" bIns="21600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60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8" name="Freeform 12">
            <a:extLst>
              <a:ext uri="{FF2B5EF4-FFF2-40B4-BE49-F238E27FC236}">
                <a16:creationId xmlns:a16="http://schemas.microsoft.com/office/drawing/2014/main" id="{C8E47882-1417-44B4-B2F1-A9351AF65029}"/>
              </a:ext>
            </a:extLst>
          </p:cNvPr>
          <p:cNvSpPr>
            <a:spLocks/>
          </p:cNvSpPr>
          <p:nvPr/>
        </p:nvSpPr>
        <p:spPr bwMode="auto">
          <a:xfrm>
            <a:off x="4790306" y="2505232"/>
            <a:ext cx="2070455" cy="1847536"/>
          </a:xfrm>
          <a:custGeom>
            <a:avLst/>
            <a:gdLst>
              <a:gd name="T0" fmla="*/ 519 w 519"/>
              <a:gd name="T1" fmla="*/ 203 h 463"/>
              <a:gd name="T2" fmla="*/ 386 w 519"/>
              <a:gd name="T3" fmla="*/ 70 h 463"/>
              <a:gd name="T4" fmla="*/ 132 w 519"/>
              <a:gd name="T5" fmla="*/ 70 h 463"/>
              <a:gd name="T6" fmla="*/ 0 w 519"/>
              <a:gd name="T7" fmla="*/ 203 h 463"/>
              <a:gd name="T8" fmla="*/ 0 w 519"/>
              <a:gd name="T9" fmla="*/ 203 h 463"/>
              <a:gd name="T10" fmla="*/ 259 w 519"/>
              <a:gd name="T11" fmla="*/ 463 h 463"/>
              <a:gd name="T12" fmla="*/ 519 w 519"/>
              <a:gd name="T13" fmla="*/ 203 h 463"/>
              <a:gd name="T14" fmla="*/ 519 w 519"/>
              <a:gd name="T15" fmla="*/ 20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9" h="463">
                <a:moveTo>
                  <a:pt x="519" y="203"/>
                </a:moveTo>
                <a:cubicBezTo>
                  <a:pt x="386" y="70"/>
                  <a:pt x="386" y="70"/>
                  <a:pt x="386" y="70"/>
                </a:cubicBezTo>
                <a:cubicBezTo>
                  <a:pt x="316" y="0"/>
                  <a:pt x="203" y="0"/>
                  <a:pt x="132" y="70"/>
                </a:cubicBezTo>
                <a:cubicBezTo>
                  <a:pt x="0" y="203"/>
                  <a:pt x="0" y="203"/>
                  <a:pt x="0" y="203"/>
                </a:cubicBezTo>
                <a:cubicBezTo>
                  <a:pt x="0" y="203"/>
                  <a:pt x="0" y="203"/>
                  <a:pt x="0" y="203"/>
                </a:cubicBezTo>
                <a:cubicBezTo>
                  <a:pt x="259" y="463"/>
                  <a:pt x="259" y="463"/>
                  <a:pt x="259" y="463"/>
                </a:cubicBezTo>
                <a:cubicBezTo>
                  <a:pt x="519" y="203"/>
                  <a:pt x="519" y="203"/>
                  <a:pt x="519" y="203"/>
                </a:cubicBezTo>
                <a:cubicBezTo>
                  <a:pt x="519" y="203"/>
                  <a:pt x="519" y="203"/>
                  <a:pt x="519" y="203"/>
                </a:cubicBezTo>
                <a:close/>
              </a:path>
            </a:pathLst>
          </a:custGeom>
          <a:solidFill>
            <a:srgbClr val="0F8287"/>
          </a:solidFill>
          <a:ln>
            <a:noFill/>
          </a:ln>
        </p:spPr>
        <p:txBody>
          <a:bodyPr vert="horz" wrap="square" lIns="0" tIns="0" rIns="0" bIns="21600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60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29" name="Rechteck 28">
            <a:extLst>
              <a:ext uri="{FF2B5EF4-FFF2-40B4-BE49-F238E27FC236}">
                <a16:creationId xmlns:a16="http://schemas.microsoft.com/office/drawing/2014/main" id="{5722A7D9-94CD-491A-A939-D5730F395D93}"/>
              </a:ext>
            </a:extLst>
          </p:cNvPr>
          <p:cNvSpPr/>
          <p:nvPr/>
        </p:nvSpPr>
        <p:spPr bwMode="gray">
          <a:xfrm>
            <a:off x="174846" y="1611848"/>
            <a:ext cx="1533398" cy="846386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square" lIns="0" tIns="0" rIns="0" bIns="0" numCol="1" spcCol="72000" rtlCol="0" anchor="t" anchorCtr="0">
            <a:spAutoFit/>
          </a:bodyPr>
          <a:lstStyle/>
          <a:p>
            <a:pPr algn="ctr">
              <a:spcBef>
                <a:spcPts val="600"/>
              </a:spcBef>
              <a:tabLst>
                <a:tab pos="1255713" algn="r"/>
              </a:tabLst>
              <a:defRPr/>
            </a:pPr>
            <a:r>
              <a:rPr lang="en-US" altLang="de-DE" sz="1400" b="1" dirty="0">
                <a:solidFill>
                  <a:srgbClr val="41AAAA"/>
                </a:solidFill>
                <a:ea typeface="Arial Unicode MS"/>
              </a:rPr>
              <a:t>15.07.21</a:t>
            </a:r>
          </a:p>
          <a:p>
            <a:pPr marL="0" lvl="1" algn="ctr">
              <a:spcBef>
                <a:spcPts val="600"/>
              </a:spcBef>
              <a:buClr>
                <a:srgbClr val="3C464B"/>
              </a:buClr>
              <a:tabLst>
                <a:tab pos="1255713" algn="r"/>
              </a:tabLst>
              <a:defRPr/>
            </a:pPr>
            <a:r>
              <a:rPr lang="en-US" altLang="de-DE" sz="1200">
                <a:solidFill>
                  <a:schemeClr val="tx1"/>
                </a:solidFill>
                <a:ea typeface="Arial Unicode MS"/>
                <a:cs typeface="Arial" pitchFamily="34" charset="0"/>
              </a:rPr>
              <a:t>Study and </a:t>
            </a:r>
            <a:r>
              <a:rPr lang="en-US" altLang="de-DE" sz="1200" dirty="0">
                <a:solidFill>
                  <a:schemeClr val="tx1"/>
                </a:solidFill>
                <a:ea typeface="Arial Unicode MS"/>
                <a:cs typeface="Arial" pitchFamily="34" charset="0"/>
              </a:rPr>
              <a:t>implementation of the anomaly detector</a:t>
            </a:r>
          </a:p>
        </p:txBody>
      </p:sp>
      <p:sp>
        <p:nvSpPr>
          <p:cNvPr id="330" name="Rechteck 28">
            <a:extLst>
              <a:ext uri="{FF2B5EF4-FFF2-40B4-BE49-F238E27FC236}">
                <a16:creationId xmlns:a16="http://schemas.microsoft.com/office/drawing/2014/main" id="{EA14C4C9-AB4E-4FC0-AD7E-1C4D111B81C6}"/>
              </a:ext>
            </a:extLst>
          </p:cNvPr>
          <p:cNvSpPr/>
          <p:nvPr/>
        </p:nvSpPr>
        <p:spPr bwMode="gray">
          <a:xfrm>
            <a:off x="2622470" y="1611848"/>
            <a:ext cx="1533398" cy="846386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square" lIns="0" tIns="0" rIns="0" bIns="0" numCol="1" spcCol="72000" rtlCol="0" anchor="t" anchorCtr="0">
            <a:spAutoFit/>
          </a:bodyPr>
          <a:lstStyle/>
          <a:p>
            <a:pPr algn="ctr">
              <a:spcBef>
                <a:spcPts val="600"/>
              </a:spcBef>
              <a:tabLst>
                <a:tab pos="1255713" algn="r"/>
              </a:tabLst>
              <a:defRPr/>
            </a:pPr>
            <a:r>
              <a:rPr lang="en-US" altLang="de-DE" sz="1400" b="1" dirty="0">
                <a:solidFill>
                  <a:srgbClr val="41AAAA"/>
                </a:solidFill>
                <a:ea typeface="Arial Unicode MS"/>
              </a:rPr>
              <a:t>01.10.21</a:t>
            </a:r>
          </a:p>
          <a:p>
            <a:pPr marL="0" lvl="1" algn="ctr">
              <a:spcBef>
                <a:spcPts val="600"/>
              </a:spcBef>
              <a:buClr>
                <a:srgbClr val="3C464B"/>
              </a:buClr>
              <a:tabLst>
                <a:tab pos="1255713" algn="r"/>
              </a:tabLst>
              <a:defRPr/>
            </a:pPr>
            <a:r>
              <a:rPr lang="en-US" altLang="de-DE" sz="1200" dirty="0">
                <a:ea typeface="Arial Unicode MS"/>
                <a:cs typeface="Arial" pitchFamily="34" charset="0"/>
              </a:rPr>
              <a:t>Study feature selection techniques in case of GAN</a:t>
            </a:r>
            <a:endParaRPr lang="en-US" altLang="de-DE" sz="1200" dirty="0">
              <a:solidFill>
                <a:schemeClr val="tx1"/>
              </a:solidFill>
              <a:ea typeface="Arial Unicode MS"/>
              <a:cs typeface="Arial" pitchFamily="34" charset="0"/>
            </a:endParaRPr>
          </a:p>
        </p:txBody>
      </p:sp>
      <p:sp>
        <p:nvSpPr>
          <p:cNvPr id="331" name="Rechteck 28">
            <a:extLst>
              <a:ext uri="{FF2B5EF4-FFF2-40B4-BE49-F238E27FC236}">
                <a16:creationId xmlns:a16="http://schemas.microsoft.com/office/drawing/2014/main" id="{2D81C03B-F152-480C-B4D6-DBD43C676CB6}"/>
              </a:ext>
            </a:extLst>
          </p:cNvPr>
          <p:cNvSpPr/>
          <p:nvPr/>
        </p:nvSpPr>
        <p:spPr bwMode="gray">
          <a:xfrm>
            <a:off x="5070096" y="1611848"/>
            <a:ext cx="1533398" cy="846386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square" lIns="0" tIns="0" rIns="0" bIns="0" numCol="1" spcCol="72000" rtlCol="0" anchor="t" anchorCtr="0">
            <a:spAutoFit/>
          </a:bodyPr>
          <a:lstStyle/>
          <a:p>
            <a:pPr algn="ctr">
              <a:spcBef>
                <a:spcPts val="600"/>
              </a:spcBef>
              <a:tabLst>
                <a:tab pos="1255713" algn="r"/>
              </a:tabLst>
              <a:defRPr/>
            </a:pPr>
            <a:r>
              <a:rPr lang="en-US" altLang="de-DE" sz="1400" b="1" dirty="0">
                <a:solidFill>
                  <a:srgbClr val="41AAAA"/>
                </a:solidFill>
                <a:ea typeface="Arial Unicode MS"/>
              </a:rPr>
              <a:t>01.12.211</a:t>
            </a:r>
          </a:p>
          <a:p>
            <a:pPr marL="0" lvl="1" algn="ctr">
              <a:spcBef>
                <a:spcPts val="600"/>
              </a:spcBef>
              <a:buClr>
                <a:srgbClr val="3C464B"/>
              </a:buClr>
              <a:tabLst>
                <a:tab pos="1255713" algn="r"/>
              </a:tabLst>
              <a:defRPr/>
            </a:pPr>
            <a:r>
              <a:rPr lang="en-US" altLang="de-DE" sz="1200" dirty="0">
                <a:solidFill>
                  <a:schemeClr val="tx1"/>
                </a:solidFill>
                <a:ea typeface="Arial Unicode MS"/>
                <a:cs typeface="Arial" pitchFamily="34" charset="0"/>
              </a:rPr>
              <a:t>Study on how to set window size parameter ideally</a:t>
            </a:r>
          </a:p>
        </p:txBody>
      </p:sp>
      <p:sp>
        <p:nvSpPr>
          <p:cNvPr id="332" name="Rechteck 28">
            <a:extLst>
              <a:ext uri="{FF2B5EF4-FFF2-40B4-BE49-F238E27FC236}">
                <a16:creationId xmlns:a16="http://schemas.microsoft.com/office/drawing/2014/main" id="{77A3139C-EF2A-4976-9E86-445FF12AF6F5}"/>
              </a:ext>
            </a:extLst>
          </p:cNvPr>
          <p:cNvSpPr/>
          <p:nvPr/>
        </p:nvSpPr>
        <p:spPr bwMode="gray">
          <a:xfrm>
            <a:off x="7517722" y="1611848"/>
            <a:ext cx="1533398" cy="661720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square" lIns="0" tIns="0" rIns="0" bIns="0" numCol="1" spcCol="72000" rtlCol="0" anchor="t" anchorCtr="0">
            <a:spAutoFit/>
          </a:bodyPr>
          <a:lstStyle/>
          <a:p>
            <a:pPr algn="ctr">
              <a:spcBef>
                <a:spcPts val="600"/>
              </a:spcBef>
              <a:tabLst>
                <a:tab pos="1255713" algn="r"/>
              </a:tabLst>
              <a:defRPr/>
            </a:pPr>
            <a:r>
              <a:rPr lang="en-US" altLang="de-DE" sz="1400" b="1" dirty="0">
                <a:solidFill>
                  <a:srgbClr val="41AAAA"/>
                </a:solidFill>
                <a:ea typeface="Arial Unicode MS"/>
              </a:rPr>
              <a:t>15.01.21</a:t>
            </a:r>
          </a:p>
          <a:p>
            <a:pPr marL="0" lvl="1" algn="ctr">
              <a:spcBef>
                <a:spcPts val="600"/>
              </a:spcBef>
              <a:buClr>
                <a:srgbClr val="3C464B"/>
              </a:buClr>
              <a:tabLst>
                <a:tab pos="1255713" algn="r"/>
              </a:tabLst>
              <a:defRPr/>
            </a:pPr>
            <a:r>
              <a:rPr lang="en-US" altLang="de-DE" sz="1200" dirty="0">
                <a:ea typeface="Arial Unicode MS"/>
                <a:cs typeface="Arial" pitchFamily="34" charset="0"/>
              </a:rPr>
              <a:t>Submission and Presentation</a:t>
            </a:r>
            <a:endParaRPr lang="en-US" altLang="de-DE" sz="1200" dirty="0">
              <a:solidFill>
                <a:schemeClr val="tx1"/>
              </a:solidFill>
              <a:ea typeface="Arial Unicode MS"/>
              <a:cs typeface="Arial" pitchFamily="34" charset="0"/>
            </a:endParaRPr>
          </a:p>
        </p:txBody>
      </p:sp>
      <p:sp>
        <p:nvSpPr>
          <p:cNvPr id="333" name="Rechteck 28">
            <a:extLst>
              <a:ext uri="{FF2B5EF4-FFF2-40B4-BE49-F238E27FC236}">
                <a16:creationId xmlns:a16="http://schemas.microsoft.com/office/drawing/2014/main" id="{399C27FE-50A5-4338-A225-12F7E7BA5595}"/>
              </a:ext>
            </a:extLst>
          </p:cNvPr>
          <p:cNvSpPr/>
          <p:nvPr/>
        </p:nvSpPr>
        <p:spPr bwMode="gray">
          <a:xfrm>
            <a:off x="1400348" y="5493632"/>
            <a:ext cx="1533398" cy="1031051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square" lIns="0" tIns="0" rIns="0" bIns="0" numCol="1" spcCol="72000" rtlCol="0" anchor="t" anchorCtr="0">
            <a:spAutoFit/>
          </a:bodyPr>
          <a:lstStyle/>
          <a:p>
            <a:pPr algn="ctr">
              <a:spcBef>
                <a:spcPts val="600"/>
              </a:spcBef>
              <a:tabLst>
                <a:tab pos="1255713" algn="r"/>
              </a:tabLst>
              <a:defRPr/>
            </a:pPr>
            <a:r>
              <a:rPr lang="en-US" altLang="de-DE" sz="1400" b="1" dirty="0">
                <a:solidFill>
                  <a:srgbClr val="41AAAA"/>
                </a:solidFill>
                <a:ea typeface="Arial Unicode MS"/>
              </a:rPr>
              <a:t>01.09.21</a:t>
            </a:r>
          </a:p>
          <a:p>
            <a:pPr marL="0" lvl="1" algn="ctr">
              <a:spcBef>
                <a:spcPts val="600"/>
              </a:spcBef>
              <a:buClr>
                <a:srgbClr val="3C464B"/>
              </a:buClr>
              <a:tabLst>
                <a:tab pos="1255713" algn="r"/>
              </a:tabLst>
              <a:defRPr/>
            </a:pPr>
            <a:r>
              <a:rPr lang="en-US" altLang="de-DE" sz="1200" dirty="0">
                <a:ea typeface="Arial Unicode MS"/>
                <a:cs typeface="Arial" pitchFamily="34" charset="0"/>
              </a:rPr>
              <a:t>Implementation of the chosen attacks on Viktor Testbed and Siemens dataset</a:t>
            </a:r>
            <a:endParaRPr lang="en-US" altLang="de-DE" sz="1200" dirty="0">
              <a:solidFill>
                <a:schemeClr val="tx1"/>
              </a:solidFill>
              <a:ea typeface="Arial Unicode MS"/>
              <a:cs typeface="Arial" pitchFamily="34" charset="0"/>
            </a:endParaRPr>
          </a:p>
        </p:txBody>
      </p:sp>
      <p:sp>
        <p:nvSpPr>
          <p:cNvPr id="334" name="Rechteck 28">
            <a:extLst>
              <a:ext uri="{FF2B5EF4-FFF2-40B4-BE49-F238E27FC236}">
                <a16:creationId xmlns:a16="http://schemas.microsoft.com/office/drawing/2014/main" id="{F5EE54D3-490C-4556-906B-1D190DBA012C}"/>
              </a:ext>
            </a:extLst>
          </p:cNvPr>
          <p:cNvSpPr/>
          <p:nvPr/>
        </p:nvSpPr>
        <p:spPr bwMode="gray">
          <a:xfrm>
            <a:off x="3847973" y="5493632"/>
            <a:ext cx="1533398" cy="846386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square" lIns="0" tIns="0" rIns="0" bIns="0" numCol="1" spcCol="72000" rtlCol="0" anchor="t" anchorCtr="0">
            <a:spAutoFit/>
          </a:bodyPr>
          <a:lstStyle/>
          <a:p>
            <a:pPr algn="ctr">
              <a:spcBef>
                <a:spcPts val="600"/>
              </a:spcBef>
              <a:tabLst>
                <a:tab pos="1255713" algn="r"/>
              </a:tabLst>
              <a:defRPr/>
            </a:pPr>
            <a:r>
              <a:rPr lang="en-US" altLang="de-DE" sz="1400" b="1" dirty="0">
                <a:solidFill>
                  <a:srgbClr val="41AAAA"/>
                </a:solidFill>
                <a:ea typeface="Arial Unicode MS"/>
              </a:rPr>
              <a:t>01.11.21</a:t>
            </a:r>
          </a:p>
          <a:p>
            <a:pPr marL="0" lvl="1" algn="ctr">
              <a:spcBef>
                <a:spcPts val="600"/>
              </a:spcBef>
              <a:buClr>
                <a:srgbClr val="3C464B"/>
              </a:buClr>
              <a:tabLst>
                <a:tab pos="1255713" algn="r"/>
              </a:tabLst>
              <a:defRPr/>
            </a:pPr>
            <a:r>
              <a:rPr lang="en-US" altLang="de-DE" sz="1200" dirty="0">
                <a:ea typeface="Arial Unicode MS"/>
                <a:cs typeface="Arial" pitchFamily="34" charset="0"/>
              </a:rPr>
              <a:t>Implementation of chosen feature selection techniques</a:t>
            </a:r>
            <a:endParaRPr lang="en-US" altLang="de-DE" sz="1200" dirty="0">
              <a:solidFill>
                <a:schemeClr val="tx1"/>
              </a:solidFill>
              <a:ea typeface="Arial Unicode MS"/>
              <a:cs typeface="Arial" pitchFamily="34" charset="0"/>
            </a:endParaRPr>
          </a:p>
        </p:txBody>
      </p:sp>
      <p:sp>
        <p:nvSpPr>
          <p:cNvPr id="335" name="Rechteck 28">
            <a:extLst>
              <a:ext uri="{FF2B5EF4-FFF2-40B4-BE49-F238E27FC236}">
                <a16:creationId xmlns:a16="http://schemas.microsoft.com/office/drawing/2014/main" id="{3A0A87AF-ACA0-4AD2-8689-08027366FF00}"/>
              </a:ext>
            </a:extLst>
          </p:cNvPr>
          <p:cNvSpPr/>
          <p:nvPr/>
        </p:nvSpPr>
        <p:spPr bwMode="gray">
          <a:xfrm>
            <a:off x="6515885" y="5494842"/>
            <a:ext cx="1107068" cy="477054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square" lIns="0" tIns="0" rIns="0" bIns="0" numCol="1" spcCol="72000" rtlCol="0" anchor="t" anchorCtr="0">
            <a:spAutoFit/>
          </a:bodyPr>
          <a:lstStyle/>
          <a:p>
            <a:pPr algn="ctr">
              <a:spcBef>
                <a:spcPts val="600"/>
              </a:spcBef>
              <a:tabLst>
                <a:tab pos="1255713" algn="r"/>
              </a:tabLst>
              <a:defRPr/>
            </a:pPr>
            <a:r>
              <a:rPr lang="en-US" altLang="de-DE" sz="1400" b="1" dirty="0">
                <a:solidFill>
                  <a:srgbClr val="41AAAA"/>
                </a:solidFill>
                <a:ea typeface="Arial Unicode MS"/>
              </a:rPr>
              <a:t>01.01.22</a:t>
            </a:r>
          </a:p>
          <a:p>
            <a:pPr marL="0" lvl="1" algn="ctr">
              <a:spcBef>
                <a:spcPts val="600"/>
              </a:spcBef>
              <a:buClr>
                <a:srgbClr val="3C464B"/>
              </a:buClr>
              <a:tabLst>
                <a:tab pos="1255713" algn="r"/>
              </a:tabLst>
              <a:defRPr/>
            </a:pPr>
            <a:r>
              <a:rPr lang="en-US" altLang="de-DE" sz="1200" dirty="0">
                <a:ea typeface="Arial Unicode MS"/>
                <a:cs typeface="Arial" pitchFamily="34" charset="0"/>
              </a:rPr>
              <a:t>Documentation</a:t>
            </a:r>
            <a:endParaRPr lang="en-US" altLang="de-DE" sz="1200" dirty="0">
              <a:solidFill>
                <a:schemeClr val="tx1"/>
              </a:solidFill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21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/>
              <a:t>Agenda</a:t>
            </a:r>
          </a:p>
        </p:txBody>
      </p:sp>
      <p:pic>
        <p:nvPicPr>
          <p:cNvPr id="6" name="Picture 2" descr="European Trademarks (CTM) of Siemens Mobility GmbH (18 trademarks)">
            <a:extLst>
              <a:ext uri="{FF2B5EF4-FFF2-40B4-BE49-F238E27FC236}">
                <a16:creationId xmlns:a16="http://schemas.microsoft.com/office/drawing/2014/main" id="{94EF30A4-45DD-4843-989D-9152558C5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475" y="5730244"/>
            <a:ext cx="1828800" cy="85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ieren 6">
            <a:extLst>
              <a:ext uri="{FF2B5EF4-FFF2-40B4-BE49-F238E27FC236}">
                <a16:creationId xmlns:a16="http://schemas.microsoft.com/office/drawing/2014/main" id="{A488D463-C850-4DC5-A38E-21A7D5756F61}"/>
              </a:ext>
            </a:extLst>
          </p:cNvPr>
          <p:cNvGrpSpPr/>
          <p:nvPr/>
        </p:nvGrpSpPr>
        <p:grpSpPr>
          <a:xfrm>
            <a:off x="319287" y="2752726"/>
            <a:ext cx="5472004" cy="648000"/>
            <a:chOff x="627260" y="2235262"/>
            <a:chExt cx="5472004" cy="648000"/>
          </a:xfrm>
        </p:grpSpPr>
        <p:sp>
          <p:nvSpPr>
            <p:cNvPr id="9" name="Rechteck 38">
              <a:extLst>
                <a:ext uri="{FF2B5EF4-FFF2-40B4-BE49-F238E27FC236}">
                  <a16:creationId xmlns:a16="http://schemas.microsoft.com/office/drawing/2014/main" id="{AA51BBB5-3919-4E31-84D3-6AED40A2EE85}"/>
                </a:ext>
              </a:extLst>
            </p:cNvPr>
            <p:cNvSpPr/>
            <p:nvPr/>
          </p:nvSpPr>
          <p:spPr bwMode="gray">
            <a:xfrm>
              <a:off x="627260" y="2235262"/>
              <a:ext cx="648000" cy="648000"/>
            </a:xfrm>
            <a:prstGeom prst="rect">
              <a:avLst/>
            </a:prstGeom>
            <a:solidFill>
              <a:srgbClr val="32A0A0"/>
            </a:solidFill>
            <a:ln>
              <a:noFill/>
            </a:ln>
            <a:effectLst/>
          </p:spPr>
          <p:txBody>
            <a:bodyPr wrap="square" lIns="144000" tIns="72000" rIns="144000" bIns="72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Arial"/>
                  <a:ea typeface="Arial Unicode MS"/>
                  <a:sym typeface="Arial"/>
                </a:rPr>
                <a:t>2</a:t>
              </a:r>
            </a:p>
          </p:txBody>
        </p:sp>
        <p:sp>
          <p:nvSpPr>
            <p:cNvPr id="10" name="Rechteck 47">
              <a:extLst>
                <a:ext uri="{FF2B5EF4-FFF2-40B4-BE49-F238E27FC236}">
                  <a16:creationId xmlns:a16="http://schemas.microsoft.com/office/drawing/2014/main" id="{DB157006-D343-49FD-80AD-FC821C75869B}"/>
                </a:ext>
              </a:extLst>
            </p:cNvPr>
            <p:cNvSpPr/>
            <p:nvPr/>
          </p:nvSpPr>
          <p:spPr bwMode="gray">
            <a:xfrm>
              <a:off x="1346845" y="2235262"/>
              <a:ext cx="4752419" cy="6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lIns="144000" tIns="72000" rIns="144000" bIns="72000" numCol="1" spcCol="72000" rtlCol="0" anchor="ctr">
              <a:noAutofit/>
            </a:bodyPr>
            <a:lstStyle/>
            <a:p>
              <a:pPr>
                <a:spcBef>
                  <a:spcPct val="0"/>
                </a:spcBef>
                <a:buFont typeface="Wingdings" charset="0"/>
                <a:buNone/>
              </a:pPr>
              <a:r>
                <a:rPr lang="en-US" b="1" dirty="0">
                  <a:solidFill>
                    <a:schemeClr val="tx2"/>
                  </a:solidFill>
                  <a:latin typeface="Arial"/>
                  <a:ea typeface="Arial Unicode MS"/>
                </a:rPr>
                <a:t>Motivation</a:t>
              </a:r>
            </a:p>
          </p:txBody>
        </p:sp>
      </p:grpSp>
      <p:grpSp>
        <p:nvGrpSpPr>
          <p:cNvPr id="11" name="Gruppieren 5">
            <a:extLst>
              <a:ext uri="{FF2B5EF4-FFF2-40B4-BE49-F238E27FC236}">
                <a16:creationId xmlns:a16="http://schemas.microsoft.com/office/drawing/2014/main" id="{19461CC7-A49E-456D-8E1D-3C5B078CA5FB}"/>
              </a:ext>
            </a:extLst>
          </p:cNvPr>
          <p:cNvGrpSpPr/>
          <p:nvPr/>
        </p:nvGrpSpPr>
        <p:grpSpPr>
          <a:xfrm>
            <a:off x="319090" y="3573706"/>
            <a:ext cx="5472003" cy="648000"/>
            <a:chOff x="627063" y="3027286"/>
            <a:chExt cx="5472003" cy="648000"/>
          </a:xfrm>
        </p:grpSpPr>
        <p:sp>
          <p:nvSpPr>
            <p:cNvPr id="12" name="Rechteck 39">
              <a:extLst>
                <a:ext uri="{FF2B5EF4-FFF2-40B4-BE49-F238E27FC236}">
                  <a16:creationId xmlns:a16="http://schemas.microsoft.com/office/drawing/2014/main" id="{950529D3-51FD-4968-8FEC-6301B4A7A7D7}"/>
                </a:ext>
              </a:extLst>
            </p:cNvPr>
            <p:cNvSpPr/>
            <p:nvPr/>
          </p:nvSpPr>
          <p:spPr bwMode="gray">
            <a:xfrm>
              <a:off x="627063" y="3027286"/>
              <a:ext cx="648000" cy="648000"/>
            </a:xfrm>
            <a:prstGeom prst="rect">
              <a:avLst/>
            </a:prstGeom>
            <a:solidFill>
              <a:srgbClr val="0F8287"/>
            </a:solidFill>
            <a:ln>
              <a:noFill/>
            </a:ln>
            <a:effectLst/>
          </p:spPr>
          <p:txBody>
            <a:bodyPr wrap="square" lIns="144000" tIns="72000" rIns="144000" bIns="72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Arial"/>
                  <a:ea typeface="Arial Unicode MS"/>
                  <a:sym typeface="Arial"/>
                </a:rPr>
                <a:t>3</a:t>
              </a:r>
            </a:p>
          </p:txBody>
        </p:sp>
        <p:sp>
          <p:nvSpPr>
            <p:cNvPr id="13" name="Rechteck 52">
              <a:extLst>
                <a:ext uri="{FF2B5EF4-FFF2-40B4-BE49-F238E27FC236}">
                  <a16:creationId xmlns:a16="http://schemas.microsoft.com/office/drawing/2014/main" id="{3B0B8A36-C1CB-4160-8768-246B871DE734}"/>
                </a:ext>
              </a:extLst>
            </p:cNvPr>
            <p:cNvSpPr/>
            <p:nvPr/>
          </p:nvSpPr>
          <p:spPr bwMode="gray">
            <a:xfrm>
              <a:off x="1346647" y="3027286"/>
              <a:ext cx="4752419" cy="6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lIns="144000" tIns="72000" rIns="144000" bIns="72000" numCol="1" spcCol="72000" rtlCol="0" anchor="ctr">
              <a:noAutofit/>
            </a:bodyPr>
            <a:lstStyle/>
            <a:p>
              <a:pPr>
                <a:spcBef>
                  <a:spcPct val="0"/>
                </a:spcBef>
                <a:buFont typeface="Wingdings" charset="0"/>
                <a:buNone/>
              </a:pPr>
              <a:r>
                <a:rPr lang="en-US" b="1" dirty="0">
                  <a:solidFill>
                    <a:schemeClr val="tx2"/>
                  </a:solidFill>
                  <a:latin typeface="Arial"/>
                  <a:ea typeface="Arial Unicode MS"/>
                </a:rPr>
                <a:t>Related Work</a:t>
              </a:r>
            </a:p>
          </p:txBody>
        </p:sp>
      </p:grpSp>
      <p:grpSp>
        <p:nvGrpSpPr>
          <p:cNvPr id="14" name="Gruppieren 3">
            <a:extLst>
              <a:ext uri="{FF2B5EF4-FFF2-40B4-BE49-F238E27FC236}">
                <a16:creationId xmlns:a16="http://schemas.microsoft.com/office/drawing/2014/main" id="{C3F7A013-F982-48A2-A60B-215930F43D0D}"/>
              </a:ext>
            </a:extLst>
          </p:cNvPr>
          <p:cNvGrpSpPr/>
          <p:nvPr/>
        </p:nvGrpSpPr>
        <p:grpSpPr>
          <a:xfrm>
            <a:off x="319090" y="4394686"/>
            <a:ext cx="5472003" cy="648000"/>
            <a:chOff x="627063" y="3818712"/>
            <a:chExt cx="5472003" cy="648000"/>
          </a:xfrm>
        </p:grpSpPr>
        <p:sp>
          <p:nvSpPr>
            <p:cNvPr id="15" name="Rechteck 44">
              <a:extLst>
                <a:ext uri="{FF2B5EF4-FFF2-40B4-BE49-F238E27FC236}">
                  <a16:creationId xmlns:a16="http://schemas.microsoft.com/office/drawing/2014/main" id="{B1356664-5EFB-461A-946C-A010D3B0014D}"/>
                </a:ext>
              </a:extLst>
            </p:cNvPr>
            <p:cNvSpPr/>
            <p:nvPr/>
          </p:nvSpPr>
          <p:spPr bwMode="gray">
            <a:xfrm>
              <a:off x="627063" y="3818712"/>
              <a:ext cx="648000" cy="648000"/>
            </a:xfrm>
            <a:prstGeom prst="rect">
              <a:avLst/>
            </a:prstGeom>
            <a:solidFill>
              <a:srgbClr val="00646E"/>
            </a:solidFill>
            <a:ln>
              <a:noFill/>
            </a:ln>
            <a:effectLst/>
          </p:spPr>
          <p:txBody>
            <a:bodyPr wrap="square" lIns="144000" tIns="72000" rIns="144000" bIns="72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Arial"/>
                  <a:ea typeface="Arial Unicode MS"/>
                  <a:sym typeface="Arial"/>
                </a:rPr>
                <a:t>4</a:t>
              </a:r>
            </a:p>
          </p:txBody>
        </p:sp>
        <p:sp>
          <p:nvSpPr>
            <p:cNvPr id="16" name="Rechteck 54">
              <a:extLst>
                <a:ext uri="{FF2B5EF4-FFF2-40B4-BE49-F238E27FC236}">
                  <a16:creationId xmlns:a16="http://schemas.microsoft.com/office/drawing/2014/main" id="{2532BB2C-83DA-47D6-A073-3D2B6048D75D}"/>
                </a:ext>
              </a:extLst>
            </p:cNvPr>
            <p:cNvSpPr/>
            <p:nvPr/>
          </p:nvSpPr>
          <p:spPr bwMode="gray">
            <a:xfrm>
              <a:off x="1346647" y="3818712"/>
              <a:ext cx="4752419" cy="6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lIns="144000" tIns="72000" rIns="144000" bIns="72000" numCol="1" spcCol="72000" rtlCol="0" anchor="ctr">
              <a:noAutofit/>
            </a:bodyPr>
            <a:lstStyle/>
            <a:p>
              <a:pPr>
                <a:spcBef>
                  <a:spcPct val="0"/>
                </a:spcBef>
                <a:buFont typeface="Wingdings" charset="0"/>
                <a:buNone/>
              </a:pPr>
              <a:r>
                <a:rPr lang="en-US" b="1" dirty="0">
                  <a:solidFill>
                    <a:schemeClr val="tx2"/>
                  </a:solidFill>
                  <a:latin typeface="Arial"/>
                  <a:ea typeface="Arial Unicode MS"/>
                </a:rPr>
                <a:t>What will I do?</a:t>
              </a:r>
            </a:p>
          </p:txBody>
        </p:sp>
      </p:grpSp>
      <p:sp>
        <p:nvSpPr>
          <p:cNvPr id="17" name="Rechteck 46">
            <a:extLst>
              <a:ext uri="{FF2B5EF4-FFF2-40B4-BE49-F238E27FC236}">
                <a16:creationId xmlns:a16="http://schemas.microsoft.com/office/drawing/2014/main" id="{55E1B697-676D-4602-BFE7-E5B7CAB9AC37}"/>
              </a:ext>
            </a:extLst>
          </p:cNvPr>
          <p:cNvSpPr/>
          <p:nvPr/>
        </p:nvSpPr>
        <p:spPr bwMode="gray">
          <a:xfrm>
            <a:off x="319199" y="1931746"/>
            <a:ext cx="648000" cy="648000"/>
          </a:xfrm>
          <a:prstGeom prst="rect">
            <a:avLst/>
          </a:prstGeom>
          <a:solidFill>
            <a:srgbClr val="4BB9B9"/>
          </a:solidFill>
          <a:ln>
            <a:noFill/>
          </a:ln>
          <a:effectLst/>
        </p:spPr>
        <p:txBody>
          <a:bodyPr wrap="square" lIns="144000" tIns="72000" rIns="144000" bIns="72000" numCol="1" spcCol="72000" rtlCol="0" anchor="ctr">
            <a:noAutofit/>
          </a:bodyPr>
          <a:lstStyle/>
          <a:p>
            <a:pPr algn="ctr">
              <a:spcBef>
                <a:spcPct val="0"/>
              </a:spcBef>
              <a:buFont typeface="Wingdings" charset="0"/>
              <a:buNone/>
            </a:pPr>
            <a:r>
              <a:rPr lang="en-US" sz="2800" b="1" dirty="0">
                <a:solidFill>
                  <a:schemeClr val="bg1"/>
                </a:solidFill>
                <a:latin typeface="Arial"/>
                <a:ea typeface="Arial Unicode MS"/>
                <a:sym typeface="Arial"/>
              </a:rPr>
              <a:t>1</a:t>
            </a:r>
          </a:p>
        </p:txBody>
      </p:sp>
      <p:sp>
        <p:nvSpPr>
          <p:cNvPr id="18" name="Rechteck 56">
            <a:extLst>
              <a:ext uri="{FF2B5EF4-FFF2-40B4-BE49-F238E27FC236}">
                <a16:creationId xmlns:a16="http://schemas.microsoft.com/office/drawing/2014/main" id="{CD47D0B2-F333-4C73-AB28-11DDD9D19D53}"/>
              </a:ext>
            </a:extLst>
          </p:cNvPr>
          <p:cNvSpPr/>
          <p:nvPr/>
        </p:nvSpPr>
        <p:spPr bwMode="gray">
          <a:xfrm>
            <a:off x="1038783" y="1931746"/>
            <a:ext cx="4752419" cy="64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44000" tIns="72000" rIns="144000" bIns="72000" numCol="1" spcCol="72000" rtlCol="0" anchor="ctr">
            <a:noAutofit/>
          </a:bodyPr>
          <a:lstStyle/>
          <a:p>
            <a:pPr>
              <a:spcBef>
                <a:spcPct val="0"/>
              </a:spcBef>
              <a:buFont typeface="Wingdings" charset="0"/>
              <a:buNone/>
            </a:pPr>
            <a:r>
              <a:rPr lang="en-US" b="1" dirty="0">
                <a:solidFill>
                  <a:schemeClr val="tx2"/>
                </a:solidFill>
                <a:latin typeface="Arial"/>
                <a:ea typeface="Arial Unicode MS"/>
              </a:rPr>
              <a:t>What is the topic?</a:t>
            </a:r>
          </a:p>
        </p:txBody>
      </p:sp>
      <p:sp>
        <p:nvSpPr>
          <p:cNvPr id="19" name="Rechteck 15">
            <a:extLst>
              <a:ext uri="{FF2B5EF4-FFF2-40B4-BE49-F238E27FC236}">
                <a16:creationId xmlns:a16="http://schemas.microsoft.com/office/drawing/2014/main" id="{774BF7E0-89A5-4F9A-AA84-69ECE59D5747}"/>
              </a:ext>
            </a:extLst>
          </p:cNvPr>
          <p:cNvSpPr/>
          <p:nvPr/>
        </p:nvSpPr>
        <p:spPr bwMode="gray">
          <a:xfrm>
            <a:off x="319090" y="5215666"/>
            <a:ext cx="648000" cy="64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lIns="144000" tIns="72000" rIns="144000" bIns="72000" numCol="1" spcCol="7200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>
                <a:solidFill>
                  <a:schemeClr val="bg1"/>
                </a:solidFill>
                <a:latin typeface="Arial"/>
                <a:ea typeface="Arial Unicode MS"/>
                <a:sym typeface="Arial"/>
              </a:rPr>
              <a:t>5</a:t>
            </a:r>
          </a:p>
        </p:txBody>
      </p:sp>
      <p:sp>
        <p:nvSpPr>
          <p:cNvPr id="20" name="Rechteck 16">
            <a:extLst>
              <a:ext uri="{FF2B5EF4-FFF2-40B4-BE49-F238E27FC236}">
                <a16:creationId xmlns:a16="http://schemas.microsoft.com/office/drawing/2014/main" id="{B5931BEE-9545-4377-8B4D-F7AC7E7C859C}"/>
              </a:ext>
            </a:extLst>
          </p:cNvPr>
          <p:cNvSpPr/>
          <p:nvPr/>
        </p:nvSpPr>
        <p:spPr bwMode="gray">
          <a:xfrm>
            <a:off x="1038674" y="5215666"/>
            <a:ext cx="4752419" cy="64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44000" tIns="72000" rIns="144000" bIns="72000" numCol="1" spcCol="72000" rtlCol="0" anchor="ctr">
            <a:no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Arial"/>
                <a:ea typeface="Arial Unicode MS"/>
              </a:rPr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128578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DB1206-2FFD-4FCB-A556-86EFB725A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Industrial Control Systems (ICS):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Sensors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PLCs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SCADA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Closed Network -&gt; Stuxnet -&gt; Security for 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1CEC2A-0E79-4A89-81AA-6AE2E77315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306105-669A-4FB3-8296-6D59AFC9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What is the topic?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689742-7FAC-4246-957E-140792B9C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517" y="1762188"/>
            <a:ext cx="4520665" cy="2574920"/>
          </a:xfrm>
          <a:prstGeom prst="rect">
            <a:avLst/>
          </a:prstGeom>
        </p:spPr>
      </p:pic>
      <p:pic>
        <p:nvPicPr>
          <p:cNvPr id="7" name="Picture 2" descr="European Trademarks (CTM) of Siemens Mobility GmbH (18 trademarks)">
            <a:extLst>
              <a:ext uri="{FF2B5EF4-FFF2-40B4-BE49-F238E27FC236}">
                <a16:creationId xmlns:a16="http://schemas.microsoft.com/office/drawing/2014/main" id="{B1C507CC-AA1B-465F-8AA2-1B46BFA35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475" y="5730244"/>
            <a:ext cx="1828800" cy="85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20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 dirty="0"/>
              <a:t>Features of ICS: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Time-critical, high availability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More periodic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Different protocols than IT networks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sz="2200" dirty="0"/>
          </a:p>
          <a:p>
            <a:r>
              <a:rPr lang="de-DE" sz="2200" dirty="0"/>
              <a:t>Anomaly Detection in ICS:</a:t>
            </a:r>
            <a:endParaRPr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Anomaly based vs</a:t>
            </a:r>
            <a:r>
              <a:rPr lang="de-DE" sz="2200" dirty="0"/>
              <a:t> Signature based</a:t>
            </a:r>
            <a:endParaRPr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Neural Networks vs Machine Learning vs 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Network based vs Host based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What is the topic?</a:t>
            </a:r>
            <a:endParaRPr lang="de-DE" sz="3000" dirty="0"/>
          </a:p>
        </p:txBody>
      </p:sp>
      <p:pic>
        <p:nvPicPr>
          <p:cNvPr id="6" name="Picture 2" descr="European Trademarks (CTM) of Siemens Mobility GmbH (18 trademarks)">
            <a:extLst>
              <a:ext uri="{FF2B5EF4-FFF2-40B4-BE49-F238E27FC236}">
                <a16:creationId xmlns:a16="http://schemas.microsoft.com/office/drawing/2014/main" id="{41F82173-7B7E-4C32-94ED-A1CB34953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475" y="5730244"/>
            <a:ext cx="1828800" cy="85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7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About me: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Siemens -&gt; Yunex, ITS, interurban, working student, 2 years, security, DevOps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Previous security related task (IDP): Access Control of a SCADA system through SSO using Active Directory and Oracle Identity and Access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 deliver a SCADA system called WinCC OA</a:t>
            </a:r>
          </a:p>
          <a:p>
            <a:r>
              <a:rPr lang="de-DE" b="1" dirty="0"/>
              <a:t>Motivation: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every project, the devices and the topology are different.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It is not enough to comply with the standards to secure a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Especially in time critical systems with high availability, non-intrusive detection and prevention systems gain importance.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Based on a simple logic yet very complex when you dive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Series Data -&gt; Neural Network learns the normal behavior -&gt; alerts in case of abnormal behavior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 want to integrate the product of my thesis into a real project as part of the solution.</a:t>
            </a:r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Motivation</a:t>
            </a:r>
            <a:endParaRPr lang="de-DE" sz="3000" dirty="0"/>
          </a:p>
        </p:txBody>
      </p:sp>
      <p:pic>
        <p:nvPicPr>
          <p:cNvPr id="6" name="Picture 2" descr="European Trademarks (CTM) of Siemens Mobility GmbH (18 trademarks)">
            <a:extLst>
              <a:ext uri="{FF2B5EF4-FFF2-40B4-BE49-F238E27FC236}">
                <a16:creationId xmlns:a16="http://schemas.microsoft.com/office/drawing/2014/main" id="{6A96F4B4-4618-47D5-8A5C-CACBC6904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475" y="5730244"/>
            <a:ext cx="1828800" cy="85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42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026C41B-2E0E-4A91-90C6-80A5C7C71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8" y="1868489"/>
            <a:ext cx="5670652" cy="371626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Related Work</a:t>
            </a:r>
          </a:p>
        </p:txBody>
      </p:sp>
      <p:pic>
        <p:nvPicPr>
          <p:cNvPr id="19" name="Picture 2" descr="European Trademarks (CTM) of Siemens Mobility GmbH (18 trademarks)">
            <a:extLst>
              <a:ext uri="{FF2B5EF4-FFF2-40B4-BE49-F238E27FC236}">
                <a16:creationId xmlns:a16="http://schemas.microsoft.com/office/drawing/2014/main" id="{846C89C0-2B11-4C84-A63F-B7F7B6A49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475" y="5730244"/>
            <a:ext cx="1828800" cy="85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236BFA20-17A2-49D1-A7EB-00D6396D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3963" y="2374083"/>
            <a:ext cx="2704126" cy="321066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Gets advantage of periodic and predicatable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Signature DB using Bloom filter (hash)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Packages are compared against 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if not found: packages are compared against most probable „k“ packages that LSTM predicts</a:t>
            </a:r>
          </a:p>
        </p:txBody>
      </p:sp>
    </p:spTree>
    <p:extLst>
      <p:ext uri="{BB962C8B-B14F-4D97-AF65-F5344CB8AC3E}">
        <p14:creationId xmlns:p14="http://schemas.microsoft.com/office/powerpoint/2010/main" val="363796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Related Work</a:t>
            </a:r>
          </a:p>
        </p:txBody>
      </p:sp>
      <p:pic>
        <p:nvPicPr>
          <p:cNvPr id="19" name="Picture 2" descr="European Trademarks (CTM) of Siemens Mobility GmbH (18 trademarks)">
            <a:extLst>
              <a:ext uri="{FF2B5EF4-FFF2-40B4-BE49-F238E27FC236}">
                <a16:creationId xmlns:a16="http://schemas.microsoft.com/office/drawing/2014/main" id="{846C89C0-2B11-4C84-A63F-B7F7B6A49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475" y="5730244"/>
            <a:ext cx="1828800" cy="85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236BFA20-17A2-49D1-A7EB-00D6396D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9681" y="1666151"/>
            <a:ext cx="3098408" cy="406409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GAN generates time series data to compare it against real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No apriori knowledge is required about anomalies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NN encodes and then decodes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During encoding, information about anomalies are lost so they are not decoded for reconstruction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Anomaly score is calculated based on generator and discriminator loss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C230F9-C61D-4AC2-A755-CAA7E68E0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97" y="1666151"/>
            <a:ext cx="5086284" cy="495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7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Related Work</a:t>
            </a:r>
          </a:p>
        </p:txBody>
      </p:sp>
      <p:pic>
        <p:nvPicPr>
          <p:cNvPr id="19" name="Picture 2" descr="European Trademarks (CTM) of Siemens Mobility GmbH (18 trademarks)">
            <a:extLst>
              <a:ext uri="{FF2B5EF4-FFF2-40B4-BE49-F238E27FC236}">
                <a16:creationId xmlns:a16="http://schemas.microsoft.com/office/drawing/2014/main" id="{846C89C0-2B11-4C84-A63F-B7F7B6A49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475" y="5730244"/>
            <a:ext cx="1828800" cy="85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236BFA20-17A2-49D1-A7EB-00D6396D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0953" y="1812958"/>
            <a:ext cx="2976055" cy="39172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2 LSTM-RNNs are used as data generator and discriminator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Before discrimination, the multivariate time series data (both generated and real) is divided into subsequences via a sliding window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PCA is used for dimension reduction to prevent computation overload for LSTM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7709A-8126-4446-BD6A-65FAC7F0A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82" y="1812958"/>
            <a:ext cx="5365571" cy="433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84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hlinkClick r:id="rId2"/>
            <a:extLst>
              <a:ext uri="{FF2B5EF4-FFF2-40B4-BE49-F238E27FC236}">
                <a16:creationId xmlns:a16="http://schemas.microsoft.com/office/drawing/2014/main" id="{CE3B7C9D-81B9-44A2-8780-0ECAC4EB0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068" y="1643827"/>
            <a:ext cx="3091440" cy="198520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7B8143-C180-40FD-98F5-E68A8DDE0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068" y="3629035"/>
            <a:ext cx="3091440" cy="1760850"/>
          </a:xfrm>
          <a:prstGeom prst="rect">
            <a:avLst/>
          </a:prstGeom>
        </p:spPr>
      </p:pic>
      <p:pic>
        <p:nvPicPr>
          <p:cNvPr id="6" name="Picture 2" descr="European Trademarks (CTM) of Siemens Mobility GmbH (18 trademarks)">
            <a:extLst>
              <a:ext uri="{FF2B5EF4-FFF2-40B4-BE49-F238E27FC236}">
                <a16:creationId xmlns:a16="http://schemas.microsoft.com/office/drawing/2014/main" id="{94DA5DBE-57EB-4F60-B1E6-385B8AE7A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252" y="5723375"/>
            <a:ext cx="1772947" cy="8034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What will I do?</a:t>
            </a:r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20648623-0470-4D30-B7A8-76DB4D93D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91" y="1806090"/>
            <a:ext cx="5295244" cy="4384985"/>
          </a:xfrm>
        </p:spPr>
        <p:txBody>
          <a:bodyPr/>
          <a:lstStyle/>
          <a:p>
            <a:r>
              <a:rPr lang="de-DE" b="1" dirty="0"/>
              <a:t>Topic</a:t>
            </a:r>
            <a:r>
              <a:rPr lang="de-DE" dirty="0"/>
              <a:t>: Improving </a:t>
            </a:r>
            <a:r>
              <a:rPr lang="en-US" dirty="0"/>
              <a:t>GAN based Anomaly Detection and Evaluating on Viktor testbed, </a:t>
            </a:r>
            <a:r>
              <a:rPr lang="en-US" dirty="0" err="1"/>
              <a:t>SWaT</a:t>
            </a:r>
            <a:r>
              <a:rPr lang="en-US" dirty="0"/>
              <a:t> and Siemens road6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Contributions: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state-of-the-art GAN based anomaly detector: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Study feature selection techniques and apply “k” of them to observe their effects on different datasets/testbeds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Study the window size to find a way to set it in an optimum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 the GAN based anomaly detector on Viktor testbed, </a:t>
            </a:r>
            <a:r>
              <a:rPr lang="en-US" dirty="0" err="1"/>
              <a:t>SWaT</a:t>
            </a:r>
            <a:r>
              <a:rPr lang="en-US" dirty="0"/>
              <a:t> and Siemens road6 datasets</a:t>
            </a:r>
          </a:p>
        </p:txBody>
      </p:sp>
    </p:spTree>
    <p:extLst>
      <p:ext uri="{BB962C8B-B14F-4D97-AF65-F5344CB8AC3E}">
        <p14:creationId xmlns:p14="http://schemas.microsoft.com/office/powerpoint/2010/main" val="1496679069"/>
      </p:ext>
    </p:extLst>
  </p:cSld>
  <p:clrMapOvr>
    <a:masterClrMapping/>
  </p:clrMapOvr>
</p:sld>
</file>

<file path=ppt/theme/theme1.xml><?xml version="1.0" encoding="utf-8"?>
<a:theme xmlns:a="http://schemas.openxmlformats.org/drawingml/2006/main" name="160304-TUM-Praesentation-Vorlage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TUM-Praesentation-Vorlage_4_3_PARTNER_p_v1</Template>
  <TotalTime>689</TotalTime>
  <Words>620</Words>
  <Application>Microsoft Office PowerPoint</Application>
  <PresentationFormat>On-screen Show (4:3)</PresentationFormat>
  <Paragraphs>123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Courier New</vt:lpstr>
      <vt:lpstr>Symbol</vt:lpstr>
      <vt:lpstr>Wingdings</vt:lpstr>
      <vt:lpstr>160304-TUM-Praesentation-Vorlage</vt:lpstr>
      <vt:lpstr>Titel 2</vt:lpstr>
      <vt:lpstr>Titel 3</vt:lpstr>
      <vt:lpstr>Inhalt</vt:lpstr>
      <vt:lpstr>Kapiteltrenner blau</vt:lpstr>
      <vt:lpstr>Kapiteltrenner schwarz</vt:lpstr>
      <vt:lpstr>Master Thesis – Initial Meeting</vt:lpstr>
      <vt:lpstr>Agenda</vt:lpstr>
      <vt:lpstr>What is the topic?</vt:lpstr>
      <vt:lpstr>What is the topic?</vt:lpstr>
      <vt:lpstr>Motivation</vt:lpstr>
      <vt:lpstr>Related Work</vt:lpstr>
      <vt:lpstr>Related Work</vt:lpstr>
      <vt:lpstr>Related Work</vt:lpstr>
      <vt:lpstr>What will I do?</vt:lpstr>
      <vt:lpstr>What will I do?</vt:lpstr>
      <vt:lpstr>Roadmap</vt:lpstr>
    </vt:vector>
  </TitlesOfParts>
  <Company>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Yalvac Top</dc:creator>
  <cp:lastModifiedBy>Yalvac Top</cp:lastModifiedBy>
  <cp:revision>49</cp:revision>
  <cp:lastPrinted>2015-07-30T14:04:45Z</cp:lastPrinted>
  <dcterms:created xsi:type="dcterms:W3CDTF">2021-06-09T08:44:23Z</dcterms:created>
  <dcterms:modified xsi:type="dcterms:W3CDTF">2021-07-04T12:34:18Z</dcterms:modified>
</cp:coreProperties>
</file>