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sldIdLst>
    <p:sldId id="256" r:id="rId2"/>
    <p:sldId id="257" r:id="rId3"/>
    <p:sldId id="262" r:id="rId4"/>
    <p:sldId id="264" r:id="rId5"/>
    <p:sldId id="263" r:id="rId6"/>
    <p:sldId id="265" r:id="rId7"/>
    <p:sldId id="266" r:id="rId8"/>
    <p:sldId id="267" r:id="rId9"/>
    <p:sldId id="259" r:id="rId10"/>
    <p:sldId id="260"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9674EB-BDC3-45DC-8D70-D5CB598D221E}" v="2" dt="2023-05-24T14:17:41.9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4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10</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5/29/2023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1016/j.chb.2020.106524" TargetMode="External"/><Relationship Id="rId2" Type="http://schemas.openxmlformats.org/officeDocument/2006/relationships/hyperlink" Target="https://doi.org/10.3390/informatics8010006"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8490" y="1849081"/>
            <a:ext cx="4853087" cy="1445337"/>
          </a:xfrm>
        </p:spPr>
        <p:txBody>
          <a:bodyPr>
            <a:normAutofit fontScale="90000"/>
          </a:bodyPr>
          <a:lstStyle/>
          <a:p>
            <a:pPr algn="l"/>
            <a:r>
              <a:rPr lang="en-US" sz="2700" dirty="0"/>
              <a:t>TAM Model</a:t>
            </a:r>
            <a:br>
              <a:rPr lang="en-US" dirty="0"/>
            </a:br>
            <a:r>
              <a:rPr lang="en-US" b="1" dirty="0"/>
              <a:t>Effects of Social Media on Mental Health</a:t>
            </a:r>
          </a:p>
        </p:txBody>
      </p:sp>
      <p:sp>
        <p:nvSpPr>
          <p:cNvPr id="5" name="Subtitle 4">
            <a:extLst>
              <a:ext uri="{FF2B5EF4-FFF2-40B4-BE49-F238E27FC236}">
                <a16:creationId xmlns:a16="http://schemas.microsoft.com/office/drawing/2014/main" id="{822C890A-63BB-42E8-BDE0-B51B8ED83827}"/>
              </a:ext>
            </a:extLst>
          </p:cNvPr>
          <p:cNvSpPr>
            <a:spLocks noGrp="1"/>
          </p:cNvSpPr>
          <p:nvPr>
            <p:ph type="subTitle" idx="1"/>
          </p:nvPr>
        </p:nvSpPr>
        <p:spPr>
          <a:xfrm>
            <a:off x="554799" y="4010474"/>
            <a:ext cx="8229600" cy="678426"/>
          </a:xfrm>
        </p:spPr>
        <p:txBody>
          <a:bodyPr>
            <a:normAutofit fontScale="70000" lnSpcReduction="20000"/>
          </a:bodyPr>
          <a:lstStyle/>
          <a:p>
            <a:r>
              <a:rPr lang="en-US" dirty="0"/>
              <a:t>Presented By:</a:t>
            </a:r>
          </a:p>
          <a:p>
            <a:r>
              <a:rPr lang="en-US" dirty="0"/>
              <a:t>Yamini Kuntal</a:t>
            </a:r>
            <a:endParaRPr lang="pl-PL"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A7FC66-AF32-4804-9D4B-40549704878F}"/>
              </a:ext>
            </a:extLst>
          </p:cNvPr>
          <p:cNvSpPr txBox="1"/>
          <p:nvPr/>
        </p:nvSpPr>
        <p:spPr>
          <a:xfrm>
            <a:off x="3234018" y="2729753"/>
            <a:ext cx="3059206" cy="646331"/>
          </a:xfrm>
          <a:prstGeom prst="rect">
            <a:avLst/>
          </a:prstGeom>
          <a:noFill/>
        </p:spPr>
        <p:txBody>
          <a:bodyPr wrap="square" rtlCol="0">
            <a:spAutoFit/>
          </a:bodyPr>
          <a:lstStyle/>
          <a:p>
            <a:r>
              <a:rPr lang="en-US" sz="3600" b="1" dirty="0">
                <a:solidFill>
                  <a:schemeClr val="bg1"/>
                </a:solidFill>
              </a:rPr>
              <a:t>THANK YOU</a:t>
            </a:r>
            <a:endParaRPr lang="pl-PL" sz="3600" b="1" dirty="0">
              <a:solidFill>
                <a:schemeClr val="bg1"/>
              </a:solidFill>
            </a:endParaRPr>
          </a:p>
        </p:txBody>
      </p:sp>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sp>
        <p:nvSpPr>
          <p:cNvPr id="3" name="Content Placeholder 2"/>
          <p:cNvSpPr>
            <a:spLocks noGrp="1"/>
          </p:cNvSpPr>
          <p:nvPr>
            <p:ph idx="1"/>
          </p:nvPr>
        </p:nvSpPr>
        <p:spPr>
          <a:xfrm>
            <a:off x="463714" y="1575844"/>
            <a:ext cx="8246070" cy="2864538"/>
          </a:xfrm>
        </p:spPr>
        <p:txBody>
          <a:bodyPr>
            <a:normAutofit/>
          </a:bodyPr>
          <a:lstStyle/>
          <a:p>
            <a:r>
              <a:rPr lang="en-US" sz="1400" b="0" i="0" dirty="0">
                <a:effectLst/>
              </a:rPr>
              <a:t>Interacting with social media platforms can influence mental health by shaping individuals' perceptions of information reliability and trustworthiness.</a:t>
            </a:r>
          </a:p>
          <a:p>
            <a:pPr marL="0" indent="0">
              <a:buNone/>
            </a:pPr>
            <a:endParaRPr lang="en-US" sz="1400" b="0" i="0" dirty="0">
              <a:effectLst/>
            </a:endParaRPr>
          </a:p>
          <a:p>
            <a:r>
              <a:rPr lang="en-US" sz="1400" b="0" i="0" dirty="0">
                <a:effectLst/>
              </a:rPr>
              <a:t>The availability of emotional connections and support on social media can impact mental well-being, either positively or negatively.</a:t>
            </a:r>
          </a:p>
          <a:p>
            <a:endParaRPr lang="en-US" sz="1400" b="0" i="0" dirty="0">
              <a:effectLst/>
            </a:endParaRPr>
          </a:p>
          <a:p>
            <a:r>
              <a:rPr lang="en-US" sz="1400" b="0" i="0" dirty="0">
                <a:effectLst/>
              </a:rPr>
              <a:t>Social media engagement can expose individuals to potential risks and uncertainties, which can have implications for their mental health.</a:t>
            </a:r>
          </a:p>
          <a:p>
            <a:pPr marL="0" indent="0">
              <a:buNone/>
            </a:pPr>
            <a:endParaRPr lang="en-US" sz="1400" b="0" i="0" dirty="0">
              <a:effectLst/>
            </a:endParaRPr>
          </a:p>
          <a:p>
            <a:r>
              <a:rPr lang="en-US" sz="1400" b="0" i="0" dirty="0">
                <a:effectLst/>
              </a:rPr>
              <a:t>Perceived credibility of content and interactions on social media can shape individuals' self-perception and contribute to their mental well-being or distress.</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D4060-F436-F5E8-D747-821E90222B75}"/>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4D0E0DCC-CB38-C3C6-7E5E-FBDE4EF36208}"/>
              </a:ext>
            </a:extLst>
          </p:cNvPr>
          <p:cNvSpPr>
            <a:spLocks noGrp="1"/>
          </p:cNvSpPr>
          <p:nvPr>
            <p:ph idx="1"/>
          </p:nvPr>
        </p:nvSpPr>
        <p:spPr>
          <a:xfrm>
            <a:off x="463714" y="1451146"/>
            <a:ext cx="8246070" cy="3465870"/>
          </a:xfrm>
        </p:spPr>
        <p:txBody>
          <a:bodyPr>
            <a:normAutofit lnSpcReduction="10000"/>
          </a:bodyPr>
          <a:lstStyle/>
          <a:p>
            <a:pPr algn="just"/>
            <a:r>
              <a:rPr lang="en-US" sz="1600" dirty="0"/>
              <a:t>In one study by (Khan et al., 2021) explores the drivers of social media usage among healthcare professionals using the technology acceptance model. The findings highlight the factors influencing perceived usefulness and actual adoption, providing insights for developing effective social media guidelines in healthcare.</a:t>
            </a:r>
          </a:p>
          <a:p>
            <a:pPr algn="just"/>
            <a:endParaRPr lang="en-US" sz="1600" dirty="0"/>
          </a:p>
          <a:p>
            <a:pPr algn="just"/>
            <a:r>
              <a:rPr lang="en-US" sz="1600" dirty="0"/>
              <a:t>Other study examines the relationship between social media usage and mental health during the COVID-19 outbreak in Wuhan (Zhong et al., 2021). Findings suggest that while social media provided support and information, excessive use was associated with mental health issues, emphasizing the importance of taking breaks to mitigate pandemic-related mental health harm. </a:t>
            </a:r>
          </a:p>
          <a:p>
            <a:pPr marL="0" indent="0">
              <a:buNone/>
            </a:pPr>
            <a:endParaRPr lang="en-US" sz="1400" dirty="0"/>
          </a:p>
          <a:p>
            <a:pPr marL="400050" lvl="1" indent="0">
              <a:buNone/>
            </a:pPr>
            <a:r>
              <a:rPr lang="en-US" sz="1000" dirty="0"/>
              <a:t>Khan, M. I., Saleh, M. A., &amp; </a:t>
            </a:r>
            <a:r>
              <a:rPr lang="en-US" sz="1000" dirty="0" err="1"/>
              <a:t>Quazi</a:t>
            </a:r>
            <a:r>
              <a:rPr lang="en-US" sz="1000" dirty="0"/>
              <a:t>, A. (2021). Social Media Adoption by Health Professionals: A TAM-Based Study. Informatics, 8(1), Article 1. </a:t>
            </a:r>
            <a:r>
              <a:rPr lang="en-US" sz="1000" dirty="0">
                <a:hlinkClick r:id="rId2"/>
              </a:rPr>
              <a:t>https://doi.org/10.3390/informatics8010006</a:t>
            </a:r>
            <a:endParaRPr lang="en-US" sz="1000" dirty="0"/>
          </a:p>
          <a:p>
            <a:pPr marL="400050" lvl="1" indent="0">
              <a:buNone/>
            </a:pPr>
            <a:r>
              <a:rPr lang="en-US" sz="1000" dirty="0"/>
              <a:t>Zhong, B., Huang, Y., &amp; Liu, Q. (2021). Mental health toll from the coronavirus: Social media usage reveals Wuhan residents’ depression and secondary trauma in the COVID-19 outbreak. Computers in Human Behavior, 114, 106524. </a:t>
            </a:r>
            <a:r>
              <a:rPr lang="en-US" sz="1000" dirty="0">
                <a:hlinkClick r:id="rId3"/>
              </a:rPr>
              <a:t>https://doi.org/10.1016/j.chb.2020.106524</a:t>
            </a:r>
            <a:endParaRPr lang="en-US" sz="1000" dirty="0"/>
          </a:p>
          <a:p>
            <a:endParaRPr lang="en-US" sz="1400" dirty="0"/>
          </a:p>
        </p:txBody>
      </p:sp>
    </p:spTree>
    <p:extLst>
      <p:ext uri="{BB962C8B-B14F-4D97-AF65-F5344CB8AC3E}">
        <p14:creationId xmlns:p14="http://schemas.microsoft.com/office/powerpoint/2010/main" val="627585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22AC5-F27B-7ACF-11BE-734592EBBBE4}"/>
              </a:ext>
            </a:extLst>
          </p:cNvPr>
          <p:cNvSpPr>
            <a:spLocks noGrp="1"/>
          </p:cNvSpPr>
          <p:nvPr>
            <p:ph type="title"/>
          </p:nvPr>
        </p:nvSpPr>
        <p:spPr/>
        <p:txBody>
          <a:bodyPr/>
          <a:lstStyle/>
          <a:p>
            <a:r>
              <a:rPr lang="en-US" dirty="0"/>
              <a:t>Theoretical Framework</a:t>
            </a:r>
          </a:p>
        </p:txBody>
      </p:sp>
      <p:pic>
        <p:nvPicPr>
          <p:cNvPr id="4" name="Content Placeholder 3">
            <a:extLst>
              <a:ext uri="{FF2B5EF4-FFF2-40B4-BE49-F238E27FC236}">
                <a16:creationId xmlns:a16="http://schemas.microsoft.com/office/drawing/2014/main" id="{F7FC5255-AC3D-C71F-5A74-DA120808F8DB}"/>
              </a:ext>
            </a:extLst>
          </p:cNvPr>
          <p:cNvPicPr>
            <a:picLocks noGrp="1" noChangeAspect="1"/>
          </p:cNvPicPr>
          <p:nvPr>
            <p:ph idx="1"/>
          </p:nvPr>
        </p:nvPicPr>
        <p:blipFill>
          <a:blip r:embed="rId2"/>
          <a:stretch>
            <a:fillRect/>
          </a:stretch>
        </p:blipFill>
        <p:spPr>
          <a:xfrm>
            <a:off x="2506854" y="1605807"/>
            <a:ext cx="4130291" cy="2918847"/>
          </a:xfrm>
          <a:prstGeom prst="rect">
            <a:avLst/>
          </a:prstGeom>
          <a:ln>
            <a:solidFill>
              <a:schemeClr val="tx1"/>
            </a:solidFill>
          </a:ln>
        </p:spPr>
      </p:pic>
      <p:sp>
        <p:nvSpPr>
          <p:cNvPr id="5" name="TextBox 4">
            <a:extLst>
              <a:ext uri="{FF2B5EF4-FFF2-40B4-BE49-F238E27FC236}">
                <a16:creationId xmlns:a16="http://schemas.microsoft.com/office/drawing/2014/main" id="{BAC5F9F4-5A38-483A-710D-3B4693CE5331}"/>
              </a:ext>
            </a:extLst>
          </p:cNvPr>
          <p:cNvSpPr txBox="1"/>
          <p:nvPr/>
        </p:nvSpPr>
        <p:spPr>
          <a:xfrm>
            <a:off x="2831577" y="4575215"/>
            <a:ext cx="3729368" cy="246221"/>
          </a:xfrm>
          <a:prstGeom prst="rect">
            <a:avLst/>
          </a:prstGeom>
          <a:noFill/>
        </p:spPr>
        <p:txBody>
          <a:bodyPr wrap="square" rtlCol="0">
            <a:spAutoFit/>
          </a:bodyPr>
          <a:lstStyle/>
          <a:p>
            <a:r>
              <a:rPr lang="en-US" sz="1000" dirty="0">
                <a:solidFill>
                  <a:schemeClr val="bg1"/>
                </a:solidFill>
              </a:rPr>
              <a:t>Fig:1 Research model on effects of social media on mental health</a:t>
            </a:r>
          </a:p>
        </p:txBody>
      </p:sp>
    </p:spTree>
    <p:extLst>
      <p:ext uri="{BB962C8B-B14F-4D97-AF65-F5344CB8AC3E}">
        <p14:creationId xmlns:p14="http://schemas.microsoft.com/office/powerpoint/2010/main" val="47080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BA59-B5E9-0EE0-0910-CDF857F81BBD}"/>
              </a:ext>
            </a:extLst>
          </p:cNvPr>
          <p:cNvSpPr>
            <a:spLocks noGrp="1"/>
          </p:cNvSpPr>
          <p:nvPr>
            <p:ph type="title"/>
          </p:nvPr>
        </p:nvSpPr>
        <p:spPr/>
        <p:txBody>
          <a:bodyPr/>
          <a:lstStyle/>
          <a:p>
            <a:r>
              <a:rPr lang="en-US" dirty="0"/>
              <a:t>Data Collection</a:t>
            </a:r>
          </a:p>
        </p:txBody>
      </p:sp>
      <p:pic>
        <p:nvPicPr>
          <p:cNvPr id="7" name="Picture 6">
            <a:extLst>
              <a:ext uri="{FF2B5EF4-FFF2-40B4-BE49-F238E27FC236}">
                <a16:creationId xmlns:a16="http://schemas.microsoft.com/office/drawing/2014/main" id="{F9E31EA3-7B38-2A5B-6A6D-C763E9A53E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4179" y="1565131"/>
            <a:ext cx="7725252" cy="3228542"/>
          </a:xfrm>
          <a:prstGeom prst="rect">
            <a:avLst/>
          </a:prstGeom>
          <a:noFill/>
        </p:spPr>
      </p:pic>
    </p:spTree>
    <p:extLst>
      <p:ext uri="{BB962C8B-B14F-4D97-AF65-F5344CB8AC3E}">
        <p14:creationId xmlns:p14="http://schemas.microsoft.com/office/powerpoint/2010/main" val="1162016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22AC5-F27B-7ACF-11BE-734592EBBBE4}"/>
              </a:ext>
            </a:extLst>
          </p:cNvPr>
          <p:cNvSpPr>
            <a:spLocks noGrp="1"/>
          </p:cNvSpPr>
          <p:nvPr>
            <p:ph type="title"/>
          </p:nvPr>
        </p:nvSpPr>
        <p:spPr>
          <a:xfrm>
            <a:off x="471947" y="224337"/>
            <a:ext cx="8259098" cy="981008"/>
          </a:xfrm>
        </p:spPr>
        <p:txBody>
          <a:bodyPr>
            <a:normAutofit fontScale="90000"/>
          </a:bodyPr>
          <a:lstStyle/>
          <a:p>
            <a:pPr marL="0" indent="0">
              <a:buNone/>
            </a:pPr>
            <a:r>
              <a:rPr lang="en-US" sz="4000" dirty="0">
                <a:effectLst>
                  <a:outerShdw blurRad="38100" dist="38100" dir="2700000" algn="tl">
                    <a:srgbClr val="000000">
                      <a:alpha val="43137"/>
                    </a:srgbClr>
                  </a:outerShdw>
                </a:effectLst>
              </a:rPr>
              <a:t>Results</a:t>
            </a:r>
            <a:br>
              <a:rPr lang="en-US" dirty="0">
                <a:effectLst>
                  <a:outerShdw blurRad="38100" dist="38100" dir="2700000" algn="tl">
                    <a:srgbClr val="000000">
                      <a:alpha val="43137"/>
                    </a:srgbClr>
                  </a:outerShdw>
                </a:effectLst>
              </a:rPr>
            </a:br>
            <a:r>
              <a:rPr lang="en-US" sz="3100" dirty="0">
                <a:effectLst>
                  <a:outerShdw blurRad="38100" dist="38100" dir="2700000" algn="tl">
                    <a:srgbClr val="000000">
                      <a:alpha val="43137"/>
                    </a:srgbClr>
                  </a:outerShdw>
                </a:effectLst>
              </a:rPr>
              <a:t>(</a:t>
            </a:r>
            <a:r>
              <a:rPr lang="pl-PL" sz="3100" dirty="0">
                <a:effectLst>
                  <a:outerShdw blurRad="38100" dist="38100" dir="2700000" algn="tl">
                    <a:srgbClr val="000000">
                      <a:alpha val="43137"/>
                    </a:srgbClr>
                  </a:outerShdw>
                </a:effectLst>
                <a:ea typeface="Times New Roman" panose="02020603050405020304" pitchFamily="18" charset="0"/>
              </a:rPr>
              <a:t>Reliability</a:t>
            </a:r>
            <a:r>
              <a:rPr lang="en-US" sz="3100" dirty="0">
                <a:effectLst>
                  <a:outerShdw blurRad="38100" dist="38100" dir="2700000" algn="tl">
                    <a:srgbClr val="000000">
                      <a:alpha val="43137"/>
                    </a:srgbClr>
                  </a:outerShdw>
                </a:effectLst>
                <a:ea typeface="Times New Roman" panose="02020603050405020304" pitchFamily="18" charset="0"/>
              </a:rPr>
              <a:t>)</a:t>
            </a:r>
            <a:endParaRPr lang="en-US" sz="3100" dirty="0">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D905CA77-64A8-1869-B92F-688D73BEF88B}"/>
              </a:ext>
            </a:extLst>
          </p:cNvPr>
          <p:cNvPicPr>
            <a:picLocks noGrp="1" noChangeAspect="1"/>
          </p:cNvPicPr>
          <p:nvPr>
            <p:ph idx="1"/>
          </p:nvPr>
        </p:nvPicPr>
        <p:blipFill>
          <a:blip r:embed="rId2"/>
          <a:stretch>
            <a:fillRect/>
          </a:stretch>
        </p:blipFill>
        <p:spPr>
          <a:xfrm>
            <a:off x="560694" y="1677029"/>
            <a:ext cx="8170351" cy="2391995"/>
          </a:xfrm>
        </p:spPr>
      </p:pic>
      <p:sp>
        <p:nvSpPr>
          <p:cNvPr id="7" name="TextBox 6">
            <a:extLst>
              <a:ext uri="{FF2B5EF4-FFF2-40B4-BE49-F238E27FC236}">
                <a16:creationId xmlns:a16="http://schemas.microsoft.com/office/drawing/2014/main" id="{A3F5EAFF-C9D2-E572-CB0A-162A04001CDE}"/>
              </a:ext>
            </a:extLst>
          </p:cNvPr>
          <p:cNvSpPr txBox="1"/>
          <p:nvPr/>
        </p:nvSpPr>
        <p:spPr>
          <a:xfrm>
            <a:off x="535522" y="4211782"/>
            <a:ext cx="8490713"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Items reliably measure the construct as Cronbach's alpha &gt; 0.7 (threshold)</a:t>
            </a:r>
          </a:p>
          <a:p>
            <a:pPr marL="285750" indent="-285750">
              <a:buFont typeface="Arial" panose="020B0604020202020204" pitchFamily="34" charset="0"/>
              <a:buChar char="•"/>
            </a:pPr>
            <a:r>
              <a:rPr lang="en-US" dirty="0">
                <a:solidFill>
                  <a:schemeClr val="bg1"/>
                </a:solidFill>
              </a:rPr>
              <a:t>Items do adequately reflect the construct's common variance as AVE &gt; 0.5 (threshold)</a:t>
            </a:r>
          </a:p>
        </p:txBody>
      </p:sp>
    </p:spTree>
    <p:extLst>
      <p:ext uri="{BB962C8B-B14F-4D97-AF65-F5344CB8AC3E}">
        <p14:creationId xmlns:p14="http://schemas.microsoft.com/office/powerpoint/2010/main" val="2118661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22AC5-F27B-7ACF-11BE-734592EBBBE4}"/>
              </a:ext>
            </a:extLst>
          </p:cNvPr>
          <p:cNvSpPr>
            <a:spLocks noGrp="1"/>
          </p:cNvSpPr>
          <p:nvPr>
            <p:ph type="title"/>
          </p:nvPr>
        </p:nvSpPr>
        <p:spPr>
          <a:xfrm>
            <a:off x="559907" y="105852"/>
            <a:ext cx="8327784" cy="1151448"/>
          </a:xfrm>
        </p:spPr>
        <p:txBody>
          <a:bodyPr>
            <a:normAutofit/>
          </a:bodyPr>
          <a:lstStyle/>
          <a:p>
            <a:r>
              <a:rPr lang="en-US" dirty="0"/>
              <a:t>Results</a:t>
            </a:r>
            <a:br>
              <a:rPr lang="en-US" dirty="0"/>
            </a:br>
            <a:r>
              <a:rPr lang="en-US" sz="28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ea typeface="Times New Roman" panose="02020603050405020304" pitchFamily="18" charset="0"/>
              </a:rPr>
              <a:t>Discriminant</a:t>
            </a:r>
            <a:r>
              <a:rPr lang="pl-PL" sz="2800" dirty="0">
                <a:effectLst>
                  <a:outerShdw blurRad="38100" dist="38100" dir="2700000" algn="tl">
                    <a:srgbClr val="000000">
                      <a:alpha val="43137"/>
                    </a:srgbClr>
                  </a:outerShdw>
                </a:effectLst>
                <a:ea typeface="Times New Roman" panose="02020603050405020304" pitchFamily="18" charset="0"/>
              </a:rPr>
              <a:t> Validity</a:t>
            </a:r>
            <a:r>
              <a:rPr lang="en-US" sz="2800" dirty="0">
                <a:effectLst>
                  <a:outerShdw blurRad="38100" dist="38100" dir="2700000" algn="tl">
                    <a:srgbClr val="000000">
                      <a:alpha val="43137"/>
                    </a:srgbClr>
                  </a:outerShdw>
                </a:effectLst>
                <a:ea typeface="Times New Roman" panose="02020603050405020304" pitchFamily="18" charset="0"/>
              </a:rPr>
              <a:t>)</a:t>
            </a:r>
            <a:endParaRPr lang="en-US" sz="2800" dirty="0">
              <a:effectLst>
                <a:outerShdw blurRad="38100" dist="38100" dir="2700000" algn="tl">
                  <a:srgbClr val="000000">
                    <a:alpha val="43137"/>
                  </a:srgbClr>
                </a:outerShdw>
              </a:effectLst>
            </a:endParaRPr>
          </a:p>
        </p:txBody>
      </p:sp>
      <p:sp>
        <p:nvSpPr>
          <p:cNvPr id="6" name="Content Placeholder 2">
            <a:extLst>
              <a:ext uri="{FF2B5EF4-FFF2-40B4-BE49-F238E27FC236}">
                <a16:creationId xmlns:a16="http://schemas.microsoft.com/office/drawing/2014/main" id="{9C790410-191A-D55D-6FB7-ED8117678127}"/>
              </a:ext>
            </a:extLst>
          </p:cNvPr>
          <p:cNvSpPr txBox="1">
            <a:spLocks/>
          </p:cNvSpPr>
          <p:nvPr/>
        </p:nvSpPr>
        <p:spPr>
          <a:xfrm>
            <a:off x="471947" y="1119061"/>
            <a:ext cx="8569450" cy="45384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pl-PL" sz="1800" b="1" dirty="0">
              <a:effectLst/>
              <a:latin typeface="Times New Roman" panose="02020603050405020304" pitchFamily="18" charset="0"/>
              <a:ea typeface="Times New Roman" panose="02020603050405020304" pitchFamily="18" charset="0"/>
            </a:endParaRPr>
          </a:p>
        </p:txBody>
      </p:sp>
      <p:pic>
        <p:nvPicPr>
          <p:cNvPr id="10" name="Content Placeholder 9">
            <a:extLst>
              <a:ext uri="{FF2B5EF4-FFF2-40B4-BE49-F238E27FC236}">
                <a16:creationId xmlns:a16="http://schemas.microsoft.com/office/drawing/2014/main" id="{C8AFAFC7-0D66-8EB1-BAB5-325850C5DFFB}"/>
              </a:ext>
            </a:extLst>
          </p:cNvPr>
          <p:cNvPicPr>
            <a:picLocks noGrp="1" noChangeAspect="1"/>
          </p:cNvPicPr>
          <p:nvPr>
            <p:ph idx="1"/>
          </p:nvPr>
        </p:nvPicPr>
        <p:blipFill>
          <a:blip r:embed="rId2"/>
          <a:stretch>
            <a:fillRect/>
          </a:stretch>
        </p:blipFill>
        <p:spPr>
          <a:xfrm>
            <a:off x="559907" y="1634531"/>
            <a:ext cx="5265929" cy="2251670"/>
          </a:xfrm>
        </p:spPr>
      </p:pic>
      <p:sp>
        <p:nvSpPr>
          <p:cNvPr id="13" name="TextBox 12">
            <a:extLst>
              <a:ext uri="{FF2B5EF4-FFF2-40B4-BE49-F238E27FC236}">
                <a16:creationId xmlns:a16="http://schemas.microsoft.com/office/drawing/2014/main" id="{DE75B142-13A5-548C-D82F-5D499D11274E}"/>
              </a:ext>
            </a:extLst>
          </p:cNvPr>
          <p:cNvSpPr txBox="1"/>
          <p:nvPr/>
        </p:nvSpPr>
        <p:spPr>
          <a:xfrm>
            <a:off x="547255" y="4163290"/>
            <a:ext cx="8036838"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Discriminant validity has been determined between a given pair of reflective constructs using HTMT criterion as the values are below 0.90 threshold</a:t>
            </a:r>
          </a:p>
        </p:txBody>
      </p:sp>
    </p:spTree>
    <p:extLst>
      <p:ext uri="{BB962C8B-B14F-4D97-AF65-F5344CB8AC3E}">
        <p14:creationId xmlns:p14="http://schemas.microsoft.com/office/powerpoint/2010/main" val="12325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22AC5-F27B-7ACF-11BE-734592EBBBE4}"/>
              </a:ext>
            </a:extLst>
          </p:cNvPr>
          <p:cNvSpPr>
            <a:spLocks noGrp="1"/>
          </p:cNvSpPr>
          <p:nvPr>
            <p:ph type="title"/>
          </p:nvPr>
        </p:nvSpPr>
        <p:spPr>
          <a:xfrm>
            <a:off x="471947" y="175848"/>
            <a:ext cx="8457308" cy="1064136"/>
          </a:xfrm>
        </p:spPr>
        <p:txBody>
          <a:bodyPr>
            <a:normAutofit fontScale="90000"/>
          </a:bodyPr>
          <a:lstStyle/>
          <a:p>
            <a:br>
              <a:rPr lang="en-US" sz="4000" dirty="0">
                <a:effectLst>
                  <a:outerShdw blurRad="38100" dist="38100" dir="2700000" algn="tl">
                    <a:srgbClr val="000000">
                      <a:alpha val="43137"/>
                    </a:srgbClr>
                  </a:outerShdw>
                </a:effectLst>
              </a:rPr>
            </a:br>
            <a:r>
              <a:rPr lang="en-US" sz="4000" dirty="0">
                <a:effectLst>
                  <a:outerShdw blurRad="38100" dist="38100" dir="2700000" algn="tl">
                    <a:srgbClr val="000000">
                      <a:alpha val="43137"/>
                    </a:srgbClr>
                  </a:outerShdw>
                </a:effectLst>
              </a:rPr>
              <a:t>Results</a:t>
            </a:r>
            <a:br>
              <a:rPr lang="en-US" dirty="0">
                <a:effectLst>
                  <a:outerShdw blurRad="38100" dist="38100" dir="2700000" algn="tl">
                    <a:srgbClr val="000000">
                      <a:alpha val="43137"/>
                    </a:srgbClr>
                  </a:outerShdw>
                </a:effectLst>
              </a:rPr>
            </a:br>
            <a:r>
              <a:rPr lang="en-US" sz="3100" dirty="0">
                <a:effectLst>
                  <a:outerShdw blurRad="38100" dist="38100" dir="2700000" algn="tl">
                    <a:srgbClr val="000000">
                      <a:alpha val="43137"/>
                    </a:srgbClr>
                  </a:outerShdw>
                </a:effectLst>
                <a:ea typeface="Times New Roman" panose="02020603050405020304" pitchFamily="18" charset="0"/>
              </a:rPr>
              <a:t>Hypothesis Testing</a:t>
            </a:r>
            <a:br>
              <a:rPr lang="en-US" sz="3200" dirty="0">
                <a:latin typeface="Söhne"/>
              </a:rPr>
            </a:br>
            <a:endParaRPr lang="en-US" dirty="0"/>
          </a:p>
        </p:txBody>
      </p:sp>
      <p:graphicFrame>
        <p:nvGraphicFramePr>
          <p:cNvPr id="17" name="Content Placeholder 16">
            <a:extLst>
              <a:ext uri="{FF2B5EF4-FFF2-40B4-BE49-F238E27FC236}">
                <a16:creationId xmlns:a16="http://schemas.microsoft.com/office/drawing/2014/main" id="{20414620-41E9-A3D6-D42D-9766CBBE7575}"/>
              </a:ext>
            </a:extLst>
          </p:cNvPr>
          <p:cNvGraphicFramePr>
            <a:graphicFrameLocks noGrp="1"/>
          </p:cNvGraphicFramePr>
          <p:nvPr>
            <p:ph idx="1"/>
            <p:extLst>
              <p:ext uri="{D42A27DB-BD31-4B8C-83A1-F6EECF244321}">
                <p14:modId xmlns:p14="http://schemas.microsoft.com/office/powerpoint/2010/main" val="3348549667"/>
              </p:ext>
            </p:extLst>
          </p:nvPr>
        </p:nvGraphicFramePr>
        <p:xfrm>
          <a:off x="723756" y="1456677"/>
          <a:ext cx="6736919" cy="2413635"/>
        </p:xfrm>
        <a:graphic>
          <a:graphicData uri="http://schemas.openxmlformats.org/drawingml/2006/table">
            <a:tbl>
              <a:tblPr>
                <a:tableStyleId>{5C22544A-7EE6-4342-B048-85BDC9FD1C3A}</a:tableStyleId>
              </a:tblPr>
              <a:tblGrid>
                <a:gridCol w="1770062">
                  <a:extLst>
                    <a:ext uri="{9D8B030D-6E8A-4147-A177-3AD203B41FA5}">
                      <a16:colId xmlns:a16="http://schemas.microsoft.com/office/drawing/2014/main" val="2554454625"/>
                    </a:ext>
                  </a:extLst>
                </a:gridCol>
                <a:gridCol w="910450">
                  <a:extLst>
                    <a:ext uri="{9D8B030D-6E8A-4147-A177-3AD203B41FA5}">
                      <a16:colId xmlns:a16="http://schemas.microsoft.com/office/drawing/2014/main" val="70947390"/>
                    </a:ext>
                  </a:extLst>
                </a:gridCol>
                <a:gridCol w="894594">
                  <a:extLst>
                    <a:ext uri="{9D8B030D-6E8A-4147-A177-3AD203B41FA5}">
                      <a16:colId xmlns:a16="http://schemas.microsoft.com/office/drawing/2014/main" val="284882543"/>
                    </a:ext>
                  </a:extLst>
                </a:gridCol>
                <a:gridCol w="1277017">
                  <a:extLst>
                    <a:ext uri="{9D8B030D-6E8A-4147-A177-3AD203B41FA5}">
                      <a16:colId xmlns:a16="http://schemas.microsoft.com/office/drawing/2014/main" val="141321891"/>
                    </a:ext>
                  </a:extLst>
                </a:gridCol>
                <a:gridCol w="942398">
                  <a:extLst>
                    <a:ext uri="{9D8B030D-6E8A-4147-A177-3AD203B41FA5}">
                      <a16:colId xmlns:a16="http://schemas.microsoft.com/office/drawing/2014/main" val="3565047442"/>
                    </a:ext>
                  </a:extLst>
                </a:gridCol>
                <a:gridCol w="942398">
                  <a:extLst>
                    <a:ext uri="{9D8B030D-6E8A-4147-A177-3AD203B41FA5}">
                      <a16:colId xmlns:a16="http://schemas.microsoft.com/office/drawing/2014/main" val="2270664698"/>
                    </a:ext>
                  </a:extLst>
                </a:gridCol>
              </a:tblGrid>
              <a:tr h="268896">
                <a:tc>
                  <a:txBody>
                    <a:bodyPr/>
                    <a:lstStyle/>
                    <a:p>
                      <a:pPr algn="ctr" fontAlgn="ctr"/>
                      <a:r>
                        <a:rPr lang="en-US" sz="1100" u="none" strike="noStrike">
                          <a:effectLst/>
                        </a:rPr>
                        <a:t>Hypothesis Testing</a:t>
                      </a:r>
                      <a:endParaRPr lang="en-US" sz="1100" b="0" i="0" u="none" strike="noStrike">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Original sample (O)</a:t>
                      </a:r>
                      <a:endParaRPr lang="en-US" sz="1100" b="0" i="0" u="none" strike="noStrike">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Sample mean (M)</a:t>
                      </a:r>
                      <a:endParaRPr lang="en-US" sz="1100" b="0" i="0" u="none" strike="noStrike">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Standard deviation (STDEV)</a:t>
                      </a:r>
                      <a:endParaRPr lang="en-US" sz="1100" b="0" i="0" u="none" strike="noStrike">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T statistics (¡O/STDEVI)</a:t>
                      </a:r>
                      <a:endParaRPr lang="en-US" sz="1100" b="0" i="0" u="none" strike="noStrike">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P values</a:t>
                      </a:r>
                      <a:endParaRPr lang="en-US" sz="1100" b="0" i="0" u="none" strike="noStrike">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08664054"/>
                  </a:ext>
                </a:extLst>
              </a:tr>
              <a:tr h="268896">
                <a:tc>
                  <a:txBody>
                    <a:bodyPr/>
                    <a:lstStyle/>
                    <a:p>
                      <a:pPr algn="l" fontAlgn="b"/>
                      <a:r>
                        <a:rPr lang="en-US" sz="1100" u="none" strike="noStrike">
                          <a:effectLst/>
                        </a:rPr>
                        <a:t>Emotional Support -&gt; Social Media Usage</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-0.044</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0.002</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0.192</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0.229</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rgbClr val="FF0000"/>
                          </a:solidFill>
                          <a:effectLst/>
                        </a:rPr>
                        <a:t>0.819</a:t>
                      </a:r>
                      <a:endParaRPr lang="en-US" sz="11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5808902"/>
                  </a:ext>
                </a:extLst>
              </a:tr>
              <a:tr h="268896">
                <a:tc>
                  <a:txBody>
                    <a:bodyPr/>
                    <a:lstStyle/>
                    <a:p>
                      <a:pPr algn="l" fontAlgn="b"/>
                      <a:r>
                        <a:rPr lang="fr-FR" sz="1100" u="none" strike="noStrike">
                          <a:effectLst/>
                        </a:rPr>
                        <a:t>Information Support -&gt; Social Media Usage</a:t>
                      </a:r>
                      <a:endParaRPr lang="fr-FR" sz="1100" b="0"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0.111</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0.066</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0.16</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0.695</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rgbClr val="FF0000"/>
                          </a:solidFill>
                          <a:effectLst/>
                        </a:rPr>
                        <a:t>0.487</a:t>
                      </a:r>
                      <a:endParaRPr lang="en-US" sz="11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9105080"/>
                  </a:ext>
                </a:extLst>
              </a:tr>
              <a:tr h="268896">
                <a:tc>
                  <a:txBody>
                    <a:bodyPr/>
                    <a:lstStyle/>
                    <a:p>
                      <a:pPr algn="l" fontAlgn="b"/>
                      <a:r>
                        <a:rPr lang="en-US" sz="1100" u="none" strike="noStrike">
                          <a:effectLst/>
                        </a:rPr>
                        <a:t>Perceived Credibility -&gt; Social Media Usage</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-0.389</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-0.272</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0.235</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1.66</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rgbClr val="FF0000"/>
                          </a:solidFill>
                          <a:effectLst/>
                        </a:rPr>
                        <a:t>0.097</a:t>
                      </a:r>
                      <a:endParaRPr lang="en-US" sz="11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7983308"/>
                  </a:ext>
                </a:extLst>
              </a:tr>
              <a:tr h="268896">
                <a:tc>
                  <a:txBody>
                    <a:bodyPr/>
                    <a:lstStyle/>
                    <a:p>
                      <a:pPr algn="l" fontAlgn="b"/>
                      <a:r>
                        <a:rPr lang="en-US" sz="1100" u="none" strike="noStrike">
                          <a:effectLst/>
                        </a:rPr>
                        <a:t>Perceived Risk -&gt; Social Media Usage</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0.552</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0.559</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0.135</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4.087</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a:t>
                      </a:r>
                      <a:endParaRPr lang="en-US" sz="1100" b="0" i="0"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3641826"/>
                  </a:ext>
                </a:extLst>
              </a:tr>
              <a:tr h="268896">
                <a:tc>
                  <a:txBody>
                    <a:bodyPr/>
                    <a:lstStyle/>
                    <a:p>
                      <a:pPr algn="l" fontAlgn="b"/>
                      <a:r>
                        <a:rPr lang="fr-FR" sz="1100" u="none" strike="noStrike">
                          <a:effectLst/>
                        </a:rPr>
                        <a:t>Peer Support -&gt; Social Media Usage</a:t>
                      </a:r>
                      <a:endParaRPr lang="fr-FR" sz="1100" b="0"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0.559</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0.47</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0.218</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2.559</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0.011</a:t>
                      </a:r>
                      <a:endParaRPr lang="en-US" sz="1100" b="0" i="0" u="none" strike="noStrike">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91925839"/>
                  </a:ext>
                </a:extLst>
              </a:tr>
              <a:tr h="268896">
                <a:tc>
                  <a:txBody>
                    <a:bodyPr/>
                    <a:lstStyle/>
                    <a:p>
                      <a:pPr algn="l" fontAlgn="b"/>
                      <a:r>
                        <a:rPr lang="en-US" sz="1100" u="none" strike="noStrike">
                          <a:effectLst/>
                        </a:rPr>
                        <a:t>Social Media Usage -&gt; Health Behaviour Change</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0.648</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0.663</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0.074</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8.721</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a:t>
                      </a:r>
                      <a:endParaRPr lang="en-US" sz="1100" b="0" i="0"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0814830"/>
                  </a:ext>
                </a:extLst>
              </a:tr>
            </a:tbl>
          </a:graphicData>
        </a:graphic>
      </p:graphicFrame>
      <p:sp>
        <p:nvSpPr>
          <p:cNvPr id="18" name="TextBox 17">
            <a:extLst>
              <a:ext uri="{FF2B5EF4-FFF2-40B4-BE49-F238E27FC236}">
                <a16:creationId xmlns:a16="http://schemas.microsoft.com/office/drawing/2014/main" id="{1746DAD3-EFA7-A62D-FD98-D8EC4EEC5F66}"/>
              </a:ext>
            </a:extLst>
          </p:cNvPr>
          <p:cNvSpPr txBox="1"/>
          <p:nvPr/>
        </p:nvSpPr>
        <p:spPr>
          <a:xfrm>
            <a:off x="723756" y="4094018"/>
            <a:ext cx="7360371"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Perceived Risk and Peer Support are significant to social media usage</a:t>
            </a:r>
          </a:p>
          <a:p>
            <a:pPr marL="285750" indent="-285750">
              <a:buFont typeface="Arial" panose="020B0604020202020204" pitchFamily="34" charset="0"/>
              <a:buChar char="•"/>
            </a:pPr>
            <a:r>
              <a:rPr lang="en-US" dirty="0">
                <a:solidFill>
                  <a:schemeClr val="bg1"/>
                </a:solidFill>
              </a:rPr>
              <a:t>Social Media Usage is also significant to Health Behavior Change</a:t>
            </a:r>
          </a:p>
        </p:txBody>
      </p:sp>
    </p:spTree>
    <p:extLst>
      <p:ext uri="{BB962C8B-B14F-4D97-AF65-F5344CB8AC3E}">
        <p14:creationId xmlns:p14="http://schemas.microsoft.com/office/powerpoint/2010/main" val="2633047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Conclusion</a:t>
            </a:r>
          </a:p>
        </p:txBody>
      </p:sp>
      <p:sp>
        <p:nvSpPr>
          <p:cNvPr id="5" name="Content Placeholder 4"/>
          <p:cNvSpPr>
            <a:spLocks noGrp="1"/>
          </p:cNvSpPr>
          <p:nvPr>
            <p:ph idx="1"/>
          </p:nvPr>
        </p:nvSpPr>
        <p:spPr>
          <a:xfrm>
            <a:off x="2091366" y="1316827"/>
            <a:ext cx="6685489" cy="3420136"/>
          </a:xfrm>
        </p:spPr>
        <p:txBody>
          <a:bodyPr/>
          <a:lstStyle/>
          <a:p>
            <a:pPr algn="just"/>
            <a:r>
              <a:rPr lang="en-US" sz="1800" dirty="0">
                <a:latin typeface="Times New Roman" panose="02020603050405020304" pitchFamily="18" charset="0"/>
                <a:ea typeface="Calibri" panose="020F0502020204030204" pitchFamily="34" charset="0"/>
              </a:rPr>
              <a:t>P</a:t>
            </a:r>
            <a:r>
              <a:rPr lang="en-US" sz="1800" dirty="0">
                <a:effectLst/>
                <a:latin typeface="Times New Roman" panose="02020603050405020304" pitchFamily="18" charset="0"/>
                <a:ea typeface="Calibri" panose="020F0502020204030204" pitchFamily="34" charset="0"/>
              </a:rPr>
              <a:t>erceived risk and peer support significantly influence individuals' usage of social media in the context of mental health.</a:t>
            </a:r>
          </a:p>
          <a:p>
            <a:pPr algn="just"/>
            <a:r>
              <a:rPr lang="en-US" sz="1800" dirty="0">
                <a:latin typeface="Times New Roman" panose="02020603050405020304" pitchFamily="18" charset="0"/>
                <a:ea typeface="Calibri" panose="020F0502020204030204" pitchFamily="34" charset="0"/>
              </a:rPr>
              <a:t>P</a:t>
            </a:r>
            <a:r>
              <a:rPr lang="en-US" sz="1800" dirty="0">
                <a:effectLst/>
                <a:latin typeface="Times New Roman" panose="02020603050405020304" pitchFamily="18" charset="0"/>
                <a:ea typeface="Calibri" panose="020F0502020204030204" pitchFamily="34" charset="0"/>
              </a:rPr>
              <a:t>rovides valuable insights for healthcare providers, policymakers, and individuals seeking to navigate the complex relationship between social media and mental well-being.</a:t>
            </a:r>
            <a:endParaRPr lang="en-US" dirty="0"/>
          </a:p>
        </p:txBody>
      </p:sp>
    </p:spTree>
    <p:extLst>
      <p:ext uri="{BB962C8B-B14F-4D97-AF65-F5344CB8AC3E}">
        <p14:creationId xmlns:p14="http://schemas.microsoft.com/office/powerpoint/2010/main" val="1101633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567</Words>
  <Application>Microsoft Office PowerPoint</Application>
  <PresentationFormat>On-screen Show (16:9)</PresentationFormat>
  <Paragraphs>76</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Times New Roman</vt:lpstr>
      <vt:lpstr>Office Theme</vt:lpstr>
      <vt:lpstr>TAM Model Effects of Social Media on Mental Health</vt:lpstr>
      <vt:lpstr>Introduction</vt:lpstr>
      <vt:lpstr>Literature Review</vt:lpstr>
      <vt:lpstr>Theoretical Framework</vt:lpstr>
      <vt:lpstr>Data Collection</vt:lpstr>
      <vt:lpstr>Results (Reliability)</vt:lpstr>
      <vt:lpstr>Results (Discriminant Validity)</vt:lpstr>
      <vt:lpstr> Results Hypothesis Testing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2023-05-29T20:27:48Z</dcterms:modified>
</cp:coreProperties>
</file>