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 sz="4400">
                <a:latin typeface="Arial" charset="0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22753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092200"/>
          </a:xfrm>
        </p:spPr>
        <p:txBody>
          <a:bodyPr/>
          <a:lstStyle>
            <a:lvl1pPr marL="0" indent="0" algn="ctr">
              <a:buFontTx/>
              <a:buNone/>
              <a:defRPr sz="2000">
                <a:ea typeface="ＭＳ ゴシック" pitchFamily="49" charset="-128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ja-JP"/>
          </a:p>
        </p:txBody>
      </p:sp>
      <p:sp>
        <p:nvSpPr>
          <p:cNvPr id="227533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275334" name="Line 6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2275337" name="Line 9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30497" y="6574026"/>
            <a:ext cx="4103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itchFamily="49" charset="0"/>
                <a:cs typeface="Courier New" pitchFamily="49" charset="0"/>
              </a:rPr>
              <a:t>© YAMAMOTO</a:t>
            </a:r>
            <a:r>
              <a:rPr kumimoji="1" lang="en-US" altLang="ja-JP" sz="1200" baseline="0" dirty="0">
                <a:latin typeface="Courier New" pitchFamily="49" charset="0"/>
                <a:cs typeface="Courier New" pitchFamily="49" charset="0"/>
              </a:rPr>
              <a:t> Masaki</a:t>
            </a:r>
            <a:endParaRPr kumimoji="1" lang="ja-JP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0" y="6553200"/>
            <a:ext cx="121920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6578552"/>
            <a:ext cx="270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名古屋大学大学院情報学研究科</a:t>
            </a:r>
            <a:b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附属組込みシステム研究センター</a:t>
            </a:r>
          </a:p>
        </p:txBody>
      </p:sp>
    </p:spTree>
    <p:extLst>
      <p:ext uri="{BB962C8B-B14F-4D97-AF65-F5344CB8AC3E}">
        <p14:creationId xmlns:p14="http://schemas.microsoft.com/office/powerpoint/2010/main" val="58279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0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63000" y="228600"/>
            <a:ext cx="2616200" cy="6224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645400" cy="6224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0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2734733" y="6588025"/>
            <a:ext cx="3744384" cy="26035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40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0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16000" y="1143000"/>
            <a:ext cx="5080000" cy="531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99200" y="1143000"/>
            <a:ext cx="5080000" cy="531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9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9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08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1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399" y="228600"/>
            <a:ext cx="112733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2743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143000"/>
            <a:ext cx="11171765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274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4733" y="6597650"/>
            <a:ext cx="3744384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2274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7767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ＭＳ 明朝" pitchFamily="17" charset="-128"/>
              </a:defRPr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274311" name="Line 7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2274314" name="Line 10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09594" y="6596775"/>
            <a:ext cx="5233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+mn-lt"/>
                <a:cs typeface="Courier New" pitchFamily="49" charset="0"/>
              </a:rPr>
              <a:t>© YAMAMOTO</a:t>
            </a:r>
            <a:r>
              <a:rPr kumimoji="1" lang="en-US" altLang="ja-JP" sz="900" baseline="0" dirty="0">
                <a:latin typeface="+mn-lt"/>
                <a:cs typeface="Courier New" pitchFamily="49" charset="0"/>
              </a:rPr>
              <a:t> Masaki</a:t>
            </a:r>
            <a:endParaRPr kumimoji="1" lang="ja-JP" altLang="en-US" sz="900" dirty="0">
              <a:latin typeface="+mn-lt"/>
              <a:cs typeface="Courier New" pitchFamily="49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6553200"/>
            <a:ext cx="121920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358" y="6579606"/>
            <a:ext cx="270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名古屋大学大学院情報学研究科</a:t>
            </a:r>
            <a:b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附属組込みシステム研究センター</a:t>
            </a:r>
          </a:p>
        </p:txBody>
      </p:sp>
    </p:spTree>
    <p:extLst>
      <p:ext uri="{BB962C8B-B14F-4D97-AF65-F5344CB8AC3E}">
        <p14:creationId xmlns:p14="http://schemas.microsoft.com/office/powerpoint/2010/main" val="40731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n-lt"/>
          <a:ea typeface="メイリオ" panose="020B0604030504040204" pitchFamily="50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メイリオ" panose="020B0604030504040204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メイリオ" panose="020B0604030504040204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メイリオ" panose="020B0604030504040204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メイリオ" panose="020B0604030504040204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B68FEBB-6C16-58B2-ACEB-01FAF33C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形式の文書品質モデル整形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BBA4AFC-2093-6B47-E110-03635D97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940037"/>
            <a:ext cx="11171765" cy="5513151"/>
          </a:xfrm>
        </p:spPr>
        <p:txBody>
          <a:bodyPr/>
          <a:lstStyle/>
          <a:p>
            <a:r>
              <a:rPr lang="en-US" altLang="ja-JP" sz="1600" dirty="0"/>
              <a:t>YAML</a:t>
            </a:r>
            <a:r>
              <a:rPr lang="ja-JP" altLang="en-US" sz="1600" dirty="0"/>
              <a:t>に変換するプログラム開発を容易にする</a:t>
            </a:r>
            <a:endParaRPr lang="en-US" altLang="ja-JP" sz="1600" dirty="0"/>
          </a:p>
          <a:p>
            <a:pPr lvl="1"/>
            <a:r>
              <a:rPr lang="en-US" altLang="ja-JP" sz="1600" dirty="0"/>
              <a:t>Excel</a:t>
            </a:r>
            <a:r>
              <a:rPr lang="ja-JP" altLang="en-US" sz="1600" dirty="0"/>
              <a:t>ファイルの品質モデルとして本質的には不要な行や列を削除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lvl="1"/>
            <a:r>
              <a:rPr lang="ja-JP" altLang="en-US" sz="1600" dirty="0"/>
              <a:t>テーブル属性の見出しを１行追加。（</a:t>
            </a:r>
            <a:r>
              <a:rPr lang="en-US" altLang="ja-JP" sz="1600" dirty="0">
                <a:latin typeface="+mn-ea"/>
              </a:rPr>
              <a:t> [</a:t>
            </a:r>
            <a:r>
              <a:rPr lang="ja-JP" altLang="en-US" sz="1600" dirty="0">
                <a:latin typeface="+mn-ea"/>
              </a:rPr>
              <a:t>品質特性・副特性・測定項目（例・違反例を含む）</a:t>
            </a:r>
            <a:r>
              <a:rPr lang="en-US" altLang="ja-JP" sz="1600" dirty="0">
                <a:latin typeface="+mn-ea"/>
              </a:rPr>
              <a:t>]</a:t>
            </a:r>
            <a:r>
              <a:rPr lang="ja-JP" altLang="en-US" sz="1600" dirty="0">
                <a:latin typeface="+mn-ea"/>
              </a:rPr>
              <a:t>シート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CSV</a:t>
            </a:r>
            <a:r>
              <a:rPr lang="ja-JP" altLang="en-US" sz="1600" dirty="0"/>
              <a:t>ファイルの比較を容易にする</a:t>
            </a:r>
            <a:endParaRPr lang="en-US" altLang="ja-JP" sz="1600" dirty="0"/>
          </a:p>
          <a:p>
            <a:pPr lvl="1"/>
            <a:r>
              <a:rPr lang="en-US" altLang="ja-JP" sz="1600" dirty="0"/>
              <a:t>(1)Excel</a:t>
            </a:r>
            <a:r>
              <a:rPr lang="ja-JP" altLang="en-US" sz="1600" dirty="0"/>
              <a:t>⇒</a:t>
            </a:r>
            <a:r>
              <a:rPr lang="en-US" altLang="ja-JP" sz="1600" dirty="0"/>
              <a:t>(Excel</a:t>
            </a:r>
            <a:r>
              <a:rPr lang="ja-JP" altLang="en-US" sz="1600" dirty="0"/>
              <a:t>機能</a:t>
            </a:r>
            <a:r>
              <a:rPr lang="en-US" altLang="ja-JP" sz="1600" dirty="0"/>
              <a:t>)</a:t>
            </a:r>
            <a:r>
              <a:rPr lang="ja-JP" altLang="en-US" sz="1600" dirty="0"/>
              <a:t>⇒</a:t>
            </a:r>
            <a:r>
              <a:rPr lang="en-US" altLang="ja-JP" sz="1600" dirty="0"/>
              <a:t>CSV</a:t>
            </a:r>
            <a:r>
              <a:rPr lang="ja-JP" altLang="en-US" sz="1600" dirty="0"/>
              <a:t>　と　</a:t>
            </a:r>
            <a:r>
              <a:rPr lang="en-US" altLang="ja-JP" sz="1600" dirty="0"/>
              <a:t>(2) Excel </a:t>
            </a:r>
            <a:r>
              <a:rPr lang="ja-JP" altLang="en-US" sz="1600" dirty="0"/>
              <a:t>⇒</a:t>
            </a:r>
            <a:r>
              <a:rPr lang="en-US" altLang="ja-JP" sz="1600" dirty="0"/>
              <a:t>(</a:t>
            </a:r>
            <a:r>
              <a:rPr lang="ja-JP" altLang="en-US" sz="1600" dirty="0"/>
              <a:t>プログラム</a:t>
            </a:r>
            <a:r>
              <a:rPr lang="en-US" altLang="ja-JP" sz="1600" dirty="0"/>
              <a:t>)</a:t>
            </a:r>
            <a:r>
              <a:rPr lang="ja-JP" altLang="en-US" sz="1600" dirty="0"/>
              <a:t>⇒</a:t>
            </a:r>
            <a:r>
              <a:rPr lang="en-US" altLang="ja-JP" sz="1600" dirty="0"/>
              <a:t>YAML</a:t>
            </a:r>
            <a:r>
              <a:rPr lang="ja-JP" altLang="en-US" sz="1600" dirty="0"/>
              <a:t>⇒</a:t>
            </a:r>
            <a:r>
              <a:rPr lang="en-US" altLang="ja-JP" sz="1600" dirty="0"/>
              <a:t>(</a:t>
            </a:r>
            <a:r>
              <a:rPr lang="ja-JP" altLang="en-US" sz="1600" dirty="0"/>
              <a:t>プログラム</a:t>
            </a:r>
            <a:r>
              <a:rPr lang="en-US" altLang="ja-JP" sz="1600" dirty="0"/>
              <a:t>)</a:t>
            </a:r>
            <a:r>
              <a:rPr lang="ja-JP" altLang="en-US" sz="1600" dirty="0"/>
              <a:t>⇒</a:t>
            </a:r>
            <a:r>
              <a:rPr lang="en-US" altLang="ja-JP" sz="1600" dirty="0"/>
              <a:t>CSV</a:t>
            </a:r>
            <a:r>
              <a:rPr lang="ja-JP" altLang="en-US" sz="1600" dirty="0"/>
              <a:t>　で</a:t>
            </a:r>
            <a:br>
              <a:rPr lang="en-US" altLang="ja-JP" sz="1600" dirty="0"/>
            </a:br>
            <a:r>
              <a:rPr lang="en-US" altLang="ja-JP" sz="1600" dirty="0"/>
              <a:t>CSV</a:t>
            </a:r>
            <a:r>
              <a:rPr lang="ja-JP" altLang="en-US" sz="1600" dirty="0"/>
              <a:t>同士を比較。一致すれば、</a:t>
            </a:r>
            <a:r>
              <a:rPr lang="en-US" altLang="ja-JP" sz="1600" dirty="0"/>
              <a:t>YAML</a:t>
            </a:r>
            <a:r>
              <a:rPr lang="ja-JP" altLang="en-US" sz="1600" dirty="0"/>
              <a:t>は</a:t>
            </a:r>
            <a:r>
              <a:rPr lang="en-US" altLang="ja-JP" sz="1600" dirty="0"/>
              <a:t>Excel</a:t>
            </a:r>
            <a:r>
              <a:rPr lang="ja-JP" altLang="en-US" sz="1600" dirty="0"/>
              <a:t>の文書品質モデルと同一内容であることが証明される。</a:t>
            </a:r>
            <a:endParaRPr lang="en-US" altLang="ja-JP" sz="1600" dirty="0"/>
          </a:p>
          <a:p>
            <a:pPr lvl="1"/>
            <a:r>
              <a:rPr lang="ja-JP" altLang="en-US" sz="1600" dirty="0"/>
              <a:t>不必要な改行や空白文字を削除（</a:t>
            </a:r>
            <a:r>
              <a:rPr lang="en-US" altLang="ja-JP" sz="1600" dirty="0">
                <a:latin typeface="+mn-ea"/>
              </a:rPr>
              <a:t> [</a:t>
            </a:r>
            <a:r>
              <a:rPr lang="ja-JP" altLang="en-US" sz="1600" dirty="0">
                <a:latin typeface="+mn-ea"/>
              </a:rPr>
              <a:t>品質特性・副特性・測定項目（例・違反例を含む）</a:t>
            </a:r>
            <a:r>
              <a:rPr lang="en-US" altLang="ja-JP" sz="1600" dirty="0">
                <a:latin typeface="+mn-ea"/>
              </a:rPr>
              <a:t>]</a:t>
            </a:r>
            <a:r>
              <a:rPr lang="ja-JP" altLang="en-US" sz="1600" dirty="0">
                <a:latin typeface="+mn-ea"/>
              </a:rPr>
              <a:t>シート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pPr lvl="1"/>
            <a:endParaRPr lang="en-US" altLang="ja-JP" sz="1600" dirty="0"/>
          </a:p>
          <a:p>
            <a:pPr lvl="1"/>
            <a:endParaRPr lang="en-US" altLang="ja-JP" sz="1600" dirty="0"/>
          </a:p>
          <a:p>
            <a:pPr lvl="1"/>
            <a:endParaRPr lang="en-US" altLang="ja-JP" sz="1600" dirty="0"/>
          </a:p>
          <a:p>
            <a:pPr lvl="1"/>
            <a:endParaRPr lang="en-US" altLang="ja-JP" sz="1600" dirty="0"/>
          </a:p>
          <a:p>
            <a:pPr lvl="1"/>
            <a:r>
              <a:rPr lang="ja-JP" altLang="en-US" sz="1600" dirty="0"/>
              <a:t>モデル表の外の領域（</a:t>
            </a:r>
            <a:r>
              <a:rPr lang="en-US" altLang="ja-JP" sz="1600" dirty="0"/>
              <a:t>H</a:t>
            </a:r>
            <a:r>
              <a:rPr lang="ja-JP" altLang="en-US" sz="1600" dirty="0"/>
              <a:t>列以降と</a:t>
            </a:r>
            <a:r>
              <a:rPr lang="en-US" altLang="ja-JP" sz="1600" dirty="0"/>
              <a:t>73</a:t>
            </a:r>
            <a:r>
              <a:rPr lang="ja-JP" altLang="en-US" sz="1600" dirty="0"/>
              <a:t>行目以降）を削除</a:t>
            </a:r>
            <a:r>
              <a:rPr lang="ja-JP" altLang="en-US" sz="1600"/>
              <a:t>する。複数</a:t>
            </a:r>
            <a:r>
              <a:rPr lang="ja-JP" altLang="en-US" sz="1600" dirty="0"/>
              <a:t>セルに空白が</a:t>
            </a:r>
            <a:r>
              <a:rPr lang="ja-JP" altLang="en-US" sz="1600"/>
              <a:t>入っているので、それを削除する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lvl="1"/>
            <a:endParaRPr lang="ja-JP" altLang="en-US" sz="1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351371A-4039-0E4E-3224-85E47E7D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62" y="1522764"/>
            <a:ext cx="6614445" cy="8802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4FA9C8-6F4D-EDB0-8BE8-B8358A16C5E1}"/>
              </a:ext>
            </a:extLst>
          </p:cNvPr>
          <p:cNvSpPr/>
          <p:nvPr/>
        </p:nvSpPr>
        <p:spPr bwMode="auto">
          <a:xfrm>
            <a:off x="2008262" y="1531309"/>
            <a:ext cx="6725540" cy="6212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A200C8-0D51-CF76-A6B8-1B3E2AA9F1A5}"/>
              </a:ext>
            </a:extLst>
          </p:cNvPr>
          <p:cNvSpPr txBox="1"/>
          <p:nvPr/>
        </p:nvSpPr>
        <p:spPr>
          <a:xfrm>
            <a:off x="8733802" y="1522764"/>
            <a:ext cx="3384134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+mn-ea"/>
                <a:ea typeface="+mn-ea"/>
              </a:rPr>
              <a:t>[</a:t>
            </a:r>
            <a:r>
              <a:rPr lang="ja-JP" altLang="en-US" sz="1200" dirty="0">
                <a:latin typeface="+mn-ea"/>
                <a:ea typeface="+mn-ea"/>
              </a:rPr>
              <a:t>品質特性・副特性・測定項目（例・違反例を含む）</a:t>
            </a:r>
            <a:r>
              <a:rPr kumimoji="1" lang="en-US" altLang="ja-JP" sz="1200" dirty="0">
                <a:latin typeface="+mn-ea"/>
                <a:ea typeface="+mn-ea"/>
              </a:rPr>
              <a:t>]</a:t>
            </a:r>
            <a:r>
              <a:rPr kumimoji="1" lang="ja-JP" altLang="en-US" sz="1200" dirty="0">
                <a:latin typeface="+mn-ea"/>
                <a:ea typeface="+mn-ea"/>
              </a:rPr>
              <a:t>シートで、タイトルと、セルがマージされているテーブル属性の見出しを削除。</a:t>
            </a:r>
            <a:endParaRPr kumimoji="1" lang="en-US" altLang="ja-JP" sz="1200" dirty="0">
              <a:latin typeface="+mn-ea"/>
              <a:ea typeface="+mn-ea"/>
            </a:endParaRPr>
          </a:p>
          <a:p>
            <a:r>
              <a:rPr lang="en-US" altLang="ja-JP" sz="1200" dirty="0">
                <a:latin typeface="+mn-ea"/>
                <a:ea typeface="+mn-ea"/>
              </a:rPr>
              <a:t>[</a:t>
            </a:r>
            <a:r>
              <a:rPr lang="ja-JP" altLang="en-US" sz="1200" dirty="0">
                <a:latin typeface="+mn-ea"/>
                <a:ea typeface="+mn-ea"/>
              </a:rPr>
              <a:t>用語集</a:t>
            </a:r>
            <a:r>
              <a:rPr lang="en-US" altLang="ja-JP" sz="1200" dirty="0">
                <a:latin typeface="+mn-ea"/>
                <a:ea typeface="+mn-ea"/>
              </a:rPr>
              <a:t>]</a:t>
            </a:r>
            <a:r>
              <a:rPr lang="ja-JP" altLang="en-US" sz="1200" dirty="0">
                <a:latin typeface="+mn-ea"/>
                <a:ea typeface="+mn-ea"/>
              </a:rPr>
              <a:t>シートでは、タイトルを削除。</a:t>
            </a:r>
            <a:endParaRPr kumimoji="1" lang="ja-JP" altLang="en-US" sz="1200" dirty="0">
              <a:latin typeface="+mn-ea"/>
              <a:ea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E258440-C8A3-BA18-F065-059BA304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52" y="2892685"/>
            <a:ext cx="8340696" cy="6822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C8D6CB-B05C-78F5-039B-53929480A666}"/>
              </a:ext>
            </a:extLst>
          </p:cNvPr>
          <p:cNvSpPr/>
          <p:nvPr/>
        </p:nvSpPr>
        <p:spPr bwMode="auto">
          <a:xfrm>
            <a:off x="2008262" y="2984589"/>
            <a:ext cx="8340696" cy="1585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588238-0906-FE26-BF9C-3D0AB06EB8CD}"/>
              </a:ext>
            </a:extLst>
          </p:cNvPr>
          <p:cNvSpPr txBox="1"/>
          <p:nvPr/>
        </p:nvSpPr>
        <p:spPr>
          <a:xfrm>
            <a:off x="4673601" y="5169653"/>
            <a:ext cx="1585814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+mn-ea"/>
                <a:ea typeface="+mn-ea"/>
              </a:rPr>
              <a:t>共に</a:t>
            </a:r>
            <a:r>
              <a:rPr kumimoji="1" lang="ja-JP" altLang="en-US" sz="1200" dirty="0">
                <a:latin typeface="+mn-ea"/>
                <a:ea typeface="+mn-ea"/>
              </a:rPr>
              <a:t>直前の改行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BE70B93-094E-4943-8FB9-5F7AEEA21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355" y="5001815"/>
            <a:ext cx="2934246" cy="5988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AE875E0-799B-9901-7385-0DCA07A8A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06" y="5033324"/>
            <a:ext cx="2318942" cy="6038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E3A8989-8ACB-D382-CB92-8A742008F8BC}"/>
              </a:ext>
            </a:extLst>
          </p:cNvPr>
          <p:cNvSpPr txBox="1"/>
          <p:nvPr/>
        </p:nvSpPr>
        <p:spPr>
          <a:xfrm>
            <a:off x="8885339" y="5264438"/>
            <a:ext cx="1585814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+mn-ea"/>
                <a:ea typeface="+mn-ea"/>
              </a:rPr>
              <a:t>共に</a:t>
            </a:r>
            <a:r>
              <a:rPr kumimoji="1" lang="ja-JP" altLang="en-US" sz="1200" dirty="0">
                <a:latin typeface="+mn-ea"/>
                <a:ea typeface="+mn-ea"/>
              </a:rPr>
              <a:t>末尾の空白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5F7DF58-CE93-2310-3262-84F6B354D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626" y="5727436"/>
            <a:ext cx="1343212" cy="3810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35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24865-1495-F3D3-DD19-23F79300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の出力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075FF35-54B6-2667-65FA-9E707253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92" y="2179762"/>
            <a:ext cx="3153215" cy="27626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83A6ED-2535-9891-2060-D450B073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70" y="1179255"/>
            <a:ext cx="1352739" cy="368668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ACF607-F16E-09E1-B62A-A5697C86F7FB}"/>
              </a:ext>
            </a:extLst>
          </p:cNvPr>
          <p:cNvSpPr/>
          <p:nvPr/>
        </p:nvSpPr>
        <p:spPr bwMode="auto">
          <a:xfrm>
            <a:off x="1805354" y="3561080"/>
            <a:ext cx="1100698" cy="4216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423340-79C1-F2E3-90F4-9AA4CDA02368}"/>
              </a:ext>
            </a:extLst>
          </p:cNvPr>
          <p:cNvSpPr/>
          <p:nvPr/>
        </p:nvSpPr>
        <p:spPr bwMode="auto">
          <a:xfrm>
            <a:off x="3909792" y="4363720"/>
            <a:ext cx="1871248" cy="279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F0940C-5462-CD54-267C-13CFFEF25A98}"/>
              </a:ext>
            </a:extLst>
          </p:cNvPr>
          <p:cNvSpPr txBox="1"/>
          <p:nvPr/>
        </p:nvSpPr>
        <p:spPr>
          <a:xfrm>
            <a:off x="7355841" y="2509520"/>
            <a:ext cx="4053840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</a:rPr>
              <a:t>[</a:t>
            </a:r>
            <a:r>
              <a:rPr kumimoji="1" lang="ja-JP" altLang="en-US" sz="1600" dirty="0">
                <a:latin typeface="+mj-ea"/>
                <a:ea typeface="+mj-ea"/>
              </a:rPr>
              <a:t>ファイル </a:t>
            </a:r>
            <a:r>
              <a:rPr kumimoji="1" lang="en-US" altLang="ja-JP" sz="1600" dirty="0">
                <a:latin typeface="+mj-ea"/>
                <a:ea typeface="+mj-ea"/>
              </a:rPr>
              <a:t>- </a:t>
            </a:r>
            <a:r>
              <a:rPr kumimoji="1" lang="ja-JP" altLang="en-US" sz="1600" dirty="0">
                <a:latin typeface="+mj-ea"/>
                <a:ea typeface="+mj-ea"/>
              </a:rPr>
              <a:t>名前を付けて保存</a:t>
            </a:r>
            <a:r>
              <a:rPr kumimoji="1" lang="en-US" altLang="ja-JP" sz="1600" dirty="0">
                <a:latin typeface="+mj-ea"/>
                <a:ea typeface="+mj-ea"/>
              </a:rPr>
              <a:t>]</a:t>
            </a:r>
            <a:r>
              <a:rPr lang="ja-JP" altLang="en-US" sz="1600" dirty="0">
                <a:latin typeface="+mj-ea"/>
                <a:ea typeface="+mj-ea"/>
              </a:rPr>
              <a:t>コマンドで、</a:t>
            </a:r>
            <a:endParaRPr lang="en-US" altLang="ja-JP" sz="1600" dirty="0">
              <a:latin typeface="+mj-ea"/>
              <a:ea typeface="+mj-ea"/>
            </a:endParaRPr>
          </a:p>
          <a:p>
            <a:r>
              <a:rPr kumimoji="1" lang="en-US" altLang="ja-JP" sz="1600" dirty="0">
                <a:latin typeface="+mj-ea"/>
                <a:ea typeface="+mj-ea"/>
              </a:rPr>
              <a:t>CSV(</a:t>
            </a:r>
            <a:r>
              <a:rPr kumimoji="1" lang="ja-JP" altLang="en-US" sz="1600" dirty="0">
                <a:latin typeface="+mj-ea"/>
                <a:ea typeface="+mj-ea"/>
              </a:rPr>
              <a:t>コンマ区切り</a:t>
            </a:r>
            <a:r>
              <a:rPr kumimoji="1" lang="en-US" altLang="ja-JP" sz="1600" dirty="0">
                <a:latin typeface="+mj-ea"/>
                <a:ea typeface="+mj-ea"/>
              </a:rPr>
              <a:t>)(*csv</a:t>
            </a:r>
            <a:r>
              <a:rPr kumimoji="1" lang="ja-JP" altLang="en-US" sz="1600" dirty="0">
                <a:latin typeface="+mj-ea"/>
                <a:ea typeface="+mj-ea"/>
              </a:rPr>
              <a:t>）　を選択。</a:t>
            </a:r>
            <a:endParaRPr kumimoji="1" lang="en-US" altLang="ja-JP" sz="1600" dirty="0">
              <a:latin typeface="+mj-ea"/>
              <a:ea typeface="+mj-ea"/>
            </a:endParaRPr>
          </a:p>
          <a:p>
            <a:endParaRPr lang="en-US" altLang="ja-JP" sz="1600" dirty="0">
              <a:latin typeface="+mj-ea"/>
              <a:ea typeface="+mj-ea"/>
            </a:endParaRPr>
          </a:p>
          <a:p>
            <a:r>
              <a:rPr kumimoji="1" lang="ja-JP" altLang="en-US" sz="1600" dirty="0">
                <a:latin typeface="+mj-ea"/>
                <a:ea typeface="+mj-ea"/>
              </a:rPr>
              <a:t>注：</a:t>
            </a:r>
            <a:r>
              <a:rPr kumimoji="1" lang="en-US" altLang="ja-JP" sz="1600" dirty="0">
                <a:latin typeface="+mj-ea"/>
                <a:ea typeface="+mj-ea"/>
              </a:rPr>
              <a:t>UTF-8</a:t>
            </a:r>
            <a:r>
              <a:rPr kumimoji="1" lang="ja-JP" altLang="en-US" sz="1600" dirty="0">
                <a:latin typeface="+mj-ea"/>
                <a:ea typeface="+mj-ea"/>
              </a:rPr>
              <a:t>形式ではない。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BC89EC9-3C79-6B22-4427-B6C91B6237FA}"/>
              </a:ext>
            </a:extLst>
          </p:cNvPr>
          <p:cNvCxnSpPr/>
          <p:nvPr/>
        </p:nvCxnSpPr>
        <p:spPr bwMode="auto">
          <a:xfrm>
            <a:off x="3909792" y="2407920"/>
            <a:ext cx="1871248" cy="2133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0F92B7B-1038-8225-8CED-F247F22407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8352" y="2387600"/>
            <a:ext cx="1871248" cy="2133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7827966"/>
      </p:ext>
    </p:extLst>
  </p:cSld>
  <p:clrMapOvr>
    <a:masterClrMapping/>
  </p:clrMapOvr>
</p:sld>
</file>

<file path=ppt/theme/theme1.xml><?xml version="1.0" encoding="utf-8"?>
<a:theme xmlns:a="http://schemas.openxmlformats.org/drawingml/2006/main" name="1_NEXCESS_緑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lnDef>
  </a:objectDefaults>
  <a:extraClrSchemeLst>
    <a:extraClrScheme>
      <a:clrScheme name="1_NEXCESS_緑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XCESS_緑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XCESS_緑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XCESS_緑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XCESS_緑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XCESS_緑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XCESS_緑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テンプレ.pptx" id="{A7D4BB6E-15F9-4710-8CE8-DE735BAB122E}" vid="{E947ACC3-76D5-438D-A00D-0AD90690CC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yamamoto</Template>
  <TotalTime>23</TotalTime>
  <Words>271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ゴシック</vt:lpstr>
      <vt:lpstr>メイリオ</vt:lpstr>
      <vt:lpstr>Arial</vt:lpstr>
      <vt:lpstr>Courier New</vt:lpstr>
      <vt:lpstr>Times New Roman</vt:lpstr>
      <vt:lpstr>1_NEXCESS_緑</vt:lpstr>
      <vt:lpstr>Excel形式の文書品質モデル整形</vt:lpstr>
      <vt:lpstr>ExcelからCSVの出力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YAMAMOTO Masaki</dc:creator>
  <cp:lastModifiedBy>YAMAMOTO Masaki</cp:lastModifiedBy>
  <cp:revision>3</cp:revision>
  <dcterms:created xsi:type="dcterms:W3CDTF">2025-07-24T01:31:54Z</dcterms:created>
  <dcterms:modified xsi:type="dcterms:W3CDTF">2025-07-24T03:46:14Z</dcterms:modified>
</cp:coreProperties>
</file>