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algn="l" rtl="0" fontAlgn="base">
      <a:lnSpc>
        <a:spcPct val="90000"/>
      </a:lnSpc>
      <a:spcBef>
        <a:spcPct val="2000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ＭＳ ゴシック" pitchFamily="49" charset="-128"/>
        <a:cs typeface="+mn-cs"/>
      </a:defRPr>
    </a:lvl1pPr>
    <a:lvl2pPr marL="457200" algn="l" rtl="0" fontAlgn="base">
      <a:lnSpc>
        <a:spcPct val="90000"/>
      </a:lnSpc>
      <a:spcBef>
        <a:spcPct val="2000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ＭＳ ゴシック" pitchFamily="49" charset="-128"/>
        <a:cs typeface="+mn-cs"/>
      </a:defRPr>
    </a:lvl2pPr>
    <a:lvl3pPr marL="914400" algn="l" rtl="0" fontAlgn="base">
      <a:lnSpc>
        <a:spcPct val="90000"/>
      </a:lnSpc>
      <a:spcBef>
        <a:spcPct val="2000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ＭＳ ゴシック" pitchFamily="49" charset="-128"/>
        <a:cs typeface="+mn-cs"/>
      </a:defRPr>
    </a:lvl3pPr>
    <a:lvl4pPr marL="1371600" algn="l" rtl="0" fontAlgn="base">
      <a:lnSpc>
        <a:spcPct val="90000"/>
      </a:lnSpc>
      <a:spcBef>
        <a:spcPct val="2000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ＭＳ ゴシック" pitchFamily="49" charset="-128"/>
        <a:cs typeface="+mn-cs"/>
      </a:defRPr>
    </a:lvl4pPr>
    <a:lvl5pPr marL="1828800" algn="l" rtl="0" fontAlgn="base">
      <a:lnSpc>
        <a:spcPct val="90000"/>
      </a:lnSpc>
      <a:spcBef>
        <a:spcPct val="20000"/>
      </a:spcBef>
      <a:spcAft>
        <a:spcPct val="0"/>
      </a:spcAft>
      <a:defRPr kumimoji="1" sz="2000" kern="1200">
        <a:solidFill>
          <a:schemeClr val="tx1"/>
        </a:solidFill>
        <a:latin typeface="Times New Roman" pitchFamily="18" charset="0"/>
        <a:ea typeface="ＭＳ ゴシック" pitchFamily="49" charset="-128"/>
        <a:cs typeface="+mn-cs"/>
      </a:defRPr>
    </a:lvl5pPr>
    <a:lvl6pPr marL="22860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ＭＳ ゴシック" pitchFamily="49" charset="-128"/>
        <a:cs typeface="+mn-cs"/>
      </a:defRPr>
    </a:lvl6pPr>
    <a:lvl7pPr marL="27432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ＭＳ ゴシック" pitchFamily="49" charset="-128"/>
        <a:cs typeface="+mn-cs"/>
      </a:defRPr>
    </a:lvl7pPr>
    <a:lvl8pPr marL="32004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ＭＳ ゴシック" pitchFamily="49" charset="-128"/>
        <a:cs typeface="+mn-cs"/>
      </a:defRPr>
    </a:lvl8pPr>
    <a:lvl9pPr marL="3657600" algn="l" defTabSz="914400" rtl="0" eaLnBrk="1" latinLnBrk="0" hangingPunct="1">
      <a:defRPr kumimoji="1" sz="2000" kern="1200">
        <a:solidFill>
          <a:schemeClr val="tx1"/>
        </a:solidFill>
        <a:latin typeface="Times New Roman" pitchFamily="18" charset="0"/>
        <a:ea typeface="ＭＳ ゴシック" pitchFamily="49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84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533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 sz="4400">
                <a:latin typeface="Arial" charset="0"/>
              </a:defRPr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227533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092200"/>
          </a:xfrm>
        </p:spPr>
        <p:txBody>
          <a:bodyPr/>
          <a:lstStyle>
            <a:lvl1pPr marL="0" indent="0" algn="ctr">
              <a:buFontTx/>
              <a:buNone/>
              <a:defRPr sz="2000">
                <a:ea typeface="ＭＳ ゴシック" pitchFamily="49" charset="-128"/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ja-JP"/>
          </a:p>
        </p:txBody>
      </p:sp>
      <p:sp>
        <p:nvSpPr>
          <p:cNvPr id="2275333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652000" y="65532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fld id="{881EE56B-9D3F-40EE-8802-DED74E559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275334" name="Line 6"/>
          <p:cNvSpPr>
            <a:spLocks noChangeShapeType="1"/>
          </p:cNvSpPr>
          <p:nvPr/>
        </p:nvSpPr>
        <p:spPr bwMode="auto">
          <a:xfrm>
            <a:off x="406400" y="836613"/>
            <a:ext cx="11328400" cy="0"/>
          </a:xfrm>
          <a:prstGeom prst="line">
            <a:avLst/>
          </a:prstGeom>
          <a:noFill/>
          <a:ln w="19050">
            <a:solidFill>
              <a:srgbClr val="A4DE00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ja-JP" altLang="en-US" sz="1800"/>
          </a:p>
        </p:txBody>
      </p:sp>
      <p:sp>
        <p:nvSpPr>
          <p:cNvPr id="2275337" name="Line 9"/>
          <p:cNvSpPr>
            <a:spLocks noChangeShapeType="1"/>
          </p:cNvSpPr>
          <p:nvPr/>
        </p:nvSpPr>
        <p:spPr bwMode="auto">
          <a:xfrm>
            <a:off x="406400" y="836613"/>
            <a:ext cx="11328400" cy="0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ja-JP" altLang="en-US" sz="1800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630497" y="6574026"/>
            <a:ext cx="41039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Courier New" pitchFamily="49" charset="0"/>
                <a:cs typeface="Courier New" pitchFamily="49" charset="0"/>
              </a:rPr>
              <a:t>© YAMAMOTO</a:t>
            </a:r>
            <a:r>
              <a:rPr kumimoji="1" lang="en-US" altLang="ja-JP" sz="1200" baseline="0" dirty="0">
                <a:latin typeface="Courier New" pitchFamily="49" charset="0"/>
                <a:cs typeface="Courier New" pitchFamily="49" charset="0"/>
              </a:rPr>
              <a:t> Masaki</a:t>
            </a:r>
            <a:endParaRPr kumimoji="1" lang="ja-JP" alt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0" y="6553200"/>
            <a:ext cx="12192000" cy="0"/>
          </a:xfrm>
          <a:prstGeom prst="line">
            <a:avLst/>
          </a:prstGeom>
          <a:noFill/>
          <a:ln w="19050">
            <a:solidFill>
              <a:srgbClr val="A4DE00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ja-JP" altLang="en-US" sz="180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0" y="6578552"/>
            <a:ext cx="2705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名古屋大学大学院情報学研究科</a:t>
            </a:r>
            <a:b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附属組込みシステム研究センター</a:t>
            </a:r>
          </a:p>
        </p:txBody>
      </p:sp>
    </p:spTree>
    <p:extLst>
      <p:ext uri="{BB962C8B-B14F-4D97-AF65-F5344CB8AC3E}">
        <p14:creationId xmlns:p14="http://schemas.microsoft.com/office/powerpoint/2010/main" val="58279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1EE56B-9D3F-40EE-8802-DED74E559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705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63000" y="228600"/>
            <a:ext cx="2616200" cy="622458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914400" y="228600"/>
            <a:ext cx="7645400" cy="622458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1EE56B-9D3F-40EE-8802-DED74E559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1070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>
          <a:xfrm>
            <a:off x="2734733" y="6588025"/>
            <a:ext cx="3744384" cy="260350"/>
          </a:xfrm>
        </p:spPr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881EE56B-9D3F-40EE-8802-DED74E559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40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1EE56B-9D3F-40EE-8802-DED74E559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076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1016000" y="1143000"/>
            <a:ext cx="5080000" cy="5310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299200" y="1143000"/>
            <a:ext cx="5080000" cy="5310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1EE56B-9D3F-40EE-8802-DED74E559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693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8" name="スライド番号プレースホル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1EE56B-9D3F-40EE-8802-DED74E559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892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1EE56B-9D3F-40EE-8802-DED74E559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08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3" name="スライド番号プレースホル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1EE56B-9D3F-40EE-8802-DED74E559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32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1EE56B-9D3F-40EE-8802-DED74E559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894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マスター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81EE56B-9D3F-40EE-8802-DED74E559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218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430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914399" y="228600"/>
            <a:ext cx="1127336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227430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16000" y="1143000"/>
            <a:ext cx="11171765" cy="531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22743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34733" y="6597650"/>
            <a:ext cx="3744384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000">
                <a:ea typeface="+mn-ea"/>
              </a:defRPr>
            </a:lvl1pPr>
          </a:lstStyle>
          <a:p>
            <a:endParaRPr kumimoji="1" lang="ja-JP" altLang="en-US"/>
          </a:p>
        </p:txBody>
      </p:sp>
      <p:sp>
        <p:nvSpPr>
          <p:cNvPr id="22743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647767" y="6553200"/>
            <a:ext cx="2540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latin typeface="+mn-lt"/>
                <a:ea typeface="ＭＳ 明朝" pitchFamily="17" charset="-128"/>
              </a:defRPr>
            </a:lvl1pPr>
          </a:lstStyle>
          <a:p>
            <a:fld id="{881EE56B-9D3F-40EE-8802-DED74E5590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274311" name="Line 7"/>
          <p:cNvSpPr>
            <a:spLocks noChangeShapeType="1"/>
          </p:cNvSpPr>
          <p:nvPr/>
        </p:nvSpPr>
        <p:spPr bwMode="auto">
          <a:xfrm>
            <a:off x="406400" y="836613"/>
            <a:ext cx="11328400" cy="0"/>
          </a:xfrm>
          <a:prstGeom prst="line">
            <a:avLst/>
          </a:prstGeom>
          <a:noFill/>
          <a:ln w="19050">
            <a:solidFill>
              <a:srgbClr val="A4DE00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ja-JP" altLang="en-US" sz="1800"/>
          </a:p>
        </p:txBody>
      </p:sp>
      <p:sp>
        <p:nvSpPr>
          <p:cNvPr id="2274314" name="Line 10"/>
          <p:cNvSpPr>
            <a:spLocks noChangeShapeType="1"/>
          </p:cNvSpPr>
          <p:nvPr/>
        </p:nvSpPr>
        <p:spPr bwMode="auto">
          <a:xfrm>
            <a:off x="406400" y="836613"/>
            <a:ext cx="11328400" cy="0"/>
          </a:xfrm>
          <a:prstGeom prst="line">
            <a:avLst/>
          </a:prstGeom>
          <a:noFill/>
          <a:ln w="19050">
            <a:solidFill>
              <a:srgbClr val="969696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ja-JP" altLang="en-US" sz="180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409594" y="6596775"/>
            <a:ext cx="5233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>
                <a:latin typeface="+mn-lt"/>
                <a:cs typeface="Courier New" pitchFamily="49" charset="0"/>
              </a:rPr>
              <a:t>© YAMAMOTO</a:t>
            </a:r>
            <a:r>
              <a:rPr kumimoji="1" lang="en-US" altLang="ja-JP" sz="900" baseline="0" dirty="0">
                <a:latin typeface="+mn-lt"/>
                <a:cs typeface="Courier New" pitchFamily="49" charset="0"/>
              </a:rPr>
              <a:t> Masaki</a:t>
            </a:r>
            <a:endParaRPr kumimoji="1" lang="ja-JP" altLang="en-US" sz="900" dirty="0">
              <a:latin typeface="+mn-lt"/>
              <a:cs typeface="Courier New" pitchFamily="49" charset="0"/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0" y="6553200"/>
            <a:ext cx="12192000" cy="0"/>
          </a:xfrm>
          <a:prstGeom prst="line">
            <a:avLst/>
          </a:prstGeom>
          <a:noFill/>
          <a:ln w="19050">
            <a:solidFill>
              <a:srgbClr val="A4DE00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endParaRPr lang="ja-JP" altLang="en-US" sz="180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5358" y="6579606"/>
            <a:ext cx="2705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名古屋大学大学院情報学研究科</a:t>
            </a:r>
            <a:b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kumimoji="1"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附属組込みシステム研究センター</a:t>
            </a:r>
          </a:p>
        </p:txBody>
      </p:sp>
    </p:spTree>
    <p:extLst>
      <p:ext uri="{BB962C8B-B14F-4D97-AF65-F5344CB8AC3E}">
        <p14:creationId xmlns:p14="http://schemas.microsoft.com/office/powerpoint/2010/main" val="407315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+mn-lt"/>
          <a:ea typeface="メイリオ" panose="020B0604030504040204" pitchFamily="50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600">
          <a:solidFill>
            <a:schemeClr val="tx2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メイリオ" panose="020B0604030504040204" pitchFamily="50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umimoji="1" sz="2400">
          <a:solidFill>
            <a:schemeClr val="tx1"/>
          </a:solidFill>
          <a:latin typeface="+mn-lt"/>
          <a:ea typeface="メイリオ" panose="020B0604030504040204" pitchFamily="50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メイリオ" panose="020B0604030504040204" pitchFamily="50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メイリオ" panose="020B0604030504040204" pitchFamily="50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メイリオ" panose="020B0604030504040204" pitchFamily="50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EB68FEBB-6C16-58B2-ACEB-01FAF33C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Excel</a:t>
            </a:r>
            <a:r>
              <a:rPr lang="ja-JP" altLang="en-US" dirty="0"/>
              <a:t>形式の文書品質モデル整形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7BBA4AFC-2093-6B47-E110-03635D97F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940037"/>
            <a:ext cx="11171765" cy="5513151"/>
          </a:xfrm>
        </p:spPr>
        <p:txBody>
          <a:bodyPr/>
          <a:lstStyle/>
          <a:p>
            <a:r>
              <a:rPr lang="en-US" altLang="ja-JP" sz="1600" dirty="0"/>
              <a:t>YAML</a:t>
            </a:r>
            <a:r>
              <a:rPr lang="ja-JP" altLang="en-US" sz="1600" dirty="0"/>
              <a:t>に変換するプログラム開発を容易にする</a:t>
            </a:r>
            <a:endParaRPr lang="en-US" altLang="ja-JP" sz="1600" dirty="0"/>
          </a:p>
          <a:p>
            <a:pPr lvl="1"/>
            <a:r>
              <a:rPr lang="en-US" altLang="ja-JP" sz="1600" dirty="0"/>
              <a:t>Excel</a:t>
            </a:r>
            <a:r>
              <a:rPr lang="ja-JP" altLang="en-US" sz="1600" dirty="0"/>
              <a:t>ファイルの品質モデルとして本質的には不要な行や列を削除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pPr lvl="1"/>
            <a:r>
              <a:rPr lang="ja-JP" altLang="en-US" sz="1600" dirty="0"/>
              <a:t>テーブル属性の見出しを１行追加。（</a:t>
            </a:r>
            <a:r>
              <a:rPr lang="en-US" altLang="ja-JP" sz="1600" dirty="0">
                <a:latin typeface="+mn-ea"/>
              </a:rPr>
              <a:t> [</a:t>
            </a:r>
            <a:r>
              <a:rPr lang="ja-JP" altLang="en-US" sz="1600" dirty="0">
                <a:latin typeface="+mn-ea"/>
              </a:rPr>
              <a:t>品質特性・副特性・測定項目（例・違反例を含む）</a:t>
            </a:r>
            <a:r>
              <a:rPr lang="en-US" altLang="ja-JP" sz="1600" dirty="0">
                <a:latin typeface="+mn-ea"/>
              </a:rPr>
              <a:t>]</a:t>
            </a:r>
            <a:r>
              <a:rPr lang="ja-JP" altLang="en-US" sz="1600" dirty="0">
                <a:latin typeface="+mn-ea"/>
              </a:rPr>
              <a:t>シート</a:t>
            </a:r>
            <a:r>
              <a:rPr lang="ja-JP" altLang="en-US" sz="1600" dirty="0"/>
              <a:t>）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r>
              <a:rPr lang="en-US" altLang="ja-JP" sz="1600" dirty="0"/>
              <a:t>CSV</a:t>
            </a:r>
            <a:r>
              <a:rPr lang="ja-JP" altLang="en-US" sz="1600" dirty="0"/>
              <a:t>ファイルの比較を容易にする</a:t>
            </a:r>
            <a:endParaRPr lang="en-US" altLang="ja-JP" sz="1600" dirty="0"/>
          </a:p>
          <a:p>
            <a:pPr lvl="1"/>
            <a:r>
              <a:rPr lang="en-US" altLang="ja-JP" sz="1600" dirty="0"/>
              <a:t>(1)Excel</a:t>
            </a:r>
            <a:r>
              <a:rPr lang="ja-JP" altLang="en-US" sz="1600" dirty="0"/>
              <a:t>⇒</a:t>
            </a:r>
            <a:r>
              <a:rPr lang="en-US" altLang="ja-JP" sz="1600" dirty="0"/>
              <a:t>(Excel</a:t>
            </a:r>
            <a:r>
              <a:rPr lang="ja-JP" altLang="en-US" sz="1600" dirty="0"/>
              <a:t>機能</a:t>
            </a:r>
            <a:r>
              <a:rPr lang="en-US" altLang="ja-JP" sz="1600" dirty="0"/>
              <a:t>)</a:t>
            </a:r>
            <a:r>
              <a:rPr lang="ja-JP" altLang="en-US" sz="1600" dirty="0"/>
              <a:t>⇒</a:t>
            </a:r>
            <a:r>
              <a:rPr lang="en-US" altLang="ja-JP" sz="1600" dirty="0"/>
              <a:t>CSV</a:t>
            </a:r>
            <a:r>
              <a:rPr lang="ja-JP" altLang="en-US" sz="1600" dirty="0"/>
              <a:t>　と　</a:t>
            </a:r>
            <a:r>
              <a:rPr lang="en-US" altLang="ja-JP" sz="1600" dirty="0"/>
              <a:t>(2) Excel </a:t>
            </a:r>
            <a:r>
              <a:rPr lang="ja-JP" altLang="en-US" sz="1600" dirty="0"/>
              <a:t>⇒</a:t>
            </a:r>
            <a:r>
              <a:rPr lang="en-US" altLang="ja-JP" sz="1600" dirty="0"/>
              <a:t>(</a:t>
            </a:r>
            <a:r>
              <a:rPr lang="ja-JP" altLang="en-US" sz="1600" dirty="0"/>
              <a:t>プログラム</a:t>
            </a:r>
            <a:r>
              <a:rPr lang="en-US" altLang="ja-JP" sz="1600" dirty="0"/>
              <a:t>)</a:t>
            </a:r>
            <a:r>
              <a:rPr lang="ja-JP" altLang="en-US" sz="1600" dirty="0"/>
              <a:t>⇒</a:t>
            </a:r>
            <a:r>
              <a:rPr lang="en-US" altLang="ja-JP" sz="1600" dirty="0"/>
              <a:t>YAML</a:t>
            </a:r>
            <a:r>
              <a:rPr lang="ja-JP" altLang="en-US" sz="1600" dirty="0"/>
              <a:t>⇒</a:t>
            </a:r>
            <a:r>
              <a:rPr lang="en-US" altLang="ja-JP" sz="1600" dirty="0"/>
              <a:t>(</a:t>
            </a:r>
            <a:r>
              <a:rPr lang="ja-JP" altLang="en-US" sz="1600" dirty="0"/>
              <a:t>プログラム</a:t>
            </a:r>
            <a:r>
              <a:rPr lang="en-US" altLang="ja-JP" sz="1600" dirty="0"/>
              <a:t>)</a:t>
            </a:r>
            <a:r>
              <a:rPr lang="ja-JP" altLang="en-US" sz="1600" dirty="0"/>
              <a:t>⇒</a:t>
            </a:r>
            <a:r>
              <a:rPr lang="en-US" altLang="ja-JP" sz="1600" dirty="0"/>
              <a:t>CSV</a:t>
            </a:r>
            <a:r>
              <a:rPr lang="ja-JP" altLang="en-US" sz="1600" dirty="0"/>
              <a:t>　で</a:t>
            </a:r>
            <a:br>
              <a:rPr lang="en-US" altLang="ja-JP" sz="1600" dirty="0"/>
            </a:br>
            <a:r>
              <a:rPr lang="en-US" altLang="ja-JP" sz="1600" dirty="0"/>
              <a:t>CSV</a:t>
            </a:r>
            <a:r>
              <a:rPr lang="ja-JP" altLang="en-US" sz="1600" dirty="0"/>
              <a:t>同士を比較。一致すれば、</a:t>
            </a:r>
            <a:r>
              <a:rPr lang="en-US" altLang="ja-JP" sz="1600" dirty="0"/>
              <a:t>YAML</a:t>
            </a:r>
            <a:r>
              <a:rPr lang="ja-JP" altLang="en-US" sz="1600" dirty="0"/>
              <a:t>は</a:t>
            </a:r>
            <a:r>
              <a:rPr lang="en-US" altLang="ja-JP" sz="1600" dirty="0"/>
              <a:t>Excel</a:t>
            </a:r>
            <a:r>
              <a:rPr lang="ja-JP" altLang="en-US" sz="1600" dirty="0"/>
              <a:t>の文書品質モデルと同一内容であることが証明される。</a:t>
            </a:r>
            <a:endParaRPr lang="en-US" altLang="ja-JP" sz="1600" dirty="0"/>
          </a:p>
          <a:p>
            <a:pPr lvl="1"/>
            <a:r>
              <a:rPr lang="ja-JP" altLang="en-US" sz="1600" dirty="0"/>
              <a:t>不必要な改行や空白文字を削除（</a:t>
            </a:r>
            <a:r>
              <a:rPr lang="en-US" altLang="ja-JP" sz="1600" dirty="0">
                <a:latin typeface="+mn-ea"/>
              </a:rPr>
              <a:t> [</a:t>
            </a:r>
            <a:r>
              <a:rPr lang="ja-JP" altLang="en-US" sz="1600" dirty="0">
                <a:latin typeface="+mn-ea"/>
              </a:rPr>
              <a:t>品質特性・副特性・測定項目（例・違反例を含む）</a:t>
            </a:r>
            <a:r>
              <a:rPr lang="en-US" altLang="ja-JP" sz="1600" dirty="0">
                <a:latin typeface="+mn-ea"/>
              </a:rPr>
              <a:t>]</a:t>
            </a:r>
            <a:r>
              <a:rPr lang="ja-JP" altLang="en-US" sz="1600" dirty="0">
                <a:latin typeface="+mn-ea"/>
              </a:rPr>
              <a:t>シート</a:t>
            </a:r>
            <a:r>
              <a:rPr lang="ja-JP" altLang="en-US" sz="1600" dirty="0"/>
              <a:t>）</a:t>
            </a:r>
            <a:endParaRPr lang="en-US" altLang="ja-JP" sz="1600" dirty="0"/>
          </a:p>
          <a:p>
            <a:endParaRPr lang="en-US" altLang="ja-JP" sz="1600" dirty="0"/>
          </a:p>
          <a:p>
            <a:endParaRPr lang="en-US" altLang="ja-JP" sz="1600" dirty="0"/>
          </a:p>
          <a:p>
            <a:pPr lvl="1"/>
            <a:endParaRPr lang="ja-JP" altLang="en-US" sz="16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351371A-4039-0E4E-3224-85E47E7DD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262" y="1522764"/>
            <a:ext cx="6614445" cy="88024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E4FA9C8-6F4D-EDB0-8BE8-B8358A16C5E1}"/>
              </a:ext>
            </a:extLst>
          </p:cNvPr>
          <p:cNvSpPr/>
          <p:nvPr/>
        </p:nvSpPr>
        <p:spPr bwMode="auto">
          <a:xfrm>
            <a:off x="2008262" y="1531309"/>
            <a:ext cx="6725540" cy="621282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6A200C8-0D51-CF76-A6B8-1B3E2AA9F1A5}"/>
              </a:ext>
            </a:extLst>
          </p:cNvPr>
          <p:cNvSpPr txBox="1"/>
          <p:nvPr/>
        </p:nvSpPr>
        <p:spPr>
          <a:xfrm>
            <a:off x="8733802" y="1522764"/>
            <a:ext cx="3384134" cy="79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+mn-ea"/>
                <a:ea typeface="+mn-ea"/>
              </a:rPr>
              <a:t>[</a:t>
            </a:r>
            <a:r>
              <a:rPr lang="ja-JP" altLang="en-US" sz="1200" dirty="0">
                <a:latin typeface="+mn-ea"/>
                <a:ea typeface="+mn-ea"/>
              </a:rPr>
              <a:t>品質特性・副特性・測定項目（例・違反例を含む）</a:t>
            </a:r>
            <a:r>
              <a:rPr kumimoji="1" lang="en-US" altLang="ja-JP" sz="1200" dirty="0">
                <a:latin typeface="+mn-ea"/>
                <a:ea typeface="+mn-ea"/>
              </a:rPr>
              <a:t>]</a:t>
            </a:r>
            <a:r>
              <a:rPr kumimoji="1" lang="ja-JP" altLang="en-US" sz="1200" dirty="0">
                <a:latin typeface="+mn-ea"/>
                <a:ea typeface="+mn-ea"/>
              </a:rPr>
              <a:t>シートで、タイトルと、セルがマージされているテーブル属性の見出しを削除。</a:t>
            </a:r>
            <a:endParaRPr kumimoji="1" lang="en-US" altLang="ja-JP" sz="1200" dirty="0">
              <a:latin typeface="+mn-ea"/>
              <a:ea typeface="+mn-ea"/>
            </a:endParaRPr>
          </a:p>
          <a:p>
            <a:r>
              <a:rPr lang="en-US" altLang="ja-JP" sz="1200" dirty="0">
                <a:latin typeface="+mn-ea"/>
                <a:ea typeface="+mn-ea"/>
              </a:rPr>
              <a:t>[</a:t>
            </a:r>
            <a:r>
              <a:rPr lang="ja-JP" altLang="en-US" sz="1200" dirty="0">
                <a:latin typeface="+mn-ea"/>
                <a:ea typeface="+mn-ea"/>
              </a:rPr>
              <a:t>用語集</a:t>
            </a:r>
            <a:r>
              <a:rPr lang="en-US" altLang="ja-JP" sz="1200" dirty="0">
                <a:latin typeface="+mn-ea"/>
                <a:ea typeface="+mn-ea"/>
              </a:rPr>
              <a:t>]</a:t>
            </a:r>
            <a:r>
              <a:rPr lang="ja-JP" altLang="en-US" sz="1200" dirty="0">
                <a:latin typeface="+mn-ea"/>
                <a:ea typeface="+mn-ea"/>
              </a:rPr>
              <a:t>シートでは、タイトルを削除。</a:t>
            </a:r>
            <a:endParaRPr kumimoji="1" lang="ja-JP" altLang="en-US" sz="1200" dirty="0">
              <a:latin typeface="+mn-ea"/>
              <a:ea typeface="+mn-ea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E258440-C8A3-BA18-F065-059BA304D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652" y="2892685"/>
            <a:ext cx="8340696" cy="68225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4C8D6CB-B05C-78F5-039B-53929480A666}"/>
              </a:ext>
            </a:extLst>
          </p:cNvPr>
          <p:cNvSpPr/>
          <p:nvPr/>
        </p:nvSpPr>
        <p:spPr bwMode="auto">
          <a:xfrm>
            <a:off x="2008262" y="2984589"/>
            <a:ext cx="8340696" cy="15851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1588238-0906-FE26-BF9C-3D0AB06EB8CD}"/>
              </a:ext>
            </a:extLst>
          </p:cNvPr>
          <p:cNvSpPr txBox="1"/>
          <p:nvPr/>
        </p:nvSpPr>
        <p:spPr>
          <a:xfrm>
            <a:off x="4673601" y="5169653"/>
            <a:ext cx="1585814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+mn-ea"/>
                <a:ea typeface="+mn-ea"/>
              </a:rPr>
              <a:t>共に</a:t>
            </a:r>
            <a:r>
              <a:rPr kumimoji="1" lang="ja-JP" altLang="en-US" sz="1200" dirty="0">
                <a:latin typeface="+mn-ea"/>
                <a:ea typeface="+mn-ea"/>
              </a:rPr>
              <a:t>直前の改行</a:t>
            </a: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DBE70B93-094E-4943-8FB9-5F7AEEA213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9355" y="5001815"/>
            <a:ext cx="2934246" cy="59882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1AE875E0-799B-9901-7385-0DCA07A8A6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906" y="5033324"/>
            <a:ext cx="2318942" cy="6038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E3A8989-8ACB-D382-CB92-8A742008F8BC}"/>
              </a:ext>
            </a:extLst>
          </p:cNvPr>
          <p:cNvSpPr txBox="1"/>
          <p:nvPr/>
        </p:nvSpPr>
        <p:spPr>
          <a:xfrm>
            <a:off x="8885339" y="5264438"/>
            <a:ext cx="1585814" cy="263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>
                <a:latin typeface="+mn-ea"/>
                <a:ea typeface="+mn-ea"/>
              </a:rPr>
              <a:t>共に</a:t>
            </a:r>
            <a:r>
              <a:rPr kumimoji="1" lang="ja-JP" altLang="en-US" sz="1200" dirty="0">
                <a:latin typeface="+mn-ea"/>
                <a:ea typeface="+mn-ea"/>
              </a:rPr>
              <a:t>末尾の空白</a:t>
            </a:r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5F7DF58-CE93-2310-3262-84F6B354D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93626" y="5727436"/>
            <a:ext cx="1343212" cy="38105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3356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24865-1495-F3D3-DD19-23F79300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Excel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の出力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075FF35-54B6-2667-65FA-9E707253F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9792" y="2179762"/>
            <a:ext cx="3153215" cy="276263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E83A6ED-2535-9891-2060-D450B0730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270" y="1179255"/>
            <a:ext cx="1352739" cy="3686689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EACF607-F16E-09E1-B62A-A5697C86F7FB}"/>
              </a:ext>
            </a:extLst>
          </p:cNvPr>
          <p:cNvSpPr/>
          <p:nvPr/>
        </p:nvSpPr>
        <p:spPr bwMode="auto">
          <a:xfrm>
            <a:off x="1805354" y="3561080"/>
            <a:ext cx="1100698" cy="42164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3423340-79C1-F2E3-90F4-9AA4CDA02368}"/>
              </a:ext>
            </a:extLst>
          </p:cNvPr>
          <p:cNvSpPr/>
          <p:nvPr/>
        </p:nvSpPr>
        <p:spPr bwMode="auto">
          <a:xfrm>
            <a:off x="3909792" y="4363720"/>
            <a:ext cx="1871248" cy="279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ＭＳ ゴシック" pitchFamily="49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F0940C-5462-CD54-267C-13CFFEF25A98}"/>
              </a:ext>
            </a:extLst>
          </p:cNvPr>
          <p:cNvSpPr txBox="1"/>
          <p:nvPr/>
        </p:nvSpPr>
        <p:spPr>
          <a:xfrm>
            <a:off x="7355841" y="2509520"/>
            <a:ext cx="4053840" cy="1132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>
                <a:latin typeface="+mj-ea"/>
                <a:ea typeface="+mj-ea"/>
              </a:rPr>
              <a:t>[</a:t>
            </a:r>
            <a:r>
              <a:rPr kumimoji="1" lang="ja-JP" altLang="en-US" sz="1600" dirty="0">
                <a:latin typeface="+mj-ea"/>
                <a:ea typeface="+mj-ea"/>
              </a:rPr>
              <a:t>ファイル </a:t>
            </a:r>
            <a:r>
              <a:rPr kumimoji="1" lang="en-US" altLang="ja-JP" sz="1600" dirty="0">
                <a:latin typeface="+mj-ea"/>
                <a:ea typeface="+mj-ea"/>
              </a:rPr>
              <a:t>- </a:t>
            </a:r>
            <a:r>
              <a:rPr kumimoji="1" lang="ja-JP" altLang="en-US" sz="1600" dirty="0">
                <a:latin typeface="+mj-ea"/>
                <a:ea typeface="+mj-ea"/>
              </a:rPr>
              <a:t>名前を付けて保存</a:t>
            </a:r>
            <a:r>
              <a:rPr kumimoji="1" lang="en-US" altLang="ja-JP" sz="1600" dirty="0">
                <a:latin typeface="+mj-ea"/>
                <a:ea typeface="+mj-ea"/>
              </a:rPr>
              <a:t>]</a:t>
            </a:r>
            <a:r>
              <a:rPr lang="ja-JP" altLang="en-US" sz="1600" dirty="0">
                <a:latin typeface="+mj-ea"/>
                <a:ea typeface="+mj-ea"/>
              </a:rPr>
              <a:t>コマンドで、</a:t>
            </a:r>
            <a:endParaRPr lang="en-US" altLang="ja-JP" sz="1600" dirty="0">
              <a:latin typeface="+mj-ea"/>
              <a:ea typeface="+mj-ea"/>
            </a:endParaRPr>
          </a:p>
          <a:p>
            <a:r>
              <a:rPr kumimoji="1" lang="en-US" altLang="ja-JP" sz="1600" dirty="0">
                <a:latin typeface="+mj-ea"/>
                <a:ea typeface="+mj-ea"/>
              </a:rPr>
              <a:t>CSV(</a:t>
            </a:r>
            <a:r>
              <a:rPr kumimoji="1" lang="ja-JP" altLang="en-US" sz="1600" dirty="0">
                <a:latin typeface="+mj-ea"/>
                <a:ea typeface="+mj-ea"/>
              </a:rPr>
              <a:t>コンマ区切り</a:t>
            </a:r>
            <a:r>
              <a:rPr kumimoji="1" lang="en-US" altLang="ja-JP" sz="1600" dirty="0">
                <a:latin typeface="+mj-ea"/>
                <a:ea typeface="+mj-ea"/>
              </a:rPr>
              <a:t>)(*csv</a:t>
            </a:r>
            <a:r>
              <a:rPr kumimoji="1" lang="ja-JP" altLang="en-US" sz="1600" dirty="0">
                <a:latin typeface="+mj-ea"/>
                <a:ea typeface="+mj-ea"/>
              </a:rPr>
              <a:t>）　を選択。</a:t>
            </a:r>
            <a:endParaRPr kumimoji="1" lang="en-US" altLang="ja-JP" sz="1600" dirty="0">
              <a:latin typeface="+mj-ea"/>
              <a:ea typeface="+mj-ea"/>
            </a:endParaRPr>
          </a:p>
          <a:p>
            <a:endParaRPr lang="en-US" altLang="ja-JP" sz="1600" dirty="0">
              <a:latin typeface="+mj-ea"/>
              <a:ea typeface="+mj-ea"/>
            </a:endParaRPr>
          </a:p>
          <a:p>
            <a:r>
              <a:rPr kumimoji="1" lang="ja-JP" altLang="en-US" sz="1600" dirty="0">
                <a:latin typeface="+mj-ea"/>
                <a:ea typeface="+mj-ea"/>
              </a:rPr>
              <a:t>注：</a:t>
            </a:r>
            <a:r>
              <a:rPr kumimoji="1" lang="en-US" altLang="ja-JP" sz="1600" dirty="0">
                <a:latin typeface="+mj-ea"/>
                <a:ea typeface="+mj-ea"/>
              </a:rPr>
              <a:t>UTF-8</a:t>
            </a:r>
            <a:r>
              <a:rPr kumimoji="1" lang="ja-JP" altLang="en-US" sz="1600" dirty="0">
                <a:latin typeface="+mj-ea"/>
                <a:ea typeface="+mj-ea"/>
              </a:rPr>
              <a:t>形式ではない。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BC89EC9-3C79-6B22-4427-B6C91B6237FA}"/>
              </a:ext>
            </a:extLst>
          </p:cNvPr>
          <p:cNvCxnSpPr/>
          <p:nvPr/>
        </p:nvCxnSpPr>
        <p:spPr bwMode="auto">
          <a:xfrm>
            <a:off x="3909792" y="2407920"/>
            <a:ext cx="1871248" cy="2133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0F92B7B-1038-8225-8CED-F247F224072E}"/>
              </a:ext>
            </a:extLst>
          </p:cNvPr>
          <p:cNvCxnSpPr>
            <a:cxnSpLocks/>
          </p:cNvCxnSpPr>
          <p:nvPr/>
        </p:nvCxnSpPr>
        <p:spPr bwMode="auto">
          <a:xfrm flipV="1">
            <a:off x="3818352" y="2387600"/>
            <a:ext cx="1871248" cy="21336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787827966"/>
      </p:ext>
    </p:extLst>
  </p:cSld>
  <p:clrMapOvr>
    <a:masterClrMapping/>
  </p:clrMapOvr>
</p:sld>
</file>

<file path=ppt/theme/theme1.xml><?xml version="1.0" encoding="utf-8"?>
<a:theme xmlns:a="http://schemas.openxmlformats.org/drawingml/2006/main" name="1_NEXCESS_緑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66"/>
      </a:folHlink>
    </a:clrScheme>
    <a:fontScheme name="ユーザー定義 1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ゴシック" pitchFamily="49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ＭＳ ゴシック" pitchFamily="49" charset="-128"/>
          </a:defRPr>
        </a:defPPr>
      </a:lstStyle>
    </a:lnDef>
  </a:objectDefaults>
  <a:extraClrSchemeLst>
    <a:extraClrScheme>
      <a:clrScheme name="1_NEXCESS_緑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XCESS_緑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XCESS_緑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XCESS_緑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XCESS_緑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XCESS_緑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XCESS_緑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テンプレ.pptx" id="{A7D4BB6E-15F9-4710-8CE8-DE735BAB122E}" vid="{E947ACC3-76D5-438D-A00D-0AD90690CC3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yamamoto</Template>
  <TotalTime>22</TotalTime>
  <Words>240</Words>
  <Application>Microsoft Office PowerPoint</Application>
  <PresentationFormat>ワイド画面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ゴシック</vt:lpstr>
      <vt:lpstr>メイリオ</vt:lpstr>
      <vt:lpstr>Arial</vt:lpstr>
      <vt:lpstr>Courier New</vt:lpstr>
      <vt:lpstr>Times New Roman</vt:lpstr>
      <vt:lpstr>1_NEXCESS_緑</vt:lpstr>
      <vt:lpstr>Excel形式の文書品質モデル整形</vt:lpstr>
      <vt:lpstr>ExcelからCSVの出力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YAMAMOTO Masaki</dc:creator>
  <cp:lastModifiedBy>YAMAMOTO Masaki</cp:lastModifiedBy>
  <cp:revision>2</cp:revision>
  <dcterms:created xsi:type="dcterms:W3CDTF">2025-07-24T01:31:54Z</dcterms:created>
  <dcterms:modified xsi:type="dcterms:W3CDTF">2025-07-24T01:54:48Z</dcterms:modified>
</cp:coreProperties>
</file>