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58" r:id="rId5"/>
    <p:sldId id="266" r:id="rId6"/>
    <p:sldId id="267" r:id="rId7"/>
    <p:sldId id="260" r:id="rId8"/>
    <p:sldId id="262" r:id="rId9"/>
    <p:sldId id="261" r:id="rId10"/>
    <p:sldId id="263" r:id="rId11"/>
    <p:sldId id="265" r:id="rId12"/>
    <p:sldId id="264" r:id="rId13"/>
    <p:sldId id="271" r:id="rId14"/>
    <p:sldId id="272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C586C0"/>
    <a:srgbClr val="FFFFFF"/>
    <a:srgbClr val="1F1F1F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3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4038981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コンテナ</a:t>
            </a:r>
            <a:br>
              <a:rPr lang="en-US" altLang="ja-JP" dirty="0"/>
            </a:br>
            <a:r>
              <a:rPr lang="ja-JP" altLang="en-US" dirty="0"/>
              <a:t>とは？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2054288"/>
          </a:xfrm>
        </p:spPr>
        <p:txBody>
          <a:bodyPr>
            <a:normAutofit/>
          </a:bodyPr>
          <a:lstStyle/>
          <a:p>
            <a:r>
              <a:rPr lang="en-US" altLang="ja-JP" dirty="0"/>
              <a:t>2024/5/30</a:t>
            </a:r>
          </a:p>
          <a:p>
            <a:r>
              <a:rPr lang="ja-JP" altLang="en-US" dirty="0"/>
              <a:t>株式会社ラクス 新卒研修　技術発表</a:t>
            </a:r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8679294-8BA0-68BE-041D-526151EA7EC1}"/>
              </a:ext>
            </a:extLst>
          </p:cNvPr>
          <p:cNvSpPr/>
          <p:nvPr/>
        </p:nvSpPr>
        <p:spPr>
          <a:xfrm>
            <a:off x="3683512" y="1774926"/>
            <a:ext cx="5008204" cy="4168878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88B5D-39AB-3AC9-181B-65044AA75187}"/>
              </a:ext>
            </a:extLst>
          </p:cNvPr>
          <p:cNvSpPr txBox="1"/>
          <p:nvPr/>
        </p:nvSpPr>
        <p:spPr>
          <a:xfrm>
            <a:off x="7053072" y="385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FE08F-7426-D5ED-B413-BB86A84E7329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flipH="1" flipV="1">
            <a:off x="7268296" y="3427584"/>
            <a:ext cx="8019" cy="11902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F66212-69D4-55B2-0BFF-1546C87A4DA1}"/>
              </a:ext>
            </a:extLst>
          </p:cNvPr>
          <p:cNvSpPr txBox="1"/>
          <p:nvPr/>
        </p:nvSpPr>
        <p:spPr>
          <a:xfrm>
            <a:off x="5045176" y="509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build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全体像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紙 単色塗りつぶし">
            <a:extLst>
              <a:ext uri="{FF2B5EF4-FFF2-40B4-BE49-F238E27FC236}">
                <a16:creationId xmlns:a16="http://schemas.microsoft.com/office/drawing/2014/main" id="{13E792B6-9D26-9E88-DF6C-D8A282DF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771" y="4617799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バーコード 単色塗りつぶし">
            <a:extLst>
              <a:ext uri="{FF2B5EF4-FFF2-40B4-BE49-F238E27FC236}">
                <a16:creationId xmlns:a16="http://schemas.microsoft.com/office/drawing/2014/main" id="{D35208EC-1ADA-51FE-8C31-598D21C0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19115" y="461779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箱 単色塗りつぶし">
            <a:extLst>
              <a:ext uri="{FF2B5EF4-FFF2-40B4-BE49-F238E27FC236}">
                <a16:creationId xmlns:a16="http://schemas.microsoft.com/office/drawing/2014/main" id="{EB06DA94-531E-DC78-E400-8352C8816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983" y="2055582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B8E29-AF61-0C13-C4C3-B588CA75C850}"/>
              </a:ext>
            </a:extLst>
          </p:cNvPr>
          <p:cNvCxnSpPr>
            <a:cxnSpLocks/>
          </p:cNvCxnSpPr>
          <p:nvPr/>
        </p:nvCxnSpPr>
        <p:spPr>
          <a:xfrm>
            <a:off x="5050437" y="5074999"/>
            <a:ext cx="1764546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DA3FA-55BF-4FEE-99FC-93A8BB246755}"/>
              </a:ext>
            </a:extLst>
          </p:cNvPr>
          <p:cNvSpPr txBox="1"/>
          <p:nvPr/>
        </p:nvSpPr>
        <p:spPr>
          <a:xfrm>
            <a:off x="3841067" y="5482141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ja-JP" altLang="en-US" sz="24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7DAAB-D8DE-0E2F-950A-D08DC919A272}"/>
              </a:ext>
            </a:extLst>
          </p:cNvPr>
          <p:cNvSpPr txBox="1"/>
          <p:nvPr/>
        </p:nvSpPr>
        <p:spPr>
          <a:xfrm>
            <a:off x="6716319" y="5485468"/>
            <a:ext cx="11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1"/>
                </a:solidFill>
              </a:rPr>
              <a:t>image</a:t>
            </a:r>
            <a:endParaRPr kumimoji="1" lang="ja-JP" altLang="en-US" sz="2400" b="1" i="1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575524-4F72-806B-439E-4A5274123D60}"/>
              </a:ext>
            </a:extLst>
          </p:cNvPr>
          <p:cNvSpPr txBox="1"/>
          <p:nvPr/>
        </p:nvSpPr>
        <p:spPr>
          <a:xfrm>
            <a:off x="6383392" y="296591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2"/>
                </a:solidFill>
              </a:rPr>
              <a:t>container</a:t>
            </a:r>
            <a:endParaRPr kumimoji="1" lang="ja-JP" altLang="en-US" sz="2400" b="1" i="1" dirty="0">
              <a:solidFill>
                <a:schemeClr val="accent2"/>
              </a:solidFill>
            </a:endParaRPr>
          </a:p>
        </p:txBody>
      </p:sp>
      <p:pic>
        <p:nvPicPr>
          <p:cNvPr id="43" name="グラフィックス 42" descr="開いた荷箱 単色塗りつぶし">
            <a:extLst>
              <a:ext uri="{FF2B5EF4-FFF2-40B4-BE49-F238E27FC236}">
                <a16:creationId xmlns:a16="http://schemas.microsoft.com/office/drawing/2014/main" id="{4EE31D8E-2F89-B4F6-F220-C13C7F76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771" y="2055582"/>
            <a:ext cx="914400" cy="9144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66FA6B9-0488-A9E5-AAFD-13755D18E115}"/>
              </a:ext>
            </a:extLst>
          </p:cNvPr>
          <p:cNvCxnSpPr>
            <a:cxnSpLocks/>
          </p:cNvCxnSpPr>
          <p:nvPr/>
        </p:nvCxnSpPr>
        <p:spPr>
          <a:xfrm flipH="1">
            <a:off x="5183171" y="240463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B625DE-B1DA-A5FF-588E-5FA168E2DCCD}"/>
              </a:ext>
            </a:extLst>
          </p:cNvPr>
          <p:cNvSpPr txBox="1"/>
          <p:nvPr/>
        </p:nvSpPr>
        <p:spPr>
          <a:xfrm>
            <a:off x="5249539" y="1944659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F118C6-A055-462E-6BB1-554D83D8D8C2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25971" y="2969982"/>
            <a:ext cx="2223866" cy="18285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1A5CA3-3728-2F33-ED5C-F9A0FB9B4600}"/>
              </a:ext>
            </a:extLst>
          </p:cNvPr>
          <p:cNvSpPr txBox="1"/>
          <p:nvPr/>
        </p:nvSpPr>
        <p:spPr>
          <a:xfrm>
            <a:off x="5897781" y="384602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D2C0188-6410-BB2A-802A-CEEE929B6232}"/>
              </a:ext>
            </a:extLst>
          </p:cNvPr>
          <p:cNvCxnSpPr>
            <a:cxnSpLocks/>
          </p:cNvCxnSpPr>
          <p:nvPr/>
        </p:nvCxnSpPr>
        <p:spPr>
          <a:xfrm>
            <a:off x="5249539" y="258295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228A829-5EE0-815E-D3C7-F21D07D3A9B0}"/>
              </a:ext>
            </a:extLst>
          </p:cNvPr>
          <p:cNvSpPr txBox="1"/>
          <p:nvPr/>
        </p:nvSpPr>
        <p:spPr>
          <a:xfrm>
            <a:off x="5252884" y="258094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pic>
        <p:nvPicPr>
          <p:cNvPr id="70" name="グラフィックス 69" descr="雲 枠線">
            <a:extLst>
              <a:ext uri="{FF2B5EF4-FFF2-40B4-BE49-F238E27FC236}">
                <a16:creationId xmlns:a16="http://schemas.microsoft.com/office/drawing/2014/main" id="{A3AC40CB-33B2-AA33-0A18-144690732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0460" y="4617799"/>
            <a:ext cx="914400" cy="914400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D15402B6-7D0D-0E6C-B538-7D310064B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125" y="4614998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DE76FE0-D29F-6768-C0FF-FBBF781465FD}"/>
              </a:ext>
            </a:extLst>
          </p:cNvPr>
          <p:cNvSpPr txBox="1"/>
          <p:nvPr/>
        </p:nvSpPr>
        <p:spPr>
          <a:xfrm>
            <a:off x="9189920" y="5482140"/>
            <a:ext cx="21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Docker Hub</a:t>
            </a:r>
            <a:endParaRPr kumimoji="1" lang="ja-JP" altLang="en-US" sz="2400" i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7D6991-0D90-942A-F446-7000F67D1372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728938" y="5073862"/>
            <a:ext cx="2141522" cy="113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BEA6EB-C974-2F38-3E6E-C11272C353A5}"/>
              </a:ext>
            </a:extLst>
          </p:cNvPr>
          <p:cNvSpPr txBox="1"/>
          <p:nvPr/>
        </p:nvSpPr>
        <p:spPr>
          <a:xfrm>
            <a:off x="8245255" y="461499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pull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C1F098-34D0-83C1-F9C2-4046C8C4D66D}"/>
              </a:ext>
            </a:extLst>
          </p:cNvPr>
          <p:cNvSpPr txBox="1"/>
          <p:nvPr/>
        </p:nvSpPr>
        <p:spPr>
          <a:xfrm>
            <a:off x="1041453" y="5482139"/>
            <a:ext cx="83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465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Dockerfile</a:t>
            </a:r>
            <a:endParaRPr kumimoji="1" lang="en-US" altLang="ja-JP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i="1" dirty="0"/>
              <a:t>image</a:t>
            </a:r>
          </a:p>
          <a:p>
            <a:r>
              <a:rPr kumimoji="1"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r>
              <a:rPr lang="en-US" altLang="ja-JP" b="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Hub</a:t>
            </a:r>
            <a:endParaRPr kumimoji="1" lang="en-US" altLang="ja-JP" b="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/>
              <a:t>Dockerfile</a:t>
            </a:r>
            <a:endParaRPr kumimoji="1" lang="en-US" altLang="ja-JP" i="1" dirty="0"/>
          </a:p>
          <a:p>
            <a:pPr lvl="1"/>
            <a:r>
              <a:rPr lang="en-US" altLang="ja-JP" dirty="0"/>
              <a:t>i</a:t>
            </a:r>
            <a:r>
              <a:rPr kumimoji="1" lang="en-US" altLang="ja-JP" dirty="0"/>
              <a:t>mage</a:t>
            </a:r>
            <a:r>
              <a:rPr kumimoji="1" lang="ja-JP" altLang="en-US" dirty="0"/>
              <a:t>の元となる</a:t>
            </a:r>
            <a:r>
              <a:rPr kumimoji="1" lang="ja-JP" altLang="en-US" u="sng" dirty="0"/>
              <a:t>テキストファイル</a:t>
            </a:r>
            <a:endParaRPr kumimoji="1" lang="en-US" altLang="ja-JP" u="sng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9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/>
              <a:t>image</a:t>
            </a:r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</a:t>
            </a:r>
            <a:r>
              <a:rPr lang="ja-JP" altLang="en-US" u="sng" dirty="0"/>
              <a:t>実行可能ファイル</a:t>
            </a:r>
            <a:r>
              <a:rPr lang="en-US" altLang="ja-JP" dirty="0"/>
              <a:t>[x]</a:t>
            </a:r>
          </a:p>
          <a:p>
            <a:pPr lvl="2"/>
            <a:r>
              <a:rPr kumimoji="1" lang="ja-JP" altLang="en-US" dirty="0"/>
              <a:t>必要な</a:t>
            </a:r>
            <a:r>
              <a:rPr kumimoji="1" lang="ja-JP" altLang="en-US" b="1" dirty="0"/>
              <a:t>ライブラリ，依存関係，ファイル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pPr lvl="1"/>
            <a:r>
              <a:rPr kumimoji="1" lang="ja-JP" altLang="en-US"/>
              <a:t>レイヤー構造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B6A5D5-D1D2-E00B-9368-1C674ABB0DAB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Docker </a:t>
            </a:r>
            <a:r>
              <a:rPr kumimoji="1" lang="ja-JP" altLang="en-US" sz="1200" dirty="0"/>
              <a:t>イメージとコンテナの違い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aws</a:t>
            </a:r>
            <a:r>
              <a:rPr kumimoji="1" lang="en-US" altLang="ja-JP" sz="1200" dirty="0"/>
              <a:t>, https://aws.amazon.com/jp/compare/the-difference-between-docker-images-and-containers/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345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作成に使用されるスタンドアロンな実行可能ファイル</a:t>
            </a:r>
            <a:endParaRPr lang="en-US" altLang="ja-JP" dirty="0"/>
          </a:p>
          <a:p>
            <a:pPr lvl="2"/>
            <a:r>
              <a:rPr kumimoji="1" lang="ja-JP" altLang="en-US" b="1" dirty="0"/>
              <a:t>ライブラリ，依存関係，ファイル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6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4.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長所</a:t>
            </a:r>
            <a:r>
              <a:rPr kumimoji="1" lang="en-US" altLang="ja-JP" sz="6600" b="1" dirty="0">
                <a:solidFill>
                  <a:schemeClr val="bg1"/>
                </a:solidFill>
              </a:rPr>
              <a:t>/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短所</a:t>
            </a:r>
          </a:p>
        </p:txBody>
      </p:sp>
    </p:spTree>
    <p:extLst>
      <p:ext uri="{BB962C8B-B14F-4D97-AF65-F5344CB8AC3E}">
        <p14:creationId xmlns:p14="http://schemas.microsoft.com/office/powerpoint/2010/main" val="2865134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長所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効率性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と比較し、</a:t>
            </a:r>
            <a:r>
              <a:rPr lang="ja-JP" altLang="en-US" b="1" dirty="0">
                <a:solidFill>
                  <a:srgbClr val="FF0000"/>
                </a:solidFill>
              </a:rPr>
              <a:t>起動オーバーヘッド</a:t>
            </a:r>
            <a:r>
              <a:rPr lang="ja-JP" altLang="en-US" dirty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リソース量</a:t>
            </a:r>
            <a:r>
              <a:rPr lang="ja-JP" altLang="en-US" dirty="0"/>
              <a:t>が</a:t>
            </a:r>
            <a:r>
              <a:rPr lang="ja-JP" altLang="en-US" b="1" dirty="0"/>
              <a:t>小</a:t>
            </a:r>
            <a:endParaRPr lang="en-US" altLang="ja-JP" b="1" dirty="0"/>
          </a:p>
          <a:p>
            <a:r>
              <a:rPr kumimoji="1" lang="ja-JP" altLang="en-US" dirty="0"/>
              <a:t>一貫性</a:t>
            </a:r>
            <a:r>
              <a:rPr kumimoji="1" lang="en-US" altLang="ja-JP" dirty="0"/>
              <a:t>/</a:t>
            </a:r>
            <a:r>
              <a:rPr kumimoji="1" lang="ja-JP" altLang="en-US" dirty="0"/>
              <a:t>再現性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イミュータブル</a:t>
            </a:r>
            <a:r>
              <a:rPr kumimoji="1" lang="en-US" altLang="ja-JP" dirty="0"/>
              <a:t>	</a:t>
            </a:r>
          </a:p>
          <a:p>
            <a:r>
              <a:rPr lang="ja-JP" altLang="en-US" dirty="0"/>
              <a:t>可搬性</a:t>
            </a:r>
            <a:endParaRPr lang="en-US" altLang="ja-JP" dirty="0"/>
          </a:p>
          <a:p>
            <a:pPr lvl="1"/>
            <a:r>
              <a:rPr kumimoji="1" lang="en-US" altLang="ja-JP" dirty="0"/>
              <a:t>CI</a:t>
            </a:r>
            <a:r>
              <a:rPr lang="en-US" altLang="ja-JP" dirty="0"/>
              <a:t>/CD </a:t>
            </a:r>
            <a:r>
              <a:rPr lang="ja-JP" altLang="en-US" dirty="0"/>
              <a:t>の観点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</p:spTree>
    <p:extLst>
      <p:ext uri="{BB962C8B-B14F-4D97-AF65-F5344CB8AC3E}">
        <p14:creationId xmlns:p14="http://schemas.microsoft.com/office/powerpoint/2010/main" val="317896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短所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学習コスト</a:t>
            </a:r>
            <a:endParaRPr kumimoji="1" lang="en-US" altLang="ja-JP" dirty="0"/>
          </a:p>
          <a:p>
            <a:r>
              <a:rPr kumimoji="1" lang="ja-JP" altLang="en-US" dirty="0"/>
              <a:t>セキュリティ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</p:spTree>
    <p:extLst>
      <p:ext uri="{BB962C8B-B14F-4D97-AF65-F5344CB8AC3E}">
        <p14:creationId xmlns:p14="http://schemas.microsoft.com/office/powerpoint/2010/main" val="9110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D2A4-A8A3-4A0F-865E-C8E774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B9376-CA1B-A866-AE66-10DEE3BC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コンテナとは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chemeClr val="accent1"/>
                </a:solidFill>
              </a:rPr>
              <a:t>Docker</a:t>
            </a:r>
            <a:r>
              <a:rPr lang="ja-JP" altLang="en-US" dirty="0">
                <a:solidFill>
                  <a:schemeClr val="accent1"/>
                </a:solidFill>
              </a:rPr>
              <a:t>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主要アーキテクチャ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長所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短所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まとめ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217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1.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2336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lang="ja-JP" altLang="en-US" dirty="0"/>
              <a:t>現行</a:t>
            </a:r>
            <a:r>
              <a:rPr lang="en-US" altLang="ja-JP" dirty="0"/>
              <a:t>OS</a:t>
            </a:r>
            <a:r>
              <a:rPr lang="ja-JP" altLang="en-US" dirty="0"/>
              <a:t>の特徴</a:t>
            </a:r>
            <a:endParaRPr lang="en-US" altLang="ja-JP" dirty="0"/>
          </a:p>
          <a:p>
            <a:pPr lvl="1"/>
            <a:r>
              <a:rPr lang="ja-JP" altLang="en-US" dirty="0"/>
              <a:t>複数のプロセスを並列に動作可能</a:t>
            </a:r>
            <a:r>
              <a:rPr lang="en-US" altLang="ja-JP" dirty="0"/>
              <a:t>(</a:t>
            </a:r>
            <a:r>
              <a:rPr lang="ja-JP" altLang="en-US" b="1" dirty="0"/>
              <a:t>マルチプロセス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 dirty="0"/>
              <a:t>複数のアプリを同時に実行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マルチプロセスの課題</a:t>
            </a:r>
            <a:endParaRPr kumimoji="1" lang="en-US" altLang="ja-JP" dirty="0"/>
          </a:p>
          <a:p>
            <a:pPr lvl="1"/>
            <a:r>
              <a:rPr lang="ja-JP" altLang="en-US" dirty="0"/>
              <a:t>プロセス間で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u="sng" dirty="0"/>
              <a:t>リソース</a:t>
            </a:r>
            <a:r>
              <a:rPr lang="ja-JP" altLang="en-US" dirty="0"/>
              <a:t>を共有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例</a:t>
            </a:r>
            <a:endParaRPr lang="en-US" altLang="ja-JP" dirty="0"/>
          </a:p>
          <a:p>
            <a:pPr lvl="2"/>
            <a:r>
              <a:rPr lang="en-US" altLang="ja-JP" i="1" u="sng" dirty="0"/>
              <a:t>IP</a:t>
            </a:r>
            <a:r>
              <a:rPr lang="ja-JP" altLang="en-US" i="1" u="sng" dirty="0"/>
              <a:t>アドレス</a:t>
            </a:r>
            <a:r>
              <a:rPr lang="ja-JP" altLang="en-US" i="1" dirty="0"/>
              <a:t>，</a:t>
            </a:r>
            <a:r>
              <a:rPr lang="ja-JP" altLang="en-US" i="1" u="sng" dirty="0"/>
              <a:t>ポート</a:t>
            </a:r>
            <a:r>
              <a:rPr lang="ja-JP" altLang="en-US" i="1" dirty="0"/>
              <a:t>，</a:t>
            </a:r>
            <a:r>
              <a:rPr lang="ja-JP" altLang="en-US" i="1" u="sng" dirty="0"/>
              <a:t>名前空間</a:t>
            </a:r>
            <a:endParaRPr lang="en-US" altLang="ja-JP" i="1" u="sng" dirty="0"/>
          </a:p>
          <a:p>
            <a:pPr marL="914400" lvl="2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b="1" dirty="0">
                <a:solidFill>
                  <a:srgbClr val="FF0000"/>
                </a:solidFill>
              </a:rPr>
              <a:t>アプリの共存が</a:t>
            </a:r>
            <a:r>
              <a:rPr lang="ja-JP" altLang="en-US" b="1" dirty="0">
                <a:solidFill>
                  <a:srgbClr val="FF0000"/>
                </a:solidFill>
              </a:rPr>
              <a:t>困難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/>
              <a:t>同一ポートを使うプロセス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OS</a:t>
            </a:r>
            <a:r>
              <a:rPr kumimoji="1" lang="ja-JP" altLang="en-US" dirty="0"/>
              <a:t>レベルの設定を要求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21639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仮想マシン</a:t>
            </a:r>
            <a:r>
              <a:rPr lang="en-US" altLang="ja-JP" dirty="0"/>
              <a:t>(VM)</a:t>
            </a:r>
            <a:r>
              <a:rPr lang="ja-JP" altLang="en-US" dirty="0"/>
              <a:t>の時代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en-US" altLang="ja-JP" b="1" dirty="0"/>
              <a:t>1</a:t>
            </a:r>
            <a:r>
              <a:rPr lang="ja-JP" altLang="en-US" b="1" dirty="0"/>
              <a:t>台</a:t>
            </a:r>
            <a:r>
              <a:rPr lang="ja-JP" altLang="en-US" dirty="0"/>
              <a:t>の物理サーバ上に</a:t>
            </a:r>
            <a:r>
              <a:rPr lang="ja-JP" altLang="en-US" b="1" dirty="0"/>
              <a:t>複数</a:t>
            </a:r>
            <a:r>
              <a:rPr lang="ja-JP" altLang="en-US" dirty="0"/>
              <a:t>の仮想マシンを起動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ごとに</a:t>
            </a:r>
            <a:r>
              <a:rPr lang="en-US" altLang="ja-JP" dirty="0"/>
              <a:t>OS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5398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コンテナの時代へ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ja-JP" altLang="en-US" dirty="0"/>
              <a:t>ホスト</a:t>
            </a:r>
            <a:r>
              <a:rPr lang="en-US" altLang="ja-JP" dirty="0"/>
              <a:t>OS</a:t>
            </a:r>
            <a:r>
              <a:rPr lang="ja-JP" altLang="en-US" dirty="0"/>
              <a:t>から</a:t>
            </a:r>
            <a:r>
              <a:rPr lang="ja-JP" altLang="en-US" b="1" dirty="0">
                <a:solidFill>
                  <a:srgbClr val="FF0000"/>
                </a:solidFill>
              </a:rPr>
              <a:t>隔離されたプロセス</a:t>
            </a:r>
            <a:r>
              <a:rPr lang="ja-JP" altLang="en-US" dirty="0"/>
              <a:t>として実行</a:t>
            </a:r>
            <a:endParaRPr lang="en-US" altLang="ja-JP" dirty="0"/>
          </a:p>
          <a:p>
            <a:pPr lvl="2"/>
            <a:r>
              <a:rPr lang="ja-JP" altLang="en-US" dirty="0"/>
              <a:t>個別のルートファイルシステム，</a:t>
            </a:r>
            <a:r>
              <a:rPr lang="en-US" altLang="ja-JP" dirty="0"/>
              <a:t>IP</a:t>
            </a:r>
            <a:r>
              <a:rPr lang="ja-JP" altLang="en-US" dirty="0"/>
              <a:t>アドレスが割当</a:t>
            </a:r>
            <a:endParaRPr lang="en-US" altLang="ja-JP" dirty="0"/>
          </a:p>
          <a:p>
            <a:pPr lvl="2"/>
            <a:r>
              <a:rPr lang="ja-JP" altLang="en-US" dirty="0"/>
              <a:t>見かけ上は独立した</a:t>
            </a:r>
            <a:r>
              <a:rPr lang="en-US" altLang="ja-JP" dirty="0"/>
              <a:t>OS</a:t>
            </a:r>
          </a:p>
          <a:p>
            <a:pPr lvl="1"/>
            <a:r>
              <a:rPr lang="ja-JP" altLang="en-US" dirty="0"/>
              <a:t>実態は，ホスト</a:t>
            </a:r>
            <a:r>
              <a:rPr lang="en-US" altLang="ja-JP" dirty="0"/>
              <a:t>OS</a:t>
            </a:r>
            <a:r>
              <a:rPr lang="ja-JP" altLang="en-US" dirty="0"/>
              <a:t>を各コンテナが利用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424712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2.</a:t>
            </a:r>
          </a:p>
          <a:p>
            <a:pPr algn="ctr"/>
            <a:r>
              <a:rPr kumimoji="1" lang="en-US" altLang="ja-JP" sz="6600" b="1" dirty="0">
                <a:solidFill>
                  <a:schemeClr val="bg1"/>
                </a:solidFill>
              </a:rPr>
              <a:t>Docker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308842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プラットフォーム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以下の要素をひとまとめに管理しやすくしたプラットフォーム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アプリの環境構築</a:t>
            </a:r>
            <a:endParaRPr kumimoji="1" lang="en-US" altLang="ja-JP" dirty="0"/>
          </a:p>
          <a:p>
            <a:pPr lvl="2"/>
            <a:r>
              <a:rPr lang="ja-JP" altLang="en-US" dirty="0"/>
              <a:t>配送</a:t>
            </a:r>
            <a:endParaRPr lang="en-US" altLang="ja-JP" dirty="0"/>
          </a:p>
          <a:p>
            <a:pPr lvl="2"/>
            <a:r>
              <a:rPr kumimoji="1" lang="ja-JP" altLang="en-US" dirty="0"/>
              <a:t>実行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Docker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286715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3.</a:t>
            </a: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主要アーキテクチャ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6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3713</TotalTime>
  <Words>391</Words>
  <Application>Microsoft Office PowerPoint</Application>
  <PresentationFormat>ワイド画面</PresentationFormat>
  <Paragraphs>99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游ゴシック</vt:lpstr>
      <vt:lpstr>Arial</vt:lpstr>
      <vt:lpstr>Congenial</vt:lpstr>
      <vt:lpstr>Consolas</vt:lpstr>
      <vt:lpstr>Wingdings</vt:lpstr>
      <vt:lpstr>Office テーマ</vt:lpstr>
      <vt:lpstr>Docker / コンテナ とは？</vt:lpstr>
      <vt:lpstr>目次</vt:lpstr>
      <vt:lpstr>PowerPoint プレゼンテーション</vt:lpstr>
      <vt:lpstr>前提</vt:lpstr>
      <vt:lpstr>仮想マシン(VM)の時代</vt:lpstr>
      <vt:lpstr>コンテナの時代へ</vt:lpstr>
      <vt:lpstr>PowerPoint プレゼンテーション</vt:lpstr>
      <vt:lpstr>概要</vt:lpstr>
      <vt:lpstr>PowerPoint プレゼンテーション</vt:lpstr>
      <vt:lpstr>全体像</vt:lpstr>
      <vt:lpstr>用語</vt:lpstr>
      <vt:lpstr>用語</vt:lpstr>
      <vt:lpstr>用語</vt:lpstr>
      <vt:lpstr>用語</vt:lpstr>
      <vt:lpstr>PowerPoint プレゼンテーション</vt:lpstr>
      <vt:lpstr>長所</vt:lpstr>
      <vt:lpstr>短所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朱雀 初田</cp:lastModifiedBy>
  <cp:revision>387</cp:revision>
  <dcterms:created xsi:type="dcterms:W3CDTF">2024-04-23T07:35:24Z</dcterms:created>
  <dcterms:modified xsi:type="dcterms:W3CDTF">2024-05-23T14:17:32Z</dcterms:modified>
</cp:coreProperties>
</file>