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9" r:id="rId4"/>
    <p:sldId id="258" r:id="rId5"/>
    <p:sldId id="266" r:id="rId6"/>
    <p:sldId id="267" r:id="rId7"/>
    <p:sldId id="260" r:id="rId8"/>
    <p:sldId id="262" r:id="rId9"/>
    <p:sldId id="261" r:id="rId10"/>
    <p:sldId id="263" r:id="rId11"/>
    <p:sldId id="265" r:id="rId12"/>
    <p:sldId id="264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69CD6"/>
    <a:srgbClr val="C586C0"/>
    <a:srgbClr val="FFFFFF"/>
    <a:srgbClr val="1F1F1F"/>
    <a:srgbClr val="B5C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FE95747-7FDB-4465-B093-4E79312EEF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F7666A-A554-FFB6-676B-B3DF60C9C3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A0C20C-7A18-40C8-9999-BDC67FBB8458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352E83-78AC-EC6D-D20E-82E3BFBD53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8465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B4522C-AFC9-41CE-A894-3AD9CAFBC704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6EE981-7732-41D3-AB89-E4466479DA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14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6EE981-7732-41D3-AB89-E4466479DA0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03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01BE16-21B8-356C-24E0-5BB0AF760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1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8644CE-A988-B885-5EC0-1D720BF9E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112083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EC6B3-5D8C-0E37-CC95-B5F9D52F5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C9AFF9-FEBF-C8A6-620E-DBB2204F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A8A3B-5D31-C412-F610-B8B8D0C3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D8D166-F4B5-33F3-4409-55303B6BCB96}"/>
              </a:ext>
            </a:extLst>
          </p:cNvPr>
          <p:cNvSpPr/>
          <p:nvPr userDrawn="1"/>
        </p:nvSpPr>
        <p:spPr>
          <a:xfrm flipV="1">
            <a:off x="856673" y="4038981"/>
            <a:ext cx="10478654" cy="46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185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FBB0-94FD-0CCC-816F-DD6AADD7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5E3382C-3E86-93C3-1508-A4BD86D7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EAEB7-1C36-D8D1-DA73-BF13552E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4959C-CB78-9C6C-A536-CDA69566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9CA226-8B45-1EC1-4493-5406EE435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854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FCAA40-9083-9F9B-19A2-F447846F1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18688A-176F-5A53-7D0A-9D898C046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F4924C-DF4A-8A0B-4805-DE3754DE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D3D258-39AA-F907-F74D-88C2787F5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6509D5-5EFA-5BE9-E3C7-A28134CA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58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7DB13D-C1DC-4AEC-6FB1-8804407F3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9B4694-3EE7-905A-46C2-E4CC5D30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BB1282-C1EC-437A-9C49-6ACDB58A5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443087-C321-3AB8-E0CA-073263E0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02BA7-5662-18EB-6DB6-3024331E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6C1978-DC41-4885-55C8-D8C89BFBDAA5}"/>
              </a:ext>
            </a:extLst>
          </p:cNvPr>
          <p:cNvSpPr/>
          <p:nvPr userDrawn="1"/>
        </p:nvSpPr>
        <p:spPr>
          <a:xfrm>
            <a:off x="692727" y="1360457"/>
            <a:ext cx="11499273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6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23686B-414E-A604-580A-24CE9A73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3FBBC1-8EBA-4D7B-307D-F33AE0BBA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DD0F67-EFC4-E89B-BD55-6BDD1EA7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1237B0-BC20-9BAC-0D99-878CAE64A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76D39-2C26-1DCE-005E-3E0492A8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59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42940E-D717-58FE-8E9F-1BCF50F5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FAD283-BAC5-8B4B-803B-3BE9A1C76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59600"/>
            <a:ext cx="5181600" cy="451736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3A54F9-C783-35C7-68D5-480D89AD4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9599"/>
            <a:ext cx="5181600" cy="4517363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3CB7E1-7A41-DB46-CE48-26475DD5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8F915-9109-2AE4-C9B0-8FDE85D6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7D419-0D38-1C04-4FCE-56B5ACF9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174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631CAA-8BAF-3310-3CDB-2FC7FF43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059FF5-7863-961C-234A-DF2E91C59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C8EE8A-165B-C418-ADCB-BAB478F92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7280DD-5FEC-399B-5DA0-E73588CF8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9241D6-8871-AC84-940E-12A3FA091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0299170-2865-1947-1B57-E4A88280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414E9A-5898-F1FA-839B-4D7E3F7B8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69625B6-DADC-21AE-C2CA-E537FCDD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53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2EE1EF-71DD-323A-6FD6-7AD87105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04918A3-6BB3-B3C4-D842-E4BBAFAB3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BB6167-8348-1F30-3798-FC92FD32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8E9FC9-DEA5-BA1E-E96B-62185F1A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5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45F976-238E-7DDE-7998-29DFECC0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627DED-0D67-2ED8-8077-DF3371496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741F76-8339-7ED3-46A0-1AFDB04D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931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5C7CF2-5BAF-152B-299F-1675D44E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5A7FCB-FDBD-E804-ABB1-4EA4146E8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4D6DB3-2D2F-9B42-3614-B4F8ECE4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91A98-D113-A213-FACB-EECC7BAE0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590881-C8C8-3E08-8A12-69DB7FA21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BBDDB0-26DE-F537-CE92-9FEAC5CA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0551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3ED7F-3295-B15B-765D-7FBB4E1D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DCCA9B-8F5B-D0A5-6881-519B6FE2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66D23C-6757-EBA0-428C-136FDFBE0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C37FB1-F7FB-2625-9111-7F0D492E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0900319-77CD-FF86-9871-BC0B50F2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D11982-78D2-75BA-31C3-8B2BEE8A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725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4040DC-6745-6FB6-CB6F-C438E54A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5332"/>
          </a:xfrm>
          <a:prstGeom prst="rect">
            <a:avLst/>
          </a:prstGeom>
        </p:spPr>
        <p:txBody>
          <a:bodyPr vert="horz" lIns="91440" tIns="10800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021FEF-192A-8BC3-A937-79B911BE7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157"/>
            <a:ext cx="10515600" cy="451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787B70-5DF9-994A-9342-85493ECAD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05792-3F04-46B6-8D68-E8B7A9B2EC46}" type="datetimeFigureOut">
              <a:rPr kumimoji="1" lang="ja-JP" altLang="en-US" smtClean="0"/>
              <a:t>2024/5/23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C317F-1E82-4696-8705-93612430E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D6EC16-49C6-0E9A-E8A8-CFD6B00D9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DC953-F94B-4BF6-9058-77E5342884D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026" name="Picture 2" descr="株式会社ラクスのプレスキット｜PR TIMES">
            <a:extLst>
              <a:ext uri="{FF2B5EF4-FFF2-40B4-BE49-F238E27FC236}">
                <a16:creationId xmlns:a16="http://schemas.microsoft.com/office/drawing/2014/main" id="{3380C99A-AD87-303F-4025-C93F8CAC15F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8" r="22779"/>
          <a:stretch/>
        </p:blipFill>
        <p:spPr bwMode="auto">
          <a:xfrm>
            <a:off x="11645404" y="0"/>
            <a:ext cx="546596" cy="54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94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游ゴシック" panose="020B0400000000000000" pitchFamily="34" charset="-128"/>
          <a:ea typeface="游ゴシック" panose="020B0400000000000000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游ゴシック" panose="020B0400000000000000" pitchFamily="34" charset="-128"/>
          <a:ea typeface="游ゴシック" panose="020B0400000000000000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46436F-F616-4490-EBC6-620F25637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Docker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lang="ja-JP" altLang="en-US" dirty="0"/>
              <a:t>コンテナ</a:t>
            </a:r>
            <a:br>
              <a:rPr lang="en-US" altLang="ja-JP" dirty="0"/>
            </a:br>
            <a:r>
              <a:rPr lang="ja-JP" altLang="en-US" dirty="0"/>
              <a:t>とは？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73DD06-A85A-739D-1FFF-7B6E9E645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962"/>
            <a:ext cx="9144000" cy="2054288"/>
          </a:xfrm>
        </p:spPr>
        <p:txBody>
          <a:bodyPr>
            <a:normAutofit/>
          </a:bodyPr>
          <a:lstStyle/>
          <a:p>
            <a:r>
              <a:rPr lang="en-US" altLang="ja-JP" dirty="0"/>
              <a:t>2024/5/30</a:t>
            </a:r>
          </a:p>
          <a:p>
            <a:r>
              <a:rPr lang="ja-JP" altLang="en-US" dirty="0"/>
              <a:t>株式会社ラクス 新卒研修　技術発表</a:t>
            </a:r>
            <a:endParaRPr lang="en-US" altLang="ja-JP" dirty="0"/>
          </a:p>
          <a:p>
            <a:pPr algn="r"/>
            <a:r>
              <a:rPr lang="en-US" altLang="ja-JP" dirty="0"/>
              <a:t>24</a:t>
            </a:r>
            <a:r>
              <a:rPr lang="ja-JP" altLang="en-US" dirty="0"/>
              <a:t>卒　初田 玲音</a:t>
            </a:r>
          </a:p>
        </p:txBody>
      </p:sp>
    </p:spTree>
    <p:extLst>
      <p:ext uri="{BB962C8B-B14F-4D97-AF65-F5344CB8AC3E}">
        <p14:creationId xmlns:p14="http://schemas.microsoft.com/office/powerpoint/2010/main" val="1107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F8679294-8BA0-68BE-041D-526151EA7EC1}"/>
              </a:ext>
            </a:extLst>
          </p:cNvPr>
          <p:cNvSpPr/>
          <p:nvPr/>
        </p:nvSpPr>
        <p:spPr>
          <a:xfrm>
            <a:off x="3683512" y="1868129"/>
            <a:ext cx="5008204" cy="4168878"/>
          </a:xfrm>
          <a:prstGeom prst="roundRect">
            <a:avLst>
              <a:gd name="adj" fmla="val 970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9588B5D-39AB-3AC9-181B-65044AA75187}"/>
              </a:ext>
            </a:extLst>
          </p:cNvPr>
          <p:cNvSpPr txBox="1"/>
          <p:nvPr/>
        </p:nvSpPr>
        <p:spPr>
          <a:xfrm>
            <a:off x="7053072" y="385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create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BFE08F-7426-D5ED-B413-BB86A84E7329}"/>
              </a:ext>
            </a:extLst>
          </p:cNvPr>
          <p:cNvCxnSpPr>
            <a:cxnSpLocks/>
            <a:stCxn id="8" idx="1"/>
            <a:endCxn id="23" idx="2"/>
          </p:cNvCxnSpPr>
          <p:nvPr/>
        </p:nvCxnSpPr>
        <p:spPr>
          <a:xfrm flipH="1" flipV="1">
            <a:off x="7268296" y="3427584"/>
            <a:ext cx="8019" cy="1190215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FF66212-69D4-55B2-0BFF-1546C87A4DA1}"/>
              </a:ext>
            </a:extLst>
          </p:cNvPr>
          <p:cNvSpPr txBox="1"/>
          <p:nvPr/>
        </p:nvSpPr>
        <p:spPr>
          <a:xfrm>
            <a:off x="5045176" y="5099053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build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全体像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グラフィックス 5" descr="紙 単色塗りつぶし">
            <a:extLst>
              <a:ext uri="{FF2B5EF4-FFF2-40B4-BE49-F238E27FC236}">
                <a16:creationId xmlns:a16="http://schemas.microsoft.com/office/drawing/2014/main" id="{13E792B6-9D26-9E88-DF6C-D8A282DF1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8771" y="4617799"/>
            <a:ext cx="914400" cy="914400"/>
          </a:xfrm>
          <a:prstGeom prst="rect">
            <a:avLst/>
          </a:prstGeom>
        </p:spPr>
      </p:pic>
      <p:pic>
        <p:nvPicPr>
          <p:cNvPr id="8" name="グラフィックス 7" descr="バーコード 単色塗りつぶし">
            <a:extLst>
              <a:ext uri="{FF2B5EF4-FFF2-40B4-BE49-F238E27FC236}">
                <a16:creationId xmlns:a16="http://schemas.microsoft.com/office/drawing/2014/main" id="{D35208EC-1ADA-51FE-8C31-598D21C04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6819115" y="4617799"/>
            <a:ext cx="914400" cy="914400"/>
          </a:xfrm>
          <a:prstGeom prst="rect">
            <a:avLst/>
          </a:prstGeom>
        </p:spPr>
      </p:pic>
      <p:pic>
        <p:nvPicPr>
          <p:cNvPr id="10" name="グラフィックス 9" descr="箱 単色塗りつぶし">
            <a:extLst>
              <a:ext uri="{FF2B5EF4-FFF2-40B4-BE49-F238E27FC236}">
                <a16:creationId xmlns:a16="http://schemas.microsoft.com/office/drawing/2014/main" id="{EB06DA94-531E-DC78-E400-8352C88161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14983" y="2055582"/>
            <a:ext cx="914400" cy="9144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F4B8E29-AF61-0C13-C4C3-B588CA75C850}"/>
              </a:ext>
            </a:extLst>
          </p:cNvPr>
          <p:cNvCxnSpPr>
            <a:cxnSpLocks/>
          </p:cNvCxnSpPr>
          <p:nvPr/>
        </p:nvCxnSpPr>
        <p:spPr>
          <a:xfrm>
            <a:off x="5050437" y="5074999"/>
            <a:ext cx="1764546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DA3FA-55BF-4FEE-99FC-93A8BB246755}"/>
              </a:ext>
            </a:extLst>
          </p:cNvPr>
          <p:cNvSpPr txBox="1"/>
          <p:nvPr/>
        </p:nvSpPr>
        <p:spPr>
          <a:xfrm>
            <a:off x="3841067" y="5482141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 err="1"/>
              <a:t>Dockerfile</a:t>
            </a:r>
            <a:endParaRPr kumimoji="1" lang="ja-JP" altLang="en-US" sz="2400" b="1" i="1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97DAAB-D8DE-0E2F-950A-D08DC919A272}"/>
              </a:ext>
            </a:extLst>
          </p:cNvPr>
          <p:cNvSpPr txBox="1"/>
          <p:nvPr/>
        </p:nvSpPr>
        <p:spPr>
          <a:xfrm>
            <a:off x="6716319" y="5485468"/>
            <a:ext cx="1119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/>
              <a:t>image</a:t>
            </a:r>
            <a:endParaRPr kumimoji="1" lang="ja-JP" altLang="en-US" sz="2400" b="1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5575524-4F72-806B-439E-4A5274123D60}"/>
              </a:ext>
            </a:extLst>
          </p:cNvPr>
          <p:cNvSpPr txBox="1"/>
          <p:nvPr/>
        </p:nvSpPr>
        <p:spPr>
          <a:xfrm>
            <a:off x="6383392" y="2965919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b="1" i="1" dirty="0"/>
              <a:t>container</a:t>
            </a:r>
            <a:endParaRPr kumimoji="1" lang="ja-JP" altLang="en-US" sz="2400" b="1" i="1" dirty="0"/>
          </a:p>
        </p:txBody>
      </p:sp>
      <p:pic>
        <p:nvPicPr>
          <p:cNvPr id="43" name="グラフィックス 42" descr="開いた荷箱 単色塗りつぶし">
            <a:extLst>
              <a:ext uri="{FF2B5EF4-FFF2-40B4-BE49-F238E27FC236}">
                <a16:creationId xmlns:a16="http://schemas.microsoft.com/office/drawing/2014/main" id="{4EE31D8E-2F89-B4F6-F220-C13C7F76AB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68771" y="2055582"/>
            <a:ext cx="914400" cy="914400"/>
          </a:xfrm>
          <a:prstGeom prst="rect">
            <a:avLst/>
          </a:prstGeom>
        </p:spPr>
      </p:pic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E66FA6B9-0488-A9E5-AAFD-13755D18E115}"/>
              </a:ext>
            </a:extLst>
          </p:cNvPr>
          <p:cNvCxnSpPr>
            <a:cxnSpLocks/>
          </p:cNvCxnSpPr>
          <p:nvPr/>
        </p:nvCxnSpPr>
        <p:spPr>
          <a:xfrm flipH="1">
            <a:off x="5183171" y="2404630"/>
            <a:ext cx="1631812" cy="0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8B625DE-B1DA-A5FF-588E-5FA168E2DCCD}"/>
              </a:ext>
            </a:extLst>
          </p:cNvPr>
          <p:cNvSpPr txBox="1"/>
          <p:nvPr/>
        </p:nvSpPr>
        <p:spPr>
          <a:xfrm>
            <a:off x="5249539" y="1944659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start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BDF118C6-A055-462E-6BB1-554D83D8D8C2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4725971" y="2969982"/>
            <a:ext cx="2223866" cy="182859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651A5CA3-3728-2F33-ED5C-F9A0FB9B4600}"/>
              </a:ext>
            </a:extLst>
          </p:cNvPr>
          <p:cNvSpPr txBox="1"/>
          <p:nvPr/>
        </p:nvSpPr>
        <p:spPr>
          <a:xfrm>
            <a:off x="5897781" y="384602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run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ED2C0188-6410-BB2A-802A-CEEE929B6232}"/>
              </a:ext>
            </a:extLst>
          </p:cNvPr>
          <p:cNvCxnSpPr>
            <a:cxnSpLocks/>
          </p:cNvCxnSpPr>
          <p:nvPr/>
        </p:nvCxnSpPr>
        <p:spPr>
          <a:xfrm>
            <a:off x="5249539" y="2582956"/>
            <a:ext cx="1565444" cy="8872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228A829-5EE0-815E-D3C7-F21D07D3A9B0}"/>
              </a:ext>
            </a:extLst>
          </p:cNvPr>
          <p:cNvSpPr txBox="1"/>
          <p:nvPr/>
        </p:nvSpPr>
        <p:spPr>
          <a:xfrm>
            <a:off x="5252884" y="2580940"/>
            <a:ext cx="1155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stop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pic>
        <p:nvPicPr>
          <p:cNvPr id="70" name="グラフィックス 69" descr="雲 枠線">
            <a:extLst>
              <a:ext uri="{FF2B5EF4-FFF2-40B4-BE49-F238E27FC236}">
                <a16:creationId xmlns:a16="http://schemas.microsoft.com/office/drawing/2014/main" id="{A3AC40CB-33B2-AA33-0A18-14469073279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0460" y="4617799"/>
            <a:ext cx="914400" cy="914400"/>
          </a:xfrm>
          <a:prstGeom prst="rect">
            <a:avLst/>
          </a:prstGeom>
        </p:spPr>
      </p:pic>
      <p:pic>
        <p:nvPicPr>
          <p:cNvPr id="72" name="グラフィックス 71" descr="ユーザー 単色塗りつぶし">
            <a:extLst>
              <a:ext uri="{FF2B5EF4-FFF2-40B4-BE49-F238E27FC236}">
                <a16:creationId xmlns:a16="http://schemas.microsoft.com/office/drawing/2014/main" id="{D15402B6-7D0D-0E6C-B538-7D310064B54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0125" y="4614998"/>
            <a:ext cx="914400" cy="9144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DE76FE0-D29F-6768-C0FF-FBBF781465FD}"/>
              </a:ext>
            </a:extLst>
          </p:cNvPr>
          <p:cNvSpPr txBox="1"/>
          <p:nvPr/>
        </p:nvSpPr>
        <p:spPr>
          <a:xfrm>
            <a:off x="9189920" y="5482140"/>
            <a:ext cx="2163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i="1" dirty="0"/>
              <a:t>Docker Hub</a:t>
            </a:r>
            <a:endParaRPr kumimoji="1" lang="ja-JP" altLang="en-US" sz="2400" i="1" dirty="0"/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CD7D6991-0D90-942A-F446-7000F67D1372}"/>
              </a:ext>
            </a:extLst>
          </p:cNvPr>
          <p:cNvCxnSpPr>
            <a:cxnSpLocks/>
            <a:stCxn id="70" idx="1"/>
          </p:cNvCxnSpPr>
          <p:nvPr/>
        </p:nvCxnSpPr>
        <p:spPr>
          <a:xfrm flipH="1" flipV="1">
            <a:off x="7728938" y="5073862"/>
            <a:ext cx="2141522" cy="1137"/>
          </a:xfrm>
          <a:prstGeom prst="straightConnector1">
            <a:avLst/>
          </a:prstGeom>
          <a:ln w="38100">
            <a:solidFill>
              <a:schemeClr val="accent4">
                <a:lumMod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0BEA6EB-C974-2F38-3E6E-C11272C353A5}"/>
              </a:ext>
            </a:extLst>
          </p:cNvPr>
          <p:cNvSpPr txBox="1"/>
          <p:nvPr/>
        </p:nvSpPr>
        <p:spPr>
          <a:xfrm>
            <a:off x="8245255" y="4614998"/>
            <a:ext cx="1769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00B050"/>
                </a:solidFill>
                <a:latin typeface="Consolas" panose="020B0609020204030204" pitchFamily="49" charset="0"/>
              </a:rPr>
              <a:t>pull</a:t>
            </a:r>
            <a:endParaRPr kumimoji="1" lang="ja-JP" altLang="en-US" sz="2400" dirty="0">
              <a:solidFill>
                <a:srgbClr val="00B050"/>
              </a:solidFill>
              <a:latin typeface="Congenial" panose="020F0502020204030204" pitchFamily="2" charset="0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AC1F098-34D0-83C1-F9C2-4046C8C4D66D}"/>
              </a:ext>
            </a:extLst>
          </p:cNvPr>
          <p:cNvSpPr txBox="1"/>
          <p:nvPr/>
        </p:nvSpPr>
        <p:spPr>
          <a:xfrm>
            <a:off x="1041453" y="5482139"/>
            <a:ext cx="831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user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8465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i="1" dirty="0" err="1"/>
              <a:t>Dockerfile</a:t>
            </a:r>
            <a:endParaRPr kumimoji="1" lang="en-US" altLang="ja-JP" i="1" dirty="0"/>
          </a:p>
          <a:p>
            <a:r>
              <a:rPr lang="en-US" altLang="ja-JP" i="1" dirty="0"/>
              <a:t>image</a:t>
            </a:r>
          </a:p>
          <a:p>
            <a:r>
              <a:rPr kumimoji="1" lang="en-US" altLang="ja-JP" i="1" dirty="0"/>
              <a:t>container</a:t>
            </a:r>
          </a:p>
          <a:p>
            <a:r>
              <a:rPr lang="en-US" altLang="ja-JP" i="1" dirty="0"/>
              <a:t>Docker Hub</a:t>
            </a:r>
            <a:endParaRPr kumimoji="1" lang="en-US" altLang="ja-JP" i="1" dirty="0"/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1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用語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Dockerfile</a:t>
            </a:r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3.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主要アーキテクチャ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&gt; </a:t>
            </a:r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用語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892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4.</a:t>
            </a:r>
          </a:p>
          <a:p>
            <a:pPr algn="ctr"/>
            <a:r>
              <a:rPr kumimoji="1" lang="ja-JP" altLang="en-US" sz="6600" b="1" dirty="0">
                <a:solidFill>
                  <a:schemeClr val="bg1"/>
                </a:solidFill>
              </a:rPr>
              <a:t>長所</a:t>
            </a:r>
            <a:r>
              <a:rPr kumimoji="1" lang="en-US" altLang="ja-JP" sz="6600" b="1" dirty="0">
                <a:solidFill>
                  <a:schemeClr val="bg1"/>
                </a:solidFill>
              </a:rPr>
              <a:t>/</a:t>
            </a:r>
            <a:r>
              <a:rPr kumimoji="1" lang="ja-JP" altLang="en-US" sz="6600" b="1" dirty="0">
                <a:solidFill>
                  <a:schemeClr val="bg1"/>
                </a:solidFill>
              </a:rPr>
              <a:t>短所</a:t>
            </a:r>
          </a:p>
        </p:txBody>
      </p:sp>
    </p:spTree>
    <p:extLst>
      <p:ext uri="{BB962C8B-B14F-4D97-AF65-F5344CB8AC3E}">
        <p14:creationId xmlns:p14="http://schemas.microsoft.com/office/powerpoint/2010/main" val="286513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長所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効率性</a:t>
            </a:r>
            <a:endParaRPr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と比較し、</a:t>
            </a:r>
            <a:r>
              <a:rPr lang="ja-JP" altLang="en-US" b="1" dirty="0">
                <a:solidFill>
                  <a:srgbClr val="FF0000"/>
                </a:solidFill>
              </a:rPr>
              <a:t>起動オーバーヘッド</a:t>
            </a:r>
            <a:r>
              <a:rPr lang="ja-JP" altLang="en-US" dirty="0"/>
              <a:t>と</a:t>
            </a:r>
            <a:r>
              <a:rPr lang="ja-JP" altLang="en-US" b="1" dirty="0">
                <a:solidFill>
                  <a:srgbClr val="FF0000"/>
                </a:solidFill>
              </a:rPr>
              <a:t>リソース量</a:t>
            </a:r>
            <a:r>
              <a:rPr lang="ja-JP" altLang="en-US" dirty="0"/>
              <a:t>が</a:t>
            </a:r>
            <a:r>
              <a:rPr lang="ja-JP" altLang="en-US" b="1" dirty="0"/>
              <a:t>小</a:t>
            </a:r>
            <a:endParaRPr lang="en-US" altLang="ja-JP" b="1" dirty="0"/>
          </a:p>
          <a:p>
            <a:r>
              <a:rPr kumimoji="1" lang="ja-JP" altLang="en-US" dirty="0"/>
              <a:t>一貫性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イミュータブル</a:t>
            </a:r>
            <a:r>
              <a:rPr kumimoji="1" lang="en-US" altLang="ja-JP" dirty="0"/>
              <a:t>	</a:t>
            </a:r>
          </a:p>
          <a:p>
            <a:r>
              <a:rPr lang="ja-JP" altLang="en-US" dirty="0"/>
              <a:t>可搬性</a:t>
            </a:r>
            <a:endParaRPr lang="en-US" altLang="ja-JP" dirty="0"/>
          </a:p>
          <a:p>
            <a:pPr lvl="1"/>
            <a:r>
              <a:rPr kumimoji="1" lang="en-US" altLang="ja-JP" dirty="0"/>
              <a:t>CI</a:t>
            </a:r>
            <a:r>
              <a:rPr lang="en-US" altLang="ja-JP" dirty="0"/>
              <a:t>/CD </a:t>
            </a:r>
            <a:r>
              <a:rPr lang="ja-JP" altLang="en-US" dirty="0"/>
              <a:t>の観点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長所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短所 </a:t>
            </a:r>
          </a:p>
        </p:txBody>
      </p:sp>
    </p:spTree>
    <p:extLst>
      <p:ext uri="{BB962C8B-B14F-4D97-AF65-F5344CB8AC3E}">
        <p14:creationId xmlns:p14="http://schemas.microsoft.com/office/powerpoint/2010/main" val="3178969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短所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学習コスト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長所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短所 </a:t>
            </a:r>
          </a:p>
        </p:txBody>
      </p:sp>
    </p:spTree>
    <p:extLst>
      <p:ext uri="{BB962C8B-B14F-4D97-AF65-F5344CB8AC3E}">
        <p14:creationId xmlns:p14="http://schemas.microsoft.com/office/powerpoint/2010/main" val="91105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C4D2A4-A8A3-4A0F-865E-C8E7749D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6B9376-CA1B-A866-AE66-10DEE3BC1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コンテナとは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dirty="0">
                <a:solidFill>
                  <a:schemeClr val="accent1"/>
                </a:solidFill>
              </a:rPr>
              <a:t>Docker</a:t>
            </a:r>
            <a:r>
              <a:rPr lang="ja-JP" altLang="en-US" dirty="0">
                <a:solidFill>
                  <a:schemeClr val="accent1"/>
                </a:solidFill>
              </a:rPr>
              <a:t>とは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主要アーキテクチャ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accent1"/>
                </a:solidFill>
              </a:rPr>
              <a:t>長所</a:t>
            </a:r>
            <a:r>
              <a:rPr lang="en-US" altLang="ja-JP" dirty="0">
                <a:solidFill>
                  <a:schemeClr val="accent1"/>
                </a:solidFill>
              </a:rPr>
              <a:t>/</a:t>
            </a:r>
            <a:r>
              <a:rPr lang="ja-JP" altLang="en-US" dirty="0">
                <a:solidFill>
                  <a:schemeClr val="accent1"/>
                </a:solidFill>
              </a:rPr>
              <a:t>短所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/>
                </a:solidFill>
              </a:rPr>
              <a:t>まとめ</a:t>
            </a:r>
            <a:endParaRPr kumimoji="1" lang="en-US" altLang="ja-JP" dirty="0">
              <a:solidFill>
                <a:schemeClr val="accent1"/>
              </a:solidFill>
            </a:endParaRPr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217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1.</a:t>
            </a:r>
          </a:p>
          <a:p>
            <a:pPr algn="ctr"/>
            <a:r>
              <a:rPr kumimoji="1" lang="ja-JP" altLang="en-US" sz="6600" b="1" dirty="0">
                <a:solidFill>
                  <a:schemeClr val="bg1"/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123366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lang="ja-JP" altLang="en-US" dirty="0"/>
              <a:t>現行</a:t>
            </a:r>
            <a:r>
              <a:rPr lang="en-US" altLang="ja-JP" dirty="0"/>
              <a:t>OS</a:t>
            </a:r>
            <a:r>
              <a:rPr lang="ja-JP" altLang="en-US" dirty="0"/>
              <a:t>の特徴</a:t>
            </a:r>
            <a:endParaRPr lang="en-US" altLang="ja-JP" dirty="0"/>
          </a:p>
          <a:p>
            <a:pPr lvl="1"/>
            <a:r>
              <a:rPr lang="ja-JP" altLang="en-US" dirty="0"/>
              <a:t>複数のプロセスを並列に動作可能</a:t>
            </a:r>
            <a:r>
              <a:rPr lang="en-US" altLang="ja-JP" dirty="0"/>
              <a:t>(</a:t>
            </a:r>
            <a:r>
              <a:rPr lang="ja-JP" altLang="en-US" b="1" dirty="0"/>
              <a:t>マルチプロセス</a:t>
            </a:r>
            <a:r>
              <a:rPr lang="en-US" altLang="ja-JP" dirty="0"/>
              <a:t>)</a:t>
            </a:r>
          </a:p>
          <a:p>
            <a:pPr lvl="2"/>
            <a:r>
              <a:rPr kumimoji="1" lang="ja-JP" altLang="en-US" dirty="0"/>
              <a:t>複数のアプリを同時に実行</a:t>
            </a:r>
            <a:endParaRPr kumimoji="1" lang="en-US" altLang="ja-JP" dirty="0"/>
          </a:p>
          <a:p>
            <a:pPr lvl="2"/>
            <a:endParaRPr lang="en-US" altLang="ja-JP" dirty="0"/>
          </a:p>
          <a:p>
            <a:r>
              <a:rPr kumimoji="1" lang="ja-JP" altLang="en-US" dirty="0"/>
              <a:t>マルチプロセスの課題</a:t>
            </a:r>
            <a:endParaRPr kumimoji="1" lang="en-US" altLang="ja-JP" dirty="0"/>
          </a:p>
          <a:p>
            <a:pPr lvl="1"/>
            <a:r>
              <a:rPr lang="ja-JP" altLang="en-US" dirty="0"/>
              <a:t>プロセス間で</a:t>
            </a:r>
            <a:r>
              <a:rPr lang="en-US" altLang="ja-JP" dirty="0"/>
              <a:t>OS</a:t>
            </a:r>
            <a:r>
              <a:rPr lang="ja-JP" altLang="en-US" dirty="0"/>
              <a:t>の</a:t>
            </a:r>
            <a:r>
              <a:rPr lang="ja-JP" altLang="en-US" u="sng" dirty="0"/>
              <a:t>リソース</a:t>
            </a:r>
            <a:r>
              <a:rPr lang="ja-JP" altLang="en-US" dirty="0"/>
              <a:t>を共有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例</a:t>
            </a:r>
            <a:endParaRPr lang="en-US" altLang="ja-JP" dirty="0"/>
          </a:p>
          <a:p>
            <a:pPr lvl="2"/>
            <a:r>
              <a:rPr lang="en-US" altLang="ja-JP" i="1" u="sng" dirty="0"/>
              <a:t>IP</a:t>
            </a:r>
            <a:r>
              <a:rPr lang="ja-JP" altLang="en-US" i="1" u="sng" dirty="0"/>
              <a:t>アドレス</a:t>
            </a:r>
            <a:r>
              <a:rPr lang="ja-JP" altLang="en-US" i="1" dirty="0"/>
              <a:t>，</a:t>
            </a:r>
            <a:r>
              <a:rPr lang="ja-JP" altLang="en-US" i="1" u="sng" dirty="0"/>
              <a:t>ポート</a:t>
            </a:r>
            <a:r>
              <a:rPr lang="ja-JP" altLang="en-US" i="1" dirty="0"/>
              <a:t>，</a:t>
            </a:r>
            <a:r>
              <a:rPr lang="ja-JP" altLang="en-US" i="1" u="sng" dirty="0"/>
              <a:t>名前空間</a:t>
            </a:r>
            <a:endParaRPr lang="en-US" altLang="ja-JP" i="1" u="sng" dirty="0"/>
          </a:p>
          <a:p>
            <a:pPr marL="914400" lvl="2" indent="0">
              <a:buNone/>
            </a:pPr>
            <a:endParaRPr lang="en-US" altLang="ja-JP" dirty="0"/>
          </a:p>
          <a:p>
            <a:pPr lvl="1">
              <a:buFont typeface="Wingdings" panose="05000000000000000000" pitchFamily="2" charset="2"/>
              <a:buChar char="Ø"/>
            </a:pPr>
            <a:r>
              <a:rPr kumimoji="1" lang="ja-JP" altLang="en-US" b="1" dirty="0">
                <a:solidFill>
                  <a:srgbClr val="FF0000"/>
                </a:solidFill>
              </a:rPr>
              <a:t>アプリの共存が</a:t>
            </a:r>
            <a:r>
              <a:rPr lang="ja-JP" altLang="en-US" b="1" dirty="0">
                <a:solidFill>
                  <a:srgbClr val="FF0000"/>
                </a:solidFill>
              </a:rPr>
              <a:t>困難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pPr lvl="2"/>
            <a:r>
              <a:rPr kumimoji="1" lang="ja-JP" altLang="en-US" dirty="0"/>
              <a:t>同一ポートを使うプロセス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OS</a:t>
            </a:r>
            <a:r>
              <a:rPr kumimoji="1" lang="ja-JP" altLang="en-US" dirty="0"/>
              <a:t>レベルの設定を要求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216393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仮想マシン</a:t>
            </a:r>
            <a:r>
              <a:rPr lang="en-US" altLang="ja-JP" dirty="0"/>
              <a:t>(VM)</a:t>
            </a:r>
            <a:r>
              <a:rPr lang="ja-JP" altLang="en-US" dirty="0"/>
              <a:t>の時代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pPr lvl="1"/>
            <a:r>
              <a:rPr lang="en-US" altLang="ja-JP" b="1" dirty="0"/>
              <a:t>1</a:t>
            </a:r>
            <a:r>
              <a:rPr lang="ja-JP" altLang="en-US" b="1" dirty="0"/>
              <a:t>台</a:t>
            </a:r>
            <a:r>
              <a:rPr lang="ja-JP" altLang="en-US" dirty="0"/>
              <a:t>の物理サーバ上に</a:t>
            </a:r>
            <a:r>
              <a:rPr lang="ja-JP" altLang="en-US" b="1" dirty="0"/>
              <a:t>複数</a:t>
            </a:r>
            <a:r>
              <a:rPr lang="ja-JP" altLang="en-US" dirty="0"/>
              <a:t>の仮想マシンを起動</a:t>
            </a:r>
            <a:endParaRPr lang="en-US" altLang="ja-JP" dirty="0"/>
          </a:p>
          <a:p>
            <a:pPr lvl="1"/>
            <a:r>
              <a:rPr lang="en-US" altLang="ja-JP" dirty="0"/>
              <a:t>VM</a:t>
            </a:r>
            <a:r>
              <a:rPr lang="ja-JP" altLang="en-US" dirty="0"/>
              <a:t>ごとに</a:t>
            </a:r>
            <a:r>
              <a:rPr lang="en-US" altLang="ja-JP" dirty="0"/>
              <a:t>OS</a:t>
            </a:r>
            <a:r>
              <a:rPr lang="ja-JP" altLang="en-US" dirty="0"/>
              <a:t>をインストール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153982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02B448-F4AF-BD71-D93F-8848EEEF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コンテナの時代へ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830BDD-CE7C-01A4-A0B6-16F0E854D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1156"/>
            <a:ext cx="10515600" cy="5111119"/>
          </a:xfrm>
        </p:spPr>
        <p:txBody>
          <a:bodyPr/>
          <a:lstStyle/>
          <a:p>
            <a:r>
              <a:rPr kumimoji="1" lang="ja-JP" altLang="en-US" dirty="0"/>
              <a:t>特徴</a:t>
            </a:r>
            <a:endParaRPr kumimoji="1" lang="en-US" altLang="ja-JP" dirty="0"/>
          </a:p>
          <a:p>
            <a:pPr lvl="1"/>
            <a:r>
              <a:rPr lang="ja-JP" altLang="en-US" dirty="0"/>
              <a:t>ホスト</a:t>
            </a:r>
            <a:r>
              <a:rPr lang="en-US" altLang="ja-JP" dirty="0"/>
              <a:t>OS</a:t>
            </a:r>
            <a:r>
              <a:rPr lang="ja-JP" altLang="en-US" dirty="0"/>
              <a:t>から</a:t>
            </a:r>
            <a:r>
              <a:rPr lang="ja-JP" altLang="en-US" b="1" dirty="0">
                <a:solidFill>
                  <a:srgbClr val="FF0000"/>
                </a:solidFill>
              </a:rPr>
              <a:t>隔離されたプロセス</a:t>
            </a:r>
            <a:r>
              <a:rPr lang="ja-JP" altLang="en-US" dirty="0"/>
              <a:t>として実行</a:t>
            </a:r>
            <a:endParaRPr lang="en-US" altLang="ja-JP" dirty="0"/>
          </a:p>
          <a:p>
            <a:pPr lvl="2"/>
            <a:r>
              <a:rPr lang="ja-JP" altLang="en-US" dirty="0"/>
              <a:t>個別のルートファイルシステム，</a:t>
            </a:r>
            <a:r>
              <a:rPr lang="en-US" altLang="ja-JP" dirty="0"/>
              <a:t>IP</a:t>
            </a:r>
            <a:r>
              <a:rPr lang="ja-JP" altLang="en-US" dirty="0"/>
              <a:t>アドレスが割当</a:t>
            </a:r>
            <a:endParaRPr lang="en-US" altLang="ja-JP" dirty="0"/>
          </a:p>
          <a:p>
            <a:pPr lvl="2"/>
            <a:r>
              <a:rPr lang="ja-JP" altLang="en-US" dirty="0"/>
              <a:t>見かけ上は独立した</a:t>
            </a:r>
            <a:r>
              <a:rPr lang="en-US" altLang="ja-JP" dirty="0"/>
              <a:t>OS</a:t>
            </a:r>
          </a:p>
          <a:p>
            <a:pPr lvl="1"/>
            <a:r>
              <a:rPr lang="ja-JP" altLang="en-US" dirty="0"/>
              <a:t>実態は，ホスト</a:t>
            </a:r>
            <a:r>
              <a:rPr lang="en-US" altLang="ja-JP" dirty="0"/>
              <a:t>OS</a:t>
            </a:r>
            <a:r>
              <a:rPr lang="ja-JP" altLang="en-US" dirty="0"/>
              <a:t>を各コンテナが利用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8DCCF8-1783-DEAD-D7A0-CBDB07DDEF4D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1. 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コンテナとは？</a:t>
            </a:r>
          </a:p>
        </p:txBody>
      </p:sp>
    </p:spTree>
    <p:extLst>
      <p:ext uri="{BB962C8B-B14F-4D97-AF65-F5344CB8AC3E}">
        <p14:creationId xmlns:p14="http://schemas.microsoft.com/office/powerpoint/2010/main" val="424712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2.</a:t>
            </a:r>
          </a:p>
          <a:p>
            <a:pPr algn="ctr"/>
            <a:r>
              <a:rPr kumimoji="1" lang="en-US" altLang="ja-JP" sz="6600" b="1" dirty="0">
                <a:solidFill>
                  <a:schemeClr val="bg1"/>
                </a:solidFill>
              </a:rPr>
              <a:t>Docker</a:t>
            </a:r>
            <a:r>
              <a:rPr kumimoji="1" lang="ja-JP" altLang="en-US" sz="6600" b="1" dirty="0">
                <a:solidFill>
                  <a:schemeClr val="bg1"/>
                </a:solidFill>
              </a:rPr>
              <a:t>とは？</a:t>
            </a:r>
          </a:p>
        </p:txBody>
      </p:sp>
    </p:spTree>
    <p:extLst>
      <p:ext uri="{BB962C8B-B14F-4D97-AF65-F5344CB8AC3E}">
        <p14:creationId xmlns:p14="http://schemas.microsoft.com/office/powerpoint/2010/main" val="308842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131E-AB32-0C13-F928-0BC8C7E2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2FAB-83F8-8740-EA6D-D4B6CB48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プラットフォーム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以下の要素をひとまとめに管理しやすくしたプラットフォーム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アプリの環境構築</a:t>
            </a:r>
            <a:endParaRPr kumimoji="1" lang="en-US" altLang="ja-JP" dirty="0"/>
          </a:p>
          <a:p>
            <a:pPr lvl="2"/>
            <a:r>
              <a:rPr lang="ja-JP" altLang="en-US" dirty="0"/>
              <a:t>配送</a:t>
            </a:r>
            <a:endParaRPr lang="en-US" altLang="ja-JP" dirty="0"/>
          </a:p>
          <a:p>
            <a:pPr lvl="2"/>
            <a:r>
              <a:rPr kumimoji="1" lang="ja-JP" altLang="en-US" dirty="0"/>
              <a:t>実行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317149-12A0-92F9-65EE-02DF436B7134}"/>
              </a:ext>
            </a:extLst>
          </p:cNvPr>
          <p:cNvSpPr txBox="1"/>
          <p:nvPr/>
        </p:nvSpPr>
        <p:spPr>
          <a:xfrm>
            <a:off x="76200" y="85725"/>
            <a:ext cx="367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 </a:t>
            </a:r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Docker</a:t>
            </a:r>
            <a:r>
              <a:rPr kumimoji="1"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とは？</a:t>
            </a:r>
          </a:p>
        </p:txBody>
      </p:sp>
    </p:spTree>
    <p:extLst>
      <p:ext uri="{BB962C8B-B14F-4D97-AF65-F5344CB8AC3E}">
        <p14:creationId xmlns:p14="http://schemas.microsoft.com/office/powerpoint/2010/main" val="2867152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3D0785-186A-FC28-9B7A-5D2B59539000}"/>
              </a:ext>
            </a:extLst>
          </p:cNvPr>
          <p:cNvSpPr txBox="1"/>
          <p:nvPr/>
        </p:nvSpPr>
        <p:spPr>
          <a:xfrm>
            <a:off x="504825" y="2438400"/>
            <a:ext cx="111918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dirty="0">
                <a:solidFill>
                  <a:schemeClr val="bg1"/>
                </a:solidFill>
              </a:rPr>
              <a:t>3.</a:t>
            </a:r>
          </a:p>
          <a:p>
            <a:pPr algn="ctr"/>
            <a:r>
              <a:rPr lang="ja-JP" altLang="en-US" sz="6600" b="1" dirty="0">
                <a:solidFill>
                  <a:schemeClr val="bg1"/>
                </a:solidFill>
              </a:rPr>
              <a:t>主要アーキテクチャ</a:t>
            </a:r>
            <a:endParaRPr kumimoji="1" lang="ja-JP" alt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6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3657</TotalTime>
  <Words>295</Words>
  <Application>Microsoft Office PowerPoint</Application>
  <PresentationFormat>ワイド画面</PresentationFormat>
  <Paragraphs>85</Paragraphs>
  <Slides>15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1" baseType="lpstr">
      <vt:lpstr>游ゴシック</vt:lpstr>
      <vt:lpstr>Arial</vt:lpstr>
      <vt:lpstr>Congenial</vt:lpstr>
      <vt:lpstr>Consolas</vt:lpstr>
      <vt:lpstr>Wingdings</vt:lpstr>
      <vt:lpstr>Office テーマ</vt:lpstr>
      <vt:lpstr>Docker / コンテナ とは？</vt:lpstr>
      <vt:lpstr>目次</vt:lpstr>
      <vt:lpstr>PowerPoint プレゼンテーション</vt:lpstr>
      <vt:lpstr>前提</vt:lpstr>
      <vt:lpstr>仮想マシン(VM)の時代</vt:lpstr>
      <vt:lpstr>コンテナの時代へ</vt:lpstr>
      <vt:lpstr>PowerPoint プレゼンテーション</vt:lpstr>
      <vt:lpstr>概要</vt:lpstr>
      <vt:lpstr>PowerPoint プレゼンテーション</vt:lpstr>
      <vt:lpstr>全体像</vt:lpstr>
      <vt:lpstr>用語</vt:lpstr>
      <vt:lpstr>用語</vt:lpstr>
      <vt:lpstr>PowerPoint プレゼンテーション</vt:lpstr>
      <vt:lpstr>長所</vt:lpstr>
      <vt:lpstr>短所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Reon Hatsuda</dc:creator>
  <cp:lastModifiedBy>Reon Hatsuda</cp:lastModifiedBy>
  <cp:revision>368</cp:revision>
  <dcterms:created xsi:type="dcterms:W3CDTF">2024-04-23T07:35:24Z</dcterms:created>
  <dcterms:modified xsi:type="dcterms:W3CDTF">2024-05-23T09:01:41Z</dcterms:modified>
</cp:coreProperties>
</file>