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59" r:id="rId4"/>
    <p:sldId id="258" r:id="rId5"/>
    <p:sldId id="266" r:id="rId6"/>
    <p:sldId id="267" r:id="rId7"/>
    <p:sldId id="274" r:id="rId8"/>
    <p:sldId id="260" r:id="rId9"/>
    <p:sldId id="262" r:id="rId10"/>
    <p:sldId id="281" r:id="rId11"/>
    <p:sldId id="261" r:id="rId12"/>
    <p:sldId id="263" r:id="rId13"/>
    <p:sldId id="265" r:id="rId14"/>
    <p:sldId id="264" r:id="rId15"/>
    <p:sldId id="275" r:id="rId16"/>
    <p:sldId id="271" r:id="rId17"/>
    <p:sldId id="272" r:id="rId18"/>
    <p:sldId id="276" r:id="rId19"/>
    <p:sldId id="268" r:id="rId20"/>
    <p:sldId id="269" r:id="rId21"/>
    <p:sldId id="270" r:id="rId22"/>
    <p:sldId id="273" r:id="rId23"/>
    <p:sldId id="279" r:id="rId24"/>
    <p:sldId id="280" r:id="rId25"/>
    <p:sldId id="277" r:id="rId26"/>
    <p:sldId id="278" r:id="rId2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1F1F"/>
    <a:srgbClr val="000000"/>
    <a:srgbClr val="C586C0"/>
    <a:srgbClr val="569CD6"/>
    <a:srgbClr val="FFFFFF"/>
    <a:srgbClr val="B5CE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 autoAdjust="0"/>
    <p:restoredTop sz="94660"/>
  </p:normalViewPr>
  <p:slideViewPr>
    <p:cSldViewPr snapToGrid="0">
      <p:cViewPr varScale="1">
        <p:scale>
          <a:sx n="78" d="100"/>
          <a:sy n="78" d="100"/>
        </p:scale>
        <p:origin x="19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EFE95747-7FDB-4465-B093-4E79312EEF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2F7666A-A554-FFB6-676B-B3DF60C9C3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A0C20C-7A18-40C8-9999-BDC67FBB8458}" type="datetimeFigureOut">
              <a:rPr kumimoji="1" lang="ja-JP" altLang="en-US" smtClean="0"/>
              <a:t>2024/5/28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B352E83-78AC-EC6D-D20E-82E3BFBD530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8465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B4522C-AFC9-41CE-A894-3AD9CAFBC704}" type="datetimeFigureOut">
              <a:rPr kumimoji="1" lang="ja-JP" altLang="en-US" smtClean="0"/>
              <a:t>2024/5/28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EE981-7732-41D3-AB89-E4466479DA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6148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6EE981-7732-41D3-AB89-E4466479DA0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9032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6EE981-7732-41D3-AB89-E4466479DA03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5357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01BE16-21B8-356C-24E0-5BB0AF760B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1"/>
            <a:ext cx="9144000" cy="2387600"/>
          </a:xfrm>
        </p:spPr>
        <p:txBody>
          <a:bodyPr anchor="b"/>
          <a:lstStyle>
            <a:lvl1pPr algn="ctr">
              <a:defRPr sz="6000" b="0"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A8644CE-A988-B885-5EC0-1D720BF9E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36962"/>
            <a:ext cx="9144000" cy="112083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6EC6B3-5D8C-0E37-CC95-B5F9D52F5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8073-E1FB-4CCC-8B06-99E5406A43AB}" type="datetime1">
              <a:rPr kumimoji="1" lang="ja-JP" altLang="en-US" smtClean="0"/>
              <a:t>2024/5/28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C9AFF9-FEBF-C8A6-620E-DBB2204FE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BA8A3B-5D31-C412-F610-B8B8D0C38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8D8D166-F4B5-33F3-4409-55303B6BCB96}"/>
              </a:ext>
            </a:extLst>
          </p:cNvPr>
          <p:cNvSpPr/>
          <p:nvPr userDrawn="1"/>
        </p:nvSpPr>
        <p:spPr>
          <a:xfrm flipV="1">
            <a:off x="856673" y="4038981"/>
            <a:ext cx="10478654" cy="46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3185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3DFBB0-94FD-0CCC-816F-DD6AADD7A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5E3382C-3E86-93C3-1508-A4BD86D71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EEAEB7-1C36-D8D1-DA73-BF13552E9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96454-4B54-4B86-BE76-F4FAAA82B07C}" type="datetime1">
              <a:rPr kumimoji="1" lang="ja-JP" altLang="en-US" smtClean="0"/>
              <a:t>2024/5/28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34959C-CB78-9C6C-A536-CDA695669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9CA226-8B45-1EC1-4493-5406EE435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8545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2FCAA40-9083-9F9B-19A2-F447846F18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B18688A-176F-5A53-7D0A-9D898C046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F4924C-DF4A-8A0B-4805-DE3754DE7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243C2-230D-4F80-BE2E-56FA9F562E42}" type="datetime1">
              <a:rPr kumimoji="1" lang="ja-JP" altLang="en-US" smtClean="0"/>
              <a:t>2024/5/28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D3D258-39AA-F907-F74D-88C2787F5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6509D5-5EFA-5BE9-E3C7-A28134CAE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2583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7DB13D-C1DC-4AEC-6FB1-8804407F3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9B4694-3EE7-905A-46C2-E4CC5D307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BB1282-C1EC-437A-9C49-6ACDB58A5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8003-DFC0-4950-8329-32C068AC449A}" type="datetime1">
              <a:rPr kumimoji="1" lang="ja-JP" altLang="en-US" smtClean="0"/>
              <a:t>2024/5/28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443087-C321-3AB8-E0CA-073263E04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302BA7-5662-18EB-6DB6-3024331EC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F6C1978-DC41-4885-55C8-D8C89BFBDAA5}"/>
              </a:ext>
            </a:extLst>
          </p:cNvPr>
          <p:cNvSpPr/>
          <p:nvPr userDrawn="1"/>
        </p:nvSpPr>
        <p:spPr>
          <a:xfrm>
            <a:off x="692727" y="1360457"/>
            <a:ext cx="11499273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36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23686B-414E-A604-580A-24CE9A73D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23FBBC1-8EBA-4D7B-307D-F33AE0BBA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DD0F67-EFC4-E89B-BD55-6BDD1EA7D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E1A3D-6517-4D21-96FC-BECFAFBDE02B}" type="datetime1">
              <a:rPr kumimoji="1" lang="ja-JP" altLang="en-US" smtClean="0"/>
              <a:t>2024/5/28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1237B0-BC20-9BAC-0D99-878CAE64A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576D39-2C26-1DCE-005E-3E0492A83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0594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42940E-D717-58FE-8E9F-1BCF50F55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FAD283-BAC5-8B4B-803B-3BE9A1C76D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59600"/>
            <a:ext cx="5181600" cy="4517362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43A54F9-C783-35C7-68D5-480D89AD4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9599"/>
            <a:ext cx="5181600" cy="4517363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43CB7E1-7A41-DB46-CE48-26475DD53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2E72A-0F0F-4302-B964-E9764CF668E8}" type="datetime1">
              <a:rPr kumimoji="1" lang="ja-JP" altLang="en-US" smtClean="0"/>
              <a:t>2024/5/28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E18F915-9109-2AE4-C9B0-8FDE85D64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FF7D419-0D38-1C04-4FCE-56B5ACF9F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1740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631CAA-8BAF-3310-3CDB-2FC7FF43A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7059FF5-7863-961C-234A-DF2E91C59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0C8EE8A-165B-C418-ADCB-BAB478F924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B7280DD-5FEC-399B-5DA0-E73588CF8C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C9241D6-8871-AC84-940E-12A3FA0918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0299170-2865-1947-1B57-E4A882800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93DD8-23D4-4BFC-8CEB-D4EEE1679259}" type="datetime1">
              <a:rPr kumimoji="1" lang="ja-JP" altLang="en-US" smtClean="0"/>
              <a:t>2024/5/28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7414E9A-5898-F1FA-839B-4D7E3F7B8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69625B6-DADC-21AE-C2CA-E537FCDD0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1537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2EE1EF-71DD-323A-6FD6-7AD87105C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04918A3-6BB3-B3C4-D842-E4BBAFAB3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6FC8C-ED75-472B-B4F3-7CAE2DB654A8}" type="datetime1">
              <a:rPr kumimoji="1" lang="ja-JP" altLang="en-US" smtClean="0"/>
              <a:t>2024/5/28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6BB6167-8348-1F30-3798-FC92FD327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48E9FC9-DEA5-BA1E-E96B-62185F1AC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7456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F45F976-238E-7DDE-7998-29DFECC01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ADCE3-F9D6-4D4D-B000-50AFDBD1BC64}" type="datetime1">
              <a:rPr kumimoji="1" lang="ja-JP" altLang="en-US" smtClean="0"/>
              <a:t>2024/5/28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E627DED-0D67-2ED8-8077-DF3371496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741F76-8339-7ED3-46A0-1AFDB04D4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2931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5C7CF2-5BAF-152B-299F-1675D44E4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5A7FCB-FDBD-E804-ABB1-4EA4146E8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C4D6DB3-2D2F-9B42-3614-B4F8ECE4D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791A98-D113-A213-FACB-EECC7BAE0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B9050-36F9-4A8C-A970-04D5200EAC16}" type="datetime1">
              <a:rPr kumimoji="1" lang="ja-JP" altLang="en-US" smtClean="0"/>
              <a:t>2024/5/28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E590881-C8C8-3E08-8A12-69DB7FA21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DBBDDB0-26DE-F537-CE92-9FEAC5CA4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0551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A3ED7F-3295-B15B-765D-7FBB4E1DF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1DCCA9B-8F5B-D0A5-6881-519B6FE2D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E66D23C-6757-EBA0-428C-136FDFBE0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2C37FB1-F7FB-2625-9111-7F0D492E0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73F9C-62F6-4BC6-AB78-E008C5697C12}" type="datetime1">
              <a:rPr kumimoji="1" lang="ja-JP" altLang="en-US" smtClean="0"/>
              <a:t>2024/5/28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0900319-77CD-FF86-9871-BC0B50F2A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6D11982-78D2-75BA-31C3-8B2BEE8A5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972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F4040DC-6745-6FB6-CB6F-C438E54A9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5332"/>
          </a:xfrm>
          <a:prstGeom prst="rect">
            <a:avLst/>
          </a:prstGeom>
        </p:spPr>
        <p:txBody>
          <a:bodyPr vert="horz" lIns="91440" tIns="10800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9021FEF-192A-8BC3-A937-79B911BE7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61157"/>
            <a:ext cx="10515600" cy="451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787B70-5DF9-994A-9342-85493ECAD2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E0CEE0-39E0-4956-A23C-73F5A1380A50}" type="datetime1">
              <a:rPr kumimoji="1" lang="ja-JP" altLang="en-US" smtClean="0"/>
              <a:t>2024/5/28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FC317F-1E82-4696-8705-93612430E9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D6EC16-49C6-0E9A-E8A8-CFD6B00D96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026" name="Picture 2" descr="株式会社ラクスのプレスキット｜PR TIMES">
            <a:extLst>
              <a:ext uri="{FF2B5EF4-FFF2-40B4-BE49-F238E27FC236}">
                <a16:creationId xmlns:a16="http://schemas.microsoft.com/office/drawing/2014/main" id="{3380C99A-AD87-303F-4025-C93F8CAC15F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78" r="22779"/>
          <a:stretch/>
        </p:blipFill>
        <p:spPr bwMode="auto">
          <a:xfrm>
            <a:off x="11645404" y="0"/>
            <a:ext cx="546596" cy="548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7948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accent1"/>
          </a:solidFill>
          <a:latin typeface="游ゴシック" panose="020B0400000000000000" pitchFamily="34" charset="-128"/>
          <a:ea typeface="游ゴシック" panose="020B04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>
              <a:lumMod val="75000"/>
              <a:lumOff val="25000"/>
            </a:schemeClr>
          </a:solidFill>
          <a:latin typeface="游ゴシック" panose="020B0400000000000000" pitchFamily="34" charset="-128"/>
          <a:ea typeface="游ゴシック" panose="020B04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>
              <a:lumMod val="75000"/>
              <a:lumOff val="25000"/>
            </a:schemeClr>
          </a:solidFill>
          <a:latin typeface="游ゴシック" panose="020B0400000000000000" pitchFamily="34" charset="-128"/>
          <a:ea typeface="游ゴシック" panose="020B0400000000000000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>
              <a:lumMod val="75000"/>
              <a:lumOff val="25000"/>
            </a:schemeClr>
          </a:solidFill>
          <a:latin typeface="游ゴシック" panose="020B0400000000000000" pitchFamily="34" charset="-128"/>
          <a:ea typeface="游ゴシック" panose="020B0400000000000000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>
              <a:lumMod val="75000"/>
              <a:lumOff val="25000"/>
            </a:schemeClr>
          </a:solidFill>
          <a:latin typeface="游ゴシック" panose="020B0400000000000000" pitchFamily="34" charset="-128"/>
          <a:ea typeface="游ゴシック" panose="020B0400000000000000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>
              <a:lumMod val="75000"/>
              <a:lumOff val="25000"/>
            </a:schemeClr>
          </a:solidFill>
          <a:latin typeface="游ゴシック" panose="020B0400000000000000" pitchFamily="34" charset="-128"/>
          <a:ea typeface="游ゴシック" panose="020B0400000000000000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ocker.com/resources/what-container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jp/compare/the-difference-between-docker-images-and-containers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reationline.com/tech-blog/5339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ocker.com/resources/what-container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46436F-F616-4490-EBC6-620F256372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Docker</a:t>
            </a:r>
            <a:r>
              <a:rPr lang="ja-JP" altLang="en-US" dirty="0"/>
              <a:t> </a:t>
            </a:r>
            <a:r>
              <a:rPr lang="en-US" altLang="ja-JP" dirty="0"/>
              <a:t>/ </a:t>
            </a:r>
            <a:r>
              <a:rPr lang="ja-JP" altLang="en-US" dirty="0"/>
              <a:t>コンテナ</a:t>
            </a:r>
            <a:br>
              <a:rPr lang="en-US" altLang="ja-JP" dirty="0"/>
            </a:br>
            <a:r>
              <a:rPr lang="ja-JP" altLang="en-US" dirty="0"/>
              <a:t>とは？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473DD06-A85A-739D-1FFF-7B6E9E645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36962"/>
            <a:ext cx="9144000" cy="2054288"/>
          </a:xfrm>
        </p:spPr>
        <p:txBody>
          <a:bodyPr>
            <a:normAutofit/>
          </a:bodyPr>
          <a:lstStyle/>
          <a:p>
            <a:r>
              <a:rPr lang="en-US" altLang="ja-JP" dirty="0"/>
              <a:t>2024/5/30</a:t>
            </a:r>
          </a:p>
          <a:p>
            <a:r>
              <a:rPr lang="ja-JP" altLang="en-US" dirty="0"/>
              <a:t>株式会社ラクス 新卒研修　技術発表</a:t>
            </a:r>
            <a:endParaRPr lang="en-US" altLang="ja-JP" dirty="0"/>
          </a:p>
          <a:p>
            <a:pPr algn="r"/>
            <a:r>
              <a:rPr lang="en-US" altLang="ja-JP" dirty="0"/>
              <a:t>24</a:t>
            </a:r>
            <a:r>
              <a:rPr lang="ja-JP" altLang="en-US" dirty="0"/>
              <a:t>卒　初田 玲音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FFD793E-02AB-8F3C-A97F-6B3C9BE1D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72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85131E-AB32-0C13-F928-0BC8C7E2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概要</a:t>
            </a:r>
            <a:r>
              <a:rPr kumimoji="1" lang="en-US" altLang="ja-JP" sz="2800" dirty="0"/>
              <a:t>[x]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842FAB-83F8-8740-EA6D-D4B6CB48E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1157"/>
            <a:ext cx="10515600" cy="5008584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歴史</a:t>
            </a:r>
            <a:r>
              <a:rPr kumimoji="1" lang="en-US" altLang="ja-JP" dirty="0"/>
              <a:t>, </a:t>
            </a:r>
            <a:r>
              <a:rPr kumimoji="1" lang="ja-JP" altLang="en-US" dirty="0"/>
              <a:t>原理</a:t>
            </a:r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317149-12A0-92F9-65EE-02DF436B7134}"/>
              </a:ext>
            </a:extLst>
          </p:cNvPr>
          <p:cNvSpPr txBox="1"/>
          <p:nvPr/>
        </p:nvSpPr>
        <p:spPr>
          <a:xfrm>
            <a:off x="76200" y="85725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Docker</a:t>
            </a:r>
            <a:r>
              <a:rPr kumimoji="1"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とは？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09A556A-475B-1445-E68E-AFDC24C2C342}"/>
              </a:ext>
            </a:extLst>
          </p:cNvPr>
          <p:cNvSpPr txBox="1"/>
          <p:nvPr/>
        </p:nvSpPr>
        <p:spPr>
          <a:xfrm>
            <a:off x="0" y="6581001"/>
            <a:ext cx="11439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[x]</a:t>
            </a:r>
            <a:r>
              <a:rPr lang="en-US" altLang="ja-JP" sz="1200" dirty="0"/>
              <a:t>:</a:t>
            </a:r>
            <a:r>
              <a:rPr lang="ja-JP" altLang="en-US" sz="1200" dirty="0"/>
              <a:t> </a:t>
            </a:r>
            <a:r>
              <a:rPr kumimoji="1" lang="en-US" altLang="ja-JP" sz="1200" dirty="0"/>
              <a:t>docker, Use containers to Build, Share and Run your applications, </a:t>
            </a:r>
            <a:r>
              <a:rPr kumimoji="1" lang="en-US" altLang="ja-JP" sz="1200" dirty="0">
                <a:hlinkClick r:id="rId2"/>
              </a:rPr>
              <a:t>https://www.docker.com/resources/what-container/</a:t>
            </a:r>
            <a:r>
              <a:rPr kumimoji="1" lang="en-US" altLang="ja-JP" sz="1200" dirty="0"/>
              <a:t>, 2024/05/27</a:t>
            </a:r>
            <a:endParaRPr kumimoji="1" lang="ja-JP" altLang="en-US" sz="1200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F441D7-D762-EA79-B75E-D8D5BC44E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34338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63D0785-186A-FC28-9B7A-5D2B59539000}"/>
              </a:ext>
            </a:extLst>
          </p:cNvPr>
          <p:cNvSpPr txBox="1"/>
          <p:nvPr/>
        </p:nvSpPr>
        <p:spPr>
          <a:xfrm>
            <a:off x="504825" y="2438400"/>
            <a:ext cx="111918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6600" dirty="0">
                <a:solidFill>
                  <a:schemeClr val="bg1"/>
                </a:solidFill>
              </a:rPr>
              <a:t>3.</a:t>
            </a:r>
          </a:p>
          <a:p>
            <a:pPr algn="ctr"/>
            <a:r>
              <a:rPr lang="ja-JP" altLang="en-US" sz="6600" b="1" dirty="0">
                <a:solidFill>
                  <a:schemeClr val="bg1"/>
                </a:solidFill>
              </a:rPr>
              <a:t>主要アーキテクチャ</a:t>
            </a:r>
            <a:endParaRPr kumimoji="1" lang="ja-JP" altLang="en-US" sz="6600" b="1" dirty="0">
              <a:solidFill>
                <a:schemeClr val="bg1"/>
              </a:solidFill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E84D39B-9DE1-45D1-9A4C-E32538C8E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1967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四角形: 角を丸くする 67">
            <a:extLst>
              <a:ext uri="{FF2B5EF4-FFF2-40B4-BE49-F238E27FC236}">
                <a16:creationId xmlns:a16="http://schemas.microsoft.com/office/drawing/2014/main" id="{F8679294-8BA0-68BE-041D-526151EA7EC1}"/>
              </a:ext>
            </a:extLst>
          </p:cNvPr>
          <p:cNvSpPr/>
          <p:nvPr/>
        </p:nvSpPr>
        <p:spPr>
          <a:xfrm>
            <a:off x="3683512" y="1774926"/>
            <a:ext cx="5008204" cy="4168878"/>
          </a:xfrm>
          <a:prstGeom prst="roundRect">
            <a:avLst>
              <a:gd name="adj" fmla="val 970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9588B5D-39AB-3AC9-181B-65044AA75187}"/>
              </a:ext>
            </a:extLst>
          </p:cNvPr>
          <p:cNvSpPr txBox="1"/>
          <p:nvPr/>
        </p:nvSpPr>
        <p:spPr>
          <a:xfrm>
            <a:off x="7053072" y="3859053"/>
            <a:ext cx="1769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rgbClr val="00B050"/>
                </a:solidFill>
                <a:latin typeface="Consolas" panose="020B0609020204030204" pitchFamily="49" charset="0"/>
              </a:rPr>
              <a:t>create</a:t>
            </a:r>
            <a:endParaRPr kumimoji="1" lang="ja-JP" altLang="en-US" sz="2400" dirty="0">
              <a:solidFill>
                <a:srgbClr val="00B050"/>
              </a:solidFill>
              <a:latin typeface="Congenial" panose="020F0502020204030204" pitchFamily="2" charset="0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6EBFE08F-7426-D5ED-B413-BB86A84E7329}"/>
              </a:ext>
            </a:extLst>
          </p:cNvPr>
          <p:cNvCxnSpPr>
            <a:cxnSpLocks/>
            <a:stCxn id="8" idx="1"/>
            <a:endCxn id="23" idx="2"/>
          </p:cNvCxnSpPr>
          <p:nvPr/>
        </p:nvCxnSpPr>
        <p:spPr>
          <a:xfrm flipH="1" flipV="1">
            <a:off x="7268296" y="3427584"/>
            <a:ext cx="8019" cy="1190215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FF66212-69D4-55B2-0BFF-1546C87A4DA1}"/>
              </a:ext>
            </a:extLst>
          </p:cNvPr>
          <p:cNvSpPr txBox="1"/>
          <p:nvPr/>
        </p:nvSpPr>
        <p:spPr>
          <a:xfrm>
            <a:off x="5045176" y="5099053"/>
            <a:ext cx="1769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rgbClr val="00B050"/>
                </a:solidFill>
                <a:latin typeface="Consolas" panose="020B0609020204030204" pitchFamily="49" charset="0"/>
              </a:rPr>
              <a:t>build</a:t>
            </a:r>
            <a:endParaRPr kumimoji="1" lang="ja-JP" altLang="en-US" sz="2400" dirty="0">
              <a:solidFill>
                <a:srgbClr val="00B050"/>
              </a:solidFill>
              <a:latin typeface="Congenial" panose="020F0502020204030204" pitchFamily="2" charset="0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D85131E-AB32-0C13-F928-0BC8C7E2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全体像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317149-12A0-92F9-65EE-02DF436B7134}"/>
              </a:ext>
            </a:extLst>
          </p:cNvPr>
          <p:cNvSpPr txBox="1"/>
          <p:nvPr/>
        </p:nvSpPr>
        <p:spPr>
          <a:xfrm>
            <a:off x="76200" y="85725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 </a:t>
            </a:r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主要アーキテクチャ</a:t>
            </a:r>
            <a:endParaRPr kumimoji="1" lang="ja-JP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グラフィックス 5" descr="紙 単色塗りつぶし">
            <a:extLst>
              <a:ext uri="{FF2B5EF4-FFF2-40B4-BE49-F238E27FC236}">
                <a16:creationId xmlns:a16="http://schemas.microsoft.com/office/drawing/2014/main" id="{13E792B6-9D26-9E88-DF6C-D8A282DF1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68771" y="4617799"/>
            <a:ext cx="914400" cy="914400"/>
          </a:xfrm>
          <a:prstGeom prst="rect">
            <a:avLst/>
          </a:prstGeom>
        </p:spPr>
      </p:pic>
      <p:pic>
        <p:nvPicPr>
          <p:cNvPr id="8" name="グラフィックス 7" descr="バーコード 単色塗りつぶし">
            <a:extLst>
              <a:ext uri="{FF2B5EF4-FFF2-40B4-BE49-F238E27FC236}">
                <a16:creationId xmlns:a16="http://schemas.microsoft.com/office/drawing/2014/main" id="{D35208EC-1ADA-51FE-8C31-598D21C04C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6819115" y="4617799"/>
            <a:ext cx="914400" cy="914400"/>
          </a:xfrm>
          <a:prstGeom prst="rect">
            <a:avLst/>
          </a:prstGeom>
        </p:spPr>
      </p:pic>
      <p:pic>
        <p:nvPicPr>
          <p:cNvPr id="10" name="グラフィックス 9" descr="箱 単色塗りつぶし">
            <a:extLst>
              <a:ext uri="{FF2B5EF4-FFF2-40B4-BE49-F238E27FC236}">
                <a16:creationId xmlns:a16="http://schemas.microsoft.com/office/drawing/2014/main" id="{EB06DA94-531E-DC78-E400-8352C88161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14983" y="2055582"/>
            <a:ext cx="914400" cy="914400"/>
          </a:xfrm>
          <a:prstGeom prst="rect">
            <a:avLst/>
          </a:prstGeom>
        </p:spPr>
      </p:pic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7F4B8E29-AF61-0C13-C4C3-B588CA75C850}"/>
              </a:ext>
            </a:extLst>
          </p:cNvPr>
          <p:cNvCxnSpPr>
            <a:cxnSpLocks/>
          </p:cNvCxnSpPr>
          <p:nvPr/>
        </p:nvCxnSpPr>
        <p:spPr>
          <a:xfrm>
            <a:off x="5050437" y="5074999"/>
            <a:ext cx="1764546" cy="0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8FDA3FA-55BF-4FEE-99FC-93A8BB246755}"/>
              </a:ext>
            </a:extLst>
          </p:cNvPr>
          <p:cNvSpPr txBox="1"/>
          <p:nvPr/>
        </p:nvSpPr>
        <p:spPr>
          <a:xfrm>
            <a:off x="3841067" y="5482141"/>
            <a:ext cx="1769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Dockerfile</a:t>
            </a:r>
            <a:endParaRPr kumimoji="1" lang="ja-JP" altLang="en-US" sz="2400" b="1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497DAAB-D8DE-0E2F-950A-D08DC919A272}"/>
              </a:ext>
            </a:extLst>
          </p:cNvPr>
          <p:cNvSpPr txBox="1"/>
          <p:nvPr/>
        </p:nvSpPr>
        <p:spPr>
          <a:xfrm>
            <a:off x="6716319" y="5485468"/>
            <a:ext cx="1119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i="1" dirty="0">
                <a:solidFill>
                  <a:schemeClr val="accent1"/>
                </a:solidFill>
              </a:rPr>
              <a:t>image</a:t>
            </a:r>
            <a:endParaRPr kumimoji="1" lang="ja-JP" altLang="en-US" sz="2400" b="1" i="1" dirty="0">
              <a:solidFill>
                <a:schemeClr val="accent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5575524-4F72-806B-439E-4A5274123D60}"/>
              </a:ext>
            </a:extLst>
          </p:cNvPr>
          <p:cNvSpPr txBox="1"/>
          <p:nvPr/>
        </p:nvSpPr>
        <p:spPr>
          <a:xfrm>
            <a:off x="6383392" y="2965919"/>
            <a:ext cx="1769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i="1" dirty="0">
                <a:solidFill>
                  <a:schemeClr val="accent2"/>
                </a:solidFill>
              </a:rPr>
              <a:t>container</a:t>
            </a:r>
            <a:endParaRPr kumimoji="1" lang="ja-JP" altLang="en-US" sz="2400" b="1" i="1" dirty="0">
              <a:solidFill>
                <a:schemeClr val="accent2"/>
              </a:solidFill>
            </a:endParaRPr>
          </a:p>
        </p:txBody>
      </p:sp>
      <p:pic>
        <p:nvPicPr>
          <p:cNvPr id="43" name="グラフィックス 42" descr="開いた荷箱 単色塗りつぶし">
            <a:extLst>
              <a:ext uri="{FF2B5EF4-FFF2-40B4-BE49-F238E27FC236}">
                <a16:creationId xmlns:a16="http://schemas.microsoft.com/office/drawing/2014/main" id="{4EE31D8E-2F89-B4F6-F220-C13C7F76AB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68771" y="2055582"/>
            <a:ext cx="914400" cy="914400"/>
          </a:xfrm>
          <a:prstGeom prst="rect">
            <a:avLst/>
          </a:prstGeom>
        </p:spPr>
      </p:pic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E66FA6B9-0488-A9E5-AAFD-13755D18E115}"/>
              </a:ext>
            </a:extLst>
          </p:cNvPr>
          <p:cNvCxnSpPr>
            <a:cxnSpLocks/>
          </p:cNvCxnSpPr>
          <p:nvPr/>
        </p:nvCxnSpPr>
        <p:spPr>
          <a:xfrm flipH="1">
            <a:off x="5183171" y="2404630"/>
            <a:ext cx="1631812" cy="0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08B625DE-B1DA-A5FF-588E-5FA168E2DCCD}"/>
              </a:ext>
            </a:extLst>
          </p:cNvPr>
          <p:cNvSpPr txBox="1"/>
          <p:nvPr/>
        </p:nvSpPr>
        <p:spPr>
          <a:xfrm>
            <a:off x="5249539" y="1944659"/>
            <a:ext cx="1155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rgbClr val="00B050"/>
                </a:solidFill>
                <a:latin typeface="Consolas" panose="020B0609020204030204" pitchFamily="49" charset="0"/>
              </a:rPr>
              <a:t>start</a:t>
            </a:r>
            <a:endParaRPr kumimoji="1" lang="ja-JP" altLang="en-US" sz="2400" dirty="0">
              <a:solidFill>
                <a:srgbClr val="00B050"/>
              </a:solidFill>
              <a:latin typeface="Congenial" panose="020F0502020204030204" pitchFamily="2" charset="0"/>
            </a:endParaRP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BDF118C6-A055-462E-6BB1-554D83D8D8C2}"/>
              </a:ext>
            </a:extLst>
          </p:cNvPr>
          <p:cNvCxnSpPr>
            <a:cxnSpLocks/>
            <a:endCxn id="43" idx="2"/>
          </p:cNvCxnSpPr>
          <p:nvPr/>
        </p:nvCxnSpPr>
        <p:spPr>
          <a:xfrm flipH="1" flipV="1">
            <a:off x="4725971" y="2969982"/>
            <a:ext cx="2223866" cy="1828592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651A5CA3-3728-2F33-ED5C-F9A0FB9B4600}"/>
              </a:ext>
            </a:extLst>
          </p:cNvPr>
          <p:cNvSpPr txBox="1"/>
          <p:nvPr/>
        </p:nvSpPr>
        <p:spPr>
          <a:xfrm>
            <a:off x="5897781" y="3846020"/>
            <a:ext cx="1155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rgbClr val="00B050"/>
                </a:solidFill>
                <a:latin typeface="Consolas" panose="020B0609020204030204" pitchFamily="49" charset="0"/>
              </a:rPr>
              <a:t>run</a:t>
            </a:r>
            <a:endParaRPr kumimoji="1" lang="ja-JP" altLang="en-US" sz="2400" dirty="0">
              <a:solidFill>
                <a:srgbClr val="00B050"/>
              </a:solidFill>
              <a:latin typeface="Congenial" panose="020F0502020204030204" pitchFamily="2" charset="0"/>
            </a:endParaRPr>
          </a:p>
        </p:txBody>
      </p: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ED2C0188-6410-BB2A-802A-CEEE929B6232}"/>
              </a:ext>
            </a:extLst>
          </p:cNvPr>
          <p:cNvCxnSpPr>
            <a:cxnSpLocks/>
          </p:cNvCxnSpPr>
          <p:nvPr/>
        </p:nvCxnSpPr>
        <p:spPr>
          <a:xfrm>
            <a:off x="5249539" y="2582956"/>
            <a:ext cx="1565444" cy="8872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D228A829-5EE0-815E-D3C7-F21D07D3A9B0}"/>
              </a:ext>
            </a:extLst>
          </p:cNvPr>
          <p:cNvSpPr txBox="1"/>
          <p:nvPr/>
        </p:nvSpPr>
        <p:spPr>
          <a:xfrm>
            <a:off x="5252884" y="2580940"/>
            <a:ext cx="1155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rgbClr val="00B050"/>
                </a:solidFill>
                <a:latin typeface="Consolas" panose="020B0609020204030204" pitchFamily="49" charset="0"/>
              </a:rPr>
              <a:t>stop</a:t>
            </a:r>
            <a:endParaRPr kumimoji="1" lang="ja-JP" altLang="en-US" sz="2400" dirty="0">
              <a:solidFill>
                <a:srgbClr val="00B050"/>
              </a:solidFill>
              <a:latin typeface="Congenial" panose="020F0502020204030204" pitchFamily="2" charset="0"/>
            </a:endParaRPr>
          </a:p>
        </p:txBody>
      </p:sp>
      <p:pic>
        <p:nvPicPr>
          <p:cNvPr id="70" name="グラフィックス 69" descr="雲 枠線">
            <a:extLst>
              <a:ext uri="{FF2B5EF4-FFF2-40B4-BE49-F238E27FC236}">
                <a16:creationId xmlns:a16="http://schemas.microsoft.com/office/drawing/2014/main" id="{A3AC40CB-33B2-AA33-0A18-1446907327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70460" y="4617799"/>
            <a:ext cx="914400" cy="914400"/>
          </a:xfrm>
          <a:prstGeom prst="rect">
            <a:avLst/>
          </a:prstGeom>
        </p:spPr>
      </p:pic>
      <p:pic>
        <p:nvPicPr>
          <p:cNvPr id="72" name="グラフィックス 71" descr="ユーザー 単色塗りつぶし">
            <a:extLst>
              <a:ext uri="{FF2B5EF4-FFF2-40B4-BE49-F238E27FC236}">
                <a16:creationId xmlns:a16="http://schemas.microsoft.com/office/drawing/2014/main" id="{D15402B6-7D0D-0E6C-B538-7D310064B54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00125" y="4614998"/>
            <a:ext cx="914400" cy="914400"/>
          </a:xfrm>
          <a:prstGeom prst="rect">
            <a:avLst/>
          </a:prstGeom>
        </p:spPr>
      </p:pic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DDE76FE0-D29F-6768-C0FF-FBBF781465FD}"/>
              </a:ext>
            </a:extLst>
          </p:cNvPr>
          <p:cNvSpPr txBox="1"/>
          <p:nvPr/>
        </p:nvSpPr>
        <p:spPr>
          <a:xfrm>
            <a:off x="9189920" y="5482140"/>
            <a:ext cx="216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i="1" dirty="0"/>
              <a:t>Docker Hub</a:t>
            </a:r>
            <a:endParaRPr kumimoji="1" lang="ja-JP" altLang="en-US" sz="2400" i="1" dirty="0"/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CD7D6991-0D90-942A-F446-7000F67D1372}"/>
              </a:ext>
            </a:extLst>
          </p:cNvPr>
          <p:cNvCxnSpPr>
            <a:cxnSpLocks/>
            <a:stCxn id="70" idx="1"/>
          </p:cNvCxnSpPr>
          <p:nvPr/>
        </p:nvCxnSpPr>
        <p:spPr>
          <a:xfrm flipH="1" flipV="1">
            <a:off x="7728938" y="5073862"/>
            <a:ext cx="2141522" cy="1137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80BEA6EB-C974-2F38-3E6E-C11272C353A5}"/>
              </a:ext>
            </a:extLst>
          </p:cNvPr>
          <p:cNvSpPr txBox="1"/>
          <p:nvPr/>
        </p:nvSpPr>
        <p:spPr>
          <a:xfrm>
            <a:off x="8245255" y="4614998"/>
            <a:ext cx="1769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rgbClr val="00B050"/>
                </a:solidFill>
                <a:latin typeface="Consolas" panose="020B0609020204030204" pitchFamily="49" charset="0"/>
              </a:rPr>
              <a:t>pull</a:t>
            </a:r>
            <a:endParaRPr kumimoji="1" lang="ja-JP" altLang="en-US" sz="2400" dirty="0">
              <a:solidFill>
                <a:srgbClr val="00B050"/>
              </a:solidFill>
              <a:latin typeface="Congenial" panose="020F0502020204030204" pitchFamily="2" charset="0"/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4AC1F098-34D0-83C1-F9C2-4046C8C4D66D}"/>
              </a:ext>
            </a:extLst>
          </p:cNvPr>
          <p:cNvSpPr txBox="1"/>
          <p:nvPr/>
        </p:nvSpPr>
        <p:spPr>
          <a:xfrm>
            <a:off x="1041453" y="5482139"/>
            <a:ext cx="831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/>
              <a:t>user</a:t>
            </a:r>
            <a:endParaRPr kumimoji="1" lang="ja-JP" altLang="en-US" sz="2400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AE919DC-F7A4-E6C9-9DB8-D109BD074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4655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85131E-AB32-0C13-F928-0BC8C7E2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用語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842FAB-83F8-8740-EA6D-D4B6CB48E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Dockerfile</a:t>
            </a:r>
            <a:endParaRPr kumimoji="1" lang="en-US" altLang="ja-JP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ja-JP" i="1" dirty="0"/>
              <a:t>image</a:t>
            </a:r>
          </a:p>
          <a:p>
            <a:r>
              <a:rPr kumimoji="1" lang="en-US" altLang="ja-JP" i="1" dirty="0">
                <a:solidFill>
                  <a:schemeClr val="accent2"/>
                </a:solidFill>
              </a:rPr>
              <a:t>container</a:t>
            </a:r>
          </a:p>
          <a:p>
            <a:r>
              <a:rPr lang="en-US" altLang="ja-JP" b="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Docker Hub</a:t>
            </a:r>
            <a:endParaRPr kumimoji="1" lang="en-US" altLang="ja-JP" b="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/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317149-12A0-92F9-65EE-02DF436B7134}"/>
              </a:ext>
            </a:extLst>
          </p:cNvPr>
          <p:cNvSpPr txBox="1"/>
          <p:nvPr/>
        </p:nvSpPr>
        <p:spPr>
          <a:xfrm>
            <a:off x="76200" y="85725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 </a:t>
            </a:r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主要アーキテクチャ</a:t>
            </a:r>
            <a:endParaRPr kumimoji="1" lang="ja-JP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85133BA-DCA2-86B6-3119-71C7CFA79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114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85131E-AB32-0C13-F928-0BC8C7E2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用語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842FAB-83F8-8740-EA6D-D4B6CB48E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Dockerfile</a:t>
            </a:r>
            <a:endParaRPr kumimoji="1" lang="en-US" altLang="ja-JP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ja-JP" dirty="0"/>
              <a:t>i</a:t>
            </a:r>
            <a:r>
              <a:rPr kumimoji="1" lang="en-US" altLang="ja-JP" dirty="0"/>
              <a:t>mage</a:t>
            </a:r>
            <a:r>
              <a:rPr kumimoji="1" lang="ja-JP" altLang="en-US" dirty="0"/>
              <a:t>の元となる</a:t>
            </a:r>
            <a:r>
              <a:rPr kumimoji="1" lang="ja-JP" altLang="en-US" u="sng" dirty="0"/>
              <a:t>テキストファイル</a:t>
            </a:r>
            <a:endParaRPr lang="en-US" altLang="ja-JP" u="sng" dirty="0"/>
          </a:p>
          <a:p>
            <a:pPr lvl="1"/>
            <a:r>
              <a:rPr kumimoji="1" lang="ja-JP" altLang="en-US" dirty="0"/>
              <a:t>各行に</a:t>
            </a:r>
            <a:r>
              <a:rPr kumimoji="1" lang="en-US" altLang="ja-JP" b="1" dirty="0">
                <a:solidFill>
                  <a:schemeClr val="bg1"/>
                </a:solidFill>
                <a:highlight>
                  <a:srgbClr val="000000"/>
                </a:highlight>
              </a:rPr>
              <a:t> {</a:t>
            </a:r>
            <a:r>
              <a:rPr kumimoji="1" lang="ja-JP" altLang="en-US" b="1" dirty="0">
                <a:solidFill>
                  <a:srgbClr val="C586C0"/>
                </a:solidFill>
                <a:highlight>
                  <a:srgbClr val="000000"/>
                </a:highlight>
              </a:rPr>
              <a:t>命令</a:t>
            </a:r>
            <a:r>
              <a:rPr kumimoji="1" lang="en-US" altLang="ja-JP" b="1" dirty="0">
                <a:solidFill>
                  <a:schemeClr val="bg1"/>
                </a:solidFill>
                <a:highlight>
                  <a:srgbClr val="000000"/>
                </a:highlight>
              </a:rPr>
              <a:t>}</a:t>
            </a:r>
            <a:r>
              <a:rPr kumimoji="1" lang="ja-JP" altLang="en-US" b="1" dirty="0">
                <a:solidFill>
                  <a:schemeClr val="bg1"/>
                </a:solidFill>
                <a:highlight>
                  <a:srgbClr val="000000"/>
                </a:highlight>
              </a:rPr>
              <a:t>　</a:t>
            </a:r>
            <a:r>
              <a:rPr kumimoji="1" lang="en-US" altLang="ja-JP" b="1" dirty="0">
                <a:solidFill>
                  <a:schemeClr val="bg1"/>
                </a:solidFill>
                <a:highlight>
                  <a:srgbClr val="000000"/>
                </a:highlight>
              </a:rPr>
              <a:t>{</a:t>
            </a:r>
            <a:r>
              <a:rPr kumimoji="1" lang="ja-JP" altLang="en-US" b="1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000000"/>
                </a:highlight>
              </a:rPr>
              <a:t>引数</a:t>
            </a:r>
            <a:r>
              <a:rPr kumimoji="1" lang="en-US" altLang="ja-JP" b="1" dirty="0">
                <a:solidFill>
                  <a:schemeClr val="bg1"/>
                </a:solidFill>
                <a:highlight>
                  <a:srgbClr val="000000"/>
                </a:highlight>
              </a:rPr>
              <a:t>} </a:t>
            </a:r>
            <a:r>
              <a:rPr kumimoji="1" lang="ja-JP" altLang="en-US" dirty="0"/>
              <a:t>形式でコマンドを記述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ライブラリのインストール</a:t>
            </a:r>
            <a:endParaRPr kumimoji="1" lang="en-US" altLang="ja-JP" dirty="0"/>
          </a:p>
          <a:p>
            <a:pPr lvl="2"/>
            <a:r>
              <a:rPr lang="ja-JP" altLang="en-US" dirty="0"/>
              <a:t>環境変数の設定</a:t>
            </a:r>
            <a:endParaRPr lang="en-US" altLang="ja-JP" dirty="0"/>
          </a:p>
          <a:p>
            <a:pPr lvl="2"/>
            <a:r>
              <a:rPr lang="ja-JP" altLang="en-US" dirty="0"/>
              <a:t>必要なファイルのコピーなど</a:t>
            </a:r>
            <a:endParaRPr kumimoji="1" lang="en-US" altLang="ja-JP" dirty="0"/>
          </a:p>
          <a:p>
            <a:pPr lvl="1"/>
            <a:endParaRPr kumimoji="1" lang="en-US" altLang="ja-JP" u="sng" dirty="0"/>
          </a:p>
          <a:p>
            <a:pPr lvl="1"/>
            <a:endParaRPr kumimoji="1" lang="en-US" altLang="ja-JP" dirty="0"/>
          </a:p>
          <a:p>
            <a:pPr marL="457200" lvl="1" indent="0">
              <a:buNone/>
            </a:pP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317149-12A0-92F9-65EE-02DF436B7134}"/>
              </a:ext>
            </a:extLst>
          </p:cNvPr>
          <p:cNvSpPr txBox="1"/>
          <p:nvPr/>
        </p:nvSpPr>
        <p:spPr>
          <a:xfrm>
            <a:off x="76200" y="85725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 </a:t>
            </a:r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主要アーキテクチャ </a:t>
            </a:r>
            <a:r>
              <a:rPr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 </a:t>
            </a:r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用語</a:t>
            </a:r>
            <a:endParaRPr kumimoji="1" lang="ja-JP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FBAC190-2278-CF12-E467-D40B087AF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9892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85131E-AB32-0C13-F928-0BC8C7E2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用語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842FAB-83F8-8740-EA6D-D4B6CB48E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Dockerfile</a:t>
            </a:r>
            <a:endParaRPr kumimoji="1" lang="en-US" altLang="ja-JP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endParaRPr kumimoji="1" lang="en-US" altLang="ja-JP" u="sng" dirty="0"/>
          </a:p>
          <a:p>
            <a:pPr lvl="1"/>
            <a:endParaRPr kumimoji="1" lang="en-US" altLang="ja-JP" dirty="0"/>
          </a:p>
          <a:p>
            <a:pPr marL="457200" lvl="1" indent="0">
              <a:buNone/>
            </a:pP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317149-12A0-92F9-65EE-02DF436B7134}"/>
              </a:ext>
            </a:extLst>
          </p:cNvPr>
          <p:cNvSpPr txBox="1"/>
          <p:nvPr/>
        </p:nvSpPr>
        <p:spPr>
          <a:xfrm>
            <a:off x="76200" y="85725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 </a:t>
            </a:r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主要アーキテクチャ </a:t>
            </a:r>
            <a:r>
              <a:rPr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 </a:t>
            </a:r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用語</a:t>
            </a:r>
            <a:endParaRPr kumimoji="1" lang="ja-JP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E590111-32F3-FE2A-46D9-753D4B36FC95}"/>
              </a:ext>
            </a:extLst>
          </p:cNvPr>
          <p:cNvSpPr txBox="1"/>
          <p:nvPr/>
        </p:nvSpPr>
        <p:spPr>
          <a:xfrm>
            <a:off x="4500245" y="1016077"/>
            <a:ext cx="7472680" cy="5632311"/>
          </a:xfrm>
          <a:prstGeom prst="rect">
            <a:avLst/>
          </a:prstGeom>
          <a:solidFill>
            <a:srgbClr val="1F1F1F"/>
          </a:solidFill>
        </p:spPr>
        <p:txBody>
          <a:bodyPr wrap="square" rtlCol="0">
            <a:spAutoFit/>
          </a:bodyPr>
          <a:lstStyle/>
          <a:p>
            <a:r>
              <a:rPr lang="en-US" altLang="ja-JP" sz="24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24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ベースイメージを指定</a:t>
            </a:r>
            <a:endParaRPr lang="ja-JP" altLang="en-US" sz="2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altLang="ja-JP" sz="24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FROM</a:t>
            </a:r>
            <a:r>
              <a:rPr lang="ja-JP" alt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openjdk</a:t>
            </a: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  <a:r>
              <a:rPr lang="en-US" altLang="ja-JP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17-jdk-slim</a:t>
            </a:r>
            <a:endParaRPr lang="ja-JP" altLang="en-US" sz="2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ja-JP" alt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altLang="ja-JP" sz="24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24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作業ディレクトリを設定</a:t>
            </a:r>
            <a:endParaRPr lang="ja-JP" altLang="en-US" sz="2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altLang="ja-JP" sz="24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WORKDIR</a:t>
            </a:r>
            <a:r>
              <a:rPr lang="ja-JP" alt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/app</a:t>
            </a:r>
            <a:endParaRPr lang="ja-JP" altLang="en-US" sz="2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ja-JP" alt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altLang="ja-JP" sz="24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24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アプリケーションの</a:t>
            </a:r>
            <a:r>
              <a:rPr lang="en-US" altLang="ja-JP" sz="24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JAR</a:t>
            </a:r>
            <a:r>
              <a:rPr lang="ja-JP" altLang="en-US" sz="24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ファイルをコピー</a:t>
            </a:r>
            <a:endParaRPr lang="ja-JP" altLang="en-US" sz="2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altLang="ja-JP" sz="24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COPY</a:t>
            </a:r>
            <a:r>
              <a:rPr lang="ja-JP" alt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target/myapp.jar</a:t>
            </a:r>
            <a:r>
              <a:rPr lang="ja-JP" alt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endParaRPr lang="ja-JP" altLang="en-US" sz="2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ja-JP" alt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altLang="ja-JP" sz="24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24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必要に応じて，他の依存ファイルをコピーする例</a:t>
            </a:r>
            <a:endParaRPr lang="ja-JP" altLang="en-US" sz="2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altLang="ja-JP" sz="24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COPY some-dependency.jar some-dependency.jar</a:t>
            </a:r>
            <a:endParaRPr lang="ja-JP" altLang="en-US" sz="2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ja-JP" alt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altLang="ja-JP" sz="24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24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コンテナ起動時に実行するコマンドを指定</a:t>
            </a:r>
            <a:endParaRPr lang="ja-JP" altLang="en-US" sz="2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altLang="ja-JP" sz="24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CMD</a:t>
            </a:r>
            <a:r>
              <a:rPr lang="ja-JP" alt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altLang="ja-JP" sz="2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"java"</a:t>
            </a:r>
            <a:r>
              <a:rPr lang="en-US" altLang="ja-JP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ja-JP" alt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"-jar"</a:t>
            </a:r>
            <a:r>
              <a:rPr lang="en-US" altLang="ja-JP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ja-JP" alt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"myapp.jar"</a:t>
            </a:r>
            <a:r>
              <a:rPr lang="en-US" altLang="ja-JP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</a:t>
            </a:r>
            <a:endParaRPr lang="ja-JP" altLang="en-US" sz="2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pic>
        <p:nvPicPr>
          <p:cNvPr id="7" name="グラフィックス 6" descr="紙 単色塗りつぶし">
            <a:extLst>
              <a:ext uri="{FF2B5EF4-FFF2-40B4-BE49-F238E27FC236}">
                <a16:creationId xmlns:a16="http://schemas.microsoft.com/office/drawing/2014/main" id="{2013C6FE-8859-3CD1-1738-ACB0554200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57325" y="3650703"/>
            <a:ext cx="914400" cy="914400"/>
          </a:xfrm>
          <a:prstGeom prst="rect">
            <a:avLst/>
          </a:prstGeom>
        </p:spPr>
      </p:pic>
      <p:sp>
        <p:nvSpPr>
          <p:cNvPr id="14" name="矢印: 右 13">
            <a:extLst>
              <a:ext uri="{FF2B5EF4-FFF2-40B4-BE49-F238E27FC236}">
                <a16:creationId xmlns:a16="http://schemas.microsoft.com/office/drawing/2014/main" id="{65CB202C-55F4-EB75-B662-9980C99BA713}"/>
              </a:ext>
            </a:extLst>
          </p:cNvPr>
          <p:cNvSpPr/>
          <p:nvPr/>
        </p:nvSpPr>
        <p:spPr>
          <a:xfrm>
            <a:off x="2668270" y="3832233"/>
            <a:ext cx="1212850" cy="6123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309FDAF-1499-D5D6-9F92-A5EF1AC585C6}"/>
              </a:ext>
            </a:extLst>
          </p:cNvPr>
          <p:cNvSpPr txBox="1"/>
          <p:nvPr/>
        </p:nvSpPr>
        <p:spPr>
          <a:xfrm>
            <a:off x="2732405" y="4452844"/>
            <a:ext cx="1084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/>
              <a:t>内容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B53E89D-433F-B9C1-7BEA-C6EA6F2FE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6305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85131E-AB32-0C13-F928-0BC8C7E2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用語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842FAB-83F8-8740-EA6D-D4B6CB48E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i="1" dirty="0"/>
              <a:t>image</a:t>
            </a:r>
          </a:p>
          <a:p>
            <a:pPr lvl="1"/>
            <a:r>
              <a:rPr lang="en-US" altLang="ja-JP" dirty="0"/>
              <a:t>container</a:t>
            </a:r>
            <a:r>
              <a:rPr lang="ja-JP" altLang="en-US" dirty="0"/>
              <a:t>作成に使用されるスタンドアロンな</a:t>
            </a:r>
            <a:r>
              <a:rPr lang="ja-JP" altLang="en-US" u="sng" dirty="0"/>
              <a:t>実行可能ファイル</a:t>
            </a:r>
            <a:r>
              <a:rPr lang="en-US" altLang="ja-JP" dirty="0"/>
              <a:t>[x]</a:t>
            </a:r>
          </a:p>
          <a:p>
            <a:pPr lvl="2"/>
            <a:r>
              <a:rPr kumimoji="1" lang="ja-JP" altLang="en-US" dirty="0"/>
              <a:t>自作の</a:t>
            </a:r>
            <a:r>
              <a:rPr kumimoji="1" lang="en-US" altLang="ja-JP" b="1" dirty="0" err="1"/>
              <a:t>Dockerfile</a:t>
            </a:r>
            <a:r>
              <a:rPr kumimoji="1" lang="ja-JP" altLang="en-US" b="1" dirty="0"/>
              <a:t>から</a:t>
            </a:r>
            <a:r>
              <a:rPr lang="en-US" altLang="ja-JP" b="1" dirty="0"/>
              <a:t>build</a:t>
            </a:r>
            <a:r>
              <a:rPr lang="ja-JP" altLang="en-US" dirty="0"/>
              <a:t> </a:t>
            </a:r>
            <a:r>
              <a:rPr lang="en-US" altLang="ja-JP" dirty="0"/>
              <a:t>or</a:t>
            </a:r>
            <a:r>
              <a:rPr lang="ja-JP" altLang="en-US" dirty="0"/>
              <a:t> クラウド上の既存</a:t>
            </a:r>
            <a:r>
              <a:rPr lang="en-US" altLang="ja-JP" dirty="0"/>
              <a:t>image</a:t>
            </a:r>
            <a:r>
              <a:rPr lang="ja-JP" altLang="en-US" dirty="0"/>
              <a:t>を</a:t>
            </a:r>
            <a:r>
              <a:rPr lang="en-US" altLang="ja-JP" dirty="0"/>
              <a:t>pull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必要な</a:t>
            </a:r>
            <a:r>
              <a:rPr kumimoji="1" lang="ja-JP" altLang="en-US" b="1" dirty="0"/>
              <a:t>ライブラリ，依存関係，ファイル</a:t>
            </a:r>
            <a:r>
              <a:rPr kumimoji="1" lang="ja-JP" altLang="en-US" dirty="0"/>
              <a:t>全てを内包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レイヤー構造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ベースイメージに対する差分</a:t>
            </a:r>
            <a:r>
              <a:rPr kumimoji="1" lang="en-US" altLang="ja-JP" sz="1800" dirty="0"/>
              <a:t>(</a:t>
            </a:r>
            <a:r>
              <a:rPr kumimoji="1" lang="en-US" altLang="ja-JP" sz="1800" dirty="0" err="1"/>
              <a:t>Dockerfile</a:t>
            </a:r>
            <a:r>
              <a:rPr kumimoji="1" lang="ja-JP" altLang="en-US" sz="1800" dirty="0"/>
              <a:t>の各命令</a:t>
            </a:r>
            <a:r>
              <a:rPr kumimoji="1" lang="en-US" altLang="ja-JP" sz="1800" dirty="0"/>
              <a:t>)</a:t>
            </a:r>
            <a:r>
              <a:rPr kumimoji="1" lang="ja-JP" altLang="en-US" dirty="0"/>
              <a:t>がレイヤーとして構築</a:t>
            </a:r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317149-12A0-92F9-65EE-02DF436B7134}"/>
              </a:ext>
            </a:extLst>
          </p:cNvPr>
          <p:cNvSpPr txBox="1"/>
          <p:nvPr/>
        </p:nvSpPr>
        <p:spPr>
          <a:xfrm>
            <a:off x="76200" y="85725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 </a:t>
            </a:r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主要アーキテクチャ </a:t>
            </a:r>
            <a:r>
              <a:rPr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 </a:t>
            </a:r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用語</a:t>
            </a:r>
            <a:endParaRPr kumimoji="1" lang="ja-JP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1B6A5D5-D1D2-E00B-9368-1C674ABB0DAB}"/>
              </a:ext>
            </a:extLst>
          </p:cNvPr>
          <p:cNvSpPr txBox="1"/>
          <p:nvPr/>
        </p:nvSpPr>
        <p:spPr>
          <a:xfrm>
            <a:off x="0" y="6581001"/>
            <a:ext cx="11439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[x]</a:t>
            </a:r>
            <a:r>
              <a:rPr lang="en-US" altLang="ja-JP" sz="1200" dirty="0"/>
              <a:t>:</a:t>
            </a:r>
            <a:r>
              <a:rPr lang="ja-JP" altLang="en-US" sz="1200" dirty="0"/>
              <a:t> </a:t>
            </a:r>
            <a:r>
              <a:rPr kumimoji="1" lang="en-US" altLang="ja-JP" sz="1200" dirty="0" err="1"/>
              <a:t>aws</a:t>
            </a:r>
            <a:r>
              <a:rPr kumimoji="1" lang="en-US" altLang="ja-JP" sz="1200" dirty="0"/>
              <a:t>, Docker </a:t>
            </a:r>
            <a:r>
              <a:rPr kumimoji="1" lang="ja-JP" altLang="en-US" sz="1200" dirty="0"/>
              <a:t>イメージとコンテナの違い</a:t>
            </a:r>
            <a:r>
              <a:rPr kumimoji="1" lang="en-US" altLang="ja-JP" sz="1200" dirty="0"/>
              <a:t>, </a:t>
            </a:r>
            <a:r>
              <a:rPr kumimoji="1" lang="en-US" altLang="ja-JP" sz="1200" dirty="0">
                <a:hlinkClick r:id="rId2"/>
              </a:rPr>
              <a:t>https://aws.amazon.com/jp/compare/the-difference-between-docker-images-and-containers/</a:t>
            </a:r>
            <a:r>
              <a:rPr kumimoji="1" lang="en-US" altLang="ja-JP" sz="1200" dirty="0"/>
              <a:t>, 2024/05/20</a:t>
            </a:r>
            <a:endParaRPr kumimoji="1" lang="ja-JP" altLang="en-US" sz="1200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5CACE3-643A-5D6D-CAD7-2F8250FC4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16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33456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85131E-AB32-0C13-F928-0BC8C7E2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用語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842FAB-83F8-8740-EA6D-D4B6CB48E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i="1" dirty="0">
                <a:solidFill>
                  <a:schemeClr val="accent2"/>
                </a:solidFill>
              </a:rPr>
              <a:t>container</a:t>
            </a:r>
          </a:p>
          <a:p>
            <a:pPr lvl="1"/>
            <a:r>
              <a:rPr lang="en-US" altLang="ja-JP" dirty="0"/>
              <a:t>container</a:t>
            </a:r>
            <a:r>
              <a:rPr lang="ja-JP" altLang="en-US" dirty="0"/>
              <a:t>作成に使用されるスタンドアロンな実行可能ファイル</a:t>
            </a:r>
            <a:endParaRPr lang="en-US" altLang="ja-JP" dirty="0"/>
          </a:p>
          <a:p>
            <a:pPr lvl="2"/>
            <a:r>
              <a:rPr kumimoji="1" lang="ja-JP" altLang="en-US" b="1" dirty="0"/>
              <a:t>ライブラリ，依存関係，ファイル</a:t>
            </a:r>
            <a:r>
              <a:rPr kumimoji="1" lang="ja-JP" altLang="en-US" dirty="0"/>
              <a:t>全てを内包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317149-12A0-92F9-65EE-02DF436B7134}"/>
              </a:ext>
            </a:extLst>
          </p:cNvPr>
          <p:cNvSpPr txBox="1"/>
          <p:nvPr/>
        </p:nvSpPr>
        <p:spPr>
          <a:xfrm>
            <a:off x="76200" y="85725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 </a:t>
            </a:r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主要アーキテクチャ </a:t>
            </a:r>
            <a:r>
              <a:rPr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 </a:t>
            </a:r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用語</a:t>
            </a:r>
            <a:endParaRPr kumimoji="1" lang="ja-JP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B4E10AD-19CD-4365-9BF0-6E6ECF776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8265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85131E-AB32-0C13-F928-0BC8C7E2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応用 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842FAB-83F8-8740-EA6D-D4B6CB48E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i="1" dirty="0">
                <a:solidFill>
                  <a:schemeClr val="accent2"/>
                </a:solidFill>
              </a:rPr>
              <a:t>compose</a:t>
            </a:r>
          </a:p>
          <a:p>
            <a:pPr lvl="1"/>
            <a:r>
              <a:rPr lang="ja-JP" altLang="en-US" i="1" dirty="0"/>
              <a:t>複数のコンテナを定義し実行</a:t>
            </a:r>
            <a:endParaRPr lang="en-US" altLang="ja-JP" i="1" dirty="0"/>
          </a:p>
          <a:p>
            <a:pPr lvl="1"/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317149-12A0-92F9-65EE-02DF436B7134}"/>
              </a:ext>
            </a:extLst>
          </p:cNvPr>
          <p:cNvSpPr txBox="1"/>
          <p:nvPr/>
        </p:nvSpPr>
        <p:spPr>
          <a:xfrm>
            <a:off x="76200" y="85725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 </a:t>
            </a:r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主要アーキテクチャ </a:t>
            </a:r>
            <a:r>
              <a:rPr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 </a:t>
            </a:r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用語</a:t>
            </a:r>
            <a:endParaRPr kumimoji="1" lang="ja-JP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E7B5D00-9A47-276B-0C42-DA2386DDE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9871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63D0785-186A-FC28-9B7A-5D2B59539000}"/>
              </a:ext>
            </a:extLst>
          </p:cNvPr>
          <p:cNvSpPr txBox="1"/>
          <p:nvPr/>
        </p:nvSpPr>
        <p:spPr>
          <a:xfrm>
            <a:off x="504825" y="2438400"/>
            <a:ext cx="111918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6600" dirty="0">
                <a:solidFill>
                  <a:schemeClr val="bg1"/>
                </a:solidFill>
              </a:rPr>
              <a:t>4.</a:t>
            </a:r>
          </a:p>
          <a:p>
            <a:pPr algn="ctr"/>
            <a:r>
              <a:rPr kumimoji="1" lang="ja-JP" altLang="en-US" sz="6600" b="1" dirty="0">
                <a:solidFill>
                  <a:schemeClr val="bg1"/>
                </a:solidFill>
              </a:rPr>
              <a:t>長所</a:t>
            </a:r>
            <a:r>
              <a:rPr kumimoji="1" lang="en-US" altLang="ja-JP" sz="6600" b="1" dirty="0">
                <a:solidFill>
                  <a:schemeClr val="bg1"/>
                </a:solidFill>
              </a:rPr>
              <a:t>/</a:t>
            </a:r>
            <a:r>
              <a:rPr kumimoji="1" lang="ja-JP" altLang="en-US" sz="6600" b="1" dirty="0">
                <a:solidFill>
                  <a:schemeClr val="bg1"/>
                </a:solidFill>
              </a:rPr>
              <a:t>短所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00115A8-3F6E-8831-09A4-2C4FF6EB2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5134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C4D2A4-A8A3-4A0F-865E-C8E7749DD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6B9376-CA1B-A866-AE66-10DEE3BC1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ja-JP" altLang="en-US" dirty="0">
                <a:solidFill>
                  <a:schemeClr val="accent1"/>
                </a:solidFill>
              </a:rPr>
              <a:t>コンテナとは</a:t>
            </a:r>
            <a:endParaRPr lang="en-US" altLang="ja-JP" dirty="0">
              <a:solidFill>
                <a:schemeClr val="accent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dirty="0">
                <a:solidFill>
                  <a:schemeClr val="accent1"/>
                </a:solidFill>
              </a:rPr>
              <a:t>Docker</a:t>
            </a:r>
            <a:r>
              <a:rPr lang="ja-JP" altLang="en-US" dirty="0">
                <a:solidFill>
                  <a:schemeClr val="accent1"/>
                </a:solidFill>
              </a:rPr>
              <a:t>とは</a:t>
            </a:r>
            <a:endParaRPr lang="en-US" altLang="ja-JP" dirty="0">
              <a:solidFill>
                <a:schemeClr val="accent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>
                <a:solidFill>
                  <a:schemeClr val="accent1"/>
                </a:solidFill>
              </a:rPr>
              <a:t>主要アーキテクチャ</a:t>
            </a:r>
            <a:endParaRPr kumimoji="1" lang="en-US" altLang="ja-JP" dirty="0">
              <a:solidFill>
                <a:schemeClr val="accent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dirty="0">
                <a:solidFill>
                  <a:schemeClr val="accent1"/>
                </a:solidFill>
              </a:rPr>
              <a:t>長所</a:t>
            </a:r>
            <a:r>
              <a:rPr lang="en-US" altLang="ja-JP" dirty="0">
                <a:solidFill>
                  <a:schemeClr val="accent1"/>
                </a:solidFill>
              </a:rPr>
              <a:t>/</a:t>
            </a:r>
            <a:r>
              <a:rPr lang="ja-JP" altLang="en-US" dirty="0">
                <a:solidFill>
                  <a:schemeClr val="accent1"/>
                </a:solidFill>
              </a:rPr>
              <a:t>短所</a:t>
            </a:r>
            <a:endParaRPr lang="en-US" altLang="ja-JP" dirty="0">
              <a:solidFill>
                <a:schemeClr val="accent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>
                <a:solidFill>
                  <a:schemeClr val="accent1"/>
                </a:solidFill>
              </a:rPr>
              <a:t>まとめ</a:t>
            </a:r>
            <a:endParaRPr kumimoji="1" lang="en-US" altLang="ja-JP" dirty="0">
              <a:solidFill>
                <a:schemeClr val="accent1"/>
              </a:solidFill>
            </a:endParaRPr>
          </a:p>
          <a:p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FFBE8A0-5DE2-C95F-F73A-DB4564775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2179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85131E-AB32-0C13-F928-0BC8C7E2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長所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842FAB-83F8-8740-EA6D-D4B6CB48E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効率性</a:t>
            </a:r>
            <a:endParaRPr lang="en-US" altLang="ja-JP" dirty="0"/>
          </a:p>
          <a:p>
            <a:pPr lvl="1"/>
            <a:r>
              <a:rPr lang="en-US" altLang="ja-JP" dirty="0"/>
              <a:t>VM</a:t>
            </a:r>
            <a:r>
              <a:rPr lang="ja-JP" altLang="en-US" dirty="0"/>
              <a:t>と比較し，</a:t>
            </a:r>
            <a:r>
              <a:rPr lang="ja-JP" altLang="en-US" b="1" dirty="0">
                <a:solidFill>
                  <a:srgbClr val="FF0000"/>
                </a:solidFill>
              </a:rPr>
              <a:t>起動オーバーヘッド</a:t>
            </a:r>
            <a:r>
              <a:rPr lang="ja-JP" altLang="en-US" dirty="0"/>
              <a:t>と</a:t>
            </a:r>
            <a:r>
              <a:rPr lang="ja-JP" altLang="en-US" b="1" dirty="0">
                <a:solidFill>
                  <a:srgbClr val="FF0000"/>
                </a:solidFill>
              </a:rPr>
              <a:t>リソース量</a:t>
            </a:r>
            <a:r>
              <a:rPr lang="ja-JP" altLang="en-US" dirty="0"/>
              <a:t>が</a:t>
            </a:r>
            <a:r>
              <a:rPr lang="ja-JP" altLang="en-US" b="1" dirty="0"/>
              <a:t>小</a:t>
            </a:r>
            <a:endParaRPr lang="en-US" altLang="ja-JP" b="1" dirty="0"/>
          </a:p>
          <a:p>
            <a:r>
              <a:rPr kumimoji="1" lang="ja-JP" altLang="en-US" dirty="0"/>
              <a:t>一貫性</a:t>
            </a:r>
            <a:r>
              <a:rPr kumimoji="1" lang="en-US" altLang="ja-JP" dirty="0"/>
              <a:t>/</a:t>
            </a:r>
            <a:r>
              <a:rPr kumimoji="1" lang="ja-JP" altLang="en-US" dirty="0"/>
              <a:t>再現性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イミュータブル</a:t>
            </a:r>
            <a:r>
              <a:rPr kumimoji="1" lang="en-US" altLang="ja-JP" dirty="0"/>
              <a:t>	</a:t>
            </a:r>
          </a:p>
          <a:p>
            <a:r>
              <a:rPr lang="ja-JP" altLang="en-US" dirty="0"/>
              <a:t>可搬性</a:t>
            </a:r>
            <a:endParaRPr lang="en-US" altLang="ja-JP" dirty="0"/>
          </a:p>
          <a:p>
            <a:pPr lvl="1"/>
            <a:r>
              <a:rPr kumimoji="1" lang="en-US" altLang="ja-JP" dirty="0"/>
              <a:t>CI</a:t>
            </a:r>
            <a:r>
              <a:rPr lang="en-US" altLang="ja-JP" dirty="0"/>
              <a:t>/CD </a:t>
            </a:r>
            <a:r>
              <a:rPr lang="ja-JP" altLang="en-US" dirty="0"/>
              <a:t>の観点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317149-12A0-92F9-65EE-02DF436B7134}"/>
              </a:ext>
            </a:extLst>
          </p:cNvPr>
          <p:cNvSpPr txBox="1"/>
          <p:nvPr/>
        </p:nvSpPr>
        <p:spPr>
          <a:xfrm>
            <a:off x="76200" y="85725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4. </a:t>
            </a:r>
            <a:r>
              <a:rPr kumimoji="1"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長所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kumimoji="1"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短所 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FF979F7-0093-9E9A-0978-A3B66F6FC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89695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85131E-AB32-0C13-F928-0BC8C7E2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短所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842FAB-83F8-8740-EA6D-D4B6CB48E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学習コスト</a:t>
            </a:r>
            <a:endParaRPr kumimoji="1" lang="en-US" altLang="ja-JP" dirty="0"/>
          </a:p>
          <a:p>
            <a:r>
              <a:rPr kumimoji="1" lang="ja-JP" altLang="en-US" dirty="0"/>
              <a:t>セキュリティ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317149-12A0-92F9-65EE-02DF436B7134}"/>
              </a:ext>
            </a:extLst>
          </p:cNvPr>
          <p:cNvSpPr txBox="1"/>
          <p:nvPr/>
        </p:nvSpPr>
        <p:spPr>
          <a:xfrm>
            <a:off x="76200" y="85725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4. </a:t>
            </a:r>
            <a:r>
              <a:rPr kumimoji="1"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長所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kumimoji="1"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短所 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E9A7CB5-B398-A8E6-1949-90908A560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10584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63D0785-186A-FC28-9B7A-5D2B59539000}"/>
              </a:ext>
            </a:extLst>
          </p:cNvPr>
          <p:cNvSpPr txBox="1"/>
          <p:nvPr/>
        </p:nvSpPr>
        <p:spPr>
          <a:xfrm>
            <a:off x="504825" y="2438400"/>
            <a:ext cx="111918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ja-JP" sz="6600" dirty="0">
              <a:solidFill>
                <a:schemeClr val="bg1"/>
              </a:solidFill>
            </a:endParaRPr>
          </a:p>
          <a:p>
            <a:pPr algn="ctr"/>
            <a:r>
              <a:rPr lang="ja-JP" altLang="en-US" sz="6600" b="1" dirty="0">
                <a:solidFill>
                  <a:schemeClr val="bg1"/>
                </a:solidFill>
              </a:rPr>
              <a:t>付録</a:t>
            </a:r>
            <a:endParaRPr kumimoji="1" lang="ja-JP" altLang="en-US" sz="6600" b="1" dirty="0">
              <a:solidFill>
                <a:schemeClr val="bg1"/>
              </a:solidFill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FDD4532-6460-0FE4-CE3A-09F24DF1B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21934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9984D0-9FD8-EE7B-19B9-BCAA09D16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タスク，プロセス，スレッド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5F4C62-C585-8D35-08F4-5DB035BCE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95A0192-60AD-7CF4-A909-9429C1F44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23539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9984D0-9FD8-EE7B-19B9-BCAA09D16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1</a:t>
            </a:r>
            <a:r>
              <a:rPr lang="ja-JP" altLang="en-US" dirty="0"/>
              <a:t>コンテナで複数プロセス動かしたい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5F4C62-C585-8D35-08F4-5DB035BCE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ドキュメント見ろ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https://docs.docker.jp/config/container/multi-service_container.html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95A0192-60AD-7CF4-A909-9429C1F44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43300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A3E87C-9F57-15B4-F18E-1DB24F54E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Base-i</a:t>
            </a:r>
            <a:r>
              <a:rPr kumimoji="1" lang="en-US" altLang="ja-JP" dirty="0"/>
              <a:t>mage </a:t>
            </a:r>
            <a:r>
              <a:rPr kumimoji="1" lang="ja-JP" altLang="en-US" dirty="0"/>
              <a:t>の種類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63E793-5931-DCC4-5187-497DB7C62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BCC7824-A201-705E-E49D-C01A73FB4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98898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A3E87C-9F57-15B4-F18E-1DB24F54E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</a:t>
            </a:r>
            <a:r>
              <a:rPr kumimoji="1" lang="en-US" altLang="ja-JP" dirty="0"/>
              <a:t>mage </a:t>
            </a:r>
            <a:r>
              <a:rPr lang="ja-JP" altLang="en-US" dirty="0"/>
              <a:t>のベストプラクティス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63E793-5931-DCC4-5187-497DB7C62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024115D-E210-EAF2-5AF0-747E121CC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9228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63D0785-186A-FC28-9B7A-5D2B59539000}"/>
              </a:ext>
            </a:extLst>
          </p:cNvPr>
          <p:cNvSpPr txBox="1"/>
          <p:nvPr/>
        </p:nvSpPr>
        <p:spPr>
          <a:xfrm>
            <a:off x="504825" y="2438400"/>
            <a:ext cx="111918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6600" dirty="0">
                <a:solidFill>
                  <a:schemeClr val="bg1"/>
                </a:solidFill>
              </a:rPr>
              <a:t>1.</a:t>
            </a:r>
          </a:p>
          <a:p>
            <a:pPr algn="ctr"/>
            <a:r>
              <a:rPr kumimoji="1" lang="ja-JP" altLang="en-US" sz="6600" b="1" dirty="0">
                <a:solidFill>
                  <a:schemeClr val="bg1"/>
                </a:solidFill>
              </a:rPr>
              <a:t>コンテナとは？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E64FBD0-75E9-8390-280A-BF4D01B7E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3660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02B448-F4AF-BD71-D93F-8848EEEFB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前提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830BDD-CE7C-01A4-A0B6-16F0E854D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1156"/>
            <a:ext cx="10515600" cy="5111119"/>
          </a:xfrm>
        </p:spPr>
        <p:txBody>
          <a:bodyPr/>
          <a:lstStyle/>
          <a:p>
            <a:r>
              <a:rPr lang="ja-JP" altLang="en-US" dirty="0"/>
              <a:t>現行</a:t>
            </a:r>
            <a:r>
              <a:rPr lang="en-US" altLang="ja-JP" dirty="0"/>
              <a:t>OS</a:t>
            </a:r>
            <a:r>
              <a:rPr lang="ja-JP" altLang="en-US" dirty="0"/>
              <a:t>の特徴</a:t>
            </a:r>
            <a:endParaRPr lang="en-US" altLang="ja-JP" dirty="0"/>
          </a:p>
          <a:p>
            <a:pPr lvl="1"/>
            <a:r>
              <a:rPr lang="ja-JP" altLang="en-US" dirty="0"/>
              <a:t>複数のプロセスを並列に動作可能</a:t>
            </a:r>
            <a:r>
              <a:rPr lang="en-US" altLang="ja-JP" dirty="0"/>
              <a:t>(</a:t>
            </a:r>
            <a:r>
              <a:rPr lang="ja-JP" altLang="en-US" b="1" dirty="0"/>
              <a:t>マルチプロセス</a:t>
            </a:r>
            <a:r>
              <a:rPr lang="en-US" altLang="ja-JP" dirty="0"/>
              <a:t>)</a:t>
            </a:r>
          </a:p>
          <a:p>
            <a:pPr lvl="2"/>
            <a:r>
              <a:rPr kumimoji="1" lang="ja-JP" altLang="en-US" dirty="0"/>
              <a:t>複数のアプリを同時に実行</a:t>
            </a:r>
            <a:endParaRPr kumimoji="1" lang="en-US" altLang="ja-JP" dirty="0"/>
          </a:p>
          <a:p>
            <a:pPr lvl="2"/>
            <a:endParaRPr lang="en-US" altLang="ja-JP" dirty="0"/>
          </a:p>
          <a:p>
            <a:r>
              <a:rPr kumimoji="1" lang="ja-JP" altLang="en-US" dirty="0"/>
              <a:t>マルチプロセスの課題</a:t>
            </a:r>
            <a:endParaRPr kumimoji="1" lang="en-US" altLang="ja-JP" dirty="0"/>
          </a:p>
          <a:p>
            <a:pPr lvl="1"/>
            <a:r>
              <a:rPr lang="ja-JP" altLang="en-US" dirty="0"/>
              <a:t>プロセス間で</a:t>
            </a:r>
            <a:r>
              <a:rPr lang="en-US" altLang="ja-JP" dirty="0"/>
              <a:t>OS</a:t>
            </a:r>
            <a:r>
              <a:rPr lang="ja-JP" altLang="en-US" dirty="0"/>
              <a:t>の</a:t>
            </a:r>
            <a:r>
              <a:rPr lang="ja-JP" altLang="en-US" u="sng" dirty="0"/>
              <a:t>リソース</a:t>
            </a:r>
            <a:r>
              <a:rPr lang="ja-JP" altLang="en-US" dirty="0"/>
              <a:t>を共有</a:t>
            </a:r>
            <a:endParaRPr lang="en-US" altLang="ja-JP" dirty="0"/>
          </a:p>
          <a:p>
            <a:pPr marL="914400" lvl="2" indent="0">
              <a:buNone/>
            </a:pPr>
            <a:r>
              <a:rPr lang="ja-JP" altLang="en-US" dirty="0"/>
              <a:t>例</a:t>
            </a:r>
            <a:endParaRPr lang="en-US" altLang="ja-JP" dirty="0"/>
          </a:p>
          <a:p>
            <a:pPr lvl="2"/>
            <a:r>
              <a:rPr lang="en-US" altLang="ja-JP" i="1" u="sng" dirty="0"/>
              <a:t>IP</a:t>
            </a:r>
            <a:r>
              <a:rPr lang="ja-JP" altLang="en-US" i="1" u="sng" dirty="0"/>
              <a:t>アドレス</a:t>
            </a:r>
            <a:r>
              <a:rPr lang="ja-JP" altLang="en-US" i="1" dirty="0"/>
              <a:t>，</a:t>
            </a:r>
            <a:r>
              <a:rPr lang="ja-JP" altLang="en-US" i="1" u="sng" dirty="0"/>
              <a:t>ポート</a:t>
            </a:r>
            <a:r>
              <a:rPr lang="ja-JP" altLang="en-US" i="1" dirty="0"/>
              <a:t>，</a:t>
            </a:r>
            <a:r>
              <a:rPr lang="ja-JP" altLang="en-US" i="1" u="sng" dirty="0"/>
              <a:t>名前空間</a:t>
            </a:r>
            <a:endParaRPr lang="en-US" altLang="ja-JP" i="1" u="sng" dirty="0"/>
          </a:p>
          <a:p>
            <a:pPr marL="914400" lvl="2" indent="0">
              <a:buNone/>
            </a:pPr>
            <a:endParaRPr lang="en-US" altLang="ja-JP" dirty="0"/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ja-JP" altLang="en-US" b="1" dirty="0">
                <a:solidFill>
                  <a:srgbClr val="FF0000"/>
                </a:solidFill>
              </a:rPr>
              <a:t>アプリの共存が</a:t>
            </a:r>
            <a:r>
              <a:rPr lang="ja-JP" altLang="en-US" b="1" dirty="0">
                <a:solidFill>
                  <a:srgbClr val="FF0000"/>
                </a:solidFill>
              </a:rPr>
              <a:t>困難</a:t>
            </a:r>
            <a:endParaRPr kumimoji="1" lang="en-US" altLang="ja-JP" b="1" dirty="0">
              <a:solidFill>
                <a:srgbClr val="FF0000"/>
              </a:solidFill>
            </a:endParaRPr>
          </a:p>
          <a:p>
            <a:pPr lvl="2"/>
            <a:r>
              <a:rPr kumimoji="1" lang="ja-JP" altLang="en-US" dirty="0"/>
              <a:t>同一ポートを使うプロセス</a:t>
            </a:r>
            <a:endParaRPr kumimoji="1" lang="en-US" altLang="ja-JP" dirty="0"/>
          </a:p>
          <a:p>
            <a:pPr lvl="2"/>
            <a:r>
              <a:rPr kumimoji="1" lang="en-US" altLang="ja-JP" dirty="0"/>
              <a:t>OS</a:t>
            </a:r>
            <a:r>
              <a:rPr kumimoji="1" lang="ja-JP" altLang="en-US" dirty="0"/>
              <a:t>レベルの設定を要求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58DCCF8-1783-DEAD-D7A0-CBDB07DDEF4D}"/>
              </a:ext>
            </a:extLst>
          </p:cNvPr>
          <p:cNvSpPr txBox="1"/>
          <p:nvPr/>
        </p:nvSpPr>
        <p:spPr>
          <a:xfrm>
            <a:off x="76200" y="85725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kumimoji="1"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コンテナとは？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E382576-76E9-C7BD-3FC7-54A44FA42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3937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02B448-F4AF-BD71-D93F-8848EEEFB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仮想マシン</a:t>
            </a:r>
            <a:r>
              <a:rPr lang="en-US" altLang="ja-JP" dirty="0"/>
              <a:t>(VM)</a:t>
            </a:r>
            <a:r>
              <a:rPr lang="ja-JP" altLang="en-US" dirty="0"/>
              <a:t>の時代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830BDD-CE7C-01A4-A0B6-16F0E854D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1156"/>
            <a:ext cx="10515600" cy="5111119"/>
          </a:xfrm>
        </p:spPr>
        <p:txBody>
          <a:bodyPr/>
          <a:lstStyle/>
          <a:p>
            <a:r>
              <a:rPr kumimoji="1" lang="ja-JP" altLang="en-US" dirty="0"/>
              <a:t>特徴</a:t>
            </a:r>
            <a:endParaRPr kumimoji="1" lang="en-US" altLang="ja-JP" dirty="0"/>
          </a:p>
          <a:p>
            <a:pPr lvl="1"/>
            <a:r>
              <a:rPr lang="en-US" altLang="ja-JP" b="1" dirty="0"/>
              <a:t>1</a:t>
            </a:r>
            <a:r>
              <a:rPr lang="ja-JP" altLang="en-US" b="1" dirty="0"/>
              <a:t>台</a:t>
            </a:r>
            <a:r>
              <a:rPr lang="ja-JP" altLang="en-US" dirty="0"/>
              <a:t>の物理サーバ上に</a:t>
            </a:r>
            <a:r>
              <a:rPr lang="ja-JP" altLang="en-US" b="1" dirty="0"/>
              <a:t>複数</a:t>
            </a:r>
            <a:r>
              <a:rPr lang="ja-JP" altLang="en-US" dirty="0"/>
              <a:t>の仮想マシンを起動</a:t>
            </a:r>
            <a:endParaRPr lang="en-US" altLang="ja-JP" dirty="0"/>
          </a:p>
          <a:p>
            <a:pPr lvl="1"/>
            <a:r>
              <a:rPr lang="en-US" altLang="ja-JP" dirty="0"/>
              <a:t>VM</a:t>
            </a:r>
            <a:r>
              <a:rPr lang="ja-JP" altLang="en-US" dirty="0"/>
              <a:t>ごとに</a:t>
            </a:r>
            <a:r>
              <a:rPr lang="en-US" altLang="ja-JP" dirty="0"/>
              <a:t>OS</a:t>
            </a:r>
            <a:r>
              <a:rPr lang="ja-JP" altLang="en-US" dirty="0"/>
              <a:t>をインストール</a:t>
            </a:r>
            <a:endParaRPr lang="en-US" altLang="ja-JP" dirty="0"/>
          </a:p>
          <a:p>
            <a:pPr lvl="2"/>
            <a:r>
              <a:rPr lang="ja-JP" altLang="en-US" dirty="0"/>
              <a:t>メモリ，</a:t>
            </a:r>
            <a:r>
              <a:rPr lang="en-US" altLang="ja-JP" dirty="0"/>
              <a:t>CPU</a:t>
            </a:r>
            <a:r>
              <a:rPr lang="ja-JP" altLang="en-US" dirty="0"/>
              <a:t>等も同時に割り当て</a:t>
            </a:r>
            <a:endParaRPr lang="en-US" altLang="ja-JP" dirty="0"/>
          </a:p>
          <a:p>
            <a:r>
              <a:rPr kumimoji="1" lang="ja-JP" altLang="en-US" dirty="0"/>
              <a:t>種類</a:t>
            </a:r>
            <a:endParaRPr kumimoji="1"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58DCCF8-1783-DEAD-D7A0-CBDB07DDEF4D}"/>
              </a:ext>
            </a:extLst>
          </p:cNvPr>
          <p:cNvSpPr txBox="1"/>
          <p:nvPr/>
        </p:nvSpPr>
        <p:spPr>
          <a:xfrm>
            <a:off x="76200" y="85725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kumimoji="1"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コンテナとは？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E2BE50E-7670-E39A-139B-E10F6B0C0F49}"/>
              </a:ext>
            </a:extLst>
          </p:cNvPr>
          <p:cNvSpPr/>
          <p:nvPr/>
        </p:nvSpPr>
        <p:spPr>
          <a:xfrm>
            <a:off x="2133600" y="5810639"/>
            <a:ext cx="2869176" cy="35777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ja-JP" sz="2400" b="1" dirty="0"/>
              <a:t>Physical Server</a:t>
            </a:r>
            <a:endParaRPr kumimoji="1" lang="ja-JP" altLang="en-US" sz="2400" b="1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4B8E6B9-A5DB-D3DF-7246-ED24A2BBE1D3}"/>
              </a:ext>
            </a:extLst>
          </p:cNvPr>
          <p:cNvSpPr/>
          <p:nvPr/>
        </p:nvSpPr>
        <p:spPr>
          <a:xfrm>
            <a:off x="2133600" y="5342137"/>
            <a:ext cx="2869176" cy="35777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kumimoji="1" lang="en-US" altLang="ja-JP" sz="2400" b="1" dirty="0"/>
              <a:t>Hypervisor</a:t>
            </a:r>
            <a:endParaRPr kumimoji="1" lang="ja-JP" altLang="en-US" sz="2400" b="1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ECB64BB-B3BA-ADA9-5FC4-CBF775AB9992}"/>
              </a:ext>
            </a:extLst>
          </p:cNvPr>
          <p:cNvSpPr/>
          <p:nvPr/>
        </p:nvSpPr>
        <p:spPr>
          <a:xfrm>
            <a:off x="2133600" y="4873635"/>
            <a:ext cx="1318839" cy="3577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kumimoji="1" lang="en-US" altLang="ja-JP" sz="2400" b="1" dirty="0"/>
              <a:t>OS</a:t>
            </a:r>
            <a:endParaRPr kumimoji="1" lang="ja-JP" altLang="en-US" sz="2400" b="1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775C28A-E452-9C22-361B-D4695DF7A2DE}"/>
              </a:ext>
            </a:extLst>
          </p:cNvPr>
          <p:cNvSpPr/>
          <p:nvPr/>
        </p:nvSpPr>
        <p:spPr>
          <a:xfrm>
            <a:off x="3683936" y="4862554"/>
            <a:ext cx="1318839" cy="3577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kumimoji="1" lang="en-US" altLang="ja-JP" sz="2400" b="1" dirty="0"/>
              <a:t>OS</a:t>
            </a:r>
            <a:endParaRPr kumimoji="1" lang="ja-JP" altLang="en-US" sz="2400" b="1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5C58142-EBFA-05FF-8D76-B1A13900CD99}"/>
              </a:ext>
            </a:extLst>
          </p:cNvPr>
          <p:cNvSpPr/>
          <p:nvPr/>
        </p:nvSpPr>
        <p:spPr>
          <a:xfrm>
            <a:off x="2133600" y="4405133"/>
            <a:ext cx="1318839" cy="35777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ja-JP" sz="2000" b="1" dirty="0"/>
              <a:t>b</a:t>
            </a:r>
            <a:r>
              <a:rPr kumimoji="1" lang="en-US" altLang="ja-JP" sz="2000" b="1" dirty="0"/>
              <a:t>ins/libs</a:t>
            </a:r>
            <a:endParaRPr kumimoji="1" lang="ja-JP" altLang="en-US" sz="2000" b="1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F46679E-0C29-E5B7-1838-886EFA9D461B}"/>
              </a:ext>
            </a:extLst>
          </p:cNvPr>
          <p:cNvSpPr/>
          <p:nvPr/>
        </p:nvSpPr>
        <p:spPr>
          <a:xfrm>
            <a:off x="3683937" y="4405133"/>
            <a:ext cx="1318839" cy="35777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ja-JP" sz="2000" b="1" dirty="0"/>
              <a:t>b</a:t>
            </a:r>
            <a:r>
              <a:rPr kumimoji="1" lang="en-US" altLang="ja-JP" sz="2000" b="1" dirty="0"/>
              <a:t>ins/libs</a:t>
            </a:r>
            <a:endParaRPr kumimoji="1" lang="ja-JP" altLang="en-US" sz="2000" b="1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FAB7EF6-3655-98A2-C5A6-5AA53733D72F}"/>
              </a:ext>
            </a:extLst>
          </p:cNvPr>
          <p:cNvSpPr/>
          <p:nvPr/>
        </p:nvSpPr>
        <p:spPr>
          <a:xfrm>
            <a:off x="2133600" y="3936631"/>
            <a:ext cx="1318839" cy="35777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ja-JP" sz="2400" b="1" dirty="0"/>
              <a:t>App1</a:t>
            </a:r>
            <a:endParaRPr kumimoji="1" lang="ja-JP" altLang="en-US" sz="2400" b="1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A168B79-7D78-7F63-95A6-C97553929496}"/>
              </a:ext>
            </a:extLst>
          </p:cNvPr>
          <p:cNvSpPr/>
          <p:nvPr/>
        </p:nvSpPr>
        <p:spPr>
          <a:xfrm>
            <a:off x="3683937" y="3936630"/>
            <a:ext cx="1318839" cy="35777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ja-JP" sz="2400" b="1" dirty="0"/>
              <a:t>App2</a:t>
            </a:r>
            <a:endParaRPr kumimoji="1" lang="ja-JP" altLang="en-US" sz="2400" b="1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E1A801D-39AB-664F-C16C-37E6126AD5A5}"/>
              </a:ext>
            </a:extLst>
          </p:cNvPr>
          <p:cNvSpPr txBox="1"/>
          <p:nvPr/>
        </p:nvSpPr>
        <p:spPr>
          <a:xfrm>
            <a:off x="1634614" y="6192990"/>
            <a:ext cx="3867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dirty="0"/>
              <a:t>type1</a:t>
            </a:r>
            <a:endParaRPr kumimoji="1" lang="ja-JP" altLang="en-US" sz="3600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FC1E2DE-E235-CA53-485C-971556B0F798}"/>
              </a:ext>
            </a:extLst>
          </p:cNvPr>
          <p:cNvSpPr/>
          <p:nvPr/>
        </p:nvSpPr>
        <p:spPr>
          <a:xfrm>
            <a:off x="6985819" y="5799558"/>
            <a:ext cx="2869176" cy="35777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ja-JP" sz="2400" b="1" dirty="0"/>
              <a:t>Physical Server</a:t>
            </a:r>
            <a:endParaRPr kumimoji="1" lang="ja-JP" altLang="en-US" sz="2400" b="1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92EFB96-4F85-0006-4339-14696A2FB0A0}"/>
              </a:ext>
            </a:extLst>
          </p:cNvPr>
          <p:cNvSpPr/>
          <p:nvPr/>
        </p:nvSpPr>
        <p:spPr>
          <a:xfrm>
            <a:off x="6985819" y="4857764"/>
            <a:ext cx="2869176" cy="35777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kumimoji="1" lang="en-US" altLang="ja-JP" sz="2400" b="1" dirty="0"/>
              <a:t>Hypervisor</a:t>
            </a:r>
            <a:endParaRPr kumimoji="1" lang="ja-JP" altLang="en-US" sz="2400" b="1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9D284B37-6911-75FF-558E-220A477F3B01}"/>
              </a:ext>
            </a:extLst>
          </p:cNvPr>
          <p:cNvSpPr/>
          <p:nvPr/>
        </p:nvSpPr>
        <p:spPr>
          <a:xfrm>
            <a:off x="6985819" y="5346927"/>
            <a:ext cx="2869176" cy="35777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kumimoji="1" lang="ja-JP" altLang="en-US" sz="2400" b="1" dirty="0"/>
              <a:t>ホスト</a:t>
            </a:r>
            <a:r>
              <a:rPr kumimoji="1" lang="en-US" altLang="ja-JP" sz="2400" b="1" dirty="0"/>
              <a:t>OS</a:t>
            </a:r>
            <a:endParaRPr kumimoji="1" lang="ja-JP" altLang="en-US" sz="2400" b="1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762AFC6-5A0D-91C4-7AE9-CEF92C91055E}"/>
              </a:ext>
            </a:extLst>
          </p:cNvPr>
          <p:cNvSpPr txBox="1"/>
          <p:nvPr/>
        </p:nvSpPr>
        <p:spPr>
          <a:xfrm>
            <a:off x="6602581" y="6168409"/>
            <a:ext cx="3867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dirty="0"/>
              <a:t>type2</a:t>
            </a:r>
            <a:endParaRPr kumimoji="1" lang="ja-JP" altLang="en-US" sz="3600" dirty="0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EDEE6DDA-81CA-942C-D57E-2B080BD2B16F}"/>
              </a:ext>
            </a:extLst>
          </p:cNvPr>
          <p:cNvCxnSpPr>
            <a:cxnSpLocks/>
            <a:stCxn id="6" idx="3"/>
            <a:endCxn id="17" idx="1"/>
          </p:cNvCxnSpPr>
          <p:nvPr/>
        </p:nvCxnSpPr>
        <p:spPr>
          <a:xfrm flipV="1">
            <a:off x="5002776" y="5036649"/>
            <a:ext cx="1983043" cy="484373"/>
          </a:xfrm>
          <a:prstGeom prst="straightConnector1">
            <a:avLst/>
          </a:prstGeom>
          <a:ln w="28575">
            <a:prstDash val="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84499ACB-776D-1D6D-5655-6873D7D33A83}"/>
              </a:ext>
            </a:extLst>
          </p:cNvPr>
          <p:cNvSpPr/>
          <p:nvPr/>
        </p:nvSpPr>
        <p:spPr>
          <a:xfrm>
            <a:off x="6985820" y="4366315"/>
            <a:ext cx="1318839" cy="3577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kumimoji="1" lang="en-US" altLang="ja-JP" sz="2400" b="1" dirty="0"/>
              <a:t>OS</a:t>
            </a:r>
            <a:endParaRPr kumimoji="1" lang="ja-JP" altLang="en-US" sz="2400" b="1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86641387-E1C0-AD13-BCD9-8595ED724711}"/>
              </a:ext>
            </a:extLst>
          </p:cNvPr>
          <p:cNvSpPr/>
          <p:nvPr/>
        </p:nvSpPr>
        <p:spPr>
          <a:xfrm>
            <a:off x="8536156" y="4355234"/>
            <a:ext cx="1318839" cy="3577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kumimoji="1" lang="en-US" altLang="ja-JP" sz="2400" b="1" dirty="0"/>
              <a:t>OS</a:t>
            </a:r>
            <a:endParaRPr kumimoji="1" lang="ja-JP" altLang="en-US" sz="2400" b="1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5D8C6786-8178-F3CD-5ACD-0494A38DFBA6}"/>
              </a:ext>
            </a:extLst>
          </p:cNvPr>
          <p:cNvSpPr/>
          <p:nvPr/>
        </p:nvSpPr>
        <p:spPr>
          <a:xfrm>
            <a:off x="6985820" y="3897813"/>
            <a:ext cx="1318839" cy="35777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ja-JP" sz="2000" b="1" dirty="0"/>
              <a:t>b</a:t>
            </a:r>
            <a:r>
              <a:rPr kumimoji="1" lang="en-US" altLang="ja-JP" sz="2000" b="1" dirty="0"/>
              <a:t>ins/libs</a:t>
            </a:r>
            <a:endParaRPr kumimoji="1" lang="ja-JP" altLang="en-US" sz="2000" b="1" dirty="0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B454A956-FF88-5906-E07E-087D47211241}"/>
              </a:ext>
            </a:extLst>
          </p:cNvPr>
          <p:cNvSpPr/>
          <p:nvPr/>
        </p:nvSpPr>
        <p:spPr>
          <a:xfrm>
            <a:off x="8536157" y="3897813"/>
            <a:ext cx="1318839" cy="35777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ja-JP" sz="2000" b="1" dirty="0"/>
              <a:t>b</a:t>
            </a:r>
            <a:r>
              <a:rPr kumimoji="1" lang="en-US" altLang="ja-JP" sz="2000" b="1" dirty="0"/>
              <a:t>ins/libs</a:t>
            </a:r>
            <a:endParaRPr kumimoji="1" lang="ja-JP" altLang="en-US" sz="2000" b="1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4277F85A-2FBF-6E97-2977-6BF26AEF19E1}"/>
              </a:ext>
            </a:extLst>
          </p:cNvPr>
          <p:cNvSpPr/>
          <p:nvPr/>
        </p:nvSpPr>
        <p:spPr>
          <a:xfrm>
            <a:off x="6985820" y="3429311"/>
            <a:ext cx="1318839" cy="35777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ja-JP" sz="2400" b="1" dirty="0"/>
              <a:t>App1</a:t>
            </a:r>
            <a:endParaRPr kumimoji="1" lang="ja-JP" altLang="en-US" sz="2400" b="1" dirty="0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663D2098-F194-137D-0EB7-F91363B1A790}"/>
              </a:ext>
            </a:extLst>
          </p:cNvPr>
          <p:cNvSpPr/>
          <p:nvPr/>
        </p:nvSpPr>
        <p:spPr>
          <a:xfrm>
            <a:off x="8536157" y="3429310"/>
            <a:ext cx="1318839" cy="35777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ja-JP" sz="2400" b="1" dirty="0"/>
              <a:t>App2</a:t>
            </a:r>
            <a:endParaRPr kumimoji="1" lang="ja-JP" altLang="en-US" sz="2400" b="1" dirty="0"/>
          </a:p>
        </p:txBody>
      </p:sp>
      <p:sp>
        <p:nvSpPr>
          <p:cNvPr id="35" name="スライド番号プレースホルダー 34">
            <a:extLst>
              <a:ext uri="{FF2B5EF4-FFF2-40B4-BE49-F238E27FC236}">
                <a16:creationId xmlns:a16="http://schemas.microsoft.com/office/drawing/2014/main" id="{BFE7385F-12EB-B2DA-C275-EC6096ABB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37" name="吹き出し: 角を丸めた四角形 36">
            <a:extLst>
              <a:ext uri="{FF2B5EF4-FFF2-40B4-BE49-F238E27FC236}">
                <a16:creationId xmlns:a16="http://schemas.microsoft.com/office/drawing/2014/main" id="{573E34A3-DC0D-7DCC-3962-EDD9B056E6A4}"/>
              </a:ext>
            </a:extLst>
          </p:cNvPr>
          <p:cNvSpPr/>
          <p:nvPr/>
        </p:nvSpPr>
        <p:spPr>
          <a:xfrm>
            <a:off x="219602" y="4393528"/>
            <a:ext cx="1751546" cy="928471"/>
          </a:xfrm>
          <a:prstGeom prst="wedgeRoundRectCallout">
            <a:avLst>
              <a:gd name="adj1" fmla="val 56184"/>
              <a:gd name="adj2" fmla="val 78385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/>
              <a:t>ホスト</a:t>
            </a:r>
            <a:r>
              <a:rPr kumimoji="1" lang="en-US" altLang="ja-JP" sz="2400" b="1" dirty="0"/>
              <a:t>OS</a:t>
            </a:r>
          </a:p>
          <a:p>
            <a:pPr algn="ctr"/>
            <a:r>
              <a:rPr lang="ja-JP" altLang="en-US" sz="2400" b="1" dirty="0"/>
              <a:t>なし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39823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02B448-F4AF-BD71-D93F-8848EEEFB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コンテナの時代へ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830BDD-CE7C-01A4-A0B6-16F0E854D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1156"/>
            <a:ext cx="10515600" cy="5111119"/>
          </a:xfrm>
        </p:spPr>
        <p:txBody>
          <a:bodyPr/>
          <a:lstStyle/>
          <a:p>
            <a:r>
              <a:rPr kumimoji="1" lang="ja-JP" altLang="en-US" dirty="0"/>
              <a:t>特徴</a:t>
            </a:r>
            <a:endParaRPr kumimoji="1" lang="en-US" altLang="ja-JP" dirty="0"/>
          </a:p>
          <a:p>
            <a:pPr lvl="1"/>
            <a:r>
              <a:rPr lang="ja-JP" altLang="en-US" dirty="0"/>
              <a:t>ホスト</a:t>
            </a:r>
            <a:r>
              <a:rPr lang="en-US" altLang="ja-JP" dirty="0"/>
              <a:t>OS</a:t>
            </a:r>
            <a:r>
              <a:rPr lang="ja-JP" altLang="en-US" dirty="0"/>
              <a:t>から</a:t>
            </a:r>
            <a:r>
              <a:rPr lang="ja-JP" altLang="en-US" b="1" dirty="0">
                <a:solidFill>
                  <a:srgbClr val="FF0000"/>
                </a:solidFill>
              </a:rPr>
              <a:t>隔離されたプロセス</a:t>
            </a:r>
            <a:r>
              <a:rPr lang="ja-JP" altLang="en-US" dirty="0"/>
              <a:t>として実行</a:t>
            </a:r>
            <a:endParaRPr lang="en-US" altLang="ja-JP" dirty="0"/>
          </a:p>
          <a:p>
            <a:pPr lvl="2"/>
            <a:r>
              <a:rPr lang="ja-JP" altLang="en-US" dirty="0"/>
              <a:t>個別のルートファイルシステム，</a:t>
            </a:r>
            <a:r>
              <a:rPr lang="en-US" altLang="ja-JP" dirty="0"/>
              <a:t>IP</a:t>
            </a:r>
            <a:r>
              <a:rPr lang="ja-JP" altLang="en-US" dirty="0"/>
              <a:t>アドレスが割当</a:t>
            </a:r>
            <a:endParaRPr lang="en-US" altLang="ja-JP" dirty="0"/>
          </a:p>
          <a:p>
            <a:pPr lvl="2"/>
            <a:r>
              <a:rPr lang="ja-JP" altLang="en-US" dirty="0"/>
              <a:t>コンテナ内に</a:t>
            </a:r>
            <a:r>
              <a:rPr lang="en-US" altLang="ja-JP" b="1" dirty="0"/>
              <a:t>OS</a:t>
            </a:r>
            <a:r>
              <a:rPr lang="ja-JP" altLang="en-US" b="1" dirty="0"/>
              <a:t>は存在しない </a:t>
            </a:r>
            <a:r>
              <a:rPr lang="en-US" altLang="ja-JP" b="1" dirty="0"/>
              <a:t>=&gt;</a:t>
            </a:r>
            <a:r>
              <a:rPr lang="ja-JP" altLang="en-US" b="1" dirty="0"/>
              <a:t> </a:t>
            </a:r>
            <a:r>
              <a:rPr lang="ja-JP" altLang="en-US" sz="2400" b="1" dirty="0"/>
              <a:t>軽量</a:t>
            </a:r>
            <a:endParaRPr lang="en-US" altLang="ja-JP" sz="2400" b="1" dirty="0"/>
          </a:p>
          <a:p>
            <a:pPr lvl="1"/>
            <a:r>
              <a:rPr lang="ja-JP" altLang="en-US" dirty="0"/>
              <a:t>各コンテナがホストのカーネル利用</a:t>
            </a:r>
            <a:endParaRPr lang="en-US" altLang="ja-JP" dirty="0"/>
          </a:p>
          <a:p>
            <a:pPr lvl="1"/>
            <a:r>
              <a:rPr lang="ja-JP" altLang="en-US" dirty="0"/>
              <a:t>立ち上げが</a:t>
            </a:r>
            <a:r>
              <a:rPr lang="ja-JP" altLang="en-US" b="1" dirty="0"/>
              <a:t>高速</a:t>
            </a:r>
            <a:endParaRPr lang="en-US" altLang="ja-JP" b="1" dirty="0"/>
          </a:p>
          <a:p>
            <a:pPr lvl="2"/>
            <a:endParaRPr lang="en-US" altLang="ja-JP" dirty="0"/>
          </a:p>
          <a:p>
            <a:r>
              <a:rPr kumimoji="1" lang="ja-JP" altLang="en-US" dirty="0"/>
              <a:t>原理 </a:t>
            </a:r>
            <a:r>
              <a:rPr kumimoji="1" lang="en-US" altLang="ja-JP" sz="1800" dirty="0"/>
              <a:t>[x]</a:t>
            </a:r>
            <a:endParaRPr kumimoji="1" lang="en-US" altLang="ja-JP" sz="3600" dirty="0"/>
          </a:p>
          <a:p>
            <a:pPr lvl="1"/>
            <a:r>
              <a:rPr lang="en-US" altLang="ja-JP" dirty="0"/>
              <a:t>Linux kernel </a:t>
            </a:r>
            <a:r>
              <a:rPr lang="ja-JP" altLang="en-US" dirty="0"/>
              <a:t>の </a:t>
            </a:r>
            <a:r>
              <a:rPr lang="en-US" altLang="ja-JP" dirty="0"/>
              <a:t>LXC</a:t>
            </a:r>
            <a:r>
              <a:rPr lang="en-US" altLang="ja-JP" sz="2000" dirty="0"/>
              <a:t>(</a:t>
            </a:r>
            <a:r>
              <a:rPr lang="en-US" altLang="ja-JP" sz="2000" dirty="0" err="1"/>
              <a:t>LinuX</a:t>
            </a:r>
            <a:r>
              <a:rPr lang="en-US" altLang="ja-JP" sz="2000" dirty="0"/>
              <a:t> Container) </a:t>
            </a:r>
            <a:endParaRPr lang="en-US" altLang="ja-JP" dirty="0"/>
          </a:p>
          <a:p>
            <a:pPr lvl="2"/>
            <a:r>
              <a:rPr lang="ja-JP" altLang="en-US" dirty="0"/>
              <a:t>プロセス，リソースを </a:t>
            </a:r>
            <a:r>
              <a:rPr lang="en-US" altLang="ja-JP" dirty="0" err="1"/>
              <a:t>cgroups</a:t>
            </a:r>
            <a:r>
              <a:rPr lang="en-US" altLang="ja-JP" dirty="0"/>
              <a:t> </a:t>
            </a:r>
            <a:r>
              <a:rPr lang="ja-JP" altLang="en-US" dirty="0"/>
              <a:t>と 名前空間</a:t>
            </a:r>
            <a:r>
              <a:rPr lang="en-US" altLang="ja-JP" dirty="0"/>
              <a:t>(namespace) </a:t>
            </a:r>
          </a:p>
          <a:p>
            <a:pPr lvl="2"/>
            <a:r>
              <a:rPr lang="ja-JP" altLang="en-US" dirty="0"/>
              <a:t>ファイルシステムを</a:t>
            </a:r>
            <a:r>
              <a:rPr lang="en-US" altLang="ja-JP" dirty="0"/>
              <a:t>chroot</a:t>
            </a:r>
            <a:endParaRPr kumimoji="1" lang="en-US" altLang="ja-JP" dirty="0"/>
          </a:p>
          <a:p>
            <a:pPr lvl="1"/>
            <a:r>
              <a:rPr lang="en-US" altLang="ja-JP" dirty="0"/>
              <a:t>LXC</a:t>
            </a:r>
            <a:r>
              <a:rPr lang="ja-JP" altLang="en-US" dirty="0"/>
              <a:t>のラッパーである</a:t>
            </a:r>
            <a:r>
              <a:rPr lang="en-US" altLang="ja-JP" dirty="0"/>
              <a:t>LXD</a:t>
            </a:r>
            <a:r>
              <a:rPr lang="ja-JP" altLang="en-US" dirty="0"/>
              <a:t>も存在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58DCCF8-1783-DEAD-D7A0-CBDB07DDEF4D}"/>
              </a:ext>
            </a:extLst>
          </p:cNvPr>
          <p:cNvSpPr txBox="1"/>
          <p:nvPr/>
        </p:nvSpPr>
        <p:spPr>
          <a:xfrm>
            <a:off x="76200" y="85725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kumimoji="1"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コンテナとは？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48966E4-C42A-55D4-7A71-AA216C504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EAA5471-5155-3E7A-871A-F4D83FA8B956}"/>
              </a:ext>
            </a:extLst>
          </p:cNvPr>
          <p:cNvSpPr txBox="1"/>
          <p:nvPr/>
        </p:nvSpPr>
        <p:spPr>
          <a:xfrm>
            <a:off x="0" y="6581001"/>
            <a:ext cx="11439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[x]</a:t>
            </a:r>
            <a:r>
              <a:rPr lang="en-US" altLang="ja-JP" sz="1200" dirty="0"/>
              <a:t>:</a:t>
            </a:r>
            <a:r>
              <a:rPr lang="ja-JP" altLang="en-US" sz="1200" dirty="0"/>
              <a:t> 樋口大輔</a:t>
            </a:r>
            <a:r>
              <a:rPr lang="en-US" altLang="ja-JP" sz="1200" dirty="0"/>
              <a:t>, chroot </a:t>
            </a:r>
            <a:r>
              <a:rPr lang="en-US" altLang="ja-JP" sz="1200" dirty="0" err="1"/>
              <a:t>lxc</a:t>
            </a:r>
            <a:r>
              <a:rPr lang="en-US" altLang="ja-JP" sz="1200" dirty="0"/>
              <a:t> </a:t>
            </a:r>
            <a:r>
              <a:rPr lang="ja-JP" altLang="en-US" sz="1200" dirty="0"/>
              <a:t>そして </a:t>
            </a:r>
            <a:r>
              <a:rPr lang="en-US" altLang="ja-JP" sz="1200" dirty="0"/>
              <a:t>docker </a:t>
            </a:r>
            <a:r>
              <a:rPr kumimoji="1" lang="en-US" altLang="ja-JP" sz="1200" dirty="0"/>
              <a:t>, </a:t>
            </a:r>
            <a:r>
              <a:rPr kumimoji="1" lang="en-US" altLang="ja-JP" sz="1200" dirty="0">
                <a:hlinkClick r:id="rId2"/>
              </a:rPr>
              <a:t>https://www.creationline.com/tech-blog/5339</a:t>
            </a:r>
            <a:r>
              <a:rPr kumimoji="1" lang="en-US" altLang="ja-JP" sz="1200" dirty="0"/>
              <a:t>, 2024/05/27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47128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4F5B6D-666E-D5A2-5491-2297C3D44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VM </a:t>
            </a:r>
            <a:r>
              <a:rPr lang="en-US" altLang="ja-JP" sz="2400" dirty="0"/>
              <a:t>vs</a:t>
            </a:r>
            <a:r>
              <a:rPr kumimoji="1" lang="ja-JP" altLang="en-US" sz="2400" dirty="0"/>
              <a:t> </a:t>
            </a:r>
            <a:r>
              <a:rPr kumimoji="1" lang="en-US" altLang="ja-JP" dirty="0"/>
              <a:t>Container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B8E82B7-A7CD-A617-C786-6836D57F5D17}"/>
              </a:ext>
            </a:extLst>
          </p:cNvPr>
          <p:cNvSpPr txBox="1"/>
          <p:nvPr/>
        </p:nvSpPr>
        <p:spPr>
          <a:xfrm>
            <a:off x="76200" y="85725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kumimoji="1"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コンテナとは？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1CF1E46-B86A-2EA2-4CAC-09BA7A223416}"/>
              </a:ext>
            </a:extLst>
          </p:cNvPr>
          <p:cNvSpPr/>
          <p:nvPr/>
        </p:nvSpPr>
        <p:spPr>
          <a:xfrm>
            <a:off x="1343025" y="4795837"/>
            <a:ext cx="3895725" cy="4857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ja-JP" sz="2800" b="1" dirty="0"/>
              <a:t>Physical Server</a:t>
            </a:r>
            <a:endParaRPr kumimoji="1" lang="ja-JP" altLang="en-US" sz="2800" b="1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A941549-36C6-B92A-6DA6-18B9333B9471}"/>
              </a:ext>
            </a:extLst>
          </p:cNvPr>
          <p:cNvSpPr/>
          <p:nvPr/>
        </p:nvSpPr>
        <p:spPr>
          <a:xfrm>
            <a:off x="6924675" y="4795837"/>
            <a:ext cx="3895725" cy="4857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ja-JP" sz="2800" b="1" dirty="0"/>
              <a:t>Physical Server</a:t>
            </a:r>
            <a:endParaRPr kumimoji="1" lang="ja-JP" altLang="en-US" sz="2800" b="1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3B6A544-3A94-5BD5-B86B-186143D7329F}"/>
              </a:ext>
            </a:extLst>
          </p:cNvPr>
          <p:cNvSpPr/>
          <p:nvPr/>
        </p:nvSpPr>
        <p:spPr>
          <a:xfrm>
            <a:off x="1343025" y="4159712"/>
            <a:ext cx="3895725" cy="4857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kumimoji="1" lang="en-US" altLang="ja-JP" sz="2800" b="1" dirty="0"/>
              <a:t>Hypervisor</a:t>
            </a:r>
            <a:endParaRPr kumimoji="1" lang="ja-JP" altLang="en-US" sz="2800" b="1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8170751-C506-8EDC-DC54-37F86B328775}"/>
              </a:ext>
            </a:extLst>
          </p:cNvPr>
          <p:cNvSpPr/>
          <p:nvPr/>
        </p:nvSpPr>
        <p:spPr>
          <a:xfrm>
            <a:off x="6924674" y="4159712"/>
            <a:ext cx="3895725" cy="485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kumimoji="1" lang="en-US" altLang="ja-JP" sz="2800" b="1" dirty="0"/>
              <a:t>OS</a:t>
            </a:r>
            <a:endParaRPr kumimoji="1" lang="ja-JP" altLang="en-US" sz="2800" b="1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65EA530-1B8A-94B3-F041-D30361499370}"/>
              </a:ext>
            </a:extLst>
          </p:cNvPr>
          <p:cNvSpPr/>
          <p:nvPr/>
        </p:nvSpPr>
        <p:spPr>
          <a:xfrm>
            <a:off x="1343025" y="3523587"/>
            <a:ext cx="1790700" cy="485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kumimoji="1" lang="en-US" altLang="ja-JP" sz="2800" b="1" dirty="0"/>
              <a:t>OS</a:t>
            </a:r>
            <a:endParaRPr kumimoji="1" lang="ja-JP" altLang="en-US" sz="2800" b="1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27BF032-4E09-00AE-17C7-2304CE5038AE}"/>
              </a:ext>
            </a:extLst>
          </p:cNvPr>
          <p:cNvSpPr/>
          <p:nvPr/>
        </p:nvSpPr>
        <p:spPr>
          <a:xfrm>
            <a:off x="3448050" y="3523587"/>
            <a:ext cx="1790700" cy="485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kumimoji="1" lang="en-US" altLang="ja-JP" sz="2800" b="1" dirty="0"/>
              <a:t>OS</a:t>
            </a:r>
            <a:endParaRPr kumimoji="1" lang="ja-JP" altLang="en-US" sz="2800" b="1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933439F-278D-9B17-442A-751FC2D0AF65}"/>
              </a:ext>
            </a:extLst>
          </p:cNvPr>
          <p:cNvSpPr/>
          <p:nvPr/>
        </p:nvSpPr>
        <p:spPr>
          <a:xfrm>
            <a:off x="6924673" y="3523586"/>
            <a:ext cx="3895725" cy="4857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kumimoji="1" lang="en-US" altLang="ja-JP" sz="2800" b="1" dirty="0">
                <a:solidFill>
                  <a:schemeClr val="bg1"/>
                </a:solidFill>
              </a:rPr>
              <a:t>Container Engine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E3A97925-F0E1-AAD0-55EA-38F5224ABD82}"/>
              </a:ext>
            </a:extLst>
          </p:cNvPr>
          <p:cNvSpPr/>
          <p:nvPr/>
        </p:nvSpPr>
        <p:spPr>
          <a:xfrm>
            <a:off x="1343025" y="2887462"/>
            <a:ext cx="1790700" cy="48577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ja-JP" sz="2800" b="1" dirty="0"/>
              <a:t>b</a:t>
            </a:r>
            <a:r>
              <a:rPr kumimoji="1" lang="en-US" altLang="ja-JP" sz="2800" b="1" dirty="0"/>
              <a:t>ins/libs</a:t>
            </a:r>
            <a:endParaRPr kumimoji="1" lang="ja-JP" altLang="en-US" sz="2800" b="1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759A0080-1D92-50B1-02A0-3B76EF5F3C5F}"/>
              </a:ext>
            </a:extLst>
          </p:cNvPr>
          <p:cNvSpPr/>
          <p:nvPr/>
        </p:nvSpPr>
        <p:spPr>
          <a:xfrm>
            <a:off x="3448050" y="2887461"/>
            <a:ext cx="1790700" cy="48577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ja-JP" sz="2800" b="1" dirty="0"/>
              <a:t>b</a:t>
            </a:r>
            <a:r>
              <a:rPr kumimoji="1" lang="en-US" altLang="ja-JP" sz="2800" b="1" dirty="0"/>
              <a:t>ins/libs</a:t>
            </a:r>
            <a:endParaRPr kumimoji="1" lang="ja-JP" altLang="en-US" sz="2800" b="1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8FF07B0-82C0-9E20-A2D4-2F199E6186C8}"/>
              </a:ext>
            </a:extLst>
          </p:cNvPr>
          <p:cNvSpPr/>
          <p:nvPr/>
        </p:nvSpPr>
        <p:spPr>
          <a:xfrm>
            <a:off x="1343025" y="2251337"/>
            <a:ext cx="1790700" cy="48577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ja-JP" sz="2800" b="1" dirty="0"/>
              <a:t>App1</a:t>
            </a:r>
            <a:endParaRPr kumimoji="1" lang="ja-JP" altLang="en-US" sz="2800" b="1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0A9E428-149B-FF16-163D-A2DBA24EFAE0}"/>
              </a:ext>
            </a:extLst>
          </p:cNvPr>
          <p:cNvSpPr/>
          <p:nvPr/>
        </p:nvSpPr>
        <p:spPr>
          <a:xfrm>
            <a:off x="3448050" y="2251335"/>
            <a:ext cx="1790700" cy="48577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ja-JP" sz="2800" b="1" dirty="0"/>
              <a:t>App2</a:t>
            </a:r>
            <a:endParaRPr kumimoji="1" lang="ja-JP" altLang="en-US" sz="2800" b="1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0DBD6B8-A15F-C67F-ACBA-43710E10C003}"/>
              </a:ext>
            </a:extLst>
          </p:cNvPr>
          <p:cNvSpPr/>
          <p:nvPr/>
        </p:nvSpPr>
        <p:spPr>
          <a:xfrm>
            <a:off x="6924673" y="2887461"/>
            <a:ext cx="1790700" cy="48577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ja-JP" sz="2800" b="1" dirty="0"/>
              <a:t>b</a:t>
            </a:r>
            <a:r>
              <a:rPr kumimoji="1" lang="en-US" altLang="ja-JP" sz="2800" b="1" dirty="0"/>
              <a:t>ins/libs</a:t>
            </a:r>
            <a:endParaRPr kumimoji="1" lang="ja-JP" altLang="en-US" sz="2800" b="1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0AFB3E2-53B7-C18A-04E2-F025AADAC1DD}"/>
              </a:ext>
            </a:extLst>
          </p:cNvPr>
          <p:cNvSpPr/>
          <p:nvPr/>
        </p:nvSpPr>
        <p:spPr>
          <a:xfrm>
            <a:off x="9029698" y="2887460"/>
            <a:ext cx="1790700" cy="48577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ja-JP" sz="2800" b="1" dirty="0"/>
              <a:t>b</a:t>
            </a:r>
            <a:r>
              <a:rPr kumimoji="1" lang="en-US" altLang="ja-JP" sz="2800" b="1" dirty="0"/>
              <a:t>ins/libs</a:t>
            </a:r>
            <a:endParaRPr kumimoji="1" lang="ja-JP" altLang="en-US" sz="2800" b="1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45A1B0D-1103-0446-08D7-0137B0C8F65D}"/>
              </a:ext>
            </a:extLst>
          </p:cNvPr>
          <p:cNvSpPr/>
          <p:nvPr/>
        </p:nvSpPr>
        <p:spPr>
          <a:xfrm>
            <a:off x="6924673" y="2251336"/>
            <a:ext cx="1790700" cy="48577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ja-JP" sz="2800" b="1" dirty="0"/>
              <a:t>App1</a:t>
            </a:r>
            <a:endParaRPr kumimoji="1" lang="ja-JP" altLang="en-US" sz="2800" b="1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1708E843-6317-8258-1DED-D2F9E058295A}"/>
              </a:ext>
            </a:extLst>
          </p:cNvPr>
          <p:cNvSpPr/>
          <p:nvPr/>
        </p:nvSpPr>
        <p:spPr>
          <a:xfrm>
            <a:off x="9029698" y="2251334"/>
            <a:ext cx="1790700" cy="48577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ja-JP" sz="2800" b="1" dirty="0"/>
              <a:t>App2</a:t>
            </a:r>
            <a:endParaRPr kumimoji="1" lang="ja-JP" altLang="en-US" sz="2800" b="1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EE1E1C6-AAB6-6F1C-6CEF-7A31691AE889}"/>
              </a:ext>
            </a:extLst>
          </p:cNvPr>
          <p:cNvSpPr txBox="1"/>
          <p:nvPr/>
        </p:nvSpPr>
        <p:spPr>
          <a:xfrm>
            <a:off x="1371601" y="5516634"/>
            <a:ext cx="3867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dirty="0"/>
              <a:t>VM</a:t>
            </a:r>
            <a:endParaRPr kumimoji="1" lang="ja-JP" altLang="en-US" sz="36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4A228B8-3D93-1F12-D710-517A8D8B4E35}"/>
              </a:ext>
            </a:extLst>
          </p:cNvPr>
          <p:cNvSpPr txBox="1"/>
          <p:nvPr/>
        </p:nvSpPr>
        <p:spPr>
          <a:xfrm>
            <a:off x="6924673" y="5516633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dirty="0"/>
              <a:t>Container</a:t>
            </a:r>
            <a:endParaRPr kumimoji="1" lang="ja-JP" altLang="en-US" sz="3600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31222BC-3885-FE6D-B355-8B9541547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0930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63D0785-186A-FC28-9B7A-5D2B59539000}"/>
              </a:ext>
            </a:extLst>
          </p:cNvPr>
          <p:cNvSpPr txBox="1"/>
          <p:nvPr/>
        </p:nvSpPr>
        <p:spPr>
          <a:xfrm>
            <a:off x="504825" y="2438400"/>
            <a:ext cx="111918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6600" dirty="0">
                <a:solidFill>
                  <a:schemeClr val="bg1"/>
                </a:solidFill>
              </a:rPr>
              <a:t>2.</a:t>
            </a:r>
          </a:p>
          <a:p>
            <a:pPr algn="ctr"/>
            <a:r>
              <a:rPr kumimoji="1" lang="en-US" altLang="ja-JP" sz="6600" b="1" dirty="0">
                <a:solidFill>
                  <a:schemeClr val="bg1"/>
                </a:solidFill>
              </a:rPr>
              <a:t>Docker</a:t>
            </a:r>
            <a:r>
              <a:rPr kumimoji="1" lang="ja-JP" altLang="en-US" sz="6600" b="1" dirty="0">
                <a:solidFill>
                  <a:schemeClr val="bg1"/>
                </a:solidFill>
              </a:rPr>
              <a:t>とは？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664229E-803A-E558-BEA4-09F7F996F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8429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85131E-AB32-0C13-F928-0BC8C7E2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概要</a:t>
            </a:r>
            <a:r>
              <a:rPr kumimoji="1" lang="en-US" altLang="ja-JP" sz="2800" dirty="0"/>
              <a:t>[x]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842FAB-83F8-8740-EA6D-D4B6CB48E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1157"/>
            <a:ext cx="10515600" cy="5008584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誕生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2013</a:t>
            </a:r>
            <a:r>
              <a:rPr kumimoji="1" lang="ja-JP" altLang="en-US" dirty="0"/>
              <a:t>年 </a:t>
            </a:r>
            <a:r>
              <a:rPr kumimoji="1" lang="en-US" altLang="ja-JP" dirty="0"/>
              <a:t>3</a:t>
            </a:r>
            <a:r>
              <a:rPr kumimoji="1" lang="ja-JP" altLang="en-US" dirty="0"/>
              <a:t>月 に登場</a:t>
            </a:r>
            <a:r>
              <a:rPr kumimoji="1" lang="en-US" altLang="ja-JP" sz="2000" dirty="0"/>
              <a:t>(10</a:t>
            </a:r>
            <a:r>
              <a:rPr kumimoji="1" lang="ja-JP" altLang="en-US" sz="2000" dirty="0"/>
              <a:t>年以上前！</a:t>
            </a:r>
            <a:r>
              <a:rPr kumimoji="1" lang="en-US" altLang="ja-JP" sz="2000" dirty="0"/>
              <a:t>)</a:t>
            </a:r>
            <a:endParaRPr kumimoji="1" lang="en-US" altLang="ja-JP" dirty="0"/>
          </a:p>
          <a:p>
            <a:pPr lvl="1"/>
            <a:endParaRPr kumimoji="1" lang="en-US" altLang="ja-JP" sz="1600" dirty="0"/>
          </a:p>
          <a:p>
            <a:r>
              <a:rPr kumimoji="1" lang="ja-JP" altLang="en-US" dirty="0"/>
              <a:t>インフラ，</a:t>
            </a:r>
            <a:r>
              <a:rPr kumimoji="1" lang="en-US" altLang="ja-JP" dirty="0"/>
              <a:t>DevOps</a:t>
            </a:r>
            <a:r>
              <a:rPr kumimoji="1" lang="ja-JP" altLang="en-US" dirty="0"/>
              <a:t>で注目</a:t>
            </a:r>
            <a:endParaRPr kumimoji="1" lang="en-US" altLang="ja-JP" dirty="0"/>
          </a:p>
          <a:p>
            <a:pPr lvl="1"/>
            <a:r>
              <a:rPr lang="ja-JP" altLang="en-US" b="1" dirty="0">
                <a:solidFill>
                  <a:srgbClr val="FF0000"/>
                </a:solidFill>
              </a:rPr>
              <a:t>コンテナ型</a:t>
            </a:r>
            <a:r>
              <a:rPr lang="ja-JP" altLang="en-US" dirty="0"/>
              <a:t>仮想環境を作成，配布，実行するためのプラットフォーム</a:t>
            </a:r>
            <a:endParaRPr lang="en-US" altLang="ja-JP" dirty="0"/>
          </a:p>
          <a:p>
            <a:pPr marL="457200" lvl="1" indent="0">
              <a:buNone/>
            </a:pPr>
            <a:r>
              <a:rPr kumimoji="1" lang="en-US" altLang="ja-JP" b="1" i="1" dirty="0"/>
              <a:t>DevOps: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kumimoji="1" lang="ja-JP" altLang="en-US" dirty="0"/>
              <a:t>アイデアを開発から本番まで移行し，実際に価値提供するまでのプロセス</a:t>
            </a:r>
            <a:endParaRPr kumimoji="1" lang="en-US" altLang="ja-JP" dirty="0"/>
          </a:p>
          <a:p>
            <a:pPr lvl="1"/>
            <a:endParaRPr kumimoji="1" lang="en-US" altLang="ja-JP" sz="1600" dirty="0"/>
          </a:p>
          <a:p>
            <a:r>
              <a:rPr kumimoji="1" lang="en-US" altLang="ja-JP" dirty="0" err="1"/>
              <a:t>IaC</a:t>
            </a:r>
            <a:r>
              <a:rPr kumimoji="1" lang="en-US" altLang="ja-JP" sz="2400" dirty="0"/>
              <a:t>(</a:t>
            </a:r>
            <a:r>
              <a:rPr kumimoji="1" lang="en-US" altLang="ja-JP" sz="2400" dirty="0" err="1"/>
              <a:t>Infrastracture</a:t>
            </a:r>
            <a:r>
              <a:rPr kumimoji="1" lang="en-US" altLang="ja-JP" sz="2400" dirty="0"/>
              <a:t> as Code)</a:t>
            </a:r>
          </a:p>
          <a:p>
            <a:pPr lvl="1"/>
            <a:r>
              <a:rPr lang="ja-JP" altLang="en-US" dirty="0"/>
              <a:t>依存関係，ネットワーク構成等を</a:t>
            </a:r>
            <a:r>
              <a:rPr lang="ja-JP" altLang="en-US" b="1" u="sng" dirty="0"/>
              <a:t>コードとして管理</a:t>
            </a:r>
            <a:endParaRPr lang="en-US" altLang="ja-JP" b="1" u="sng" dirty="0"/>
          </a:p>
          <a:p>
            <a:pPr lvl="2"/>
            <a:r>
              <a:rPr kumimoji="1" lang="ja-JP" altLang="en-US" dirty="0"/>
              <a:t>手動の環境構築が不要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一貫性のある環境の</a:t>
            </a:r>
            <a:r>
              <a:rPr kumimoji="1" lang="ja-JP" altLang="en-US" b="1" dirty="0"/>
              <a:t>共有，再現，配布</a:t>
            </a:r>
            <a:r>
              <a:rPr kumimoji="1" lang="ja-JP" altLang="en-US" dirty="0"/>
              <a:t>が簡単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317149-12A0-92F9-65EE-02DF436B7134}"/>
              </a:ext>
            </a:extLst>
          </p:cNvPr>
          <p:cNvSpPr txBox="1"/>
          <p:nvPr/>
        </p:nvSpPr>
        <p:spPr>
          <a:xfrm>
            <a:off x="76200" y="85725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Docker</a:t>
            </a:r>
            <a:r>
              <a:rPr kumimoji="1"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とは？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09A556A-475B-1445-E68E-AFDC24C2C342}"/>
              </a:ext>
            </a:extLst>
          </p:cNvPr>
          <p:cNvSpPr txBox="1"/>
          <p:nvPr/>
        </p:nvSpPr>
        <p:spPr>
          <a:xfrm>
            <a:off x="0" y="6581001"/>
            <a:ext cx="11439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[x]</a:t>
            </a:r>
            <a:r>
              <a:rPr lang="en-US" altLang="ja-JP" sz="1200" dirty="0"/>
              <a:t>:</a:t>
            </a:r>
            <a:r>
              <a:rPr lang="ja-JP" altLang="en-US" sz="1200" dirty="0"/>
              <a:t> </a:t>
            </a:r>
            <a:r>
              <a:rPr kumimoji="1" lang="en-US" altLang="ja-JP" sz="1200" dirty="0"/>
              <a:t>docker, Use containers to Build, Share and Run your applications, </a:t>
            </a:r>
            <a:r>
              <a:rPr kumimoji="1" lang="en-US" altLang="ja-JP" sz="1200" dirty="0">
                <a:hlinkClick r:id="rId2"/>
              </a:rPr>
              <a:t>https://www.docker.com/resources/what-container/</a:t>
            </a:r>
            <a:r>
              <a:rPr kumimoji="1" lang="en-US" altLang="ja-JP" sz="1200" dirty="0"/>
              <a:t>, 2024/05/27</a:t>
            </a:r>
            <a:endParaRPr kumimoji="1" lang="ja-JP" altLang="en-US" sz="1200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F441D7-D762-EA79-B75E-D8D5BC44E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67152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青緑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4669</TotalTime>
  <Words>894</Words>
  <Application>Microsoft Office PowerPoint</Application>
  <PresentationFormat>ワイド画面</PresentationFormat>
  <Paragraphs>223</Paragraphs>
  <Slides>26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26</vt:i4>
      </vt:variant>
    </vt:vector>
  </HeadingPairs>
  <TitlesOfParts>
    <vt:vector size="32" baseType="lpstr">
      <vt:lpstr>游ゴシック</vt:lpstr>
      <vt:lpstr>Arial</vt:lpstr>
      <vt:lpstr>Congenial</vt:lpstr>
      <vt:lpstr>Consolas</vt:lpstr>
      <vt:lpstr>Wingdings</vt:lpstr>
      <vt:lpstr>Office テーマ</vt:lpstr>
      <vt:lpstr>Docker / コンテナ とは？</vt:lpstr>
      <vt:lpstr>目次</vt:lpstr>
      <vt:lpstr>PowerPoint プレゼンテーション</vt:lpstr>
      <vt:lpstr>前提</vt:lpstr>
      <vt:lpstr>仮想マシン(VM)の時代</vt:lpstr>
      <vt:lpstr>コンテナの時代へ</vt:lpstr>
      <vt:lpstr>VM vs Container</vt:lpstr>
      <vt:lpstr>PowerPoint プレゼンテーション</vt:lpstr>
      <vt:lpstr>概要[x]</vt:lpstr>
      <vt:lpstr>概要[x]</vt:lpstr>
      <vt:lpstr>PowerPoint プレゼンテーション</vt:lpstr>
      <vt:lpstr>全体像</vt:lpstr>
      <vt:lpstr>用語</vt:lpstr>
      <vt:lpstr>用語</vt:lpstr>
      <vt:lpstr>用語</vt:lpstr>
      <vt:lpstr>用語</vt:lpstr>
      <vt:lpstr>用語</vt:lpstr>
      <vt:lpstr>応用 </vt:lpstr>
      <vt:lpstr>PowerPoint プレゼンテーション</vt:lpstr>
      <vt:lpstr>長所</vt:lpstr>
      <vt:lpstr>短所</vt:lpstr>
      <vt:lpstr>PowerPoint プレゼンテーション</vt:lpstr>
      <vt:lpstr>タスク，プロセス，スレッド</vt:lpstr>
      <vt:lpstr>1コンテナで複数プロセス動かしたい</vt:lpstr>
      <vt:lpstr>Base-image の種類</vt:lpstr>
      <vt:lpstr>image のベストプラクティス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Reon Hatsuda</dc:creator>
  <cp:lastModifiedBy>Reon Hatsuda</cp:lastModifiedBy>
  <cp:revision>505</cp:revision>
  <dcterms:created xsi:type="dcterms:W3CDTF">2024-04-23T07:35:24Z</dcterms:created>
  <dcterms:modified xsi:type="dcterms:W3CDTF">2024-05-28T04:31:08Z</dcterms:modified>
</cp:coreProperties>
</file>