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313" r:id="rId3"/>
    <p:sldId id="314" r:id="rId4"/>
    <p:sldId id="263" r:id="rId5"/>
    <p:sldId id="264" r:id="rId6"/>
    <p:sldId id="296" r:id="rId7"/>
    <p:sldId id="267" r:id="rId8"/>
    <p:sldId id="260" r:id="rId9"/>
    <p:sldId id="261" r:id="rId10"/>
    <p:sldId id="259" r:id="rId11"/>
    <p:sldId id="262" r:id="rId12"/>
    <p:sldId id="266" r:id="rId13"/>
    <p:sldId id="305" r:id="rId14"/>
    <p:sldId id="268" r:id="rId15"/>
    <p:sldId id="290" r:id="rId16"/>
    <p:sldId id="292" r:id="rId17"/>
    <p:sldId id="293" r:id="rId18"/>
    <p:sldId id="294" r:id="rId19"/>
    <p:sldId id="295" r:id="rId20"/>
    <p:sldId id="326" r:id="rId21"/>
    <p:sldId id="327" r:id="rId22"/>
    <p:sldId id="328" r:id="rId23"/>
    <p:sldId id="325" r:id="rId24"/>
    <p:sldId id="270" r:id="rId25"/>
    <p:sldId id="274" r:id="rId26"/>
    <p:sldId id="271" r:id="rId27"/>
    <p:sldId id="298" r:id="rId28"/>
    <p:sldId id="276" r:id="rId29"/>
    <p:sldId id="300" r:id="rId30"/>
    <p:sldId id="301" r:id="rId31"/>
    <p:sldId id="302" r:id="rId32"/>
    <p:sldId id="299" r:id="rId33"/>
    <p:sldId id="308" r:id="rId34"/>
    <p:sldId id="277" r:id="rId35"/>
    <p:sldId id="279" r:id="rId36"/>
    <p:sldId id="278" r:id="rId37"/>
    <p:sldId id="280" r:id="rId38"/>
    <p:sldId id="281" r:id="rId39"/>
    <p:sldId id="273" r:id="rId40"/>
    <p:sldId id="282" r:id="rId41"/>
    <p:sldId id="283" r:id="rId42"/>
    <p:sldId id="284" r:id="rId43"/>
    <p:sldId id="285" r:id="rId44"/>
    <p:sldId id="288" r:id="rId45"/>
    <p:sldId id="286" r:id="rId46"/>
    <p:sldId id="289" r:id="rId47"/>
    <p:sldId id="304" r:id="rId48"/>
    <p:sldId id="287" r:id="rId49"/>
    <p:sldId id="316" r:id="rId50"/>
    <p:sldId id="317" r:id="rId51"/>
    <p:sldId id="318" r:id="rId52"/>
    <p:sldId id="320" r:id="rId53"/>
    <p:sldId id="321" r:id="rId54"/>
    <p:sldId id="319" r:id="rId55"/>
    <p:sldId id="322" r:id="rId56"/>
    <p:sldId id="323" r:id="rId57"/>
    <p:sldId id="309" r:id="rId58"/>
    <p:sldId id="310" r:id="rId59"/>
    <p:sldId id="312" r:id="rId60"/>
    <p:sldId id="311" r:id="rId61"/>
    <p:sldId id="306" r:id="rId62"/>
    <p:sldId id="329" r:id="rId63"/>
    <p:sldId id="307" r:id="rId64"/>
    <p:sldId id="265" r:id="rId65"/>
    <p:sldId id="315" r:id="rId6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雀 初田" initials="朱初" lastIdx="1" clrIdx="0">
    <p:extLst>
      <p:ext uri="{19B8F6BF-5375-455C-9EA6-DF929625EA0E}">
        <p15:presenceInfo xmlns:p15="http://schemas.microsoft.com/office/powerpoint/2012/main" userId="17bb5c30063fb9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DCFE"/>
    <a:srgbClr val="569CD6"/>
    <a:srgbClr val="C586C0"/>
    <a:srgbClr val="FFFFFF"/>
    <a:srgbClr val="1F1F1F"/>
    <a:srgbClr val="B5C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660"/>
  </p:normalViewPr>
  <p:slideViewPr>
    <p:cSldViewPr snapToGrid="0">
      <p:cViewPr varScale="1">
        <p:scale>
          <a:sx n="80" d="100"/>
          <a:sy n="80" d="100"/>
        </p:scale>
        <p:origin x="8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FE95747-7FDB-4465-B093-4E79312EEF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F7666A-A554-FFB6-676B-B3DF60C9C3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0C20C-7A18-40C8-9999-BDC67FBB8458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352E83-78AC-EC6D-D20E-82E3BFBD53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465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4522C-AFC9-41CE-A894-3AD9CAFBC704}" type="datetimeFigureOut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EE981-7732-41D3-AB89-E4466479D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14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EE981-7732-41D3-AB89-E4466479DA03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39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EE981-7732-41D3-AB89-E4466479DA03}" type="slidenum">
              <a:rPr kumimoji="1" lang="ja-JP" altLang="en-US" smtClean="0"/>
              <a:t>56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48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1BE16-21B8-356C-24E0-5BB0AF760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1"/>
            <a:ext cx="9144000" cy="2387600"/>
          </a:xfrm>
        </p:spPr>
        <p:txBody>
          <a:bodyPr anchor="b"/>
          <a:lstStyle>
            <a:lvl1pPr algn="ctr">
              <a:defRPr sz="6000" b="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8644CE-A988-B885-5EC0-1D720BF9E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6962"/>
            <a:ext cx="9144000" cy="112083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6EC6B3-5D8C-0E37-CC95-B5F9D52F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B7FE-D072-415D-ACBB-6756B0F1BB17}" type="datetime1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C9AFF9-FEBF-C8A6-620E-DBB2204F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BA8A3B-5D31-C412-F610-B8B8D0C3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D8D166-F4B5-33F3-4409-55303B6BCB96}"/>
              </a:ext>
            </a:extLst>
          </p:cNvPr>
          <p:cNvSpPr/>
          <p:nvPr userDrawn="1"/>
        </p:nvSpPr>
        <p:spPr>
          <a:xfrm flipV="1">
            <a:off x="856673" y="3916219"/>
            <a:ext cx="10478654" cy="46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18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DFBB0-94FD-0CCC-816F-DD6AADD7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E3382C-3E86-93C3-1508-A4BD86D71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EEAEB7-1C36-D8D1-DA73-BF13552E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5225E-7A87-49A0-9DA4-752BDBA0595D}" type="datetime1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34959C-CB78-9C6C-A536-CDA69566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9CA226-8B45-1EC1-4493-5406EE43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54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2FCAA40-9083-9F9B-19A2-F447846F1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18688A-176F-5A53-7D0A-9D898C046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F4924C-DF4A-8A0B-4805-DE3754DE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0953-F307-4314-81C2-AACBB4BB6397}" type="datetime1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D3D258-39AA-F907-F74D-88C2787F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6509D5-5EFA-5BE9-E3C7-A28134CA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58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7DB13D-C1DC-4AEC-6FB1-8804407F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9B4694-3EE7-905A-46C2-E4CC5D307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BB1282-C1EC-437A-9C49-6ACDB58A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A8D0F-15B5-4C3E-A81D-D28FAFB8ACE6}" type="datetime1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443087-C321-3AB8-E0CA-073263E0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302BA7-5662-18EB-6DB6-3024331E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6C1978-DC41-4885-55C8-D8C89BFBDAA5}"/>
              </a:ext>
            </a:extLst>
          </p:cNvPr>
          <p:cNvSpPr/>
          <p:nvPr userDrawn="1"/>
        </p:nvSpPr>
        <p:spPr>
          <a:xfrm>
            <a:off x="692727" y="1360457"/>
            <a:ext cx="1149927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6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23686B-414E-A604-580A-24CE9A73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3FBBC1-8EBA-4D7B-307D-F33AE0BBA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DD0F67-EFC4-E89B-BD55-6BDD1EA7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F030-7032-49F5-9A42-92F4FBC77BBE}" type="datetime1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1237B0-BC20-9BAC-0D99-878CAE64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576D39-2C26-1DCE-005E-3E0492A8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9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42940E-D717-58FE-8E9F-1BCF50F5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FAD283-BAC5-8B4B-803B-3BE9A1C76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59600"/>
            <a:ext cx="5181600" cy="4517362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3A54F9-C783-35C7-68D5-480D89AD4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9599"/>
            <a:ext cx="5181600" cy="4517363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3CB7E1-7A41-DB46-CE48-26475DD5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F0CC-D5B2-49E4-BF40-AD2EEDC184EE}" type="datetime1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18F915-9109-2AE4-C9B0-8FDE85D6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F7D419-0D38-1C04-4FCE-56B5ACF9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74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631CAA-8BAF-3310-3CDB-2FC7FF43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059FF5-7863-961C-234A-DF2E91C5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C8EE8A-165B-C418-ADCB-BAB478F92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7280DD-5FEC-399B-5DA0-E73588CF8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C9241D6-8871-AC84-940E-12A3FA091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299170-2865-1947-1B57-E4A88280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06C5-8881-42F7-92ED-A1D8ADEF3806}" type="datetime1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414E9A-5898-F1FA-839B-4D7E3F7B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9625B6-DADC-21AE-C2CA-E537FCDD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53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2EE1EF-71DD-323A-6FD6-7AD87105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4918A3-6BB3-B3C4-D842-E4BBAFAB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23AA-B5C6-4A50-A074-3214C10AFE98}" type="datetime1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BB6167-8348-1F30-3798-FC92FD32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8E9FC9-DEA5-BA1E-E96B-62185F1A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45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45F976-238E-7DDE-7998-29DFECC0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125E-55E1-4C5B-9445-4C40DB256D00}" type="datetime1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627DED-0D67-2ED8-8077-DF337149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741F76-8339-7ED3-46A0-1AFDB04D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93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C7CF2-5BAF-152B-299F-1675D44E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5A7FCB-FDBD-E804-ABB1-4EA4146E8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4D6DB3-2D2F-9B42-3614-B4F8ECE4D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791A98-D113-A213-FACB-EECC7BAE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65D5-67AF-432E-A0F1-D4706B0A5C45}" type="datetime1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590881-C8C8-3E08-8A12-69DB7FA2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BBDDB0-26DE-F537-CE92-9FEAC5CA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55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3ED7F-3295-B15B-765D-7FBB4E1D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DCCA9B-8F5B-D0A5-6881-519B6FE2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66D23C-6757-EBA0-428C-136FDFBE0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C37FB1-F7FB-2625-9111-7F0D492E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17F1-E57C-4DE9-AA51-C744BE0BAED8}" type="datetime1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900319-77CD-FF86-9871-BC0B50F2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D11982-78D2-75BA-31C3-8B2BEE8A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72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4040DC-6745-6FB6-CB6F-C438E54A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5332"/>
          </a:xfrm>
          <a:prstGeom prst="rect">
            <a:avLst/>
          </a:prstGeom>
        </p:spPr>
        <p:txBody>
          <a:bodyPr vert="horz" lIns="91440" tIns="10800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021FEF-192A-8BC3-A937-79B911BE7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157"/>
            <a:ext cx="10515600" cy="451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787B70-5DF9-994A-9342-85493ECAD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4FD482-9425-4DD5-A33B-AE407C7474E8}" type="datetime1">
              <a:rPr kumimoji="1" lang="ja-JP" altLang="en-US" smtClean="0"/>
              <a:t>2024/5/20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FC317F-1E82-4696-8705-93612430E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D6EC16-49C6-0E9A-E8A8-CFD6B00D9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77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FDC953-F94B-4BF6-9058-77E5342884D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1026" name="Picture 2" descr="株式会社ラクスのプレスキット｜PR TIMES">
            <a:extLst>
              <a:ext uri="{FF2B5EF4-FFF2-40B4-BE49-F238E27FC236}">
                <a16:creationId xmlns:a16="http://schemas.microsoft.com/office/drawing/2014/main" id="{3380C99A-AD87-303F-4025-C93F8CAC15F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8" r="22779"/>
          <a:stretch/>
        </p:blipFill>
        <p:spPr bwMode="auto">
          <a:xfrm>
            <a:off x="11645404" y="0"/>
            <a:ext cx="546596" cy="54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94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游ゴシック" panose="020B0400000000000000" pitchFamily="34" charset="-128"/>
          <a:ea typeface="游ゴシック" panose="020B04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46436F-F616-4490-EBC6-620F25637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7</a:t>
            </a:r>
            <a:r>
              <a:rPr lang="ja-JP" altLang="en-US" dirty="0"/>
              <a:t>章　</a:t>
            </a:r>
            <a:br>
              <a:rPr lang="en-US" altLang="ja-JP" dirty="0"/>
            </a:br>
            <a:r>
              <a:rPr lang="ja-JP" altLang="en-US" dirty="0"/>
              <a:t>制御フローを読みやすく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73DD06-A85A-739D-1FFF-7B6E9E645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5386"/>
            <a:ext cx="9144000" cy="1837264"/>
          </a:xfrm>
        </p:spPr>
        <p:txBody>
          <a:bodyPr>
            <a:normAutofit/>
          </a:bodyPr>
          <a:lstStyle/>
          <a:p>
            <a:r>
              <a:rPr lang="en-US" altLang="ja-JP" i="1" dirty="0"/>
              <a:t>Dustin Boswell, Trevor </a:t>
            </a:r>
            <a:r>
              <a:rPr lang="en-US" altLang="ja-JP" i="1" dirty="0" err="1"/>
              <a:t>Foucher</a:t>
            </a:r>
            <a:r>
              <a:rPr lang="en-US" altLang="ja-JP" i="1" dirty="0"/>
              <a:t>,</a:t>
            </a:r>
          </a:p>
          <a:p>
            <a:r>
              <a:rPr lang="en-US" altLang="ja-JP" i="1" dirty="0"/>
              <a:t>『The Art of Readable Code』,</a:t>
            </a:r>
          </a:p>
          <a:p>
            <a:r>
              <a:rPr lang="en-US" altLang="ja-JP" i="1" dirty="0"/>
              <a:t>2011 O’REILLY</a:t>
            </a:r>
          </a:p>
          <a:p>
            <a:pPr algn="r"/>
            <a:r>
              <a:rPr lang="en-US" altLang="ja-JP" dirty="0"/>
              <a:t>24</a:t>
            </a:r>
            <a:r>
              <a:rPr lang="ja-JP" altLang="en-US" dirty="0"/>
              <a:t>卒　初田 玲音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AA16D7-364D-1F62-4C96-58DBDB5C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2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1F1FE9-9F37-9175-CA87-D1A5EA82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どっちが読みやすい？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2303BE-30ED-9D21-AF5F-3A9EB5A88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601" y="2005778"/>
            <a:ext cx="5652000" cy="4171181"/>
          </a:xfrm>
          <a:solidFill>
            <a:srgbClr val="1F1F1F"/>
          </a:solidFill>
        </p:spPr>
        <p:txBody>
          <a:bodyPr lIns="180000" anchor="ctr">
            <a:normAutofit/>
          </a:bodyPr>
          <a:lstStyle/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received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A9AEF7FD-4E87-3AB3-40A7-E46BACF39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308" y="2005778"/>
            <a:ext cx="5651091" cy="4171182"/>
          </a:xfrm>
          <a:solidFill>
            <a:srgbClr val="1F1F1F"/>
          </a:solidFill>
        </p:spPr>
        <p:txBody>
          <a:bodyPr lIns="180000" anchor="ctr"/>
          <a:lstStyle/>
          <a:p>
            <a:pPr marL="0" indent="0">
              <a:buNone/>
            </a:pPr>
            <a:r>
              <a:rPr lang="en-US" altLang="ja-JP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ja-JP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altLang="ja-JP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&gt; </a:t>
            </a:r>
            <a:r>
              <a:rPr lang="en-US" altLang="ja-JP" sz="2800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received</a:t>
            </a:r>
            <a:r>
              <a:rPr lang="en-US" altLang="ja-JP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sz="2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0DB4DF-61AA-5FED-3D71-55B2C37B2753}"/>
              </a:ext>
            </a:extLst>
          </p:cNvPr>
          <p:cNvSpPr/>
          <p:nvPr/>
        </p:nvSpPr>
        <p:spPr>
          <a:xfrm>
            <a:off x="139201" y="1759973"/>
            <a:ext cx="668593" cy="6685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1</a:t>
            </a:r>
            <a:endParaRPr kumimoji="1" lang="ja-JP" altLang="en-US" sz="32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82B9496-2625-2538-3EC8-37DEE129CEBF}"/>
              </a:ext>
            </a:extLst>
          </p:cNvPr>
          <p:cNvSpPr/>
          <p:nvPr/>
        </p:nvSpPr>
        <p:spPr>
          <a:xfrm>
            <a:off x="6096000" y="1733977"/>
            <a:ext cx="668593" cy="6685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4BA549E-CC6D-6E80-A59E-EFC53CE2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580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1F1FE9-9F37-9175-CA87-D1A5EA82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どっちが読みやすい？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2303BE-30ED-9D21-AF5F-3A9EB5A88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601" y="2005778"/>
            <a:ext cx="5652000" cy="4171181"/>
          </a:xfrm>
          <a:solidFill>
            <a:srgbClr val="1F1F1F"/>
          </a:solidFill>
        </p:spPr>
        <p:txBody>
          <a:bodyPr lIns="180000" anchor="ctr">
            <a:normAutofit/>
          </a:bodyPr>
          <a:lstStyle/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received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A9AEF7FD-4E87-3AB3-40A7-E46BACF39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308" y="2005778"/>
            <a:ext cx="5651091" cy="4171182"/>
          </a:xfrm>
          <a:solidFill>
            <a:schemeClr val="tx1">
              <a:lumMod val="50000"/>
              <a:lumOff val="50000"/>
            </a:schemeClr>
          </a:solidFill>
        </p:spPr>
        <p:txBody>
          <a:bodyPr lIns="180000" anchor="ctr"/>
          <a:lstStyle/>
          <a:p>
            <a:pPr marL="0" indent="0">
              <a:buNone/>
            </a:pPr>
            <a:r>
              <a:rPr lang="en-US" altLang="ja-JP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ja-JP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ja-JP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ja-JP" sz="2800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received</a:t>
            </a:r>
            <a:r>
              <a:rPr lang="en-US" altLang="ja-JP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endParaRPr lang="en-US" altLang="ja-JP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0DB4DF-61AA-5FED-3D71-55B2C37B2753}"/>
              </a:ext>
            </a:extLst>
          </p:cNvPr>
          <p:cNvSpPr/>
          <p:nvPr/>
        </p:nvSpPr>
        <p:spPr>
          <a:xfrm>
            <a:off x="139201" y="1759973"/>
            <a:ext cx="668593" cy="6685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1</a:t>
            </a:r>
            <a:endParaRPr kumimoji="1" lang="ja-JP" altLang="en-US" sz="32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82B9496-2625-2538-3EC8-37DEE129CEBF}"/>
              </a:ext>
            </a:extLst>
          </p:cNvPr>
          <p:cNvSpPr/>
          <p:nvPr/>
        </p:nvSpPr>
        <p:spPr>
          <a:xfrm>
            <a:off x="6096000" y="1733977"/>
            <a:ext cx="668593" cy="6685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3" name="円: 塗りつぶしなし 2">
            <a:extLst>
              <a:ext uri="{FF2B5EF4-FFF2-40B4-BE49-F238E27FC236}">
                <a16:creationId xmlns:a16="http://schemas.microsoft.com/office/drawing/2014/main" id="{00DDD343-C3DC-B357-F8F1-0A403BB883AF}"/>
              </a:ext>
            </a:extLst>
          </p:cNvPr>
          <p:cNvSpPr/>
          <p:nvPr/>
        </p:nvSpPr>
        <p:spPr>
          <a:xfrm>
            <a:off x="4740765" y="3087329"/>
            <a:ext cx="903793" cy="903793"/>
          </a:xfrm>
          <a:prstGeom prst="donut">
            <a:avLst>
              <a:gd name="adj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628B2D-D5ED-9338-9543-967A9BC5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283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76E6549-265F-F799-8B9D-9209A38D918F}"/>
              </a:ext>
            </a:extLst>
          </p:cNvPr>
          <p:cNvSpPr txBox="1"/>
          <p:nvPr/>
        </p:nvSpPr>
        <p:spPr>
          <a:xfrm>
            <a:off x="1238864" y="3655142"/>
            <a:ext cx="9714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chemeClr val="bg1"/>
                </a:solidFill>
              </a:rPr>
              <a:t>できるだけ</a:t>
            </a:r>
            <a:r>
              <a:rPr kumimoji="1" lang="ja-JP" altLang="en-US" sz="4800" b="1" dirty="0">
                <a:solidFill>
                  <a:schemeClr val="bg1"/>
                </a:solidFill>
              </a:rPr>
              <a:t>「自然」</a:t>
            </a:r>
            <a:r>
              <a:rPr kumimoji="1" lang="ja-JP" altLang="en-US" sz="4000" dirty="0">
                <a:solidFill>
                  <a:schemeClr val="bg1"/>
                </a:solidFill>
              </a:rPr>
              <a:t>にする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EF95020-0DF1-38CD-327F-1AA8E7A8D3DD}"/>
              </a:ext>
            </a:extLst>
          </p:cNvPr>
          <p:cNvSpPr txBox="1"/>
          <p:nvPr/>
        </p:nvSpPr>
        <p:spPr>
          <a:xfrm>
            <a:off x="4980039" y="2187195"/>
            <a:ext cx="2231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>
                <a:solidFill>
                  <a:schemeClr val="bg1"/>
                </a:solidFill>
              </a:rPr>
              <a:t>鍵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5A644E0-6B57-D0F3-2BEE-E1D10491E460}"/>
              </a:ext>
            </a:extLst>
          </p:cNvPr>
          <p:cNvCxnSpPr>
            <a:cxnSpLocks/>
          </p:cNvCxnSpPr>
          <p:nvPr/>
        </p:nvCxnSpPr>
        <p:spPr>
          <a:xfrm>
            <a:off x="5363497" y="3168445"/>
            <a:ext cx="146500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DFBAB1-8EF9-1EB4-3637-BF1F8E5A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667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6032F0-E7F3-82D6-5AA5-48A99B2E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1D2BCE-BE08-33C2-14B2-DCFE9C63D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条件式の引数</a:t>
            </a:r>
            <a:endParaRPr lang="en-US" altLang="ja-JP" dirty="0"/>
          </a:p>
          <a:p>
            <a:r>
              <a:rPr lang="en-US" altLang="ja-JP" dirty="0"/>
              <a:t>i</a:t>
            </a:r>
            <a:r>
              <a:rPr kumimoji="1" lang="en-US" altLang="ja-JP" dirty="0"/>
              <a:t>f/else </a:t>
            </a:r>
            <a:r>
              <a:rPr kumimoji="1" lang="ja-JP" altLang="en-US" dirty="0"/>
              <a:t>の並び順</a:t>
            </a:r>
            <a:endParaRPr kumimoji="1" lang="en-US" altLang="ja-JP" dirty="0"/>
          </a:p>
          <a:p>
            <a:r>
              <a:rPr kumimoji="1" lang="en-US" altLang="ja-JP" dirty="0"/>
              <a:t>3</a:t>
            </a:r>
            <a:r>
              <a:rPr kumimoji="1" lang="ja-JP" altLang="en-US" dirty="0"/>
              <a:t>項演算子は避けよ</a:t>
            </a:r>
            <a:endParaRPr lang="en-US" altLang="ja-JP" dirty="0"/>
          </a:p>
          <a:p>
            <a:r>
              <a:rPr lang="en-US" altLang="ja-JP" dirty="0"/>
              <a:t>do/while</a:t>
            </a:r>
            <a:r>
              <a:rPr lang="ja-JP" altLang="en-US" dirty="0"/>
              <a:t>は避けよ</a:t>
            </a:r>
            <a:endParaRPr lang="en-US" altLang="ja-JP" dirty="0"/>
          </a:p>
          <a:p>
            <a:r>
              <a:rPr lang="ja-JP" altLang="en-US" dirty="0"/>
              <a:t>ネストは浅くせよ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396761-09AF-6E58-96FC-6F3643B0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444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条件式の引数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左側 </a:t>
            </a:r>
            <a:r>
              <a:rPr kumimoji="1" lang="en-US" altLang="ja-JP" dirty="0"/>
              <a:t>: </a:t>
            </a:r>
            <a:r>
              <a:rPr kumimoji="1" lang="ja-JP" altLang="en-US" b="1" dirty="0"/>
              <a:t>調査対象</a:t>
            </a:r>
            <a:r>
              <a:rPr kumimoji="1" lang="ja-JP" altLang="en-US" dirty="0"/>
              <a:t>　</a:t>
            </a:r>
            <a:endParaRPr kumimoji="1" lang="en-US" altLang="ja-JP" dirty="0"/>
          </a:p>
          <a:p>
            <a:r>
              <a:rPr lang="ja-JP" altLang="en-US" dirty="0"/>
              <a:t>右側</a:t>
            </a:r>
            <a:r>
              <a:rPr lang="en-US" altLang="ja-JP" dirty="0"/>
              <a:t> : </a:t>
            </a:r>
            <a:r>
              <a:rPr lang="ja-JP" altLang="en-US" b="1" dirty="0"/>
              <a:t>比較対象</a:t>
            </a:r>
            <a:endParaRPr kumimoji="1" lang="ja-JP" altLang="en-US" b="1" dirty="0"/>
          </a:p>
        </p:txBody>
      </p:sp>
      <p:sp>
        <p:nvSpPr>
          <p:cNvPr id="5" name="コンテンツ プレースホルダー 5">
            <a:extLst>
              <a:ext uri="{FF2B5EF4-FFF2-40B4-BE49-F238E27FC236}">
                <a16:creationId xmlns:a16="http://schemas.microsoft.com/office/drawing/2014/main" id="{A11A6526-71CF-8D2B-BD94-A7A35EF899CE}"/>
              </a:ext>
            </a:extLst>
          </p:cNvPr>
          <p:cNvSpPr txBox="1">
            <a:spLocks/>
          </p:cNvSpPr>
          <p:nvPr/>
        </p:nvSpPr>
        <p:spPr>
          <a:xfrm>
            <a:off x="1034845" y="2772697"/>
            <a:ext cx="4726858" cy="3720177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received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&gt; 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received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057C4E-8F7C-6859-038E-9D483BABF738}"/>
              </a:ext>
            </a:extLst>
          </p:cNvPr>
          <p:cNvSpPr txBox="1"/>
          <p:nvPr/>
        </p:nvSpPr>
        <p:spPr>
          <a:xfrm>
            <a:off x="5958348" y="2772697"/>
            <a:ext cx="57715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条件を</a:t>
            </a:r>
            <a:r>
              <a:rPr kumimoji="1" lang="ja-JP" altLang="en-US" sz="2800" b="1" dirty="0"/>
              <a:t>日本語</a:t>
            </a:r>
            <a:r>
              <a:rPr kumimoji="1" lang="ja-JP" altLang="en-US" sz="2800" dirty="0"/>
              <a:t>で考えると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b="1" dirty="0">
                <a:solidFill>
                  <a:srgbClr val="FF0000"/>
                </a:solidFill>
              </a:rPr>
              <a:t>自然</a:t>
            </a:r>
            <a:endParaRPr kumimoji="1" lang="en-US" altLang="ja-JP" sz="28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received</a:t>
            </a:r>
            <a:r>
              <a:rPr kumimoji="1" lang="ja-JP" altLang="en-US" sz="2800" dirty="0"/>
              <a:t>が</a:t>
            </a:r>
            <a:r>
              <a:rPr lang="en-US" altLang="ja-JP" sz="280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kumimoji="1" lang="ja-JP" altLang="en-US" sz="2800" dirty="0"/>
              <a:t>未満なら</a:t>
            </a: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b="1" dirty="0">
                <a:solidFill>
                  <a:schemeClr val="accent2"/>
                </a:solidFill>
              </a:rPr>
              <a:t>不自然</a:t>
            </a:r>
            <a:endParaRPr kumimoji="1" lang="en-US" altLang="ja-JP" sz="2800" b="1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kumimoji="1" lang="ja-JP" altLang="en-US" sz="2800" dirty="0"/>
              <a:t>が</a:t>
            </a:r>
            <a:r>
              <a:rPr lang="en-US" altLang="ja-JP" sz="28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received</a:t>
            </a:r>
            <a:r>
              <a:rPr kumimoji="1" lang="ja-JP" altLang="en-US" sz="2800" dirty="0"/>
              <a:t>より大きいなら</a:t>
            </a:r>
            <a:endParaRPr kumimoji="1" lang="en-US" altLang="ja-JP" sz="2800" dirty="0"/>
          </a:p>
        </p:txBody>
      </p:sp>
      <p:sp>
        <p:nvSpPr>
          <p:cNvPr id="7" name="円: 塗りつぶしなし 6">
            <a:extLst>
              <a:ext uri="{FF2B5EF4-FFF2-40B4-BE49-F238E27FC236}">
                <a16:creationId xmlns:a16="http://schemas.microsoft.com/office/drawing/2014/main" id="{F9650CB2-4024-AE6E-293E-64B78D8635CE}"/>
              </a:ext>
            </a:extLst>
          </p:cNvPr>
          <p:cNvSpPr/>
          <p:nvPr/>
        </p:nvSpPr>
        <p:spPr>
          <a:xfrm>
            <a:off x="838200" y="2627669"/>
            <a:ext cx="429388" cy="429388"/>
          </a:xfrm>
          <a:prstGeom prst="donut">
            <a:avLst>
              <a:gd name="adj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乗算記号 7">
            <a:extLst>
              <a:ext uri="{FF2B5EF4-FFF2-40B4-BE49-F238E27FC236}">
                <a16:creationId xmlns:a16="http://schemas.microsoft.com/office/drawing/2014/main" id="{270E4AF1-711A-367C-81C0-7509F8A2D7CF}"/>
              </a:ext>
            </a:extLst>
          </p:cNvPr>
          <p:cNvSpPr/>
          <p:nvPr/>
        </p:nvSpPr>
        <p:spPr>
          <a:xfrm>
            <a:off x="709151" y="4545456"/>
            <a:ext cx="651387" cy="651387"/>
          </a:xfrm>
          <a:prstGeom prst="mathMultiply">
            <a:avLst>
              <a:gd name="adj1" fmla="val 1597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5FC5B6-BB5E-3BC7-161A-5EFC620A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762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if/else </a:t>
            </a:r>
            <a:r>
              <a:rPr kumimoji="1" lang="ja-JP" altLang="en-US" dirty="0"/>
              <a:t>の並び順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条件式が異なる</a:t>
            </a:r>
            <a:r>
              <a:rPr lang="en-US" altLang="ja-JP" sz="2000" dirty="0"/>
              <a:t>(</a:t>
            </a:r>
            <a:r>
              <a:rPr lang="ja-JP" altLang="en-US" sz="2000" dirty="0"/>
              <a:t>どちらも内容としては同じ</a:t>
            </a:r>
            <a:r>
              <a:rPr lang="en-US" altLang="ja-JP" sz="2000" dirty="0"/>
              <a:t>)</a:t>
            </a:r>
            <a:endParaRPr kumimoji="1" lang="ja-JP" altLang="en-US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7446251D-7EBC-D3BA-E9A1-FA2778AE23AB}"/>
              </a:ext>
            </a:extLst>
          </p:cNvPr>
          <p:cNvSpPr txBox="1">
            <a:spLocks/>
          </p:cNvSpPr>
          <p:nvPr/>
        </p:nvSpPr>
        <p:spPr>
          <a:xfrm>
            <a:off x="291601" y="2310578"/>
            <a:ext cx="5652000" cy="417118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//A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//B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コンテンツ プレースホルダー 6">
            <a:extLst>
              <a:ext uri="{FF2B5EF4-FFF2-40B4-BE49-F238E27FC236}">
                <a16:creationId xmlns:a16="http://schemas.microsoft.com/office/drawing/2014/main" id="{2F26D8DF-D2E2-57C1-E989-D8075C9DD171}"/>
              </a:ext>
            </a:extLst>
          </p:cNvPr>
          <p:cNvSpPr txBox="1">
            <a:spLocks/>
          </p:cNvSpPr>
          <p:nvPr/>
        </p:nvSpPr>
        <p:spPr>
          <a:xfrm>
            <a:off x="6249308" y="2310578"/>
            <a:ext cx="5651091" cy="4171182"/>
          </a:xfrm>
          <a:prstGeom prst="rect">
            <a:avLst/>
          </a:prstGeom>
          <a:solidFill>
            <a:srgbClr val="1F1F1F"/>
          </a:solidFill>
        </p:spPr>
        <p:txBody>
          <a:bodyPr lIns="18000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//B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//A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D6224F2-D8A7-19F0-8258-6A1441722F26}"/>
              </a:ext>
            </a:extLst>
          </p:cNvPr>
          <p:cNvSpPr/>
          <p:nvPr/>
        </p:nvSpPr>
        <p:spPr>
          <a:xfrm>
            <a:off x="139201" y="2064773"/>
            <a:ext cx="668593" cy="6685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1</a:t>
            </a:r>
            <a:endParaRPr kumimoji="1" lang="ja-JP" altLang="en-US" sz="32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7156BFE-FFE8-0A8F-0B30-A271C1ACFE46}"/>
              </a:ext>
            </a:extLst>
          </p:cNvPr>
          <p:cNvSpPr/>
          <p:nvPr/>
        </p:nvSpPr>
        <p:spPr>
          <a:xfrm>
            <a:off x="6096000" y="2038777"/>
            <a:ext cx="668593" cy="6685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A6CE32A-41C9-07E2-3E32-407F7AEA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781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if/else </a:t>
            </a:r>
            <a:r>
              <a:rPr kumimoji="1" lang="ja-JP" altLang="en-US" dirty="0"/>
              <a:t>の並び順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条件式が異なる</a:t>
            </a:r>
            <a:r>
              <a:rPr lang="en-US" altLang="ja-JP" sz="2000" dirty="0"/>
              <a:t>(</a:t>
            </a:r>
            <a:r>
              <a:rPr lang="ja-JP" altLang="en-US" sz="2000" dirty="0"/>
              <a:t>どちらも内容としては同じ</a:t>
            </a:r>
            <a:r>
              <a:rPr lang="en-US" altLang="ja-JP" sz="2000" dirty="0"/>
              <a:t>)</a:t>
            </a:r>
            <a:endParaRPr kumimoji="1" lang="ja-JP" altLang="en-US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7446251D-7EBC-D3BA-E9A1-FA2778AE23AB}"/>
              </a:ext>
            </a:extLst>
          </p:cNvPr>
          <p:cNvSpPr txBox="1">
            <a:spLocks/>
          </p:cNvSpPr>
          <p:nvPr/>
        </p:nvSpPr>
        <p:spPr>
          <a:xfrm>
            <a:off x="291601" y="2310578"/>
            <a:ext cx="5652000" cy="417118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//A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//B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コンテンツ プレースホルダー 6">
            <a:extLst>
              <a:ext uri="{FF2B5EF4-FFF2-40B4-BE49-F238E27FC236}">
                <a16:creationId xmlns:a16="http://schemas.microsoft.com/office/drawing/2014/main" id="{2F26D8DF-D2E2-57C1-E989-D8075C9DD171}"/>
              </a:ext>
            </a:extLst>
          </p:cNvPr>
          <p:cNvSpPr txBox="1">
            <a:spLocks/>
          </p:cNvSpPr>
          <p:nvPr/>
        </p:nvSpPr>
        <p:spPr>
          <a:xfrm>
            <a:off x="6249308" y="2310578"/>
            <a:ext cx="5651091" cy="4171182"/>
          </a:xfrm>
          <a:prstGeom prst="rect">
            <a:avLst/>
          </a:prstGeom>
          <a:solidFill>
            <a:srgbClr val="1F1F1F"/>
          </a:solidFill>
        </p:spPr>
        <p:txBody>
          <a:bodyPr lIns="18000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//B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//A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D6224F2-D8A7-19F0-8258-6A1441722F26}"/>
              </a:ext>
            </a:extLst>
          </p:cNvPr>
          <p:cNvSpPr/>
          <p:nvPr/>
        </p:nvSpPr>
        <p:spPr>
          <a:xfrm>
            <a:off x="139201" y="2064773"/>
            <a:ext cx="668593" cy="6685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1</a:t>
            </a:r>
            <a:endParaRPr kumimoji="1" lang="ja-JP" altLang="en-US" sz="32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7156BFE-FFE8-0A8F-0B30-A271C1ACFE46}"/>
              </a:ext>
            </a:extLst>
          </p:cNvPr>
          <p:cNvSpPr/>
          <p:nvPr/>
        </p:nvSpPr>
        <p:spPr>
          <a:xfrm>
            <a:off x="6096000" y="2038777"/>
            <a:ext cx="668593" cy="6685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4B65ED6-5EC9-0C23-67DF-53B94A85EEA8}"/>
              </a:ext>
            </a:extLst>
          </p:cNvPr>
          <p:cNvSpPr/>
          <p:nvPr/>
        </p:nvSpPr>
        <p:spPr>
          <a:xfrm>
            <a:off x="868680" y="2824480"/>
            <a:ext cx="1554480" cy="604520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552FA36-C447-C74B-1F07-76C05FBAE5F8}"/>
              </a:ext>
            </a:extLst>
          </p:cNvPr>
          <p:cNvSpPr/>
          <p:nvPr/>
        </p:nvSpPr>
        <p:spPr>
          <a:xfrm>
            <a:off x="6818376" y="2824480"/>
            <a:ext cx="1554480" cy="604520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7A02A2-3EA4-2025-F710-E479BF78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842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if/else </a:t>
            </a:r>
            <a:r>
              <a:rPr kumimoji="1" lang="ja-JP" altLang="en-US" dirty="0"/>
              <a:t>の並び順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条件式が異なる</a:t>
            </a:r>
            <a:r>
              <a:rPr lang="en-US" altLang="ja-JP" sz="2000" dirty="0"/>
              <a:t>(</a:t>
            </a:r>
            <a:r>
              <a:rPr lang="ja-JP" altLang="en-US" sz="2000" dirty="0"/>
              <a:t>どちらも内容としては同じ</a:t>
            </a:r>
            <a:r>
              <a:rPr lang="en-US" altLang="ja-JP" sz="2000" dirty="0"/>
              <a:t>)</a:t>
            </a:r>
            <a:endParaRPr kumimoji="1" lang="ja-JP" altLang="en-US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7446251D-7EBC-D3BA-E9A1-FA2778AE23AB}"/>
              </a:ext>
            </a:extLst>
          </p:cNvPr>
          <p:cNvSpPr txBox="1">
            <a:spLocks/>
          </p:cNvSpPr>
          <p:nvPr/>
        </p:nvSpPr>
        <p:spPr>
          <a:xfrm>
            <a:off x="291601" y="2310578"/>
            <a:ext cx="5652000" cy="417118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//A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//B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コンテンツ プレースホルダー 6">
            <a:extLst>
              <a:ext uri="{FF2B5EF4-FFF2-40B4-BE49-F238E27FC236}">
                <a16:creationId xmlns:a16="http://schemas.microsoft.com/office/drawing/2014/main" id="{2F26D8DF-D2E2-57C1-E989-D8075C9DD171}"/>
              </a:ext>
            </a:extLst>
          </p:cNvPr>
          <p:cNvSpPr txBox="1">
            <a:spLocks/>
          </p:cNvSpPr>
          <p:nvPr/>
        </p:nvSpPr>
        <p:spPr>
          <a:xfrm>
            <a:off x="6249308" y="2310578"/>
            <a:ext cx="5651091" cy="417118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lIns="18000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ja-JP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en-US" altLang="ja-JP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altLang="ja-JP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//B</a:t>
            </a:r>
            <a:endParaRPr lang="en-US" altLang="ja-JP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latin typeface="Consolas" panose="020B0609020204030204" pitchFamily="49" charset="0"/>
              </a:rPr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ja-JP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6A9955"/>
                </a:solidFill>
                <a:latin typeface="Consolas" panose="020B0609020204030204" pitchFamily="49" charset="0"/>
              </a:rPr>
              <a:t>//A</a:t>
            </a:r>
            <a:endParaRPr lang="en-US" altLang="ja-JP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D6224F2-D8A7-19F0-8258-6A1441722F26}"/>
              </a:ext>
            </a:extLst>
          </p:cNvPr>
          <p:cNvSpPr/>
          <p:nvPr/>
        </p:nvSpPr>
        <p:spPr>
          <a:xfrm>
            <a:off x="139201" y="2064773"/>
            <a:ext cx="668593" cy="6685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1</a:t>
            </a:r>
            <a:endParaRPr kumimoji="1" lang="ja-JP" altLang="en-US" sz="32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7156BFE-FFE8-0A8F-0B30-A271C1ACFE46}"/>
              </a:ext>
            </a:extLst>
          </p:cNvPr>
          <p:cNvSpPr/>
          <p:nvPr/>
        </p:nvSpPr>
        <p:spPr>
          <a:xfrm>
            <a:off x="6096000" y="2038777"/>
            <a:ext cx="668593" cy="6685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4B65ED6-5EC9-0C23-67DF-53B94A85EEA8}"/>
              </a:ext>
            </a:extLst>
          </p:cNvPr>
          <p:cNvSpPr/>
          <p:nvPr/>
        </p:nvSpPr>
        <p:spPr>
          <a:xfrm>
            <a:off x="868680" y="2824480"/>
            <a:ext cx="1554480" cy="604520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A1D35436-9475-769A-A273-095DA133A43A}"/>
              </a:ext>
            </a:extLst>
          </p:cNvPr>
          <p:cNvSpPr/>
          <p:nvPr/>
        </p:nvSpPr>
        <p:spPr>
          <a:xfrm>
            <a:off x="3000148" y="3974885"/>
            <a:ext cx="3329532" cy="842565"/>
          </a:xfrm>
          <a:prstGeom prst="wedgeRectCallout">
            <a:avLst>
              <a:gd name="adj1" fmla="val -81924"/>
              <a:gd name="adj2" fmla="val -125650"/>
            </a:avLst>
          </a:prstGeom>
          <a:solidFill>
            <a:srgbClr val="FF0000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否定形 </a:t>
            </a:r>
            <a:r>
              <a:rPr lang="ja-JP" altLang="en-US" sz="2000" b="1" dirty="0">
                <a:solidFill>
                  <a:schemeClr val="bg1"/>
                </a:solidFill>
              </a:rPr>
              <a:t>より</a:t>
            </a:r>
            <a:r>
              <a:rPr lang="ja-JP" altLang="en-US" sz="2800" b="1" dirty="0">
                <a:solidFill>
                  <a:schemeClr val="bg1"/>
                </a:solidFill>
              </a:rPr>
              <a:t> 肯定系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05EF3E-0CAA-4C46-ACAA-FCC9A6D1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807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if/else </a:t>
            </a:r>
            <a:r>
              <a:rPr kumimoji="1" lang="ja-JP" altLang="en-US" dirty="0"/>
              <a:t>の並び順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並び順のルール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D45E10E-3C53-8979-817B-055ED0519F03}"/>
              </a:ext>
            </a:extLst>
          </p:cNvPr>
          <p:cNvSpPr txBox="1"/>
          <p:nvPr/>
        </p:nvSpPr>
        <p:spPr>
          <a:xfrm>
            <a:off x="2958465" y="2322362"/>
            <a:ext cx="627507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否定形より</a:t>
            </a:r>
            <a:r>
              <a:rPr kumimoji="1" lang="ja-JP" altLang="en-US" sz="5400" b="1" dirty="0">
                <a:solidFill>
                  <a:srgbClr val="FF0000"/>
                </a:solidFill>
              </a:rPr>
              <a:t>肯定系</a:t>
            </a:r>
            <a:endParaRPr kumimoji="1" lang="en-US" altLang="ja-JP" sz="54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ja-JP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ja-JP" altLang="en-US" sz="5400" b="1" dirty="0">
                <a:solidFill>
                  <a:srgbClr val="FF0000"/>
                </a:solidFill>
              </a:rPr>
              <a:t>単純</a:t>
            </a:r>
            <a:r>
              <a:rPr lang="ja-JP" altLang="en-US" sz="5400" dirty="0">
                <a:solidFill>
                  <a:srgbClr val="FF0000"/>
                </a:solidFill>
              </a:rPr>
              <a:t>な条件</a:t>
            </a:r>
            <a:r>
              <a:rPr lang="ja-JP" altLang="en-US" sz="4400" dirty="0"/>
              <a:t>を</a:t>
            </a:r>
            <a:r>
              <a:rPr lang="ja-JP" altLang="en-US" sz="5400" dirty="0"/>
              <a:t>先</a:t>
            </a:r>
            <a:r>
              <a:rPr lang="ja-JP" altLang="en-US" sz="4400" dirty="0"/>
              <a:t>に</a:t>
            </a:r>
            <a:endParaRPr lang="en-US" altLang="ja-JP" sz="5400" dirty="0"/>
          </a:p>
          <a:p>
            <a:pPr marL="342900" indent="-342900">
              <a:buFont typeface="+mj-lt"/>
              <a:buAutoNum type="arabicPeriod"/>
            </a:pPr>
            <a:endParaRPr lang="en-US" altLang="ja-JP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kumimoji="1" lang="ja-JP" altLang="en-US" sz="5400" b="1" dirty="0">
                <a:solidFill>
                  <a:srgbClr val="FF0000"/>
                </a:solidFill>
              </a:rPr>
              <a:t>目立つ</a:t>
            </a:r>
            <a:r>
              <a:rPr kumimoji="1" lang="ja-JP" altLang="en-US" sz="5400" dirty="0">
                <a:solidFill>
                  <a:srgbClr val="FF0000"/>
                </a:solidFill>
              </a:rPr>
              <a:t>条件</a:t>
            </a:r>
            <a:r>
              <a:rPr kumimoji="1" lang="ja-JP" altLang="en-US" sz="4400" dirty="0"/>
              <a:t>を</a:t>
            </a:r>
            <a:r>
              <a:rPr kumimoji="1" lang="ja-JP" altLang="en-US" sz="5400" dirty="0"/>
              <a:t>先</a:t>
            </a:r>
            <a:r>
              <a:rPr kumimoji="1" lang="ja-JP" altLang="en-US" sz="4400" dirty="0"/>
              <a:t>に</a:t>
            </a:r>
            <a:endParaRPr kumimoji="1" lang="ja-JP" altLang="en-US" sz="5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A92B70-4833-053D-5671-C338668A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364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if/else </a:t>
            </a:r>
            <a:r>
              <a:rPr kumimoji="1" lang="ja-JP" altLang="en-US" dirty="0"/>
              <a:t>の並び順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目立つ条件</a:t>
            </a:r>
            <a:r>
              <a:rPr lang="ja-JP" altLang="en-US" dirty="0"/>
              <a:t>の例</a:t>
            </a:r>
            <a:endParaRPr kumimoji="1" lang="ja-JP" altLang="en-US" dirty="0"/>
          </a:p>
        </p:txBody>
      </p:sp>
      <p:sp>
        <p:nvSpPr>
          <p:cNvPr id="5" name="コンテンツ プレースホルダー 5">
            <a:extLst>
              <a:ext uri="{FF2B5EF4-FFF2-40B4-BE49-F238E27FC236}">
                <a16:creationId xmlns:a16="http://schemas.microsoft.com/office/drawing/2014/main" id="{49269D18-FEE0-B29F-77C7-E2C83BC5BBF6}"/>
              </a:ext>
            </a:extLst>
          </p:cNvPr>
          <p:cNvSpPr txBox="1">
            <a:spLocks/>
          </p:cNvSpPr>
          <p:nvPr/>
        </p:nvSpPr>
        <p:spPr>
          <a:xfrm>
            <a:off x="1345951" y="2171701"/>
            <a:ext cx="9500099" cy="4310058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(!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url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hasQueryParameter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altLang="ja-JP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expand_all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response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reader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items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items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length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items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expand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01F4F9-7592-ACAE-7A73-8252A1E4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22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食事をしている人">
            <a:extLst>
              <a:ext uri="{FF2B5EF4-FFF2-40B4-BE49-F238E27FC236}">
                <a16:creationId xmlns:a16="http://schemas.microsoft.com/office/drawing/2014/main" id="{04734D34-2043-38FB-6486-04F43E85C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149" y="2895599"/>
            <a:ext cx="3790951" cy="3790951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DF806438-3D78-F5AA-4460-62FDCC95A136}"/>
              </a:ext>
            </a:extLst>
          </p:cNvPr>
          <p:cNvSpPr/>
          <p:nvPr/>
        </p:nvSpPr>
        <p:spPr>
          <a:xfrm>
            <a:off x="1485900" y="942974"/>
            <a:ext cx="10201275" cy="1886129"/>
          </a:xfrm>
          <a:prstGeom prst="wedgeRoundRectCallout">
            <a:avLst>
              <a:gd name="adj1" fmla="val -41001"/>
              <a:gd name="adj2" fmla="val 7664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制御フロー</a:t>
            </a:r>
            <a:r>
              <a:rPr kumimoji="1" lang="ja-JP" alt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って何だ</a:t>
            </a:r>
            <a:r>
              <a:rPr kumimoji="1" lang="en-US" altLang="ja-JP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…?</a:t>
            </a:r>
            <a:endParaRPr kumimoji="1" lang="ja-JP" altLang="en-US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B49F063-AE91-EC2B-DEBC-1FF44608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995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if/else </a:t>
            </a:r>
            <a:r>
              <a:rPr kumimoji="1" lang="ja-JP" altLang="en-US" dirty="0"/>
              <a:t>の並び順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目立つ条件</a:t>
            </a:r>
            <a:r>
              <a:rPr lang="ja-JP" altLang="en-US" dirty="0"/>
              <a:t>の例</a:t>
            </a:r>
            <a:endParaRPr kumimoji="1" lang="ja-JP" altLang="en-US" dirty="0"/>
          </a:p>
        </p:txBody>
      </p:sp>
      <p:sp>
        <p:nvSpPr>
          <p:cNvPr id="5" name="コンテンツ プレースホルダー 5">
            <a:extLst>
              <a:ext uri="{FF2B5EF4-FFF2-40B4-BE49-F238E27FC236}">
                <a16:creationId xmlns:a16="http://schemas.microsoft.com/office/drawing/2014/main" id="{49269D18-FEE0-B29F-77C7-E2C83BC5BBF6}"/>
              </a:ext>
            </a:extLst>
          </p:cNvPr>
          <p:cNvSpPr txBox="1">
            <a:spLocks/>
          </p:cNvSpPr>
          <p:nvPr/>
        </p:nvSpPr>
        <p:spPr>
          <a:xfrm>
            <a:off x="1345951" y="2171701"/>
            <a:ext cx="9500099" cy="4310058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(!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url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hasQueryParameter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altLang="ja-JP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expand_all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response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reader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items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items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length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items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expand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50ABE97-9918-DA49-0807-5E1D1BE1C3D0}"/>
              </a:ext>
            </a:extLst>
          </p:cNvPr>
          <p:cNvSpPr/>
          <p:nvPr/>
        </p:nvSpPr>
        <p:spPr>
          <a:xfrm>
            <a:off x="6561201" y="2424430"/>
            <a:ext cx="2592324" cy="661670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591D75-50EB-AE14-AE0C-99C75306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444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if/else </a:t>
            </a:r>
            <a:r>
              <a:rPr kumimoji="1" lang="ja-JP" altLang="en-US" dirty="0"/>
              <a:t>の並び順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目立つ条件</a:t>
            </a:r>
            <a:r>
              <a:rPr lang="ja-JP" altLang="en-US" dirty="0"/>
              <a:t>の例</a:t>
            </a:r>
            <a:endParaRPr kumimoji="1" lang="ja-JP" altLang="en-US" dirty="0"/>
          </a:p>
        </p:txBody>
      </p:sp>
      <p:sp>
        <p:nvSpPr>
          <p:cNvPr id="5" name="コンテンツ プレースホルダー 5">
            <a:extLst>
              <a:ext uri="{FF2B5EF4-FFF2-40B4-BE49-F238E27FC236}">
                <a16:creationId xmlns:a16="http://schemas.microsoft.com/office/drawing/2014/main" id="{49269D18-FEE0-B29F-77C7-E2C83BC5BBF6}"/>
              </a:ext>
            </a:extLst>
          </p:cNvPr>
          <p:cNvSpPr txBox="1">
            <a:spLocks/>
          </p:cNvSpPr>
          <p:nvPr/>
        </p:nvSpPr>
        <p:spPr>
          <a:xfrm>
            <a:off x="1345951" y="2171701"/>
            <a:ext cx="9500099" cy="4310058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(!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url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hasQueryParameter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altLang="ja-JP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expand_all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response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reader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items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items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length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items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expand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50ABE97-9918-DA49-0807-5E1D1BE1C3D0}"/>
              </a:ext>
            </a:extLst>
          </p:cNvPr>
          <p:cNvSpPr/>
          <p:nvPr/>
        </p:nvSpPr>
        <p:spPr>
          <a:xfrm>
            <a:off x="6561201" y="2424430"/>
            <a:ext cx="2592324" cy="661670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591D75-50EB-AE14-AE0C-99C75306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6125CBA2-D1E9-09FA-5AF5-0F9BCC9E2F44}"/>
              </a:ext>
            </a:extLst>
          </p:cNvPr>
          <p:cNvSpPr/>
          <p:nvPr/>
        </p:nvSpPr>
        <p:spPr>
          <a:xfrm>
            <a:off x="8036333" y="3615695"/>
            <a:ext cx="3411029" cy="1176224"/>
          </a:xfrm>
          <a:prstGeom prst="wedgeRectCallout">
            <a:avLst>
              <a:gd name="adj1" fmla="val -71889"/>
              <a:gd name="adj2" fmla="val -105905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err="1">
                <a:solidFill>
                  <a:schemeClr val="bg1"/>
                </a:solidFill>
              </a:rPr>
              <a:t>expand_all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を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考えるな</a:t>
            </a:r>
            <a:r>
              <a:rPr lang="en-US" altLang="ja-JP" sz="2400" b="1" dirty="0">
                <a:solidFill>
                  <a:schemeClr val="bg1"/>
                </a:solidFill>
              </a:rPr>
              <a:t>……</a:t>
            </a:r>
            <a:r>
              <a:rPr lang="ja-JP" altLang="en-US" sz="3200" b="1" dirty="0">
                <a:solidFill>
                  <a:schemeClr val="bg1"/>
                </a:solidFill>
              </a:rPr>
              <a:t>無理</a:t>
            </a:r>
            <a:r>
              <a:rPr lang="ja-JP" altLang="en-US" sz="2400" b="1" dirty="0">
                <a:solidFill>
                  <a:schemeClr val="bg1"/>
                </a:solidFill>
              </a:rPr>
              <a:t>！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143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if/else </a:t>
            </a:r>
            <a:r>
              <a:rPr kumimoji="1" lang="ja-JP" altLang="en-US" dirty="0"/>
              <a:t>の並び順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目立つ条件</a:t>
            </a:r>
            <a:r>
              <a:rPr lang="ja-JP" altLang="en-US" dirty="0"/>
              <a:t>の例</a:t>
            </a:r>
            <a:endParaRPr kumimoji="1" lang="ja-JP" altLang="en-US" dirty="0"/>
          </a:p>
        </p:txBody>
      </p:sp>
      <p:sp>
        <p:nvSpPr>
          <p:cNvPr id="5" name="コンテンツ プレースホルダー 5">
            <a:extLst>
              <a:ext uri="{FF2B5EF4-FFF2-40B4-BE49-F238E27FC236}">
                <a16:creationId xmlns:a16="http://schemas.microsoft.com/office/drawing/2014/main" id="{49269D18-FEE0-B29F-77C7-E2C83BC5BBF6}"/>
              </a:ext>
            </a:extLst>
          </p:cNvPr>
          <p:cNvSpPr txBox="1">
            <a:spLocks/>
          </p:cNvSpPr>
          <p:nvPr/>
        </p:nvSpPr>
        <p:spPr>
          <a:xfrm>
            <a:off x="1345951" y="2171701"/>
            <a:ext cx="9500099" cy="4310058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(!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url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hasQueryParameter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altLang="ja-JP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expand_all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response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reader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items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items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length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items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expand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50ABE97-9918-DA49-0807-5E1D1BE1C3D0}"/>
              </a:ext>
            </a:extLst>
          </p:cNvPr>
          <p:cNvSpPr/>
          <p:nvPr/>
        </p:nvSpPr>
        <p:spPr>
          <a:xfrm>
            <a:off x="6561201" y="2424430"/>
            <a:ext cx="2592324" cy="661670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591D75-50EB-AE14-AE0C-99C75306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2F55AAD8-7406-63ED-C65E-0E8B6574DA07}"/>
              </a:ext>
            </a:extLst>
          </p:cNvPr>
          <p:cNvSpPr/>
          <p:nvPr/>
        </p:nvSpPr>
        <p:spPr>
          <a:xfrm>
            <a:off x="6561201" y="5398395"/>
            <a:ext cx="3952861" cy="842565"/>
          </a:xfrm>
          <a:prstGeom prst="wedgeRectCallout">
            <a:avLst>
              <a:gd name="adj1" fmla="val -53765"/>
              <a:gd name="adj2" fmla="val -319348"/>
            </a:avLst>
          </a:prstGeom>
          <a:solidFill>
            <a:srgbClr val="FF0000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否定形 </a:t>
            </a:r>
            <a:r>
              <a:rPr lang="ja-JP" altLang="en-US" sz="2000" b="1" dirty="0">
                <a:solidFill>
                  <a:schemeClr val="bg1"/>
                </a:solidFill>
              </a:rPr>
              <a:t>のこと目に入らん</a:t>
            </a:r>
            <a:r>
              <a:rPr lang="ja-JP" altLang="en-US" sz="2800" b="1" dirty="0">
                <a:solidFill>
                  <a:schemeClr val="bg1"/>
                </a:solidFill>
              </a:rPr>
              <a:t> 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81E3B6C9-6DAD-2407-FDE7-F1F7DFAF4FF7}"/>
              </a:ext>
            </a:extLst>
          </p:cNvPr>
          <p:cNvSpPr/>
          <p:nvPr/>
        </p:nvSpPr>
        <p:spPr>
          <a:xfrm>
            <a:off x="8036333" y="3615695"/>
            <a:ext cx="3411029" cy="1176224"/>
          </a:xfrm>
          <a:prstGeom prst="wedgeRectCallout">
            <a:avLst>
              <a:gd name="adj1" fmla="val -71889"/>
              <a:gd name="adj2" fmla="val -105905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err="1">
                <a:solidFill>
                  <a:schemeClr val="bg1"/>
                </a:solidFill>
              </a:rPr>
              <a:t>expand_all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を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考えるな</a:t>
            </a:r>
            <a:r>
              <a:rPr lang="en-US" altLang="ja-JP" sz="2400" b="1" dirty="0">
                <a:solidFill>
                  <a:schemeClr val="bg1"/>
                </a:solidFill>
              </a:rPr>
              <a:t>……</a:t>
            </a:r>
            <a:r>
              <a:rPr lang="ja-JP" altLang="en-US" sz="3200" b="1" dirty="0">
                <a:solidFill>
                  <a:schemeClr val="bg1"/>
                </a:solidFill>
              </a:rPr>
              <a:t>無理</a:t>
            </a:r>
            <a:r>
              <a:rPr lang="ja-JP" altLang="en-US" sz="2400" b="1" dirty="0">
                <a:solidFill>
                  <a:schemeClr val="bg1"/>
                </a:solidFill>
              </a:rPr>
              <a:t>！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629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if/else </a:t>
            </a:r>
            <a:r>
              <a:rPr kumimoji="1" lang="ja-JP" altLang="en-US" dirty="0"/>
              <a:t>の並び順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目立つ条件</a:t>
            </a:r>
            <a:r>
              <a:rPr lang="ja-JP" altLang="en-US" dirty="0"/>
              <a:t>の例</a:t>
            </a:r>
            <a:endParaRPr kumimoji="1" lang="ja-JP" altLang="en-US" dirty="0"/>
          </a:p>
        </p:txBody>
      </p:sp>
      <p:sp>
        <p:nvSpPr>
          <p:cNvPr id="5" name="コンテンツ プレースホルダー 5">
            <a:extLst>
              <a:ext uri="{FF2B5EF4-FFF2-40B4-BE49-F238E27FC236}">
                <a16:creationId xmlns:a16="http://schemas.microsoft.com/office/drawing/2014/main" id="{49269D18-FEE0-B29F-77C7-E2C83BC5BBF6}"/>
              </a:ext>
            </a:extLst>
          </p:cNvPr>
          <p:cNvSpPr txBox="1">
            <a:spLocks/>
          </p:cNvSpPr>
          <p:nvPr/>
        </p:nvSpPr>
        <p:spPr>
          <a:xfrm>
            <a:off x="1345951" y="2171701"/>
            <a:ext cx="9500099" cy="4310058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url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hasQueryParameter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altLang="ja-JP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expand_all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)){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items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length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	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items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expand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response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reader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items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835906A-6F69-0F42-4028-D0F2F4F1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DA614A4D-205D-9B7B-5147-AE499E49A172}"/>
              </a:ext>
            </a:extLst>
          </p:cNvPr>
          <p:cNvSpPr/>
          <p:nvPr/>
        </p:nvSpPr>
        <p:spPr>
          <a:xfrm>
            <a:off x="9321989" y="5302117"/>
            <a:ext cx="2113798" cy="496800"/>
          </a:xfrm>
          <a:prstGeom prst="wedgeRectCallout">
            <a:avLst>
              <a:gd name="adj1" fmla="val -17855"/>
              <a:gd name="adj2" fmla="val -151608"/>
            </a:avLst>
          </a:prstGeom>
          <a:solidFill>
            <a:srgbClr val="FF0000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先に処理</a:t>
            </a:r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461BB982-0A33-E7F8-504C-4AC9293C797D}"/>
              </a:ext>
            </a:extLst>
          </p:cNvPr>
          <p:cNvSpPr/>
          <p:nvPr/>
        </p:nvSpPr>
        <p:spPr>
          <a:xfrm>
            <a:off x="9538584" y="3152159"/>
            <a:ext cx="702393" cy="1533802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481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三項演算は避けよ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/>
              <a:t>三項演算</a:t>
            </a:r>
            <a:endParaRPr kumimoji="1" lang="en-US" altLang="ja-JP" b="1" dirty="0"/>
          </a:p>
          <a:p>
            <a:endParaRPr lang="en-US" altLang="ja-JP" b="1" dirty="0"/>
          </a:p>
          <a:p>
            <a:pPr marL="0" indent="0">
              <a:buNone/>
            </a:pPr>
            <a:endParaRPr kumimoji="1" lang="en-US" altLang="ja-JP" b="1" dirty="0"/>
          </a:p>
          <a:p>
            <a:endParaRPr kumimoji="1" lang="en-US" altLang="ja-JP" b="1" dirty="0"/>
          </a:p>
          <a:p>
            <a:r>
              <a:rPr kumimoji="1" lang="en-US" altLang="ja-JP" b="1" dirty="0"/>
              <a:t>if/else </a:t>
            </a:r>
          </a:p>
          <a:p>
            <a:endParaRPr kumimoji="1" lang="ja-JP" altLang="en-US" b="1" dirty="0"/>
          </a:p>
        </p:txBody>
      </p:sp>
      <p:sp>
        <p:nvSpPr>
          <p:cNvPr id="12" name="コンテンツ プレースホルダー 5">
            <a:extLst>
              <a:ext uri="{FF2B5EF4-FFF2-40B4-BE49-F238E27FC236}">
                <a16:creationId xmlns:a16="http://schemas.microsoft.com/office/drawing/2014/main" id="{0F716D32-B807-5878-E23C-31033AC6AA35}"/>
              </a:ext>
            </a:extLst>
          </p:cNvPr>
          <p:cNvSpPr txBox="1">
            <a:spLocks/>
          </p:cNvSpPr>
          <p:nvPr/>
        </p:nvSpPr>
        <p:spPr>
          <a:xfrm>
            <a:off x="260554" y="2178029"/>
            <a:ext cx="11670891" cy="995332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&gt;=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?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mantissa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&lt;&lt;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mantissa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 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&lt;&lt;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19" name="コンテンツ プレースホルダー 5">
            <a:extLst>
              <a:ext uri="{FF2B5EF4-FFF2-40B4-BE49-F238E27FC236}">
                <a16:creationId xmlns:a16="http://schemas.microsoft.com/office/drawing/2014/main" id="{B5A15547-6C2F-2B1E-9C14-AD5663CD0456}"/>
              </a:ext>
            </a:extLst>
          </p:cNvPr>
          <p:cNvSpPr txBox="1">
            <a:spLocks/>
          </p:cNvSpPr>
          <p:nvPr/>
        </p:nvSpPr>
        <p:spPr>
          <a:xfrm>
            <a:off x="260554" y="4278213"/>
            <a:ext cx="11670891" cy="2264015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&gt;=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mantissa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 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&lt;&lt;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mantissa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 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&lt;&lt;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円: 塗りつぶしなし 19">
            <a:extLst>
              <a:ext uri="{FF2B5EF4-FFF2-40B4-BE49-F238E27FC236}">
                <a16:creationId xmlns:a16="http://schemas.microsoft.com/office/drawing/2014/main" id="{EB616658-9C18-712B-4845-F7838FF7943B}"/>
              </a:ext>
            </a:extLst>
          </p:cNvPr>
          <p:cNvSpPr/>
          <p:nvPr/>
        </p:nvSpPr>
        <p:spPr>
          <a:xfrm>
            <a:off x="119989" y="4063519"/>
            <a:ext cx="429388" cy="429388"/>
          </a:xfrm>
          <a:prstGeom prst="donut">
            <a:avLst>
              <a:gd name="adj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乗算記号 20">
            <a:extLst>
              <a:ext uri="{FF2B5EF4-FFF2-40B4-BE49-F238E27FC236}">
                <a16:creationId xmlns:a16="http://schemas.microsoft.com/office/drawing/2014/main" id="{2F7DEC63-D520-6B61-13B0-9170A159078F}"/>
              </a:ext>
            </a:extLst>
          </p:cNvPr>
          <p:cNvSpPr/>
          <p:nvPr/>
        </p:nvSpPr>
        <p:spPr>
          <a:xfrm>
            <a:off x="-65140" y="1852335"/>
            <a:ext cx="651387" cy="651387"/>
          </a:xfrm>
          <a:prstGeom prst="mathMultiply">
            <a:avLst>
              <a:gd name="adj1" fmla="val 1597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上下 6">
            <a:extLst>
              <a:ext uri="{FF2B5EF4-FFF2-40B4-BE49-F238E27FC236}">
                <a16:creationId xmlns:a16="http://schemas.microsoft.com/office/drawing/2014/main" id="{9CBE7203-9FCB-F2D4-0BA1-B094BBE1A39D}"/>
              </a:ext>
            </a:extLst>
          </p:cNvPr>
          <p:cNvSpPr/>
          <p:nvPr/>
        </p:nvSpPr>
        <p:spPr>
          <a:xfrm>
            <a:off x="5727290" y="3285298"/>
            <a:ext cx="737420" cy="842566"/>
          </a:xfrm>
          <a:prstGeom prst="upDownArrow">
            <a:avLst>
              <a:gd name="adj1" fmla="val 44667"/>
              <a:gd name="adj2" fmla="val 2866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ED1218-B918-FF03-9774-14ED7BDD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086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5">
            <a:extLst>
              <a:ext uri="{FF2B5EF4-FFF2-40B4-BE49-F238E27FC236}">
                <a16:creationId xmlns:a16="http://schemas.microsoft.com/office/drawing/2014/main" id="{B999A25F-6D90-74EE-8040-886B684D715B}"/>
              </a:ext>
            </a:extLst>
          </p:cNvPr>
          <p:cNvSpPr txBox="1">
            <a:spLocks/>
          </p:cNvSpPr>
          <p:nvPr/>
        </p:nvSpPr>
        <p:spPr>
          <a:xfrm>
            <a:off x="260554" y="4278213"/>
            <a:ext cx="11670891" cy="2264015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&gt;=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mantissa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 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&lt;&lt;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mantissa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 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&lt;&lt;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931941C4-F274-A0F4-57A9-C380543EA090}"/>
              </a:ext>
            </a:extLst>
          </p:cNvPr>
          <p:cNvSpPr txBox="1">
            <a:spLocks/>
          </p:cNvSpPr>
          <p:nvPr/>
        </p:nvSpPr>
        <p:spPr>
          <a:xfrm>
            <a:off x="260554" y="2178029"/>
            <a:ext cx="11670891" cy="995332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 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&gt;=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?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mantissa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&lt;&lt;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sz="21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mantissa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 </a:t>
            </a:r>
            <a:r>
              <a:rPr lang="en-US" altLang="ja-JP" sz="21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&lt;&lt;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21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altLang="ja-JP" sz="21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exponent</a:t>
            </a:r>
            <a:r>
              <a:rPr lang="en-US" altLang="ja-JP" sz="21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);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三項演算は避けよ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/>
              <a:t>三項演算</a:t>
            </a:r>
            <a:endParaRPr kumimoji="1" lang="en-US" altLang="ja-JP" b="1" dirty="0"/>
          </a:p>
          <a:p>
            <a:endParaRPr lang="en-US" altLang="ja-JP" b="1" dirty="0"/>
          </a:p>
          <a:p>
            <a:pPr marL="0" indent="0">
              <a:buNone/>
            </a:pPr>
            <a:endParaRPr kumimoji="1" lang="en-US" altLang="ja-JP" b="1" dirty="0"/>
          </a:p>
          <a:p>
            <a:endParaRPr kumimoji="1" lang="en-US" altLang="ja-JP" b="1" dirty="0"/>
          </a:p>
          <a:p>
            <a:r>
              <a:rPr kumimoji="1" lang="en-US" altLang="ja-JP" b="1" dirty="0"/>
              <a:t>if/else </a:t>
            </a:r>
          </a:p>
          <a:p>
            <a:endParaRPr kumimoji="1" lang="ja-JP" altLang="en-US" b="1" dirty="0"/>
          </a:p>
        </p:txBody>
      </p:sp>
      <p:sp>
        <p:nvSpPr>
          <p:cNvPr id="20" name="円: 塗りつぶしなし 19">
            <a:extLst>
              <a:ext uri="{FF2B5EF4-FFF2-40B4-BE49-F238E27FC236}">
                <a16:creationId xmlns:a16="http://schemas.microsoft.com/office/drawing/2014/main" id="{EB616658-9C18-712B-4845-F7838FF7943B}"/>
              </a:ext>
            </a:extLst>
          </p:cNvPr>
          <p:cNvSpPr/>
          <p:nvPr/>
        </p:nvSpPr>
        <p:spPr>
          <a:xfrm>
            <a:off x="119989" y="4063519"/>
            <a:ext cx="429388" cy="429388"/>
          </a:xfrm>
          <a:prstGeom prst="donut">
            <a:avLst>
              <a:gd name="adj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EB3BF126-9934-0B0D-7F24-C9A41C0B3066}"/>
              </a:ext>
            </a:extLst>
          </p:cNvPr>
          <p:cNvSpPr/>
          <p:nvPr/>
        </p:nvSpPr>
        <p:spPr>
          <a:xfrm>
            <a:off x="7226708" y="1593900"/>
            <a:ext cx="2477729" cy="842565"/>
          </a:xfrm>
          <a:prstGeom prst="wedgeRectCallout">
            <a:avLst>
              <a:gd name="adj1" fmla="val -64969"/>
              <a:gd name="adj2" fmla="val 63667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長い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わからん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9E0AED3E-F13D-1CCA-7858-A3B6047AE65E}"/>
              </a:ext>
            </a:extLst>
          </p:cNvPr>
          <p:cNvSpPr/>
          <p:nvPr/>
        </p:nvSpPr>
        <p:spPr>
          <a:xfrm>
            <a:off x="7226708" y="3919060"/>
            <a:ext cx="2477729" cy="842565"/>
          </a:xfrm>
          <a:prstGeom prst="wedgeRectCallout">
            <a:avLst>
              <a:gd name="adj1" fmla="val -64969"/>
              <a:gd name="adj2" fmla="val 63667"/>
            </a:avLst>
          </a:prstGeom>
          <a:solidFill>
            <a:srgbClr val="FF0000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見やすいやん</a:t>
            </a:r>
          </a:p>
        </p:txBody>
      </p:sp>
      <p:sp>
        <p:nvSpPr>
          <p:cNvPr id="7" name="矢印: 上下 6">
            <a:extLst>
              <a:ext uri="{FF2B5EF4-FFF2-40B4-BE49-F238E27FC236}">
                <a16:creationId xmlns:a16="http://schemas.microsoft.com/office/drawing/2014/main" id="{9CBE7203-9FCB-F2D4-0BA1-B094BBE1A39D}"/>
              </a:ext>
            </a:extLst>
          </p:cNvPr>
          <p:cNvSpPr/>
          <p:nvPr/>
        </p:nvSpPr>
        <p:spPr>
          <a:xfrm>
            <a:off x="5727289" y="3285298"/>
            <a:ext cx="737420" cy="842566"/>
          </a:xfrm>
          <a:prstGeom prst="upDownArrow">
            <a:avLst>
              <a:gd name="adj1" fmla="val 44667"/>
              <a:gd name="adj2" fmla="val 2866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乗算記号 20">
            <a:extLst>
              <a:ext uri="{FF2B5EF4-FFF2-40B4-BE49-F238E27FC236}">
                <a16:creationId xmlns:a16="http://schemas.microsoft.com/office/drawing/2014/main" id="{2F7DEC63-D520-6B61-13B0-9170A159078F}"/>
              </a:ext>
            </a:extLst>
          </p:cNvPr>
          <p:cNvSpPr/>
          <p:nvPr/>
        </p:nvSpPr>
        <p:spPr>
          <a:xfrm>
            <a:off x="-65140" y="1852335"/>
            <a:ext cx="651387" cy="651387"/>
          </a:xfrm>
          <a:prstGeom prst="mathMultiply">
            <a:avLst>
              <a:gd name="adj1" fmla="val 1597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F5C442-987F-035C-0E5F-218B0C70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95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三項演算は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一概に悪いわけではないが</a:t>
            </a:r>
            <a:r>
              <a:rPr kumimoji="1" lang="en-US" altLang="ja-JP" dirty="0"/>
              <a:t>…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pPr lvl="2"/>
            <a:r>
              <a:rPr lang="ja-JP" altLang="en-US" dirty="0"/>
              <a:t>条件、返り値が簡潔のため見やすい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重要な考え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b="1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70BCD298-BA6B-C724-8D5E-8BA77C95DF12}"/>
              </a:ext>
            </a:extLst>
          </p:cNvPr>
          <p:cNvSpPr txBox="1">
            <a:spLocks/>
          </p:cNvSpPr>
          <p:nvPr/>
        </p:nvSpPr>
        <p:spPr>
          <a:xfrm>
            <a:off x="1831258" y="2305850"/>
            <a:ext cx="8529484" cy="995332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time_str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hour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12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?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"pm"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"am"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F028E0-B43A-0C03-0BEF-18A921830FBB}"/>
              </a:ext>
            </a:extLst>
          </p:cNvPr>
          <p:cNvSpPr txBox="1"/>
          <p:nvPr/>
        </p:nvSpPr>
        <p:spPr>
          <a:xfrm>
            <a:off x="1043448" y="5196843"/>
            <a:ext cx="1010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chemeClr val="accent2"/>
                </a:solidFill>
              </a:rPr>
              <a:t>自己満足 </a:t>
            </a:r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&lt;&lt;</a:t>
            </a:r>
            <a:r>
              <a:rPr lang="ja-JP" altLang="en-US" sz="4000" dirty="0">
                <a:solidFill>
                  <a:srgbClr val="FF0000"/>
                </a:solidFill>
              </a:rPr>
              <a:t> </a:t>
            </a:r>
            <a:r>
              <a:rPr lang="ja-JP" altLang="en-US" sz="5400" b="1" dirty="0">
                <a:solidFill>
                  <a:srgbClr val="FF0000"/>
                </a:solidFill>
              </a:rPr>
              <a:t>他の人の理解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5B3F51-19C1-E4BD-D7BE-519A155407BD}"/>
              </a:ext>
            </a:extLst>
          </p:cNvPr>
          <p:cNvSpPr txBox="1"/>
          <p:nvPr/>
        </p:nvSpPr>
        <p:spPr>
          <a:xfrm>
            <a:off x="9556299" y="501217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*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6A796A-742F-74D0-6EAA-B7E3333694D4}"/>
              </a:ext>
            </a:extLst>
          </p:cNvPr>
          <p:cNvSpPr txBox="1"/>
          <p:nvPr/>
        </p:nvSpPr>
        <p:spPr>
          <a:xfrm>
            <a:off x="7526593" y="6452324"/>
            <a:ext cx="352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*</a:t>
            </a:r>
            <a:r>
              <a:rPr lang="ja-JP" altLang="en-US" dirty="0"/>
              <a:t>ドメインに沿った書き方も大事</a:t>
            </a:r>
            <a:endParaRPr kumimoji="1"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C4BFF6A4-0794-0DB3-6491-8BADD1AA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439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do/while </a:t>
            </a:r>
            <a:r>
              <a:rPr lang="ja-JP" altLang="en-US" dirty="0"/>
              <a:t>は避けよう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分かりにくい</a:t>
            </a:r>
            <a:endParaRPr kumimoji="1" lang="ja-JP" altLang="en-US" b="1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05B1728C-34C3-8B6E-0EB7-4414355EB137}"/>
              </a:ext>
            </a:extLst>
          </p:cNvPr>
          <p:cNvSpPr txBox="1">
            <a:spLocks/>
          </p:cNvSpPr>
          <p:nvPr/>
        </p:nvSpPr>
        <p:spPr>
          <a:xfrm>
            <a:off x="876000" y="2202427"/>
            <a:ext cx="10440000" cy="4444180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ListHasNode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maxLength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do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().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next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--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maxLength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 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FBB3D8F-07E2-20B6-4AD5-D99A721E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935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do/while </a:t>
            </a:r>
            <a:r>
              <a:rPr lang="ja-JP" altLang="en-US" dirty="0"/>
              <a:t>は避けよう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分かりにくい</a:t>
            </a:r>
            <a:endParaRPr kumimoji="1" lang="ja-JP" altLang="en-US" b="1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05B1728C-34C3-8B6E-0EB7-4414355EB137}"/>
              </a:ext>
            </a:extLst>
          </p:cNvPr>
          <p:cNvSpPr txBox="1">
            <a:spLocks/>
          </p:cNvSpPr>
          <p:nvPr/>
        </p:nvSpPr>
        <p:spPr>
          <a:xfrm>
            <a:off x="876000" y="2202427"/>
            <a:ext cx="10440000" cy="4444180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ListHasNode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maxLength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do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().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next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--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maxLength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 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BCF294C-5706-E092-477B-8C2AD89B773C}"/>
              </a:ext>
            </a:extLst>
          </p:cNvPr>
          <p:cNvSpPr/>
          <p:nvPr/>
        </p:nvSpPr>
        <p:spPr>
          <a:xfrm>
            <a:off x="1948125" y="4424517"/>
            <a:ext cx="6537113" cy="1022554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FA2C0931-E479-7A22-A553-51530D0A46AE}"/>
              </a:ext>
            </a:extLst>
          </p:cNvPr>
          <p:cNvSpPr/>
          <p:nvPr/>
        </p:nvSpPr>
        <p:spPr>
          <a:xfrm>
            <a:off x="4237703" y="6032249"/>
            <a:ext cx="2477729" cy="475406"/>
          </a:xfrm>
          <a:prstGeom prst="wedgeRectCallout">
            <a:avLst>
              <a:gd name="adj1" fmla="val -32429"/>
              <a:gd name="adj2" fmla="val -152936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条件が下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9ECD36-76AD-A8CB-9B74-036BCD2B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865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do/while </a:t>
            </a:r>
            <a:r>
              <a:rPr lang="ja-JP" altLang="en-US" dirty="0"/>
              <a:t>は避けよう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分かりにくい</a:t>
            </a:r>
            <a:endParaRPr kumimoji="1" lang="ja-JP" altLang="en-US" b="1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05B1728C-34C3-8B6E-0EB7-4414355EB137}"/>
              </a:ext>
            </a:extLst>
          </p:cNvPr>
          <p:cNvSpPr txBox="1">
            <a:spLocks/>
          </p:cNvSpPr>
          <p:nvPr/>
        </p:nvSpPr>
        <p:spPr>
          <a:xfrm>
            <a:off x="876000" y="2202427"/>
            <a:ext cx="10440000" cy="4444180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ListHasNode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maxLength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do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().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next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--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maxLength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 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E5CD0B-EB05-2E91-FA17-C3C752E6C9F4}"/>
              </a:ext>
            </a:extLst>
          </p:cNvPr>
          <p:cNvSpPr/>
          <p:nvPr/>
        </p:nvSpPr>
        <p:spPr>
          <a:xfrm>
            <a:off x="1692487" y="2649562"/>
            <a:ext cx="6792751" cy="168477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F21C8819-4F60-2AD3-35C7-65F38EDD7DE0}"/>
              </a:ext>
            </a:extLst>
          </p:cNvPr>
          <p:cNvSpPr/>
          <p:nvPr/>
        </p:nvSpPr>
        <p:spPr>
          <a:xfrm>
            <a:off x="8681884" y="4251385"/>
            <a:ext cx="3146322" cy="1102935"/>
          </a:xfrm>
          <a:prstGeom prst="wedgeRectCallout">
            <a:avLst>
              <a:gd name="adj1" fmla="val -51054"/>
              <a:gd name="adj2" fmla="val -88419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bg1"/>
                </a:solidFill>
              </a:rPr>
              <a:t>while</a:t>
            </a:r>
            <a:r>
              <a:rPr lang="ja-JP" altLang="en-US" sz="2800" b="1" dirty="0">
                <a:solidFill>
                  <a:schemeClr val="bg1"/>
                </a:solidFill>
              </a:rPr>
              <a:t>で</a:t>
            </a:r>
            <a:endParaRPr lang="en-US" altLang="ja-JP" sz="280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こっち戻るっけ？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B2867D-122A-34E4-E1B1-0BA6D6B7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12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食事をしている人">
            <a:extLst>
              <a:ext uri="{FF2B5EF4-FFF2-40B4-BE49-F238E27FC236}">
                <a16:creationId xmlns:a16="http://schemas.microsoft.com/office/drawing/2014/main" id="{04734D34-2043-38FB-6486-04F43E85C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149" y="2895599"/>
            <a:ext cx="3790951" cy="3790951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DF806438-3D78-F5AA-4460-62FDCC95A136}"/>
              </a:ext>
            </a:extLst>
          </p:cNvPr>
          <p:cNvSpPr/>
          <p:nvPr/>
        </p:nvSpPr>
        <p:spPr>
          <a:xfrm>
            <a:off x="1485900" y="942974"/>
            <a:ext cx="10201275" cy="1886129"/>
          </a:xfrm>
          <a:prstGeom prst="wedgeRoundRectCallout">
            <a:avLst>
              <a:gd name="adj1" fmla="val -41001"/>
              <a:gd name="adj2" fmla="val 7664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制御フロー</a:t>
            </a:r>
            <a:r>
              <a:rPr kumimoji="1" lang="ja-JP" alt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って何だ</a:t>
            </a:r>
            <a:r>
              <a:rPr kumimoji="1" lang="en-US" altLang="ja-JP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…?</a:t>
            </a:r>
            <a:endParaRPr kumimoji="1" lang="ja-JP" altLang="en-US" sz="6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AEC782-ED51-3441-C9DD-5CAE0FAA818D}"/>
              </a:ext>
            </a:extLst>
          </p:cNvPr>
          <p:cNvSpPr txBox="1"/>
          <p:nvPr/>
        </p:nvSpPr>
        <p:spPr>
          <a:xfrm>
            <a:off x="5229225" y="5093110"/>
            <a:ext cx="1148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/>
              <a:t>逐次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E59E98F-A498-A129-6C7B-CA02020DBA1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803644" y="3943350"/>
            <a:ext cx="0" cy="114976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58CF38-F06A-CF83-2C17-8BC4C875AFB6}"/>
              </a:ext>
            </a:extLst>
          </p:cNvPr>
          <p:cNvSpPr txBox="1"/>
          <p:nvPr/>
        </p:nvSpPr>
        <p:spPr>
          <a:xfrm>
            <a:off x="7171815" y="5058186"/>
            <a:ext cx="1148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solidFill>
                  <a:schemeClr val="accent2"/>
                </a:solidFill>
              </a:rPr>
              <a:t>反復</a:t>
            </a:r>
          </a:p>
        </p:txBody>
      </p:sp>
      <p:sp>
        <p:nvSpPr>
          <p:cNvPr id="16" name="フローチャート: 結合子 15">
            <a:extLst>
              <a:ext uri="{FF2B5EF4-FFF2-40B4-BE49-F238E27FC236}">
                <a16:creationId xmlns:a16="http://schemas.microsoft.com/office/drawing/2014/main" id="{91FEE365-A5FA-9012-A175-3DC3DA41FC27}"/>
              </a:ext>
            </a:extLst>
          </p:cNvPr>
          <p:cNvSpPr/>
          <p:nvPr/>
        </p:nvSpPr>
        <p:spPr>
          <a:xfrm>
            <a:off x="7284271" y="4888610"/>
            <a:ext cx="923925" cy="923925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コネクタ: 曲線 17">
            <a:extLst>
              <a:ext uri="{FF2B5EF4-FFF2-40B4-BE49-F238E27FC236}">
                <a16:creationId xmlns:a16="http://schemas.microsoft.com/office/drawing/2014/main" id="{B9A84328-3690-8E22-2E13-67973924148B}"/>
              </a:ext>
            </a:extLst>
          </p:cNvPr>
          <p:cNvCxnSpPr>
            <a:cxnSpLocks/>
            <a:stCxn id="16" idx="0"/>
            <a:endCxn id="16" idx="4"/>
          </p:cNvCxnSpPr>
          <p:nvPr/>
        </p:nvCxnSpPr>
        <p:spPr>
          <a:xfrm rot="16200000" flipH="1">
            <a:off x="7284271" y="5350572"/>
            <a:ext cx="923925" cy="12700"/>
          </a:xfrm>
          <a:prstGeom prst="curvedConnector5">
            <a:avLst>
              <a:gd name="adj1" fmla="val -31959"/>
              <a:gd name="adj2" fmla="val 9112504"/>
              <a:gd name="adj3" fmla="val 12474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0ED3B96-B056-3057-8226-60E02ABB293F}"/>
              </a:ext>
            </a:extLst>
          </p:cNvPr>
          <p:cNvCxnSpPr/>
          <p:nvPr/>
        </p:nvCxnSpPr>
        <p:spPr>
          <a:xfrm>
            <a:off x="10262829" y="4108451"/>
            <a:ext cx="0" cy="216217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97F6A1-A839-6FB4-CD3F-47EDC5EDEDD6}"/>
              </a:ext>
            </a:extLst>
          </p:cNvPr>
          <p:cNvSpPr txBox="1"/>
          <p:nvPr/>
        </p:nvSpPr>
        <p:spPr>
          <a:xfrm>
            <a:off x="9688412" y="5045896"/>
            <a:ext cx="1148837" cy="58477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solidFill>
                  <a:schemeClr val="accent1"/>
                </a:solidFill>
              </a:rPr>
              <a:t>分岐</a:t>
            </a:r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90DFF93B-0426-BFA1-CAAC-40BDF2658F5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0837249" y="5338284"/>
            <a:ext cx="275919" cy="932342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14BBC0-9A08-4B4F-EC61-CD62DF54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830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do/while </a:t>
            </a:r>
            <a:r>
              <a:rPr lang="ja-JP" altLang="en-US" dirty="0"/>
              <a:t>は避けよう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分かりにくい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05B1728C-34C3-8B6E-0EB7-4414355EB137}"/>
              </a:ext>
            </a:extLst>
          </p:cNvPr>
          <p:cNvSpPr txBox="1">
            <a:spLocks/>
          </p:cNvSpPr>
          <p:nvPr/>
        </p:nvSpPr>
        <p:spPr>
          <a:xfrm>
            <a:off x="874800" y="2202427"/>
            <a:ext cx="10440000" cy="4444180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ListHasNode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maxLength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do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().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next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--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maxLength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 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6075A62-E259-8381-4DB1-87B9F77521F7}"/>
              </a:ext>
            </a:extLst>
          </p:cNvPr>
          <p:cNvSpPr/>
          <p:nvPr/>
        </p:nvSpPr>
        <p:spPr>
          <a:xfrm>
            <a:off x="1948125" y="4424517"/>
            <a:ext cx="6537113" cy="1022554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D930564C-4C98-8FE4-D3A0-FD65C94E44B9}"/>
              </a:ext>
            </a:extLst>
          </p:cNvPr>
          <p:cNvSpPr/>
          <p:nvPr/>
        </p:nvSpPr>
        <p:spPr>
          <a:xfrm>
            <a:off x="4237703" y="6032249"/>
            <a:ext cx="2477729" cy="475406"/>
          </a:xfrm>
          <a:prstGeom prst="wedgeRectCallout">
            <a:avLst>
              <a:gd name="adj1" fmla="val -32429"/>
              <a:gd name="adj2" fmla="val -152936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条件が下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B4A20C0-B521-3D43-ED23-CFE421B9C5F3}"/>
              </a:ext>
            </a:extLst>
          </p:cNvPr>
          <p:cNvSpPr/>
          <p:nvPr/>
        </p:nvSpPr>
        <p:spPr>
          <a:xfrm>
            <a:off x="1692487" y="2649562"/>
            <a:ext cx="6792751" cy="168477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2B4DCFA1-9B64-D124-8F80-A0D26F9E4E80}"/>
              </a:ext>
            </a:extLst>
          </p:cNvPr>
          <p:cNvSpPr/>
          <p:nvPr/>
        </p:nvSpPr>
        <p:spPr>
          <a:xfrm>
            <a:off x="8681884" y="4251385"/>
            <a:ext cx="3146322" cy="1102935"/>
          </a:xfrm>
          <a:prstGeom prst="wedgeRectCallout">
            <a:avLst>
              <a:gd name="adj1" fmla="val -51054"/>
              <a:gd name="adj2" fmla="val -88419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bg1"/>
                </a:solidFill>
              </a:rPr>
              <a:t>while</a:t>
            </a:r>
            <a:r>
              <a:rPr lang="ja-JP" altLang="en-US" sz="2800" b="1" dirty="0">
                <a:solidFill>
                  <a:schemeClr val="bg1"/>
                </a:solidFill>
              </a:rPr>
              <a:t>で</a:t>
            </a:r>
            <a:endParaRPr lang="en-US" altLang="ja-JP" sz="280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こっち戻るっけ？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94E0ABF-5477-6B3B-BE9D-9A521DBF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654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do/while </a:t>
            </a:r>
            <a:r>
              <a:rPr lang="ja-JP" altLang="en-US" dirty="0"/>
              <a:t>は避けよう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分かりにくい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05B1728C-34C3-8B6E-0EB7-4414355EB137}"/>
              </a:ext>
            </a:extLst>
          </p:cNvPr>
          <p:cNvSpPr txBox="1">
            <a:spLocks/>
          </p:cNvSpPr>
          <p:nvPr/>
        </p:nvSpPr>
        <p:spPr>
          <a:xfrm>
            <a:off x="874800" y="2202427"/>
            <a:ext cx="10440000" cy="4444180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ListHasNode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maxLength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do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().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next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--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maxLength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 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E4F17AB-9AFE-1E45-075D-CF3FAD908C0A}"/>
              </a:ext>
            </a:extLst>
          </p:cNvPr>
          <p:cNvSpPr txBox="1"/>
          <p:nvPr/>
        </p:nvSpPr>
        <p:spPr>
          <a:xfrm>
            <a:off x="3317208" y="1503813"/>
            <a:ext cx="4670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solidFill>
                  <a:schemeClr val="accent2"/>
                </a:solidFill>
              </a:rPr>
              <a:t>=&gt; </a:t>
            </a:r>
            <a:r>
              <a:rPr lang="ja-JP" altLang="en-US" sz="3600" b="1" dirty="0">
                <a:solidFill>
                  <a:schemeClr val="accent2"/>
                </a:solidFill>
              </a:rPr>
              <a:t>構造が非直感的</a:t>
            </a:r>
            <a:endParaRPr kumimoji="1" lang="ja-JP" altLang="en-US" sz="3200" dirty="0">
              <a:solidFill>
                <a:schemeClr val="accent2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6075A62-E259-8381-4DB1-87B9F77521F7}"/>
              </a:ext>
            </a:extLst>
          </p:cNvPr>
          <p:cNvSpPr/>
          <p:nvPr/>
        </p:nvSpPr>
        <p:spPr>
          <a:xfrm>
            <a:off x="1948125" y="4424517"/>
            <a:ext cx="6537113" cy="1022554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D930564C-4C98-8FE4-D3A0-FD65C94E44B9}"/>
              </a:ext>
            </a:extLst>
          </p:cNvPr>
          <p:cNvSpPr/>
          <p:nvPr/>
        </p:nvSpPr>
        <p:spPr>
          <a:xfrm>
            <a:off x="4237703" y="6032249"/>
            <a:ext cx="2477729" cy="475406"/>
          </a:xfrm>
          <a:prstGeom prst="wedgeRectCallout">
            <a:avLst>
              <a:gd name="adj1" fmla="val -32429"/>
              <a:gd name="adj2" fmla="val -152936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条件が下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B4A20C0-B521-3D43-ED23-CFE421B9C5F3}"/>
              </a:ext>
            </a:extLst>
          </p:cNvPr>
          <p:cNvSpPr/>
          <p:nvPr/>
        </p:nvSpPr>
        <p:spPr>
          <a:xfrm>
            <a:off x="1692487" y="2649562"/>
            <a:ext cx="6792751" cy="168477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2B4DCFA1-9B64-D124-8F80-A0D26F9E4E80}"/>
              </a:ext>
            </a:extLst>
          </p:cNvPr>
          <p:cNvSpPr/>
          <p:nvPr/>
        </p:nvSpPr>
        <p:spPr>
          <a:xfrm>
            <a:off x="8681884" y="4251385"/>
            <a:ext cx="3146322" cy="1102935"/>
          </a:xfrm>
          <a:prstGeom prst="wedgeRectCallout">
            <a:avLst>
              <a:gd name="adj1" fmla="val -51054"/>
              <a:gd name="adj2" fmla="val -88419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bg1"/>
                </a:solidFill>
              </a:rPr>
              <a:t>while</a:t>
            </a:r>
            <a:r>
              <a:rPr lang="ja-JP" altLang="en-US" sz="2800" b="1" dirty="0">
                <a:solidFill>
                  <a:schemeClr val="bg1"/>
                </a:solidFill>
              </a:rPr>
              <a:t>で</a:t>
            </a:r>
            <a:endParaRPr lang="en-US" altLang="ja-JP" sz="280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こっち戻るっけ？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B062DBEA-B52E-3438-9EA7-B4FB30B8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000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do/while </a:t>
            </a:r>
            <a:r>
              <a:rPr lang="ja-JP" altLang="en-US" dirty="0"/>
              <a:t>は避けよう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/>
              <a:t>普通の</a:t>
            </a:r>
            <a:r>
              <a:rPr lang="en-US" altLang="ja-JP" b="1" dirty="0"/>
              <a:t>while</a:t>
            </a:r>
            <a:r>
              <a:rPr lang="ja-JP" altLang="en-US" b="1" dirty="0"/>
              <a:t>に書き換えよう</a:t>
            </a:r>
            <a:endParaRPr kumimoji="1" lang="ja-JP" altLang="en-US" b="1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05B1728C-34C3-8B6E-0EB7-4414355EB137}"/>
              </a:ext>
            </a:extLst>
          </p:cNvPr>
          <p:cNvSpPr txBox="1">
            <a:spLocks/>
          </p:cNvSpPr>
          <p:nvPr/>
        </p:nvSpPr>
        <p:spPr>
          <a:xfrm>
            <a:off x="876000" y="2202427"/>
            <a:ext cx="10440000" cy="4444180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ListHasNode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maxLength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maxLength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--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().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next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5BCB328-C2E9-4428-D601-9E424022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382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do/while </a:t>
            </a:r>
            <a:r>
              <a:rPr lang="ja-JP" altLang="en-US" dirty="0"/>
              <a:t>は避けよう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/>
              <a:t>普通の</a:t>
            </a:r>
            <a:r>
              <a:rPr lang="en-US" altLang="ja-JP" b="1" dirty="0"/>
              <a:t>while</a:t>
            </a:r>
            <a:r>
              <a:rPr lang="ja-JP" altLang="en-US" b="1" dirty="0"/>
              <a:t>に書き換えよう</a:t>
            </a:r>
            <a:endParaRPr kumimoji="1" lang="ja-JP" altLang="en-US" b="1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05B1728C-34C3-8B6E-0EB7-4414355EB137}"/>
              </a:ext>
            </a:extLst>
          </p:cNvPr>
          <p:cNvSpPr txBox="1">
            <a:spLocks/>
          </p:cNvSpPr>
          <p:nvPr/>
        </p:nvSpPr>
        <p:spPr>
          <a:xfrm>
            <a:off x="876000" y="2202427"/>
            <a:ext cx="10440000" cy="4444180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ListHasNode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maxLength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&amp;&amp;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maxLength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--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().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node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next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587B93A-A845-0042-A19C-6929A5D25705}"/>
              </a:ext>
            </a:extLst>
          </p:cNvPr>
          <p:cNvSpPr/>
          <p:nvPr/>
        </p:nvSpPr>
        <p:spPr>
          <a:xfrm>
            <a:off x="1752917" y="2896506"/>
            <a:ext cx="8428773" cy="532494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2B41C8BF-0A4B-2B08-B499-4F74798AC7A6}"/>
              </a:ext>
            </a:extLst>
          </p:cNvPr>
          <p:cNvSpPr/>
          <p:nvPr/>
        </p:nvSpPr>
        <p:spPr>
          <a:xfrm>
            <a:off x="8065434" y="4093908"/>
            <a:ext cx="3146322" cy="1102935"/>
          </a:xfrm>
          <a:prstGeom prst="wedgeRectCallout">
            <a:avLst>
              <a:gd name="adj1" fmla="val -51054"/>
              <a:gd name="adj2" fmla="val -88419"/>
            </a:avLst>
          </a:prstGeom>
          <a:solidFill>
            <a:srgbClr val="FF0000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条件が上で</a:t>
            </a:r>
            <a:endParaRPr lang="en-US" altLang="ja-JP" sz="2800" b="1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分かりや</a:t>
            </a:r>
            <a:r>
              <a:rPr lang="ja-JP" altLang="en-US" sz="2800" b="1" dirty="0">
                <a:solidFill>
                  <a:schemeClr val="bg1"/>
                </a:solidFill>
              </a:rPr>
              <a:t>すい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C023B8-16C0-94AA-61F3-52A01CD0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3633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ガード節を利用して簡潔に！</a:t>
            </a:r>
            <a:endParaRPr kumimoji="1" lang="ja-JP" altLang="en-US" b="1" dirty="0"/>
          </a:p>
        </p:txBody>
      </p:sp>
      <p:sp>
        <p:nvSpPr>
          <p:cNvPr id="5" name="コンテンツ プレースホルダー 5">
            <a:extLst>
              <a:ext uri="{FF2B5EF4-FFF2-40B4-BE49-F238E27FC236}">
                <a16:creationId xmlns:a16="http://schemas.microsoft.com/office/drawing/2014/main" id="{28D8A7F0-4D2F-BBE8-3E23-67497B6D4197}"/>
              </a:ext>
            </a:extLst>
          </p:cNvPr>
          <p:cNvSpPr txBox="1">
            <a:spLocks/>
          </p:cNvSpPr>
          <p:nvPr/>
        </p:nvSpPr>
        <p:spPr>
          <a:xfrm>
            <a:off x="876000" y="2197693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contains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	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		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		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		……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C56B9E-665D-9F8E-2AD1-7E4E2504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882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ガード節を利用して簡潔に！</a:t>
            </a:r>
            <a:endParaRPr kumimoji="1" lang="ja-JP" altLang="en-US" b="1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05B1728C-34C3-8B6E-0EB7-4414355EB137}"/>
              </a:ext>
            </a:extLst>
          </p:cNvPr>
          <p:cNvSpPr txBox="1">
            <a:spLocks/>
          </p:cNvSpPr>
          <p:nvPr/>
        </p:nvSpPr>
        <p:spPr>
          <a:xfrm>
            <a:off x="876000" y="2197693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contains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	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		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		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		……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9C73D8D6-C545-3AFF-3702-6A4B2400F94E}"/>
              </a:ext>
            </a:extLst>
          </p:cNvPr>
          <p:cNvSpPr/>
          <p:nvPr/>
        </p:nvSpPr>
        <p:spPr>
          <a:xfrm>
            <a:off x="5024282" y="4681229"/>
            <a:ext cx="2477729" cy="842565"/>
          </a:xfrm>
          <a:prstGeom prst="wedgeRectCallout">
            <a:avLst>
              <a:gd name="adj1" fmla="val -84413"/>
              <a:gd name="adj2" fmla="val -14518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正常系処理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深すぎ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72EB80-B5A6-7BA3-FD51-7FA81983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805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ガード節を利用して簡潔に！</a:t>
            </a:r>
            <a:endParaRPr kumimoji="1" lang="ja-JP" altLang="en-US" b="1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05B1728C-34C3-8B6E-0EB7-4414355EB137}"/>
              </a:ext>
            </a:extLst>
          </p:cNvPr>
          <p:cNvSpPr txBox="1">
            <a:spLocks/>
          </p:cNvSpPr>
          <p:nvPr/>
        </p:nvSpPr>
        <p:spPr>
          <a:xfrm>
            <a:off x="876000" y="2492661"/>
            <a:ext cx="10440000" cy="3082229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contains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||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……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4D51B76-8C6E-CD9E-B0CF-3309470C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344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ガード節を利用して簡潔に！</a:t>
            </a:r>
            <a:endParaRPr kumimoji="1" lang="ja-JP" altLang="en-US" b="1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05B1728C-34C3-8B6E-0EB7-4414355EB137}"/>
              </a:ext>
            </a:extLst>
          </p:cNvPr>
          <p:cNvSpPr txBox="1">
            <a:spLocks/>
          </p:cNvSpPr>
          <p:nvPr/>
        </p:nvSpPr>
        <p:spPr>
          <a:xfrm>
            <a:off x="876000" y="2492661"/>
            <a:ext cx="10440000" cy="3082229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contains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||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……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48D6AC5F-E912-26CA-29C8-04B1D55ABD01}"/>
              </a:ext>
            </a:extLst>
          </p:cNvPr>
          <p:cNvSpPr/>
          <p:nvPr/>
        </p:nvSpPr>
        <p:spPr>
          <a:xfrm>
            <a:off x="3755923" y="4462433"/>
            <a:ext cx="2477729" cy="842565"/>
          </a:xfrm>
          <a:prstGeom prst="wedgeRectCallout">
            <a:avLst>
              <a:gd name="adj1" fmla="val -95921"/>
              <a:gd name="adj2" fmla="val -22687"/>
            </a:avLst>
          </a:prstGeom>
          <a:solidFill>
            <a:srgbClr val="FF0000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見やすいやん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85D225-ED8E-E037-3AC7-5993B560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6085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ガード節を利用して簡潔に！</a:t>
            </a:r>
            <a:endParaRPr kumimoji="1" lang="ja-JP" altLang="en-US" b="1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05B1728C-34C3-8B6E-0EB7-4414355EB137}"/>
              </a:ext>
            </a:extLst>
          </p:cNvPr>
          <p:cNvSpPr txBox="1">
            <a:spLocks/>
          </p:cNvSpPr>
          <p:nvPr/>
        </p:nvSpPr>
        <p:spPr>
          <a:xfrm>
            <a:off x="876000" y="2492661"/>
            <a:ext cx="10440000" cy="3082229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public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contains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||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substr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……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48D6AC5F-E912-26CA-29C8-04B1D55ABD01}"/>
              </a:ext>
            </a:extLst>
          </p:cNvPr>
          <p:cNvSpPr/>
          <p:nvPr/>
        </p:nvSpPr>
        <p:spPr>
          <a:xfrm>
            <a:off x="3755923" y="4462433"/>
            <a:ext cx="2477729" cy="842565"/>
          </a:xfrm>
          <a:prstGeom prst="wedgeRectCallout">
            <a:avLst>
              <a:gd name="adj1" fmla="val -95921"/>
              <a:gd name="adj2" fmla="val -22687"/>
            </a:avLst>
          </a:prstGeom>
          <a:solidFill>
            <a:srgbClr val="FF0000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見やすいやん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97750D5-4A1A-CF08-6200-A03F3F0FE286}"/>
              </a:ext>
            </a:extLst>
          </p:cNvPr>
          <p:cNvSpPr txBox="1"/>
          <p:nvPr/>
        </p:nvSpPr>
        <p:spPr>
          <a:xfrm>
            <a:off x="838200" y="5823020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rgbClr val="FF0000"/>
                </a:solidFill>
              </a:rPr>
              <a:t>正常系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は</a:t>
            </a:r>
            <a:r>
              <a:rPr kumimoji="1" lang="ja-JP" altLang="en-US" sz="4000" b="1" dirty="0">
                <a:solidFill>
                  <a:srgbClr val="FF0000"/>
                </a:solidFill>
              </a:rPr>
              <a:t>ネストしない！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064013-6E1E-F4BD-555B-457D3BDA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472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これは理解しにくい</a:t>
            </a:r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2AB390-C0FF-7FCE-39ED-63D78FBB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67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580C32-D8C2-DDB1-767E-B12735CE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制御フロー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09B5F-3FF1-1A61-672C-CDD65389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分岐</a:t>
            </a:r>
            <a:r>
              <a:rPr lang="ja-JP" altLang="en-US" dirty="0"/>
              <a:t>が最も重要では？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F32841E-9D8A-5611-B571-7891F4BEF0AC}"/>
              </a:ext>
            </a:extLst>
          </p:cNvPr>
          <p:cNvSpPr/>
          <p:nvPr/>
        </p:nvSpPr>
        <p:spPr>
          <a:xfrm>
            <a:off x="1592825" y="3785420"/>
            <a:ext cx="629265" cy="11034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72BD71-9153-AA9D-66D6-AABBB07C23C9}"/>
              </a:ext>
            </a:extLst>
          </p:cNvPr>
          <p:cNvSpPr txBox="1"/>
          <p:nvPr/>
        </p:nvSpPr>
        <p:spPr>
          <a:xfrm>
            <a:off x="1494503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逐次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672698-CD5B-58E0-E082-0E22414E01E9}"/>
              </a:ext>
            </a:extLst>
          </p:cNvPr>
          <p:cNvSpPr/>
          <p:nvPr/>
        </p:nvSpPr>
        <p:spPr>
          <a:xfrm>
            <a:off x="2588341" y="3785420"/>
            <a:ext cx="629265" cy="11034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92BBF6-8B57-0218-959D-5645870D21C6}"/>
              </a:ext>
            </a:extLst>
          </p:cNvPr>
          <p:cNvSpPr txBox="1"/>
          <p:nvPr/>
        </p:nvSpPr>
        <p:spPr>
          <a:xfrm>
            <a:off x="2490019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反復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937AF3-A2F6-9AB8-9279-225881A43D5F}"/>
              </a:ext>
            </a:extLst>
          </p:cNvPr>
          <p:cNvSpPr/>
          <p:nvPr/>
        </p:nvSpPr>
        <p:spPr>
          <a:xfrm>
            <a:off x="3485535" y="3785420"/>
            <a:ext cx="629265" cy="11034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24759F-24D4-7101-2A47-BABDC3E2AB8A}"/>
              </a:ext>
            </a:extLst>
          </p:cNvPr>
          <p:cNvSpPr txBox="1"/>
          <p:nvPr/>
        </p:nvSpPr>
        <p:spPr>
          <a:xfrm>
            <a:off x="3387213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分岐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437624-2C41-9FED-B979-2054F38B1A9F}"/>
              </a:ext>
            </a:extLst>
          </p:cNvPr>
          <p:cNvSpPr txBox="1"/>
          <p:nvPr/>
        </p:nvSpPr>
        <p:spPr>
          <a:xfrm>
            <a:off x="855702" y="3203305"/>
            <a:ext cx="553998" cy="11852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400" dirty="0"/>
              <a:t>重要度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F0BAF3-304E-5B4A-65B5-44974D5E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4771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これは理解しにくい</a:t>
            </a:r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01A23918-4021-D635-D741-FE08C37290D1}"/>
              </a:ext>
            </a:extLst>
          </p:cNvPr>
          <p:cNvSpPr/>
          <p:nvPr/>
        </p:nvSpPr>
        <p:spPr>
          <a:xfrm>
            <a:off x="6735094" y="3429000"/>
            <a:ext cx="2841525" cy="842565"/>
          </a:xfrm>
          <a:prstGeom prst="wedgeRectCallout">
            <a:avLst>
              <a:gd name="adj1" fmla="val -173945"/>
              <a:gd name="adj2" fmla="val -41358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err="1">
                <a:solidFill>
                  <a:schemeClr val="bg1"/>
                </a:solidFill>
              </a:rPr>
              <a:t>hasPermission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が失敗か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48686D-7FF8-04F2-3B03-891532EE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833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これは理解しにくい</a:t>
            </a:r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01A23918-4021-D635-D741-FE08C37290D1}"/>
              </a:ext>
            </a:extLst>
          </p:cNvPr>
          <p:cNvSpPr/>
          <p:nvPr/>
        </p:nvSpPr>
        <p:spPr>
          <a:xfrm>
            <a:off x="4434346" y="3437016"/>
            <a:ext cx="3156157" cy="842565"/>
          </a:xfrm>
          <a:prstGeom prst="wedgeRectCallout">
            <a:avLst>
              <a:gd name="adj1" fmla="val -120311"/>
              <a:gd name="adj2" fmla="val 56666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でもここは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ja-JP" sz="2400" b="1" dirty="0">
                <a:solidFill>
                  <a:schemeClr val="bg1"/>
                </a:solidFill>
              </a:rPr>
              <a:t>canUser 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が 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True 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か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3E0D28-0DE1-6AD3-D096-86F49069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110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これは理解しにくい</a:t>
            </a:r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6066BDA2-563B-DF98-0EC1-DBC1784FCA20}"/>
              </a:ext>
            </a:extLst>
          </p:cNvPr>
          <p:cNvSpPr/>
          <p:nvPr/>
        </p:nvSpPr>
        <p:spPr>
          <a:xfrm>
            <a:off x="4793223" y="4806989"/>
            <a:ext cx="3156157" cy="842565"/>
          </a:xfrm>
          <a:prstGeom prst="wedgeRectCallout">
            <a:avLst>
              <a:gd name="adj1" fmla="val -120311"/>
              <a:gd name="adj2" fmla="val 56666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ここまでくれば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ja-JP" sz="2400" b="1" dirty="0">
                <a:solidFill>
                  <a:schemeClr val="bg1"/>
                </a:solidFill>
              </a:rPr>
              <a:t>canUser 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が </a:t>
            </a:r>
            <a:r>
              <a:rPr lang="en-US" altLang="ja-JP" sz="2400" b="1" dirty="0">
                <a:solidFill>
                  <a:schemeClr val="bg1"/>
                </a:solidFill>
              </a:rPr>
              <a:t>False</a:t>
            </a:r>
            <a:r>
              <a:rPr kumimoji="1" lang="en-US" altLang="ja-JP" sz="2400" b="1" dirty="0">
                <a:solidFill>
                  <a:schemeClr val="bg1"/>
                </a:solidFill>
              </a:rPr>
              <a:t> 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か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BED94C6-7776-1320-C890-A79797FB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4568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これは理解しにくい</a:t>
            </a:r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爆発: 8 pt 5">
            <a:extLst>
              <a:ext uri="{FF2B5EF4-FFF2-40B4-BE49-F238E27FC236}">
                <a16:creationId xmlns:a16="http://schemas.microsoft.com/office/drawing/2014/main" id="{F1561F4E-B7B9-DF5A-55D9-D0A7F4BB385B}"/>
              </a:ext>
            </a:extLst>
          </p:cNvPr>
          <p:cNvSpPr/>
          <p:nvPr/>
        </p:nvSpPr>
        <p:spPr>
          <a:xfrm>
            <a:off x="39329" y="238338"/>
            <a:ext cx="12152671" cy="6381324"/>
          </a:xfrm>
          <a:prstGeom prst="irregularSeal1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/>
              <a:t>状態</a:t>
            </a:r>
            <a:endParaRPr kumimoji="1" lang="en-US" altLang="ja-JP" sz="4000" b="1" dirty="0"/>
          </a:p>
          <a:p>
            <a:pPr algn="ctr"/>
            <a:r>
              <a:rPr kumimoji="1" lang="ja-JP" altLang="en-US" sz="4000" b="1" dirty="0"/>
              <a:t>覚えてらんねぇよ！！！！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295086B-4350-B5B2-2B1D-48E4864D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0377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失敗を早めに返す！</a:t>
            </a:r>
            <a:endParaRPr kumimoji="1" lang="ja-JP" altLang="en-US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!=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!=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円: 塗りつぶしなし 4">
            <a:extLst>
              <a:ext uri="{FF2B5EF4-FFF2-40B4-BE49-F238E27FC236}">
                <a16:creationId xmlns:a16="http://schemas.microsoft.com/office/drawing/2014/main" id="{712D7830-1EF2-51EC-6338-6B0BB0746217}"/>
              </a:ext>
            </a:extLst>
          </p:cNvPr>
          <p:cNvSpPr/>
          <p:nvPr/>
        </p:nvSpPr>
        <p:spPr>
          <a:xfrm>
            <a:off x="623506" y="1953502"/>
            <a:ext cx="429388" cy="429388"/>
          </a:xfrm>
          <a:prstGeom prst="donut">
            <a:avLst>
              <a:gd name="adj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688CA9-EF00-AA3D-3856-8D871936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1261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失敗を早めに返す！</a:t>
            </a:r>
            <a:endParaRPr kumimoji="1" lang="ja-JP" altLang="en-US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!=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!=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円: 塗りつぶしなし 4">
            <a:extLst>
              <a:ext uri="{FF2B5EF4-FFF2-40B4-BE49-F238E27FC236}">
                <a16:creationId xmlns:a16="http://schemas.microsoft.com/office/drawing/2014/main" id="{712D7830-1EF2-51EC-6338-6B0BB0746217}"/>
              </a:ext>
            </a:extLst>
          </p:cNvPr>
          <p:cNvSpPr/>
          <p:nvPr/>
        </p:nvSpPr>
        <p:spPr>
          <a:xfrm>
            <a:off x="623506" y="1953502"/>
            <a:ext cx="429388" cy="429388"/>
          </a:xfrm>
          <a:prstGeom prst="donut">
            <a:avLst>
              <a:gd name="adj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2F0EDA89-5EB6-7B39-78D2-82C27C21B575}"/>
              </a:ext>
            </a:extLst>
          </p:cNvPr>
          <p:cNvSpPr/>
          <p:nvPr/>
        </p:nvSpPr>
        <p:spPr>
          <a:xfrm>
            <a:off x="2719603" y="3858298"/>
            <a:ext cx="2477729" cy="842565"/>
          </a:xfrm>
          <a:prstGeom prst="wedgeRectCallout">
            <a:avLst>
              <a:gd name="adj1" fmla="val -95921"/>
              <a:gd name="adj2" fmla="val -22687"/>
            </a:avLst>
          </a:prstGeom>
          <a:solidFill>
            <a:srgbClr val="FF0000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覚えなくていい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2900DB-63BF-D051-263A-004846CD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7755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失敗を早めに返す！</a:t>
            </a:r>
            <a:endParaRPr kumimoji="1" lang="ja-JP" altLang="en-US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!=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!=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円: 塗りつぶしなし 4">
            <a:extLst>
              <a:ext uri="{FF2B5EF4-FFF2-40B4-BE49-F238E27FC236}">
                <a16:creationId xmlns:a16="http://schemas.microsoft.com/office/drawing/2014/main" id="{712D7830-1EF2-51EC-6338-6B0BB0746217}"/>
              </a:ext>
            </a:extLst>
          </p:cNvPr>
          <p:cNvSpPr/>
          <p:nvPr/>
        </p:nvSpPr>
        <p:spPr>
          <a:xfrm>
            <a:off x="623506" y="1953502"/>
            <a:ext cx="429388" cy="429388"/>
          </a:xfrm>
          <a:prstGeom prst="donut">
            <a:avLst>
              <a:gd name="adj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2F0EDA89-5EB6-7B39-78D2-82C27C21B575}"/>
              </a:ext>
            </a:extLst>
          </p:cNvPr>
          <p:cNvSpPr/>
          <p:nvPr/>
        </p:nvSpPr>
        <p:spPr>
          <a:xfrm>
            <a:off x="2384323" y="5755680"/>
            <a:ext cx="2477729" cy="842565"/>
          </a:xfrm>
          <a:prstGeom prst="wedgeRectCallout">
            <a:avLst>
              <a:gd name="adj1" fmla="val -95921"/>
              <a:gd name="adj2" fmla="val -22687"/>
            </a:avLst>
          </a:prstGeom>
          <a:solidFill>
            <a:srgbClr val="FF0000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覚えなくていい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F50D03-E6CF-D134-26F3-1DA35C6B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4217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失敗を早めに返す！</a:t>
            </a:r>
            <a:endParaRPr kumimoji="1" lang="ja-JP" altLang="en-US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!=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!=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円: 塗りつぶしなし 4">
            <a:extLst>
              <a:ext uri="{FF2B5EF4-FFF2-40B4-BE49-F238E27FC236}">
                <a16:creationId xmlns:a16="http://schemas.microsoft.com/office/drawing/2014/main" id="{712D7830-1EF2-51EC-6338-6B0BB0746217}"/>
              </a:ext>
            </a:extLst>
          </p:cNvPr>
          <p:cNvSpPr/>
          <p:nvPr/>
        </p:nvSpPr>
        <p:spPr>
          <a:xfrm>
            <a:off x="623506" y="1953502"/>
            <a:ext cx="429388" cy="429388"/>
          </a:xfrm>
          <a:prstGeom prst="donut">
            <a:avLst>
              <a:gd name="adj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51FE6C-FDBE-B749-10B7-B68AEF16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4686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失敗を早めに返す！</a:t>
            </a:r>
            <a:endParaRPr kumimoji="1" lang="ja-JP" altLang="en-US" dirty="0"/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!=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!=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円: 塗りつぶしなし 4">
            <a:extLst>
              <a:ext uri="{FF2B5EF4-FFF2-40B4-BE49-F238E27FC236}">
                <a16:creationId xmlns:a16="http://schemas.microsoft.com/office/drawing/2014/main" id="{712D7830-1EF2-51EC-6338-6B0BB0746217}"/>
              </a:ext>
            </a:extLst>
          </p:cNvPr>
          <p:cNvSpPr/>
          <p:nvPr/>
        </p:nvSpPr>
        <p:spPr>
          <a:xfrm>
            <a:off x="623506" y="1953502"/>
            <a:ext cx="429388" cy="429388"/>
          </a:xfrm>
          <a:prstGeom prst="donut">
            <a:avLst>
              <a:gd name="adj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0C647C-C240-CC10-8201-712FBF0C8FBE}"/>
              </a:ext>
            </a:extLst>
          </p:cNvPr>
          <p:cNvSpPr txBox="1">
            <a:spLocks/>
          </p:cNvSpPr>
          <p:nvPr/>
        </p:nvSpPr>
        <p:spPr>
          <a:xfrm>
            <a:off x="6058200" y="1115486"/>
            <a:ext cx="5801033" cy="2534807"/>
          </a:xfrm>
          <a:prstGeom prst="rect">
            <a:avLst/>
          </a:prstGeom>
          <a:solidFill>
            <a:srgbClr val="1F1F1F"/>
          </a:solidFill>
          <a:ln w="19050">
            <a:solidFill>
              <a:schemeClr val="bg1"/>
            </a:solidFill>
          </a:ln>
        </p:spPr>
        <p:txBody>
          <a:bodyPr vert="horz" lIns="18000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sz="16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 </a:t>
            </a:r>
            <a:r>
              <a:rPr lang="en-US" altLang="ja-JP" sz="1600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sz="1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1600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sz="16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sz="1600" dirty="0">
                <a:solidFill>
                  <a:schemeClr val="bg1">
                    <a:lumMod val="95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</a:t>
            </a:r>
            <a:r>
              <a:rPr lang="en-US" altLang="ja-JP" sz="1600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 </a:t>
            </a:r>
            <a:r>
              <a:rPr lang="en-US" altLang="ja-JP" sz="1600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...</a:t>
            </a:r>
          </a:p>
          <a:p>
            <a:pPr marL="0" indent="0">
              <a:buNone/>
            </a:pP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</a:t>
            </a:r>
          </a:p>
          <a:p>
            <a:pPr marL="0" indent="0">
              <a:buNone/>
            </a:pP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sz="1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....</a:t>
            </a:r>
          </a:p>
          <a:p>
            <a:pPr marL="0" indent="0">
              <a:buNone/>
            </a:pPr>
            <a:r>
              <a:rPr lang="en-US" altLang="ja-JP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乗算記号 6">
            <a:extLst>
              <a:ext uri="{FF2B5EF4-FFF2-40B4-BE49-F238E27FC236}">
                <a16:creationId xmlns:a16="http://schemas.microsoft.com/office/drawing/2014/main" id="{FCDFE8EA-D83E-2744-B15E-86FDA32559FA}"/>
              </a:ext>
            </a:extLst>
          </p:cNvPr>
          <p:cNvSpPr/>
          <p:nvPr/>
        </p:nvSpPr>
        <p:spPr>
          <a:xfrm>
            <a:off x="5732506" y="811203"/>
            <a:ext cx="651387" cy="651387"/>
          </a:xfrm>
          <a:prstGeom prst="mathMultiply">
            <a:avLst>
              <a:gd name="adj1" fmla="val 1597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上向き折線 7">
            <a:extLst>
              <a:ext uri="{FF2B5EF4-FFF2-40B4-BE49-F238E27FC236}">
                <a16:creationId xmlns:a16="http://schemas.microsoft.com/office/drawing/2014/main" id="{EF6BA2F3-471E-6F49-71AA-107E328456B2}"/>
              </a:ext>
            </a:extLst>
          </p:cNvPr>
          <p:cNvSpPr/>
          <p:nvPr/>
        </p:nvSpPr>
        <p:spPr>
          <a:xfrm>
            <a:off x="7190439" y="3758471"/>
            <a:ext cx="1170039" cy="1042219"/>
          </a:xfrm>
          <a:prstGeom prst="bentUp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D14BE79B-9762-ABBF-E0E0-C74E9C6245F6}"/>
              </a:ext>
            </a:extLst>
          </p:cNvPr>
          <p:cNvSpPr/>
          <p:nvPr/>
        </p:nvSpPr>
        <p:spPr>
          <a:xfrm>
            <a:off x="6657365" y="5147872"/>
            <a:ext cx="3156157" cy="842565"/>
          </a:xfrm>
          <a:prstGeom prst="wedgeRectCallout">
            <a:avLst>
              <a:gd name="adj1" fmla="val 2431"/>
              <a:gd name="adj2" fmla="val -83368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何故こうなった？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DBE8A603-8E05-7281-4153-E7D170A0A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3092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なぜネストが深くなるのか？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修正によって増える場合</a:t>
            </a:r>
          </a:p>
        </p:txBody>
      </p:sp>
      <p:sp>
        <p:nvSpPr>
          <p:cNvPr id="10" name="コンテンツ プレースホルダー 5">
            <a:extLst>
              <a:ext uri="{FF2B5EF4-FFF2-40B4-BE49-F238E27FC236}">
                <a16:creationId xmlns:a16="http://schemas.microsoft.com/office/drawing/2014/main" id="{2DCD70E2-2821-4537-DC11-BFC7F269DBAE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…   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…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10D001-8730-DF60-B726-03D17763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78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580C32-D8C2-DDB1-767E-B12735CE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制御フロー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09B5F-3FF1-1A61-672C-CDD65389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分岐</a:t>
            </a:r>
            <a:r>
              <a:rPr lang="ja-JP" altLang="en-US" dirty="0"/>
              <a:t>が最も重要では？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F32841E-9D8A-5611-B571-7891F4BEF0AC}"/>
              </a:ext>
            </a:extLst>
          </p:cNvPr>
          <p:cNvSpPr/>
          <p:nvPr/>
        </p:nvSpPr>
        <p:spPr>
          <a:xfrm>
            <a:off x="1592825" y="3785420"/>
            <a:ext cx="629265" cy="11034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72BD71-9153-AA9D-66D6-AABBB07C23C9}"/>
              </a:ext>
            </a:extLst>
          </p:cNvPr>
          <p:cNvSpPr txBox="1"/>
          <p:nvPr/>
        </p:nvSpPr>
        <p:spPr>
          <a:xfrm>
            <a:off x="1494503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逐次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672698-CD5B-58E0-E082-0E22414E01E9}"/>
              </a:ext>
            </a:extLst>
          </p:cNvPr>
          <p:cNvSpPr/>
          <p:nvPr/>
        </p:nvSpPr>
        <p:spPr>
          <a:xfrm>
            <a:off x="2588341" y="3785420"/>
            <a:ext cx="629265" cy="11034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92BBF6-8B57-0218-959D-5645870D21C6}"/>
              </a:ext>
            </a:extLst>
          </p:cNvPr>
          <p:cNvSpPr txBox="1"/>
          <p:nvPr/>
        </p:nvSpPr>
        <p:spPr>
          <a:xfrm>
            <a:off x="2490019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反復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937AF3-A2F6-9AB8-9279-225881A43D5F}"/>
              </a:ext>
            </a:extLst>
          </p:cNvPr>
          <p:cNvSpPr/>
          <p:nvPr/>
        </p:nvSpPr>
        <p:spPr>
          <a:xfrm>
            <a:off x="3485535" y="3785420"/>
            <a:ext cx="629265" cy="11034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24759F-24D4-7101-2A47-BABDC3E2AB8A}"/>
              </a:ext>
            </a:extLst>
          </p:cNvPr>
          <p:cNvSpPr txBox="1"/>
          <p:nvPr/>
        </p:nvSpPr>
        <p:spPr>
          <a:xfrm>
            <a:off x="3387213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分岐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437624-2C41-9FED-B979-2054F38B1A9F}"/>
              </a:ext>
            </a:extLst>
          </p:cNvPr>
          <p:cNvSpPr txBox="1"/>
          <p:nvPr/>
        </p:nvSpPr>
        <p:spPr>
          <a:xfrm>
            <a:off x="855702" y="3203305"/>
            <a:ext cx="553998" cy="11852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400" dirty="0"/>
              <a:t>重要度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FD888F-FE22-71D3-E45B-9077FB545BCE}"/>
              </a:ext>
            </a:extLst>
          </p:cNvPr>
          <p:cNvSpPr/>
          <p:nvPr/>
        </p:nvSpPr>
        <p:spPr>
          <a:xfrm>
            <a:off x="7508157" y="4640825"/>
            <a:ext cx="629265" cy="2480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1722C64-1FAD-706B-16A2-5718D706A88B}"/>
              </a:ext>
            </a:extLst>
          </p:cNvPr>
          <p:cNvSpPr txBox="1"/>
          <p:nvPr/>
        </p:nvSpPr>
        <p:spPr>
          <a:xfrm>
            <a:off x="7409835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逐次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FA9DA94-D96B-40BB-C920-5F34941B07D1}"/>
              </a:ext>
            </a:extLst>
          </p:cNvPr>
          <p:cNvSpPr/>
          <p:nvPr/>
        </p:nvSpPr>
        <p:spPr>
          <a:xfrm>
            <a:off x="8503673" y="4070555"/>
            <a:ext cx="629265" cy="818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3080599-58E0-3E06-6F78-D0FEBF9CF9A4}"/>
              </a:ext>
            </a:extLst>
          </p:cNvPr>
          <p:cNvSpPr txBox="1"/>
          <p:nvPr/>
        </p:nvSpPr>
        <p:spPr>
          <a:xfrm>
            <a:off x="8405351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反復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B249C82-F4C2-A625-0CB7-02263832D255}"/>
              </a:ext>
            </a:extLst>
          </p:cNvPr>
          <p:cNvSpPr/>
          <p:nvPr/>
        </p:nvSpPr>
        <p:spPr>
          <a:xfrm>
            <a:off x="9400867" y="2084439"/>
            <a:ext cx="629265" cy="2804461"/>
          </a:xfrm>
          <a:prstGeom prst="rect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A433CC-F1B4-341D-016E-E800EE388797}"/>
              </a:ext>
            </a:extLst>
          </p:cNvPr>
          <p:cNvSpPr txBox="1"/>
          <p:nvPr/>
        </p:nvSpPr>
        <p:spPr>
          <a:xfrm>
            <a:off x="9302545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分岐</a:t>
            </a: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97387DE5-0AC3-E989-3886-96B503487083}"/>
              </a:ext>
            </a:extLst>
          </p:cNvPr>
          <p:cNvSpPr/>
          <p:nvPr/>
        </p:nvSpPr>
        <p:spPr>
          <a:xfrm>
            <a:off x="5535561" y="3386774"/>
            <a:ext cx="1120877" cy="81834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A4486270-2985-ABA0-3607-85CF905E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5404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なぜネストが深くなるのか？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修正によって増える場合</a:t>
            </a:r>
          </a:p>
        </p:txBody>
      </p:sp>
      <p:sp>
        <p:nvSpPr>
          <p:cNvPr id="10" name="コンテンツ プレースホルダー 5">
            <a:extLst>
              <a:ext uri="{FF2B5EF4-FFF2-40B4-BE49-F238E27FC236}">
                <a16:creationId xmlns:a16="http://schemas.microsoft.com/office/drawing/2014/main" id="{2DCD70E2-2821-4537-DC11-BFC7F269DBAE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	…   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…</a:t>
            </a:r>
            <a:endParaRPr lang="en-US" altLang="ja-JP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D91298A3-08D1-232E-176C-65F590920C39}"/>
              </a:ext>
            </a:extLst>
          </p:cNvPr>
          <p:cNvSpPr/>
          <p:nvPr/>
        </p:nvSpPr>
        <p:spPr>
          <a:xfrm>
            <a:off x="7599407" y="4041180"/>
            <a:ext cx="2477729" cy="842565"/>
          </a:xfrm>
          <a:prstGeom prst="wedgeRectCallout">
            <a:avLst>
              <a:gd name="adj1" fmla="val -95921"/>
              <a:gd name="adj2" fmla="val -22687"/>
            </a:avLst>
          </a:prstGeom>
          <a:solidFill>
            <a:srgbClr val="FF0000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わかりやすい</a:t>
            </a:r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95AB04E1-7024-73DC-222B-2CA7F0842E64}"/>
              </a:ext>
            </a:extLst>
          </p:cNvPr>
          <p:cNvSpPr/>
          <p:nvPr/>
        </p:nvSpPr>
        <p:spPr>
          <a:xfrm>
            <a:off x="5695950" y="3105150"/>
            <a:ext cx="702393" cy="2091693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97072E3-8777-D5F6-0102-08886C08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50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1522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なぜネストが深くなるのか？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修正によって増える場合</a:t>
            </a:r>
          </a:p>
        </p:txBody>
      </p:sp>
      <p:sp>
        <p:nvSpPr>
          <p:cNvPr id="10" name="コンテンツ プレースホルダー 5">
            <a:extLst>
              <a:ext uri="{FF2B5EF4-FFF2-40B4-BE49-F238E27FC236}">
                <a16:creationId xmlns:a16="http://schemas.microsoft.com/office/drawing/2014/main" id="{2DCD70E2-2821-4537-DC11-BFC7F269DBAE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if(</a:t>
            </a:r>
            <a:r>
              <a:rPr lang="en-US" altLang="ja-JP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== SUCCESS){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960145-804C-0F19-E8E3-26F3F210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51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0933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なぜネストが深くなるのか？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修正によって増える場合</a:t>
            </a:r>
          </a:p>
        </p:txBody>
      </p:sp>
      <p:sp>
        <p:nvSpPr>
          <p:cNvPr id="10" name="コンテンツ プレースホルダー 5">
            <a:extLst>
              <a:ext uri="{FF2B5EF4-FFF2-40B4-BE49-F238E27FC236}">
                <a16:creationId xmlns:a16="http://schemas.microsoft.com/office/drawing/2014/main" id="{2DCD70E2-2821-4537-DC11-BFC7F269DBAE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if(</a:t>
            </a:r>
            <a:r>
              <a:rPr lang="en-US" altLang="ja-JP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== SUCCESS){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64F861F9-14A2-F91B-4C2B-923985803F88}"/>
              </a:ext>
            </a:extLst>
          </p:cNvPr>
          <p:cNvSpPr/>
          <p:nvPr/>
        </p:nvSpPr>
        <p:spPr>
          <a:xfrm>
            <a:off x="6058200" y="3497777"/>
            <a:ext cx="3156157" cy="842565"/>
          </a:xfrm>
          <a:prstGeom prst="wedgeRectCallout">
            <a:avLst>
              <a:gd name="adj1" fmla="val 2431"/>
              <a:gd name="adj2" fmla="val -83368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修正で追記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28C7FE-C2A0-C623-582A-135DDABB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52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32706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なぜネストが深くなるのか？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修正によって増える場合</a:t>
            </a:r>
          </a:p>
        </p:txBody>
      </p:sp>
      <p:sp>
        <p:nvSpPr>
          <p:cNvPr id="10" name="コンテンツ プレースホルダー 5">
            <a:extLst>
              <a:ext uri="{FF2B5EF4-FFF2-40B4-BE49-F238E27FC236}">
                <a16:creationId xmlns:a16="http://schemas.microsoft.com/office/drawing/2014/main" id="{2DCD70E2-2821-4537-DC11-BFC7F269DBAE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if(</a:t>
            </a:r>
            <a:r>
              <a:rPr lang="en-US" altLang="ja-JP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== SUCCESS){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64F861F9-14A2-F91B-4C2B-923985803F88}"/>
              </a:ext>
            </a:extLst>
          </p:cNvPr>
          <p:cNvSpPr/>
          <p:nvPr/>
        </p:nvSpPr>
        <p:spPr>
          <a:xfrm>
            <a:off x="6058200" y="3497777"/>
            <a:ext cx="3156157" cy="842565"/>
          </a:xfrm>
          <a:prstGeom prst="wedgeRectCallout">
            <a:avLst>
              <a:gd name="adj1" fmla="val 2431"/>
              <a:gd name="adj2" fmla="val -83368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修正で追記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A1FF1765-89B1-0B11-CE39-EADE13DC5C0D}"/>
              </a:ext>
            </a:extLst>
          </p:cNvPr>
          <p:cNvSpPr/>
          <p:nvPr/>
        </p:nvSpPr>
        <p:spPr>
          <a:xfrm>
            <a:off x="6096000" y="4847381"/>
            <a:ext cx="3156157" cy="972394"/>
          </a:xfrm>
          <a:prstGeom prst="wedgeRectCallout">
            <a:avLst>
              <a:gd name="adj1" fmla="val 2431"/>
              <a:gd name="adj2" fmla="val -83368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納得</a:t>
            </a:r>
            <a:r>
              <a:rPr lang="ja-JP" altLang="en-US" sz="2400" b="1" dirty="0">
                <a:solidFill>
                  <a:schemeClr val="bg1"/>
                </a:solidFill>
              </a:rPr>
              <a:t>も行く</a:t>
            </a:r>
            <a:endParaRPr lang="en-US" altLang="ja-JP" sz="240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3200" b="1" dirty="0">
                <a:solidFill>
                  <a:schemeClr val="bg1"/>
                </a:solidFill>
              </a:rPr>
              <a:t>妥当</a:t>
            </a:r>
            <a:r>
              <a:rPr lang="ja-JP" altLang="en-US" sz="2400" b="1" dirty="0">
                <a:solidFill>
                  <a:schemeClr val="bg1"/>
                </a:solidFill>
              </a:rPr>
              <a:t>な差分でもある</a:t>
            </a:r>
            <a:endParaRPr lang="en-US" altLang="ja-JP" sz="2400" b="1" dirty="0">
              <a:solidFill>
                <a:schemeClr val="bg1"/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FCC9E0-A2F8-49BA-4CE1-E8B212A2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53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5441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なぜネストが深くなるのか？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修正によって増える場合</a:t>
            </a:r>
          </a:p>
        </p:txBody>
      </p:sp>
      <p:sp>
        <p:nvSpPr>
          <p:cNvPr id="10" name="コンテンツ プレースホルダー 5">
            <a:extLst>
              <a:ext uri="{FF2B5EF4-FFF2-40B4-BE49-F238E27FC236}">
                <a16:creationId xmlns:a16="http://schemas.microsoft.com/office/drawing/2014/main" id="{2DCD70E2-2821-4537-DC11-BFC7F269DBAE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83174E39-8B35-A61C-7E62-6364B4489D1C}"/>
              </a:ext>
            </a:extLst>
          </p:cNvPr>
          <p:cNvSpPr/>
          <p:nvPr/>
        </p:nvSpPr>
        <p:spPr>
          <a:xfrm>
            <a:off x="8366941" y="2908660"/>
            <a:ext cx="2704786" cy="1025165"/>
          </a:xfrm>
          <a:prstGeom prst="wedgeRectCallout">
            <a:avLst>
              <a:gd name="adj1" fmla="val -65167"/>
              <a:gd name="adj2" fmla="val -18165"/>
            </a:avLst>
          </a:prstGeom>
          <a:solidFill>
            <a:srgbClr val="FF0000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でも</a:t>
            </a:r>
            <a:r>
              <a:rPr kumimoji="1" lang="ja-JP" altLang="en-US" sz="3600" b="1" dirty="0">
                <a:solidFill>
                  <a:schemeClr val="bg1"/>
                </a:solidFill>
              </a:rPr>
              <a:t>全体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として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これで良いのか？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7DCB5DD5-65B8-7046-C79E-2C25E724092F}"/>
              </a:ext>
            </a:extLst>
          </p:cNvPr>
          <p:cNvSpPr/>
          <p:nvPr/>
        </p:nvSpPr>
        <p:spPr>
          <a:xfrm>
            <a:off x="7458075" y="2383153"/>
            <a:ext cx="702393" cy="3793810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49764B-4021-26A4-7902-D2611C10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54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411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なぜネストが深くなるのか？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修正によって増える場合</a:t>
            </a:r>
          </a:p>
        </p:txBody>
      </p:sp>
      <p:sp>
        <p:nvSpPr>
          <p:cNvPr id="10" name="コンテンツ プレースホルダー 5">
            <a:extLst>
              <a:ext uri="{FF2B5EF4-FFF2-40B4-BE49-F238E27FC236}">
                <a16:creationId xmlns:a16="http://schemas.microsoft.com/office/drawing/2014/main" id="{2DCD70E2-2821-4537-DC11-BFC7F269DBAE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chemeClr val="bg1">
                    <a:lumMod val="95000"/>
                  </a:schemeClr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83174E39-8B35-A61C-7E62-6364B4489D1C}"/>
              </a:ext>
            </a:extLst>
          </p:cNvPr>
          <p:cNvSpPr/>
          <p:nvPr/>
        </p:nvSpPr>
        <p:spPr>
          <a:xfrm>
            <a:off x="8366941" y="2908660"/>
            <a:ext cx="2704786" cy="1025165"/>
          </a:xfrm>
          <a:prstGeom prst="wedgeRectCallout">
            <a:avLst>
              <a:gd name="adj1" fmla="val -65167"/>
              <a:gd name="adj2" fmla="val -18165"/>
            </a:avLst>
          </a:prstGeom>
          <a:solidFill>
            <a:srgbClr val="FF0000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でも</a:t>
            </a:r>
            <a:r>
              <a:rPr kumimoji="1" lang="ja-JP" altLang="en-US" sz="3600" b="1" dirty="0">
                <a:solidFill>
                  <a:schemeClr val="bg1"/>
                </a:solidFill>
              </a:rPr>
              <a:t>全体</a:t>
            </a:r>
            <a:r>
              <a:rPr kumimoji="1" lang="ja-JP" altLang="en-US" sz="2400" b="1" dirty="0">
                <a:solidFill>
                  <a:schemeClr val="bg1"/>
                </a:solidFill>
              </a:rPr>
              <a:t>として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これで良いのか？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7DCB5DD5-65B8-7046-C79E-2C25E724092F}"/>
              </a:ext>
            </a:extLst>
          </p:cNvPr>
          <p:cNvSpPr/>
          <p:nvPr/>
        </p:nvSpPr>
        <p:spPr>
          <a:xfrm>
            <a:off x="7458075" y="2383153"/>
            <a:ext cx="702393" cy="3793810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6926A1DD-22A8-CE8C-BBD7-242DF0B84CA7}"/>
              </a:ext>
            </a:extLst>
          </p:cNvPr>
          <p:cNvSpPr/>
          <p:nvPr/>
        </p:nvSpPr>
        <p:spPr>
          <a:xfrm>
            <a:off x="8366941" y="4746218"/>
            <a:ext cx="2704786" cy="1025165"/>
          </a:xfrm>
          <a:prstGeom prst="wedgeRectCallout">
            <a:avLst>
              <a:gd name="adj1" fmla="val -65167"/>
              <a:gd name="adj2" fmla="val -18165"/>
            </a:avLst>
          </a:prstGeom>
          <a:solidFill>
            <a:srgbClr val="FF0000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もっと良い書き方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あるのでは？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B92258-F8CA-D9EB-8B62-BD33A7F7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55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9035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なぜネストが深くなるのか？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修正時は</a:t>
            </a:r>
            <a:r>
              <a:rPr kumimoji="1" lang="ja-JP" altLang="en-US" b="1" dirty="0">
                <a:solidFill>
                  <a:srgbClr val="FF0000"/>
                </a:solidFill>
              </a:rPr>
              <a:t>俯瞰</a:t>
            </a:r>
            <a:r>
              <a:rPr kumimoji="1" lang="ja-JP" altLang="en-US" dirty="0"/>
              <a:t>して検討せよ！</a:t>
            </a:r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canUsr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!=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hasPermission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!= </a:t>
            </a:r>
            <a:r>
              <a:rPr lang="en-US" altLang="ja-JP" b="0" dirty="0">
                <a:solidFill>
                  <a:schemeClr val="accent1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SUCCESS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altLang="ja-JP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円: 塗りつぶしなし 4">
            <a:extLst>
              <a:ext uri="{FF2B5EF4-FFF2-40B4-BE49-F238E27FC236}">
                <a16:creationId xmlns:a16="http://schemas.microsoft.com/office/drawing/2014/main" id="{712D7830-1EF2-51EC-6338-6B0BB0746217}"/>
              </a:ext>
            </a:extLst>
          </p:cNvPr>
          <p:cNvSpPr/>
          <p:nvPr/>
        </p:nvSpPr>
        <p:spPr>
          <a:xfrm>
            <a:off x="623506" y="1953502"/>
            <a:ext cx="429388" cy="429388"/>
          </a:xfrm>
          <a:prstGeom prst="donut">
            <a:avLst>
              <a:gd name="adj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C747AA-27F9-CF4B-BA3B-7DE32EC1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56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1173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–v3 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</a:t>
            </a:r>
            <a:r>
              <a:rPr kumimoji="1" lang="en-US" altLang="ja-JP" dirty="0"/>
              <a:t>or</a:t>
            </a:r>
            <a:r>
              <a:rPr kumimoji="1" lang="ja-JP" altLang="en-US" dirty="0"/>
              <a:t>文の場合</a:t>
            </a:r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size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nonNullCount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(!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BF90BE-0C29-B757-5A0B-80A1F4204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57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1839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–v3 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</a:t>
            </a:r>
            <a:r>
              <a:rPr kumimoji="1" lang="en-US" altLang="ja-JP" dirty="0"/>
              <a:t>or</a:t>
            </a:r>
            <a:r>
              <a:rPr kumimoji="1" lang="ja-JP" altLang="en-US" dirty="0"/>
              <a:t>文の場合</a:t>
            </a:r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size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nonNullCount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(!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3EB90D8-88A7-40DD-8953-2719CB473F41}"/>
              </a:ext>
            </a:extLst>
          </p:cNvPr>
          <p:cNvSpPr/>
          <p:nvPr/>
        </p:nvSpPr>
        <p:spPr>
          <a:xfrm>
            <a:off x="5698098" y="4940339"/>
            <a:ext cx="3156157" cy="842565"/>
          </a:xfrm>
          <a:prstGeom prst="wedgeRectCallout">
            <a:avLst>
              <a:gd name="adj1" fmla="val -104316"/>
              <a:gd name="adj2" fmla="val -67686"/>
            </a:avLst>
          </a:prstGeom>
          <a:solidFill>
            <a:schemeClr val="accent2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ここが正常系</a:t>
            </a:r>
            <a:endParaRPr lang="en-US" altLang="ja-JP" sz="2400" b="1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深すぎる！！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DC8A169-6CA8-5954-8A2B-9C1E6279C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58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572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–v3 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</a:t>
            </a:r>
            <a:r>
              <a:rPr kumimoji="1" lang="en-US" altLang="ja-JP" dirty="0"/>
              <a:t>or</a:t>
            </a:r>
            <a:r>
              <a:rPr kumimoji="1" lang="ja-JP" altLang="en-US" dirty="0"/>
              <a:t>文の場合</a:t>
            </a:r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size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continue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nonNullCount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continue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389763-F8AB-52ED-FB8D-EE5219AE9EE2}"/>
              </a:ext>
            </a:extLst>
          </p:cNvPr>
          <p:cNvSpPr txBox="1"/>
          <p:nvPr/>
        </p:nvSpPr>
        <p:spPr>
          <a:xfrm>
            <a:off x="3317208" y="1503813"/>
            <a:ext cx="4670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solidFill>
                  <a:srgbClr val="FF0000"/>
                </a:solidFill>
              </a:rPr>
              <a:t>=&gt;</a:t>
            </a:r>
            <a:r>
              <a:rPr lang="en-US" altLang="ja-JP" sz="3200" b="1" dirty="0">
                <a:solidFill>
                  <a:schemeClr val="accent2"/>
                </a:solidFill>
              </a:rPr>
              <a:t> </a:t>
            </a:r>
            <a:r>
              <a:rPr lang="en-US" altLang="ja-JP" sz="3600" b="1" dirty="0">
                <a:solidFill>
                  <a:srgbClr val="FF0000"/>
                </a:solidFill>
                <a:latin typeface="Consolas" panose="020B0609020204030204" pitchFamily="49" charset="0"/>
              </a:rPr>
              <a:t>continue</a:t>
            </a:r>
            <a:r>
              <a:rPr lang="ja-JP" altLang="en-US" sz="3600" b="1" dirty="0">
                <a:solidFill>
                  <a:schemeClr val="accent2"/>
                </a:solidFill>
              </a:rPr>
              <a:t> </a:t>
            </a:r>
            <a:r>
              <a:rPr lang="ja-JP" altLang="en-US" sz="3600" b="1" dirty="0">
                <a:solidFill>
                  <a:srgbClr val="FF0000"/>
                </a:solidFill>
              </a:rPr>
              <a:t>を使う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13D980-58BC-62BD-74EB-A7B2164E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59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69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580C32-D8C2-DDB1-767E-B12735CE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制御フロー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09B5F-3FF1-1A61-672C-CDD65389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分岐</a:t>
            </a:r>
            <a:r>
              <a:rPr lang="ja-JP" altLang="en-US" dirty="0"/>
              <a:t>が最も重要では？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F32841E-9D8A-5611-B571-7891F4BEF0AC}"/>
              </a:ext>
            </a:extLst>
          </p:cNvPr>
          <p:cNvSpPr/>
          <p:nvPr/>
        </p:nvSpPr>
        <p:spPr>
          <a:xfrm>
            <a:off x="1592825" y="3785420"/>
            <a:ext cx="629265" cy="11034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72BD71-9153-AA9D-66D6-AABBB07C23C9}"/>
              </a:ext>
            </a:extLst>
          </p:cNvPr>
          <p:cNvSpPr txBox="1"/>
          <p:nvPr/>
        </p:nvSpPr>
        <p:spPr>
          <a:xfrm>
            <a:off x="1494503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逐次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672698-CD5B-58E0-E082-0E22414E01E9}"/>
              </a:ext>
            </a:extLst>
          </p:cNvPr>
          <p:cNvSpPr/>
          <p:nvPr/>
        </p:nvSpPr>
        <p:spPr>
          <a:xfrm>
            <a:off x="2588341" y="3785420"/>
            <a:ext cx="629265" cy="11034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92BBF6-8B57-0218-959D-5645870D21C6}"/>
              </a:ext>
            </a:extLst>
          </p:cNvPr>
          <p:cNvSpPr txBox="1"/>
          <p:nvPr/>
        </p:nvSpPr>
        <p:spPr>
          <a:xfrm>
            <a:off x="2490019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反復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937AF3-A2F6-9AB8-9279-225881A43D5F}"/>
              </a:ext>
            </a:extLst>
          </p:cNvPr>
          <p:cNvSpPr/>
          <p:nvPr/>
        </p:nvSpPr>
        <p:spPr>
          <a:xfrm>
            <a:off x="3485535" y="3785420"/>
            <a:ext cx="629265" cy="11034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24759F-24D4-7101-2A47-BABDC3E2AB8A}"/>
              </a:ext>
            </a:extLst>
          </p:cNvPr>
          <p:cNvSpPr txBox="1"/>
          <p:nvPr/>
        </p:nvSpPr>
        <p:spPr>
          <a:xfrm>
            <a:off x="3387213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分岐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437624-2C41-9FED-B979-2054F38B1A9F}"/>
              </a:ext>
            </a:extLst>
          </p:cNvPr>
          <p:cNvSpPr txBox="1"/>
          <p:nvPr/>
        </p:nvSpPr>
        <p:spPr>
          <a:xfrm>
            <a:off x="855702" y="3203305"/>
            <a:ext cx="553998" cy="11852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400" dirty="0"/>
              <a:t>重要度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FD888F-FE22-71D3-E45B-9077FB545BCE}"/>
              </a:ext>
            </a:extLst>
          </p:cNvPr>
          <p:cNvSpPr/>
          <p:nvPr/>
        </p:nvSpPr>
        <p:spPr>
          <a:xfrm>
            <a:off x="7508157" y="4640825"/>
            <a:ext cx="629265" cy="2480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1722C64-1FAD-706B-16A2-5718D706A88B}"/>
              </a:ext>
            </a:extLst>
          </p:cNvPr>
          <p:cNvSpPr txBox="1"/>
          <p:nvPr/>
        </p:nvSpPr>
        <p:spPr>
          <a:xfrm>
            <a:off x="7409835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逐次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FA9DA94-D96B-40BB-C920-5F34941B07D1}"/>
              </a:ext>
            </a:extLst>
          </p:cNvPr>
          <p:cNvSpPr/>
          <p:nvPr/>
        </p:nvSpPr>
        <p:spPr>
          <a:xfrm>
            <a:off x="8503673" y="4070555"/>
            <a:ext cx="629265" cy="818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3080599-58E0-3E06-6F78-D0FEBF9CF9A4}"/>
              </a:ext>
            </a:extLst>
          </p:cNvPr>
          <p:cNvSpPr txBox="1"/>
          <p:nvPr/>
        </p:nvSpPr>
        <p:spPr>
          <a:xfrm>
            <a:off x="8405351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反復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B249C82-F4C2-A625-0CB7-02263832D255}"/>
              </a:ext>
            </a:extLst>
          </p:cNvPr>
          <p:cNvSpPr/>
          <p:nvPr/>
        </p:nvSpPr>
        <p:spPr>
          <a:xfrm>
            <a:off x="9400867" y="2084439"/>
            <a:ext cx="629265" cy="2804461"/>
          </a:xfrm>
          <a:prstGeom prst="rect">
            <a:avLst/>
          </a:prstGeom>
          <a:solidFill>
            <a:schemeClr val="accent6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A433CC-F1B4-341D-016E-E800EE388797}"/>
              </a:ext>
            </a:extLst>
          </p:cNvPr>
          <p:cNvSpPr txBox="1"/>
          <p:nvPr/>
        </p:nvSpPr>
        <p:spPr>
          <a:xfrm>
            <a:off x="9302545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分岐</a:t>
            </a: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97387DE5-0AC3-E989-3886-96B503487083}"/>
              </a:ext>
            </a:extLst>
          </p:cNvPr>
          <p:cNvSpPr/>
          <p:nvPr/>
        </p:nvSpPr>
        <p:spPr>
          <a:xfrm>
            <a:off x="5535561" y="3386774"/>
            <a:ext cx="1120877" cy="81834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476D7738-762E-163F-826A-3237A63F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6502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ネストを浅く </a:t>
            </a:r>
            <a:r>
              <a:rPr kumimoji="1" lang="en-US" altLang="ja-JP" dirty="0"/>
              <a:t>–v3 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</a:t>
            </a:r>
            <a:r>
              <a:rPr kumimoji="1" lang="en-US" altLang="ja-JP" dirty="0"/>
              <a:t>or</a:t>
            </a:r>
            <a:r>
              <a:rPr kumimoji="1" lang="ja-JP" altLang="en-US" dirty="0"/>
              <a:t>文の場合</a:t>
            </a:r>
          </a:p>
        </p:txBody>
      </p:sp>
      <p:sp>
        <p:nvSpPr>
          <p:cNvPr id="4" name="コンテンツ プレースホルダー 5">
            <a:extLst>
              <a:ext uri="{FF2B5EF4-FFF2-40B4-BE49-F238E27FC236}">
                <a16:creationId xmlns:a16="http://schemas.microsoft.com/office/drawing/2014/main" id="{136F03B8-443C-8B2B-ED6C-080FAA265254}"/>
              </a:ext>
            </a:extLst>
          </p:cNvPr>
          <p:cNvSpPr txBox="1">
            <a:spLocks/>
          </p:cNvSpPr>
          <p:nvPr/>
        </p:nvSpPr>
        <p:spPr>
          <a:xfrm>
            <a:off x="838200" y="2168196"/>
            <a:ext cx="10440000" cy="4222771"/>
          </a:xfrm>
          <a:prstGeom prst="rect">
            <a:avLst/>
          </a:prstGeom>
          <a:solidFill>
            <a:srgbClr val="1F1F1F"/>
          </a:solidFill>
        </p:spPr>
        <p:txBody>
          <a:bodyPr vert="horz" lIns="18000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size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null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continue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nonNullCount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altLang="ja-JP" b="0" dirty="0" err="1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altLang="ja-JP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altLang="ja-JP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equals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continue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...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86562B3-6A5B-4306-263A-2150C660B1A1}"/>
              </a:ext>
            </a:extLst>
          </p:cNvPr>
          <p:cNvSpPr txBox="1"/>
          <p:nvPr/>
        </p:nvSpPr>
        <p:spPr>
          <a:xfrm>
            <a:off x="3317208" y="1503813"/>
            <a:ext cx="4670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solidFill>
                  <a:srgbClr val="FF0000"/>
                </a:solidFill>
              </a:rPr>
              <a:t>=&gt;</a:t>
            </a:r>
            <a:r>
              <a:rPr lang="en-US" altLang="ja-JP" sz="3200" b="1" dirty="0">
                <a:solidFill>
                  <a:schemeClr val="accent2"/>
                </a:solidFill>
              </a:rPr>
              <a:t> </a:t>
            </a:r>
            <a:r>
              <a:rPr lang="en-US" altLang="ja-JP" sz="3600" b="1" dirty="0">
                <a:solidFill>
                  <a:srgbClr val="FF0000"/>
                </a:solidFill>
                <a:latin typeface="Consolas" panose="020B0609020204030204" pitchFamily="49" charset="0"/>
              </a:rPr>
              <a:t>continue</a:t>
            </a:r>
            <a:r>
              <a:rPr lang="ja-JP" altLang="en-US" sz="3600" b="1" dirty="0">
                <a:solidFill>
                  <a:schemeClr val="accent2"/>
                </a:solidFill>
              </a:rPr>
              <a:t> </a:t>
            </a:r>
            <a:r>
              <a:rPr lang="ja-JP" altLang="en-US" sz="3600" b="1" dirty="0">
                <a:solidFill>
                  <a:srgbClr val="FF0000"/>
                </a:solidFill>
              </a:rPr>
              <a:t>を使う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B7438F75-DA0D-23DA-B707-E496DAAAF952}"/>
              </a:ext>
            </a:extLst>
          </p:cNvPr>
          <p:cNvSpPr/>
          <p:nvPr/>
        </p:nvSpPr>
        <p:spPr>
          <a:xfrm>
            <a:off x="3822598" y="5491742"/>
            <a:ext cx="2477729" cy="842565"/>
          </a:xfrm>
          <a:prstGeom prst="wedgeRectCallout">
            <a:avLst>
              <a:gd name="adj1" fmla="val -95921"/>
              <a:gd name="adj2" fmla="val -22687"/>
            </a:avLst>
          </a:prstGeom>
          <a:solidFill>
            <a:srgbClr val="FF0000"/>
          </a:solidFill>
          <a:ln w="28575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</a:rPr>
              <a:t>正常系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pPr algn="ctr"/>
            <a:r>
              <a:rPr lang="ja-JP" altLang="en-US" sz="2400" b="1" dirty="0">
                <a:solidFill>
                  <a:schemeClr val="bg1"/>
                </a:solidFill>
              </a:rPr>
              <a:t>みやすい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66DCA8-34B6-0BAC-8A73-DF1FC3E4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60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61830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76E6549-265F-F799-8B9D-9209A38D918F}"/>
              </a:ext>
            </a:extLst>
          </p:cNvPr>
          <p:cNvSpPr txBox="1"/>
          <p:nvPr/>
        </p:nvSpPr>
        <p:spPr>
          <a:xfrm>
            <a:off x="1238865" y="3208102"/>
            <a:ext cx="9714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chemeClr val="bg1"/>
                </a:solidFill>
              </a:rPr>
              <a:t>以上です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A32376C-782D-D12C-8F9F-4615CC9A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61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0207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76E6549-265F-F799-8B9D-9209A38D918F}"/>
              </a:ext>
            </a:extLst>
          </p:cNvPr>
          <p:cNvSpPr txBox="1"/>
          <p:nvPr/>
        </p:nvSpPr>
        <p:spPr>
          <a:xfrm>
            <a:off x="1238865" y="3208102"/>
            <a:ext cx="9714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chemeClr val="bg1"/>
                </a:solidFill>
              </a:rPr>
              <a:t>鍵を覚えていますか？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A32376C-782D-D12C-8F9F-4615CC9A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62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0764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76E6549-265F-F799-8B9D-9209A38D918F}"/>
              </a:ext>
            </a:extLst>
          </p:cNvPr>
          <p:cNvSpPr txBox="1"/>
          <p:nvPr/>
        </p:nvSpPr>
        <p:spPr>
          <a:xfrm>
            <a:off x="1238864" y="3655142"/>
            <a:ext cx="9714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chemeClr val="bg1"/>
                </a:solidFill>
              </a:rPr>
              <a:t>できるだけ</a:t>
            </a:r>
            <a:r>
              <a:rPr kumimoji="1" lang="ja-JP" altLang="en-US" sz="4800" b="1" dirty="0">
                <a:solidFill>
                  <a:schemeClr val="bg1"/>
                </a:solidFill>
              </a:rPr>
              <a:t>「自然」</a:t>
            </a:r>
            <a:r>
              <a:rPr kumimoji="1" lang="ja-JP" altLang="en-US" sz="4000" dirty="0">
                <a:solidFill>
                  <a:schemeClr val="bg1"/>
                </a:solidFill>
              </a:rPr>
              <a:t>にする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EF95020-0DF1-38CD-327F-1AA8E7A8D3DD}"/>
              </a:ext>
            </a:extLst>
          </p:cNvPr>
          <p:cNvSpPr txBox="1"/>
          <p:nvPr/>
        </p:nvSpPr>
        <p:spPr>
          <a:xfrm>
            <a:off x="4980039" y="2187195"/>
            <a:ext cx="2231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>
                <a:solidFill>
                  <a:schemeClr val="bg1"/>
                </a:solidFill>
              </a:rPr>
              <a:t>鍵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5A644E0-6B57-D0F3-2BEE-E1D10491E460}"/>
              </a:ext>
            </a:extLst>
          </p:cNvPr>
          <p:cNvCxnSpPr>
            <a:cxnSpLocks/>
          </p:cNvCxnSpPr>
          <p:nvPr/>
        </p:nvCxnSpPr>
        <p:spPr>
          <a:xfrm>
            <a:off x="5363497" y="3168445"/>
            <a:ext cx="146500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23E842-1DF3-4DEE-5627-0A1EF3E1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63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7830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FD50EA-117F-67BF-698E-43A7533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自然</a:t>
            </a:r>
            <a:r>
              <a:rPr lang="ja-JP" altLang="en-US" b="1" dirty="0"/>
              <a:t>さ</a:t>
            </a:r>
            <a:r>
              <a:rPr lang="ja-JP" altLang="en-US" dirty="0"/>
              <a:t>への道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3453A-1BC2-A0B3-30E5-075485898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6"/>
            <a:ext cx="10515600" cy="4831717"/>
          </a:xfrm>
        </p:spPr>
        <p:txBody>
          <a:bodyPr>
            <a:norm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読み手の解釈の流れ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lvl="1"/>
            <a:r>
              <a:rPr kumimoji="1" lang="ja-JP" altLang="en-US" dirty="0"/>
              <a:t>条件式の並び順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調査対象、比較対象</a:t>
            </a:r>
            <a:r>
              <a:rPr kumimoji="1" lang="en-US" altLang="ja-JP" sz="2000" dirty="0"/>
              <a:t>)</a:t>
            </a:r>
            <a:r>
              <a:rPr kumimoji="1" lang="en-US" altLang="ja-JP" dirty="0"/>
              <a:t>	</a:t>
            </a:r>
          </a:p>
          <a:p>
            <a:pPr lvl="1"/>
            <a:r>
              <a:rPr kumimoji="1" lang="en-US" altLang="ja-JP" dirty="0"/>
              <a:t>if/else </a:t>
            </a:r>
            <a:r>
              <a:rPr kumimoji="1" lang="ja-JP" altLang="en-US" dirty="0"/>
              <a:t>で重要な</a:t>
            </a:r>
            <a:r>
              <a:rPr lang="en-US" altLang="ja-JP" dirty="0"/>
              <a:t>3</a:t>
            </a:r>
            <a:r>
              <a:rPr lang="ja-JP" altLang="en-US" dirty="0"/>
              <a:t>原則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b="1" dirty="0">
                <a:solidFill>
                  <a:srgbClr val="FF0000"/>
                </a:solidFill>
              </a:rPr>
              <a:t>直感的な構造</a:t>
            </a:r>
            <a:endParaRPr lang="en-US" altLang="ja-JP" b="1" dirty="0">
              <a:solidFill>
                <a:srgbClr val="FF0000"/>
              </a:solidFill>
            </a:endParaRPr>
          </a:p>
          <a:p>
            <a:pPr lvl="1"/>
            <a:r>
              <a:rPr lang="en-US" altLang="ja-JP" dirty="0"/>
              <a:t>do/while</a:t>
            </a:r>
            <a:r>
              <a:rPr lang="ja-JP" altLang="en-US" dirty="0"/>
              <a:t>は直感的か？</a:t>
            </a:r>
            <a:endParaRPr lang="en-US" altLang="ja-JP" dirty="0"/>
          </a:p>
          <a:p>
            <a:pPr lvl="1"/>
            <a:r>
              <a:rPr lang="en-US" altLang="ja-JP" dirty="0"/>
              <a:t>3</a:t>
            </a:r>
            <a:r>
              <a:rPr lang="ja-JP" altLang="en-US" dirty="0"/>
              <a:t>項演算子は見やすいか？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b="1" dirty="0">
                <a:solidFill>
                  <a:srgbClr val="FF0000"/>
                </a:solidFill>
              </a:rPr>
              <a:t>記憶量の最小化</a:t>
            </a:r>
            <a:endParaRPr lang="en-US" altLang="ja-JP" b="1" dirty="0">
              <a:solidFill>
                <a:srgbClr val="FF0000"/>
              </a:solidFill>
            </a:endParaRPr>
          </a:p>
          <a:p>
            <a:pPr lvl="1"/>
            <a:r>
              <a:rPr kumimoji="1" lang="ja-JP" altLang="en-US" dirty="0"/>
              <a:t>深いネストは追うのが大変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早めに返す！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6E045C-88F3-71F9-3092-637FAA3D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64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916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C2B931-34C9-0252-6EAC-1383DCADB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" y="1600201"/>
            <a:ext cx="11868912" cy="2387600"/>
          </a:xfrm>
        </p:spPr>
        <p:txBody>
          <a:bodyPr/>
          <a:lstStyle/>
          <a:p>
            <a:r>
              <a:rPr lang="ja-JP" altLang="en-US" dirty="0"/>
              <a:t>ご清聴ありがとうございました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F90A318-B65B-5AA2-F187-CF461E6DD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2825F1-07FF-7983-76CE-5120B1E7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65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66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580C32-D8C2-DDB1-767E-B12735CE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制御フロー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709B5F-3FF1-1A61-672C-CDD65389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分岐</a:t>
            </a:r>
            <a:r>
              <a:rPr lang="ja-JP" altLang="en-US" dirty="0"/>
              <a:t>が最も重要では？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F32841E-9D8A-5611-B571-7891F4BEF0AC}"/>
              </a:ext>
            </a:extLst>
          </p:cNvPr>
          <p:cNvSpPr/>
          <p:nvPr/>
        </p:nvSpPr>
        <p:spPr>
          <a:xfrm>
            <a:off x="1592825" y="3785420"/>
            <a:ext cx="629265" cy="11034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72BD71-9153-AA9D-66D6-AABBB07C23C9}"/>
              </a:ext>
            </a:extLst>
          </p:cNvPr>
          <p:cNvSpPr txBox="1"/>
          <p:nvPr/>
        </p:nvSpPr>
        <p:spPr>
          <a:xfrm>
            <a:off x="1494503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逐次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672698-CD5B-58E0-E082-0E22414E01E9}"/>
              </a:ext>
            </a:extLst>
          </p:cNvPr>
          <p:cNvSpPr/>
          <p:nvPr/>
        </p:nvSpPr>
        <p:spPr>
          <a:xfrm>
            <a:off x="2588341" y="3785420"/>
            <a:ext cx="629265" cy="11034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092BBF6-8B57-0218-959D-5645870D21C6}"/>
              </a:ext>
            </a:extLst>
          </p:cNvPr>
          <p:cNvSpPr txBox="1"/>
          <p:nvPr/>
        </p:nvSpPr>
        <p:spPr>
          <a:xfrm>
            <a:off x="2490019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反復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937AF3-A2F6-9AB8-9279-225881A43D5F}"/>
              </a:ext>
            </a:extLst>
          </p:cNvPr>
          <p:cNvSpPr/>
          <p:nvPr/>
        </p:nvSpPr>
        <p:spPr>
          <a:xfrm>
            <a:off x="3485535" y="3785420"/>
            <a:ext cx="629265" cy="110347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24759F-24D4-7101-2A47-BABDC3E2AB8A}"/>
              </a:ext>
            </a:extLst>
          </p:cNvPr>
          <p:cNvSpPr txBox="1"/>
          <p:nvPr/>
        </p:nvSpPr>
        <p:spPr>
          <a:xfrm>
            <a:off x="3387213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分岐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437624-2C41-9FED-B979-2054F38B1A9F}"/>
              </a:ext>
            </a:extLst>
          </p:cNvPr>
          <p:cNvSpPr txBox="1"/>
          <p:nvPr/>
        </p:nvSpPr>
        <p:spPr>
          <a:xfrm>
            <a:off x="855702" y="3203305"/>
            <a:ext cx="553998" cy="11852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400" dirty="0"/>
              <a:t>重要度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FD888F-FE22-71D3-E45B-9077FB545BCE}"/>
              </a:ext>
            </a:extLst>
          </p:cNvPr>
          <p:cNvSpPr/>
          <p:nvPr/>
        </p:nvSpPr>
        <p:spPr>
          <a:xfrm>
            <a:off x="7508157" y="4640825"/>
            <a:ext cx="629265" cy="2480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1722C64-1FAD-706B-16A2-5718D706A88B}"/>
              </a:ext>
            </a:extLst>
          </p:cNvPr>
          <p:cNvSpPr txBox="1"/>
          <p:nvPr/>
        </p:nvSpPr>
        <p:spPr>
          <a:xfrm>
            <a:off x="7409835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逐次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FA9DA94-D96B-40BB-C920-5F34941B07D1}"/>
              </a:ext>
            </a:extLst>
          </p:cNvPr>
          <p:cNvSpPr/>
          <p:nvPr/>
        </p:nvSpPr>
        <p:spPr>
          <a:xfrm>
            <a:off x="8503673" y="4070555"/>
            <a:ext cx="629265" cy="818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3080599-58E0-3E06-6F78-D0FEBF9CF9A4}"/>
              </a:ext>
            </a:extLst>
          </p:cNvPr>
          <p:cNvSpPr txBox="1"/>
          <p:nvPr/>
        </p:nvSpPr>
        <p:spPr>
          <a:xfrm>
            <a:off x="8405351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/>
              <a:t>反復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B249C82-F4C2-A625-0CB7-02263832D255}"/>
              </a:ext>
            </a:extLst>
          </p:cNvPr>
          <p:cNvSpPr/>
          <p:nvPr/>
        </p:nvSpPr>
        <p:spPr>
          <a:xfrm>
            <a:off x="9400867" y="2084439"/>
            <a:ext cx="629265" cy="2804461"/>
          </a:xfrm>
          <a:prstGeom prst="rect">
            <a:avLst/>
          </a:prstGeom>
          <a:solidFill>
            <a:schemeClr val="accent6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FA433CC-F1B4-341D-016E-E800EE388797}"/>
              </a:ext>
            </a:extLst>
          </p:cNvPr>
          <p:cNvSpPr txBox="1"/>
          <p:nvPr/>
        </p:nvSpPr>
        <p:spPr>
          <a:xfrm>
            <a:off x="9302545" y="5093110"/>
            <a:ext cx="82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分岐</a:t>
            </a: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97387DE5-0AC3-E989-3886-96B503487083}"/>
              </a:ext>
            </a:extLst>
          </p:cNvPr>
          <p:cNvSpPr/>
          <p:nvPr/>
        </p:nvSpPr>
        <p:spPr>
          <a:xfrm>
            <a:off x="5535561" y="3386774"/>
            <a:ext cx="1120877" cy="81834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7CD666C-BF12-8283-376F-C959B8025DBE}"/>
              </a:ext>
            </a:extLst>
          </p:cNvPr>
          <p:cNvSpPr txBox="1"/>
          <p:nvPr/>
        </p:nvSpPr>
        <p:spPr>
          <a:xfrm>
            <a:off x="2021840" y="5541870"/>
            <a:ext cx="80082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>
                <a:solidFill>
                  <a:srgbClr val="FF0000"/>
                </a:solidFill>
              </a:rPr>
              <a:t>読み手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に対して</a:t>
            </a:r>
            <a:endParaRPr kumimoji="1" lang="en-US" altLang="ja-JP" sz="2800" b="1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3600" b="1" dirty="0">
                <a:solidFill>
                  <a:srgbClr val="FF0000"/>
                </a:solidFill>
              </a:rPr>
              <a:t>何を意識すべきか？</a:t>
            </a:r>
          </a:p>
        </p:txBody>
      </p:sp>
      <p:sp>
        <p:nvSpPr>
          <p:cNvPr id="19" name="スライド番号プレースホルダー 18">
            <a:extLst>
              <a:ext uri="{FF2B5EF4-FFF2-40B4-BE49-F238E27FC236}">
                <a16:creationId xmlns:a16="http://schemas.microsoft.com/office/drawing/2014/main" id="{0B501091-4DFB-F4BD-C99F-F92923F4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354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1F1FE9-9F37-9175-CA87-D1A5EA82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どっちが読みやすい？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2303BE-30ED-9D21-AF5F-3A9EB5A88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601" y="2005778"/>
            <a:ext cx="5652000" cy="4171181"/>
          </a:xfrm>
          <a:solidFill>
            <a:srgbClr val="1F1F1F"/>
          </a:solidFill>
        </p:spPr>
        <p:txBody>
          <a:bodyPr lIns="180000" anchor="ctr">
            <a:normAutofit/>
          </a:bodyPr>
          <a:lstStyle/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A9AEF7FD-4E87-3AB3-40A7-E46BACF39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308" y="2005778"/>
            <a:ext cx="5651091" cy="4171182"/>
          </a:xfrm>
          <a:solidFill>
            <a:srgbClr val="1F1F1F"/>
          </a:solidFill>
        </p:spPr>
        <p:txBody>
          <a:bodyPr lIns="180000" anchor="ctr"/>
          <a:lstStyle/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0DB4DF-61AA-5FED-3D71-55B2C37B2753}"/>
              </a:ext>
            </a:extLst>
          </p:cNvPr>
          <p:cNvSpPr/>
          <p:nvPr/>
        </p:nvSpPr>
        <p:spPr>
          <a:xfrm>
            <a:off x="139201" y="1759973"/>
            <a:ext cx="668593" cy="6685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1</a:t>
            </a:r>
            <a:endParaRPr kumimoji="1" lang="ja-JP" altLang="en-US" sz="32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82B9496-2625-2538-3EC8-37DEE129CEBF}"/>
              </a:ext>
            </a:extLst>
          </p:cNvPr>
          <p:cNvSpPr/>
          <p:nvPr/>
        </p:nvSpPr>
        <p:spPr>
          <a:xfrm>
            <a:off x="6096000" y="1733977"/>
            <a:ext cx="668593" cy="6685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CD523EA-8768-FDC8-CCD4-0F9C611E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00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1F1FE9-9F37-9175-CA87-D1A5EA82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どっちが読みやすい？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2303BE-30ED-9D21-AF5F-3A9EB5A88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601" y="2005778"/>
            <a:ext cx="5652000" cy="4171181"/>
          </a:xfrm>
          <a:solidFill>
            <a:srgbClr val="1F1F1F"/>
          </a:solidFill>
        </p:spPr>
        <p:txBody>
          <a:bodyPr lIns="180000" anchor="ctr">
            <a:normAutofit/>
          </a:bodyPr>
          <a:lstStyle/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A9AEF7FD-4E87-3AB3-40A7-E46BACF39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9308" y="2005778"/>
            <a:ext cx="5651091" cy="4171182"/>
          </a:xfrm>
          <a:solidFill>
            <a:schemeClr val="tx1">
              <a:lumMod val="50000"/>
              <a:lumOff val="50000"/>
            </a:schemeClr>
          </a:solidFill>
        </p:spPr>
        <p:txBody>
          <a:bodyPr lIns="180000" anchor="ctr"/>
          <a:lstStyle/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D4D4D4"/>
                </a:solidFill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endParaRPr lang="en-US" altLang="ja-JP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endParaRPr lang="en-US" altLang="ja-JP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70DB4DF-61AA-5FED-3D71-55B2C37B2753}"/>
              </a:ext>
            </a:extLst>
          </p:cNvPr>
          <p:cNvSpPr/>
          <p:nvPr/>
        </p:nvSpPr>
        <p:spPr>
          <a:xfrm>
            <a:off x="139201" y="1759973"/>
            <a:ext cx="668593" cy="6685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1</a:t>
            </a:r>
            <a:endParaRPr kumimoji="1" lang="ja-JP" altLang="en-US" sz="32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82B9496-2625-2538-3EC8-37DEE129CEBF}"/>
              </a:ext>
            </a:extLst>
          </p:cNvPr>
          <p:cNvSpPr/>
          <p:nvPr/>
        </p:nvSpPr>
        <p:spPr>
          <a:xfrm>
            <a:off x="6096000" y="1733977"/>
            <a:ext cx="668593" cy="6685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3" name="円: 塗りつぶしなし 2">
            <a:extLst>
              <a:ext uri="{FF2B5EF4-FFF2-40B4-BE49-F238E27FC236}">
                <a16:creationId xmlns:a16="http://schemas.microsoft.com/office/drawing/2014/main" id="{BF9BB8FB-2292-23A0-5876-07F543294C3B}"/>
              </a:ext>
            </a:extLst>
          </p:cNvPr>
          <p:cNvSpPr/>
          <p:nvPr/>
        </p:nvSpPr>
        <p:spPr>
          <a:xfrm>
            <a:off x="3000000" y="2281084"/>
            <a:ext cx="903793" cy="903793"/>
          </a:xfrm>
          <a:prstGeom prst="donut">
            <a:avLst>
              <a:gd name="adj" fmla="val 17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C73465-1DA5-4A66-3881-F6025401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485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3447</TotalTime>
  <Words>2831</Words>
  <Application>Microsoft Office PowerPoint</Application>
  <PresentationFormat>ワイド画面</PresentationFormat>
  <Paragraphs>741</Paragraphs>
  <Slides>65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65</vt:i4>
      </vt:variant>
    </vt:vector>
  </HeadingPairs>
  <TitlesOfParts>
    <vt:vector size="69" baseType="lpstr">
      <vt:lpstr>游ゴシック</vt:lpstr>
      <vt:lpstr>Arial</vt:lpstr>
      <vt:lpstr>Consolas</vt:lpstr>
      <vt:lpstr>Office テーマ</vt:lpstr>
      <vt:lpstr>第7章　 制御フローを読みやすく</vt:lpstr>
      <vt:lpstr>PowerPoint プレゼンテーション</vt:lpstr>
      <vt:lpstr>PowerPoint プレゼンテーション</vt:lpstr>
      <vt:lpstr>制御フロー</vt:lpstr>
      <vt:lpstr>制御フロー</vt:lpstr>
      <vt:lpstr>制御フロー</vt:lpstr>
      <vt:lpstr>制御フロー</vt:lpstr>
      <vt:lpstr>どっちが読みやすい？</vt:lpstr>
      <vt:lpstr>どっちが読みやすい？</vt:lpstr>
      <vt:lpstr>どっちが読みやすい？</vt:lpstr>
      <vt:lpstr>どっちが読みやすい？</vt:lpstr>
      <vt:lpstr>PowerPoint プレゼンテーション</vt:lpstr>
      <vt:lpstr>目次</vt:lpstr>
      <vt:lpstr>条件式の引数</vt:lpstr>
      <vt:lpstr>if/else の並び順</vt:lpstr>
      <vt:lpstr>if/else の並び順</vt:lpstr>
      <vt:lpstr>if/else の並び順</vt:lpstr>
      <vt:lpstr>if/else の並び順</vt:lpstr>
      <vt:lpstr>if/else の並び順</vt:lpstr>
      <vt:lpstr>if/else の並び順</vt:lpstr>
      <vt:lpstr>if/else の並び順</vt:lpstr>
      <vt:lpstr>if/else の並び順</vt:lpstr>
      <vt:lpstr>if/else の並び順</vt:lpstr>
      <vt:lpstr>三項演算は避けよ</vt:lpstr>
      <vt:lpstr>三項演算は避けよ</vt:lpstr>
      <vt:lpstr>三項演算は…</vt:lpstr>
      <vt:lpstr>do/while は避けよう</vt:lpstr>
      <vt:lpstr>do/while は避けよう</vt:lpstr>
      <vt:lpstr>do/while は避けよう</vt:lpstr>
      <vt:lpstr>do/while は避けよう</vt:lpstr>
      <vt:lpstr>do/while は避けよう</vt:lpstr>
      <vt:lpstr>do/while は避けよう</vt:lpstr>
      <vt:lpstr>do/while は避けよう</vt:lpstr>
      <vt:lpstr>ネストを浅く</vt:lpstr>
      <vt:lpstr>ネストを浅く</vt:lpstr>
      <vt:lpstr>ネストを浅く</vt:lpstr>
      <vt:lpstr>ネストを浅く</vt:lpstr>
      <vt:lpstr>ネストを浅く</vt:lpstr>
      <vt:lpstr>ネストを浅く –v2</vt:lpstr>
      <vt:lpstr>ネストを浅く –v2</vt:lpstr>
      <vt:lpstr>ネストを浅く –v2</vt:lpstr>
      <vt:lpstr>ネストを浅く –v2</vt:lpstr>
      <vt:lpstr>ネストを浅く –v2</vt:lpstr>
      <vt:lpstr>ネストを浅く –v2</vt:lpstr>
      <vt:lpstr>ネストを浅く –v2</vt:lpstr>
      <vt:lpstr>ネストを浅く –v2</vt:lpstr>
      <vt:lpstr>ネストを浅く –v2</vt:lpstr>
      <vt:lpstr>ネストを浅く –v2</vt:lpstr>
      <vt:lpstr>なぜネストが深くなるのか？</vt:lpstr>
      <vt:lpstr>なぜネストが深くなるのか？</vt:lpstr>
      <vt:lpstr>なぜネストが深くなるのか？</vt:lpstr>
      <vt:lpstr>なぜネストが深くなるのか？</vt:lpstr>
      <vt:lpstr>なぜネストが深くなるのか？</vt:lpstr>
      <vt:lpstr>なぜネストが深くなるのか？</vt:lpstr>
      <vt:lpstr>なぜネストが深くなるのか？</vt:lpstr>
      <vt:lpstr>なぜネストが深くなるのか？</vt:lpstr>
      <vt:lpstr>ネストを浅く –v3  </vt:lpstr>
      <vt:lpstr>ネストを浅く –v3  </vt:lpstr>
      <vt:lpstr>ネストを浅く –v3  </vt:lpstr>
      <vt:lpstr>ネストを浅く –v3  </vt:lpstr>
      <vt:lpstr>PowerPoint プレゼンテーション</vt:lpstr>
      <vt:lpstr>PowerPoint プレゼンテーション</vt:lpstr>
      <vt:lpstr>PowerPoint プレゼンテーション</vt:lpstr>
      <vt:lpstr>自然さへの道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Reon Hatsuda</dc:creator>
  <cp:lastModifiedBy>朱雀 初田</cp:lastModifiedBy>
  <cp:revision>356</cp:revision>
  <dcterms:created xsi:type="dcterms:W3CDTF">2024-04-23T07:35:24Z</dcterms:created>
  <dcterms:modified xsi:type="dcterms:W3CDTF">2024-05-20T15:01:57Z</dcterms:modified>
</cp:coreProperties>
</file>