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9" r:id="rId4"/>
    <p:sldId id="258" r:id="rId5"/>
    <p:sldId id="266" r:id="rId6"/>
    <p:sldId id="267" r:id="rId7"/>
    <p:sldId id="274" r:id="rId8"/>
    <p:sldId id="260" r:id="rId9"/>
    <p:sldId id="262" r:id="rId10"/>
    <p:sldId id="281" r:id="rId11"/>
    <p:sldId id="261" r:id="rId12"/>
    <p:sldId id="263" r:id="rId13"/>
    <p:sldId id="265" r:id="rId14"/>
    <p:sldId id="264" r:id="rId15"/>
    <p:sldId id="275" r:id="rId16"/>
    <p:sldId id="271" r:id="rId17"/>
    <p:sldId id="272" r:id="rId18"/>
    <p:sldId id="282" r:id="rId19"/>
    <p:sldId id="283" r:id="rId20"/>
    <p:sldId id="276" r:id="rId21"/>
    <p:sldId id="268" r:id="rId22"/>
    <p:sldId id="269" r:id="rId23"/>
    <p:sldId id="270" r:id="rId24"/>
    <p:sldId id="273" r:id="rId25"/>
    <p:sldId id="279" r:id="rId26"/>
    <p:sldId id="280" r:id="rId27"/>
    <p:sldId id="277" r:id="rId28"/>
    <p:sldId id="278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000000"/>
    <a:srgbClr val="C586C0"/>
    <a:srgbClr val="569CD6"/>
    <a:srgbClr val="FFFFF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35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46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8073-E1FB-4CCC-8B06-99E5406A43AB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6454-4B54-4B86-BE76-F4FAAA82B07C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243C2-230D-4F80-BE2E-56FA9F562E42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003-DFC0-4950-8329-32C068AC449A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1A3D-6517-4D21-96FC-BECFAFBDE02B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E72A-0F0F-4302-B964-E9764CF668E8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3DD8-23D4-4BFC-8CEB-D4EEE1679259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C8C-ED75-472B-B4F3-7CAE2DB654A8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ADCE3-F9D6-4D4D-B000-50AFDBD1BC64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B9050-36F9-4A8C-A970-04D5200EAC16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73F9C-62F6-4BC6-AB78-E008C5697C12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0CEE0-39E0-4956-A23C-73F5A1380A50}" type="datetime1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hyperlink" Target="https://docs.docker.jp/build/guide/layers.html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jp/compare/the-difference-between-docker-images-and-containers/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hub.docker.com/_/openjd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ationline.com/tech-blog/53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FD793E-02AB-8F3C-A97F-6B3C9BE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歴史</a:t>
            </a:r>
            <a:r>
              <a:rPr kumimoji="1" lang="en-US" altLang="ja-JP" dirty="0"/>
              <a:t>, </a:t>
            </a:r>
            <a:r>
              <a:rPr kumimoji="1" lang="ja-JP" altLang="en-US" dirty="0"/>
              <a:t>原理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docker, Use containers to Build, Share and Run your applications, </a:t>
            </a:r>
            <a:r>
              <a:rPr kumimoji="1" lang="en-US" altLang="ja-JP" sz="1200" dirty="0">
                <a:hlinkClick r:id="rId2"/>
              </a:rPr>
              <a:t>https://www.docker.com/resources/what-container/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41D7-D762-EA79-B75E-D8D5BC4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433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84D39B-9DE1-45D1-9A4C-E32538C8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172" y="464631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3114572" y="5072198"/>
            <a:ext cx="3700411" cy="280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Dockerfile</a:t>
            </a:r>
            <a:endParaRPr kumimoji="1" lang="en-US" altLang="ja-JP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5133BA-DCA2-86B6-3119-71C7CFA7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en-US" altLang="ja-JP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i</a:t>
            </a:r>
            <a:r>
              <a:rPr kumimoji="1" lang="en-US" altLang="ja-JP" dirty="0"/>
              <a:t>mage</a:t>
            </a:r>
            <a:r>
              <a:rPr kumimoji="1" lang="ja-JP" altLang="en-US" dirty="0"/>
              <a:t>の元となる</a:t>
            </a:r>
            <a:r>
              <a:rPr kumimoji="1" lang="ja-JP" altLang="en-US" u="sng" dirty="0"/>
              <a:t>テキストファイル</a:t>
            </a:r>
            <a:endParaRPr lang="en-US" altLang="ja-JP" u="sng" dirty="0"/>
          </a:p>
          <a:p>
            <a:pPr lvl="1"/>
            <a:r>
              <a:rPr kumimoji="1" lang="ja-JP" altLang="en-US" dirty="0"/>
              <a:t>各行に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 {</a:t>
            </a:r>
            <a:r>
              <a:rPr kumimoji="1" lang="ja-JP" altLang="en-US" b="1" dirty="0">
                <a:solidFill>
                  <a:srgbClr val="C586C0"/>
                </a:solidFill>
                <a:highlight>
                  <a:srgbClr val="000000"/>
                </a:highlight>
              </a:rPr>
              <a:t>命令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</a:t>
            </a:r>
            <a:r>
              <a:rPr kumimoji="1" lang="ja-JP" alt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　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{</a:t>
            </a:r>
            <a:r>
              <a:rPr kumimoji="1" lang="ja-JP" altLang="en-US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引数</a:t>
            </a:r>
            <a:r>
              <a:rPr kumimoji="1" lang="en-US" altLang="ja-JP" b="1" dirty="0">
                <a:solidFill>
                  <a:schemeClr val="bg1"/>
                </a:solidFill>
                <a:highlight>
                  <a:srgbClr val="000000"/>
                </a:highlight>
              </a:rPr>
              <a:t>} </a:t>
            </a:r>
            <a:r>
              <a:rPr kumimoji="1" lang="ja-JP" altLang="en-US" dirty="0"/>
              <a:t>形式でコマンドを記述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ライブラリのインストール</a:t>
            </a:r>
            <a:endParaRPr kumimoji="1" lang="en-US" altLang="ja-JP" dirty="0"/>
          </a:p>
          <a:p>
            <a:pPr lvl="2"/>
            <a:r>
              <a:rPr lang="ja-JP" altLang="en-US" dirty="0"/>
              <a:t>環境変数の設定</a:t>
            </a:r>
            <a:endParaRPr lang="en-US" altLang="ja-JP" dirty="0"/>
          </a:p>
          <a:p>
            <a:pPr lvl="2"/>
            <a:r>
              <a:rPr lang="ja-JP" altLang="en-US" dirty="0"/>
              <a:t>必要なファイルのコピーなど</a:t>
            </a:r>
            <a:endParaRPr kumimoji="1" lang="en-US" altLang="ja-JP" dirty="0"/>
          </a:p>
          <a:p>
            <a:pPr lvl="1"/>
            <a:endParaRPr kumimoji="1" lang="en-US" altLang="ja-JP" u="sng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BAC190-2278-CF12-E467-D40B087A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具体例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marL="457200" lvl="1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590111-32F3-FE2A-46D9-753D4B36FC95}"/>
              </a:ext>
            </a:extLst>
          </p:cNvPr>
          <p:cNvSpPr txBox="1"/>
          <p:nvPr/>
        </p:nvSpPr>
        <p:spPr>
          <a:xfrm>
            <a:off x="4500245" y="834547"/>
            <a:ext cx="7472680" cy="563231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ベースイメージを指定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作業ディレクトリを設定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WORKDIR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/app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アプリケーションの</a:t>
            </a: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JAR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ファイルをコピー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必要に応じて，他の依存ファイルをコピーする例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COPY some-dependency.jar some-dependency.jar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ja-JP" alt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コンテナ起動時に実行するコマンドを指定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CMD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"java"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"-jar"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ja-JP" alt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"myapp.jar"</a:t>
            </a:r>
            <a:r>
              <a:rPr lang="en-US" altLang="ja-JP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endParaRPr lang="ja-JP" alt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グラフィックス 6" descr="紙 単色塗りつぶし">
            <a:extLst>
              <a:ext uri="{FF2B5EF4-FFF2-40B4-BE49-F238E27FC236}">
                <a16:creationId xmlns:a16="http://schemas.microsoft.com/office/drawing/2014/main" id="{2013C6FE-8859-3CD1-1738-ACB05542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5" y="3650703"/>
            <a:ext cx="914400" cy="91440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65CB202C-55F4-EB75-B662-9980C99BA713}"/>
              </a:ext>
            </a:extLst>
          </p:cNvPr>
          <p:cNvSpPr/>
          <p:nvPr/>
        </p:nvSpPr>
        <p:spPr>
          <a:xfrm>
            <a:off x="2668270" y="3832233"/>
            <a:ext cx="1212850" cy="612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9FDAF-1499-D5D6-9F92-A5EF1AC585C6}"/>
              </a:ext>
            </a:extLst>
          </p:cNvPr>
          <p:cNvSpPr txBox="1"/>
          <p:nvPr/>
        </p:nvSpPr>
        <p:spPr>
          <a:xfrm>
            <a:off x="2732405" y="4452844"/>
            <a:ext cx="108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内容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53E89D-433F-B9C1-7BEA-C6EA6F2F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30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D00DDEB2-2882-794B-05A6-64715960E9DC}"/>
              </a:ext>
            </a:extLst>
          </p:cNvPr>
          <p:cNvSpPr/>
          <p:nvPr/>
        </p:nvSpPr>
        <p:spPr>
          <a:xfrm>
            <a:off x="6177917" y="4157472"/>
            <a:ext cx="5748303" cy="1458952"/>
          </a:xfrm>
          <a:prstGeom prst="wedgeRoundRectCallout">
            <a:avLst>
              <a:gd name="adj1" fmla="val -58281"/>
              <a:gd name="adj2" fmla="val -4574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1" dirty="0"/>
              <a:t>image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altLang="ja-JP" dirty="0"/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</a:t>
            </a:r>
            <a:r>
              <a:rPr lang="ja-JP" altLang="en-US" u="sng" dirty="0"/>
              <a:t>実行可能ファイル</a:t>
            </a:r>
            <a:r>
              <a:rPr lang="en-US" altLang="ja-JP" dirty="0"/>
              <a:t>[x]</a:t>
            </a:r>
          </a:p>
          <a:p>
            <a:pPr lvl="2"/>
            <a:r>
              <a:rPr kumimoji="1" lang="ja-JP" altLang="en-US" dirty="0"/>
              <a:t>自作の</a:t>
            </a:r>
            <a:r>
              <a:rPr kumimoji="1" lang="en-US" altLang="ja-JP" b="1" dirty="0" err="1"/>
              <a:t>Dockerfile</a:t>
            </a:r>
            <a:r>
              <a:rPr kumimoji="1" lang="ja-JP" altLang="en-US" b="1" dirty="0"/>
              <a:t>から</a:t>
            </a:r>
            <a:r>
              <a:rPr lang="en-US" altLang="ja-JP" b="1" dirty="0"/>
              <a:t>build</a:t>
            </a:r>
            <a:r>
              <a:rPr lang="ja-JP" altLang="en-US" dirty="0"/>
              <a:t> </a:t>
            </a:r>
            <a:r>
              <a:rPr lang="en-US" altLang="ja-JP" dirty="0"/>
              <a:t>or</a:t>
            </a:r>
            <a:r>
              <a:rPr lang="ja-JP" altLang="en-US" dirty="0"/>
              <a:t> クラウド上の既存</a:t>
            </a:r>
            <a:r>
              <a:rPr lang="en-US" altLang="ja-JP" dirty="0"/>
              <a:t>image</a:t>
            </a:r>
            <a:r>
              <a:rPr lang="ja-JP" altLang="en-US" dirty="0"/>
              <a:t>を</a:t>
            </a:r>
            <a:r>
              <a:rPr lang="en-US" altLang="ja-JP" dirty="0"/>
              <a:t>pull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必要な</a:t>
            </a:r>
            <a:r>
              <a:rPr kumimoji="1" lang="ja-JP" altLang="en-US" b="1" dirty="0"/>
              <a:t>ライブラリ，依存関係</a:t>
            </a:r>
            <a:r>
              <a:rPr lang="ja-JP" altLang="en-US" b="1" dirty="0"/>
              <a:t> 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r>
              <a:rPr kumimoji="1" lang="ja-JP" altLang="en-US" dirty="0"/>
              <a:t>レイヤー構造</a:t>
            </a:r>
            <a:r>
              <a:rPr kumimoji="1" lang="en-US" altLang="ja-JP" sz="2400" b="0" dirty="0"/>
              <a:t>[y]</a:t>
            </a:r>
            <a:endParaRPr kumimoji="1" lang="en-US" altLang="ja-JP" b="0" dirty="0"/>
          </a:p>
          <a:p>
            <a:pPr lvl="2"/>
            <a:r>
              <a:rPr kumimoji="1" lang="en-US" altLang="ja-JP" sz="1800" dirty="0" err="1"/>
              <a:t>Dockerfile</a:t>
            </a:r>
            <a:r>
              <a:rPr kumimoji="1" lang="ja-JP" altLang="en-US" sz="1800" dirty="0"/>
              <a:t>の各命令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つのレイヤーとして構築</a:t>
            </a:r>
            <a:endParaRPr kumimoji="1" lang="en-US" altLang="ja-JP" dirty="0"/>
          </a:p>
          <a:p>
            <a:pPr lvl="2"/>
            <a:r>
              <a:rPr lang="ja-JP" altLang="en-US" dirty="0"/>
              <a:t>キャッシュにより効率化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1B6A5D5-D1D2-E00B-9368-1C674ABB0DAB}"/>
              </a:ext>
            </a:extLst>
          </p:cNvPr>
          <p:cNvSpPr txBox="1"/>
          <p:nvPr/>
        </p:nvSpPr>
        <p:spPr>
          <a:xfrm>
            <a:off x="0" y="6298335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docker</a:t>
            </a:r>
            <a:r>
              <a:rPr kumimoji="1" lang="en-US" altLang="ja-JP" sz="1200" dirty="0"/>
              <a:t>,</a:t>
            </a:r>
            <a:r>
              <a:rPr lang="ja-JP" altLang="en-US" sz="1200" dirty="0"/>
              <a:t>レイヤー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3"/>
              </a:rPr>
              <a:t>https://docs.docker.jp/build/guide/layers.html</a:t>
            </a:r>
            <a:r>
              <a:rPr kumimoji="1" lang="en-US" altLang="ja-JP" sz="1200" dirty="0"/>
              <a:t>, 2024/05/28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5CACE3-643A-5D6D-CAD7-2F8250FC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7" name="グラフィックス 6" descr="バーコード 単色塗りつぶし">
            <a:extLst>
              <a:ext uri="{FF2B5EF4-FFF2-40B4-BE49-F238E27FC236}">
                <a16:creationId xmlns:a16="http://schemas.microsoft.com/office/drawing/2014/main" id="{3DA4FEBC-B9E7-8EDC-7445-A537D213B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99197" y="4889012"/>
            <a:ext cx="1143785" cy="114378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0BB175-D79D-34E8-C9CF-24DC25CFA406}"/>
              </a:ext>
            </a:extLst>
          </p:cNvPr>
          <p:cNvSpPr txBox="1"/>
          <p:nvPr/>
        </p:nvSpPr>
        <p:spPr>
          <a:xfrm>
            <a:off x="0" y="6047510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 err="1"/>
              <a:t>aws</a:t>
            </a:r>
            <a:r>
              <a:rPr kumimoji="1" lang="en-US" altLang="ja-JP" sz="1200" dirty="0"/>
              <a:t>, Docker </a:t>
            </a:r>
            <a:r>
              <a:rPr kumimoji="1" lang="ja-JP" altLang="en-US" sz="1200" dirty="0"/>
              <a:t>イメージとコンテナの違い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6"/>
              </a:rPr>
              <a:t>https://aws.amazon.com/jp/compare/the-difference-between-docker-images-and-containers/</a:t>
            </a:r>
            <a:r>
              <a:rPr kumimoji="1" lang="en-US" altLang="ja-JP" sz="1200" dirty="0"/>
              <a:t>, 2024/05/20</a:t>
            </a:r>
            <a:endParaRPr kumimoji="1" lang="ja-JP" altLang="en-US" sz="12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F5563257-B45E-8B15-4426-0624A8939BE4}"/>
              </a:ext>
            </a:extLst>
          </p:cNvPr>
          <p:cNvSpPr/>
          <p:nvPr/>
        </p:nvSpPr>
        <p:spPr>
          <a:xfrm>
            <a:off x="2029677" y="4492501"/>
            <a:ext cx="3598746" cy="519374"/>
          </a:xfrm>
          <a:prstGeom prst="wedgeRoundRectCallout">
            <a:avLst>
              <a:gd name="adj1" fmla="val -65738"/>
              <a:gd name="adj2" fmla="val 43505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openjdk</a:t>
            </a:r>
            <a:r>
              <a:rPr lang="en-US" altLang="ja-JP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17-jdk-slim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BD33C275-AB08-66B0-E54B-D4BB6B8649DB}"/>
              </a:ext>
            </a:extLst>
          </p:cNvPr>
          <p:cNvSpPr/>
          <p:nvPr/>
        </p:nvSpPr>
        <p:spPr>
          <a:xfrm>
            <a:off x="2029677" y="5165088"/>
            <a:ext cx="3446346" cy="519374"/>
          </a:xfrm>
          <a:prstGeom prst="wedgeRoundRectCallout">
            <a:avLst>
              <a:gd name="adj1" fmla="val -66832"/>
              <a:gd name="adj2" fmla="val 4992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COPY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target/myapp.jar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85D456-21BD-1B07-D0AC-A00F41D0AA4C}"/>
              </a:ext>
            </a:extLst>
          </p:cNvPr>
          <p:cNvSpPr txBox="1"/>
          <p:nvPr/>
        </p:nvSpPr>
        <p:spPr>
          <a:xfrm>
            <a:off x="0" y="655628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 https://github.com/docker-library/openjdk/blob/41610205127c2a4f0af64f68b859726993503a89/17/jdk/slim-bullseye/Dockerfile</a:t>
            </a:r>
            <a:endParaRPr kumimoji="1" lang="ja-JP" altLang="en-US" sz="1200" dirty="0"/>
          </a:p>
        </p:txBody>
      </p:sp>
      <p:pic>
        <p:nvPicPr>
          <p:cNvPr id="12" name="グラフィックス 11" descr="バーコード 単色塗りつぶし">
            <a:extLst>
              <a:ext uri="{FF2B5EF4-FFF2-40B4-BE49-F238E27FC236}">
                <a16:creationId xmlns:a16="http://schemas.microsoft.com/office/drawing/2014/main" id="{33A11EDB-431A-A72C-BBD2-20672A1B3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229878" y="4402826"/>
            <a:ext cx="1143785" cy="1143785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703AF7E-0298-4D27-70CF-77E5866E717D}"/>
              </a:ext>
            </a:extLst>
          </p:cNvPr>
          <p:cNvSpPr/>
          <p:nvPr/>
        </p:nvSpPr>
        <p:spPr>
          <a:xfrm>
            <a:off x="7736924" y="4284702"/>
            <a:ext cx="3874971" cy="519374"/>
          </a:xfrm>
          <a:prstGeom prst="wedgeRoundRectCallout">
            <a:avLst>
              <a:gd name="adj1" fmla="val -66367"/>
              <a:gd name="adj2" fmla="val -2270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debian</a:t>
            </a:r>
            <a:r>
              <a:rPr lang="en-US" altLang="ja-JP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bullseye-slim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AFEA41EB-C191-1E09-4948-DD06A4EA7D66}"/>
              </a:ext>
            </a:extLst>
          </p:cNvPr>
          <p:cNvSpPr/>
          <p:nvPr/>
        </p:nvSpPr>
        <p:spPr>
          <a:xfrm>
            <a:off x="7779788" y="4953249"/>
            <a:ext cx="3598746" cy="519374"/>
          </a:xfrm>
          <a:prstGeom prst="wedgeRoundRectCallout">
            <a:avLst>
              <a:gd name="adj1" fmla="val -68120"/>
              <a:gd name="adj2" fmla="val 23332"/>
              <a:gd name="adj3" fmla="val 16667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ENV</a:t>
            </a:r>
            <a:r>
              <a:rPr lang="ja-JP" altLang="en-US" sz="20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JAVA_VERSION 17.0.1</a:t>
            </a:r>
            <a:endParaRPr lang="ja-JP" altLang="en-US" sz="20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E8ACB9-41E9-E3BD-489A-B442A01C06BE}"/>
              </a:ext>
            </a:extLst>
          </p:cNvPr>
          <p:cNvSpPr txBox="1"/>
          <p:nvPr/>
        </p:nvSpPr>
        <p:spPr>
          <a:xfrm>
            <a:off x="6630712" y="5628046"/>
            <a:ext cx="4981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openjdk:17-jdk-slim</a:t>
            </a:r>
            <a:r>
              <a:rPr lang="en-US" altLang="ja-JP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[x]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45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1" dirty="0">
                <a:solidFill>
                  <a:schemeClr val="accent2"/>
                </a:solidFill>
              </a:rPr>
              <a:t>container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container</a:t>
            </a:r>
          </a:p>
          <a:p>
            <a:pPr lvl="1"/>
            <a:r>
              <a:rPr lang="en-US" altLang="ja-JP" dirty="0"/>
              <a:t>container</a:t>
            </a:r>
            <a:r>
              <a:rPr lang="ja-JP" altLang="en-US" dirty="0"/>
              <a:t>作成に使用されるスタンドアロンな実行可能ファイル</a:t>
            </a:r>
            <a:endParaRPr lang="en-US" altLang="ja-JP" dirty="0"/>
          </a:p>
          <a:p>
            <a:pPr lvl="2"/>
            <a:r>
              <a:rPr kumimoji="1" lang="ja-JP" altLang="en-US" b="1" dirty="0"/>
              <a:t>ライブラリ，依存関係，ファイル</a:t>
            </a:r>
            <a:r>
              <a:rPr kumimoji="1" lang="ja-JP" altLang="en-US" dirty="0"/>
              <a:t>全てを内包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26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Hub</a:t>
            </a:r>
            <a:endParaRPr kumimoji="1" lang="en-US" altLang="ja-JP" b="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en-US" altLang="ja-JP" dirty="0"/>
              <a:t>image </a:t>
            </a:r>
            <a:r>
              <a:rPr lang="ja-JP" altLang="en-US" dirty="0"/>
              <a:t>を保存，共有，配布するためのクラウドリポジトリ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似たシステム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github</a:t>
            </a:r>
            <a:r>
              <a:rPr kumimoji="1" lang="en-US" altLang="ja-JP" dirty="0"/>
              <a:t> </a:t>
            </a:r>
          </a:p>
          <a:p>
            <a:r>
              <a:rPr lang="ja-JP" altLang="en-US" dirty="0"/>
              <a:t>登録されている</a:t>
            </a:r>
            <a:r>
              <a:rPr kumimoji="1" lang="en-US" altLang="ja-JP" dirty="0"/>
              <a:t>image</a:t>
            </a:r>
          </a:p>
          <a:p>
            <a:pPr lvl="1"/>
            <a:r>
              <a:rPr lang="ja-JP" altLang="en-US" dirty="0"/>
              <a:t>個人でも登録が可能</a:t>
            </a:r>
            <a:endParaRPr lang="en-US" altLang="ja-JP" dirty="0"/>
          </a:p>
          <a:p>
            <a:pPr lvl="1"/>
            <a:r>
              <a:rPr lang="ja-JP" altLang="en-US" dirty="0"/>
              <a:t>用意したい環境に対して，様々な選択肢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例 </a:t>
            </a:r>
            <a:r>
              <a:rPr kumimoji="1" lang="en-US" altLang="ja-JP" dirty="0"/>
              <a:t>java</a:t>
            </a:r>
          </a:p>
          <a:p>
            <a:pPr lvl="2"/>
            <a:r>
              <a:rPr lang="en-US" altLang="ja-JP" dirty="0"/>
              <a:t>o</a:t>
            </a:r>
            <a:r>
              <a:rPr kumimoji="1" lang="en-US" altLang="ja-JP" dirty="0"/>
              <a:t>pen-</a:t>
            </a:r>
            <a:r>
              <a:rPr kumimoji="1" lang="en-US" altLang="ja-JP" dirty="0" err="1"/>
              <a:t>jdk</a:t>
            </a:r>
            <a:r>
              <a:rPr kumimoji="1" lang="en-US" altLang="ja-JP" dirty="0"/>
              <a:t>(</a:t>
            </a:r>
            <a:r>
              <a:rPr kumimoji="1" lang="ja-JP" altLang="en-US" dirty="0"/>
              <a:t>非推奨 </a:t>
            </a:r>
            <a:r>
              <a:rPr kumimoji="1" lang="en-US" altLang="ja-JP" dirty="0"/>
              <a:t>: </a:t>
            </a:r>
            <a:r>
              <a:rPr kumimoji="1" lang="en-US" altLang="ja-JP" dirty="0">
                <a:hlinkClick r:id="rId2"/>
              </a:rPr>
              <a:t>https://hub.docker.com/_/openjdk</a:t>
            </a:r>
            <a:r>
              <a:rPr kumimoji="1" lang="en-US" altLang="ja-JP" dirty="0"/>
              <a:t> )</a:t>
            </a:r>
          </a:p>
          <a:p>
            <a:pPr lvl="2"/>
            <a:r>
              <a:rPr kumimoji="1" lang="en-US" altLang="ja-JP" dirty="0"/>
              <a:t>Eclipse </a:t>
            </a:r>
            <a:r>
              <a:rPr kumimoji="1" lang="en-US" altLang="ja-JP" dirty="0" err="1"/>
              <a:t>temurin</a:t>
            </a:r>
            <a:endParaRPr kumimoji="1" lang="en-US" altLang="ja-JP" dirty="0"/>
          </a:p>
          <a:p>
            <a:pPr lvl="2"/>
            <a:r>
              <a:rPr kumimoji="1" lang="en-US" altLang="ja-JP" dirty="0" err="1"/>
              <a:t>Amazoncorretto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…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4E10AD-19CD-4365-9BF0-6E6ECF77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028" name="Picture 4" descr="Github ロゴマーク - ダウンロード 無料のアイコン">
            <a:extLst>
              <a:ext uri="{FF2B5EF4-FFF2-40B4-BE49-F238E27FC236}">
                <a16:creationId xmlns:a16="http://schemas.microsoft.com/office/drawing/2014/main" id="{0E6AC60F-9809-AB5E-EC2D-B4A74FFC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505075"/>
            <a:ext cx="295274" cy="29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6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774926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r>
              <a:rPr lang="en-US" altLang="ja-JP" dirty="0"/>
              <a:t>(</a:t>
            </a:r>
            <a:r>
              <a:rPr lang="ja-JP" altLang="en-US" dirty="0"/>
              <a:t>再掲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0172" y="4646318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3114572" y="5072198"/>
            <a:ext cx="3700411" cy="2801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Dockerfile</a:t>
            </a:r>
            <a:endParaRPr kumimoji="1" lang="ja-JP" altLang="en-US" sz="2400" b="1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1"/>
                </a:solidFill>
              </a:rPr>
              <a:t>image</a:t>
            </a:r>
            <a:endParaRPr kumimoji="1" lang="ja-JP" altLang="en-US" sz="2400" b="1" i="1" dirty="0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>
                <a:solidFill>
                  <a:schemeClr val="accent2"/>
                </a:solidFill>
              </a:rPr>
              <a:t>container</a:t>
            </a:r>
            <a:endParaRPr kumimoji="1" lang="ja-JP" altLang="en-US" sz="2400" b="1" i="1" dirty="0">
              <a:solidFill>
                <a:schemeClr val="accent2"/>
              </a:solidFill>
            </a:endParaRPr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E919DC-F7A4-E6C9-9DB8-D109BD07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6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FBE8A0-5DE2-C95F-F73A-DB456477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応用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i="1" dirty="0">
                <a:solidFill>
                  <a:schemeClr val="accent2"/>
                </a:solidFill>
              </a:rPr>
              <a:t>compose</a:t>
            </a:r>
          </a:p>
          <a:p>
            <a:pPr lvl="1"/>
            <a:r>
              <a:rPr lang="ja-JP" altLang="en-US" dirty="0"/>
              <a:t>複数のコンテナを定義し実行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7B5D00-9A47-276B-0C42-DA2386DD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87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0115A8-3F6E-8831-09A4-2C4FF6E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60318"/>
          </a:xfrm>
        </p:spPr>
        <p:txBody>
          <a:bodyPr>
            <a:normAutofit/>
          </a:bodyPr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と比較し，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pPr lvl="1"/>
            <a:r>
              <a:rPr kumimoji="1" lang="en-US" altLang="ja-JP" dirty="0"/>
              <a:t>Docker hub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image </a:t>
            </a:r>
            <a:r>
              <a:rPr kumimoji="1" lang="ja-JP" altLang="en-US" dirty="0"/>
              <a:t>を </a:t>
            </a:r>
            <a:r>
              <a:rPr kumimoji="1" lang="en-US" altLang="ja-JP" dirty="0"/>
              <a:t>pull </a:t>
            </a:r>
            <a:r>
              <a:rPr kumimoji="1" lang="ja-JP" altLang="en-US" dirty="0"/>
              <a:t>することで環境構築不要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r>
              <a:rPr kumimoji="1" lang="en-US" altLang="ja-JP" dirty="0"/>
              <a:t>/</a:t>
            </a:r>
            <a:r>
              <a:rPr kumimoji="1" lang="ja-JP" altLang="en-US" dirty="0"/>
              <a:t>再現性</a:t>
            </a:r>
            <a:endParaRPr kumimoji="1" lang="en-US" altLang="ja-JP" dirty="0"/>
          </a:p>
          <a:p>
            <a:pPr lvl="1"/>
            <a:r>
              <a:rPr lang="en-US" altLang="ja-JP" dirty="0" err="1"/>
              <a:t>IaC</a:t>
            </a:r>
            <a:r>
              <a:rPr lang="ja-JP" altLang="en-US" dirty="0"/>
              <a:t>の観点から同様の環境が構築可能</a:t>
            </a:r>
            <a:endParaRPr lang="en-US" altLang="ja-JP" dirty="0"/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lang="ja-JP" altLang="en-US" dirty="0"/>
              <a:t>実行環境に依存しない</a:t>
            </a:r>
            <a:endParaRPr kumimoji="1" lang="en-US" altLang="ja-JP" dirty="0"/>
          </a:p>
          <a:p>
            <a:r>
              <a:rPr lang="ja-JP" altLang="en-US" dirty="0"/>
              <a:t>独立性</a:t>
            </a:r>
            <a:endParaRPr lang="en-US" altLang="ja-JP" dirty="0"/>
          </a:p>
          <a:p>
            <a:pPr lvl="1"/>
            <a:r>
              <a:rPr lang="ja-JP" altLang="en-US" dirty="0"/>
              <a:t>他のアプリケーションが必要とする環境，ライブラリ等を分離</a:t>
            </a:r>
            <a:endParaRPr lang="en-US" altLang="ja-JP" dirty="0"/>
          </a:p>
          <a:p>
            <a:pPr lvl="1"/>
            <a:r>
              <a:rPr kumimoji="1" lang="ja-JP" altLang="en-US" dirty="0"/>
              <a:t>ホスト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を汚染せず開発可能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F979F7-0093-9E9A-0978-A3B66F6F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  <a:endParaRPr kumimoji="1" lang="en-US" altLang="ja-JP" dirty="0"/>
          </a:p>
          <a:p>
            <a:pPr lvl="1"/>
            <a:r>
              <a:rPr lang="ja-JP" altLang="en-US" dirty="0"/>
              <a:t>私の理解度が恐らく</a:t>
            </a:r>
            <a:r>
              <a:rPr lang="en-US" altLang="ja-JP" dirty="0"/>
              <a:t>2%</a:t>
            </a:r>
            <a:r>
              <a:rPr lang="ja-JP" altLang="en-US"/>
              <a:t>とかです．周辺知識合わせるとコストが膨大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セキュリティ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オーケストレーション</a:t>
            </a:r>
            <a:endParaRPr kumimoji="1" lang="en-US" altLang="ja-JP" dirty="0"/>
          </a:p>
          <a:p>
            <a:pPr lvl="1"/>
            <a:r>
              <a:rPr lang="ja-JP" altLang="en-US" dirty="0"/>
              <a:t>多数のコンテナを管理することは苦手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9A7CB5-B398-A8E6-1949-90908A56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ja-JP" sz="6600" dirty="0">
              <a:solidFill>
                <a:schemeClr val="bg1"/>
              </a:solidFill>
            </a:endParaRP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付録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DD4532-6460-0FE4-CE3A-09F24DF1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19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タスク，プロセス，スレッド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53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984D0-9FD8-EE7B-19B9-BCAA09D1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コンテナで複数プロセス動かしたい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F4C62-C585-8D35-08F4-5DB035BC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ドキュメント見ろ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https://docs.docker.jp/config/container/multi-service_container.html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5A0192-60AD-7CF4-A909-9429C1F4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33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Base-i</a:t>
            </a:r>
            <a:r>
              <a:rPr kumimoji="1" lang="en-US" altLang="ja-JP" dirty="0"/>
              <a:t>mage </a:t>
            </a:r>
            <a:r>
              <a:rPr kumimoji="1" lang="ja-JP" altLang="en-US" dirty="0"/>
              <a:t>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CC7824-A201-705E-E49D-C01A73FB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88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3E87C-9F57-15B4-F18E-1DB24F54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mage </a:t>
            </a:r>
            <a:r>
              <a:rPr lang="ja-JP" altLang="en-US" dirty="0"/>
              <a:t>のベストプラクティス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3E793-5931-DCC4-5187-497DB7C6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24115D-E210-EAF2-5AF0-747E121C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2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64FBD0-75E9-8390-280A-BF4D01B7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382576-76E9-C7BD-3FC7-54A44FA4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2"/>
            <a:r>
              <a:rPr lang="ja-JP" altLang="en-US" dirty="0"/>
              <a:t>メモリ，</a:t>
            </a:r>
            <a:r>
              <a:rPr lang="en-US" altLang="ja-JP" dirty="0"/>
              <a:t>CPU</a:t>
            </a:r>
            <a:r>
              <a:rPr lang="ja-JP" altLang="en-US" dirty="0"/>
              <a:t>等も同時に割り当て</a:t>
            </a:r>
            <a:endParaRPr lang="en-US" altLang="ja-JP" dirty="0"/>
          </a:p>
          <a:p>
            <a:r>
              <a:rPr kumimoji="1" lang="ja-JP" altLang="en-US" dirty="0"/>
              <a:t>種類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2BE50E-7670-E39A-139B-E10F6B0C0F49}"/>
              </a:ext>
            </a:extLst>
          </p:cNvPr>
          <p:cNvSpPr/>
          <p:nvPr/>
        </p:nvSpPr>
        <p:spPr>
          <a:xfrm>
            <a:off x="2133600" y="5810639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B8E6B9-A5DB-D3DF-7246-ED24A2BBE1D3}"/>
              </a:ext>
            </a:extLst>
          </p:cNvPr>
          <p:cNvSpPr/>
          <p:nvPr/>
        </p:nvSpPr>
        <p:spPr>
          <a:xfrm>
            <a:off x="2133600" y="5342137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ECB64BB-B3BA-ADA9-5FC4-CBF775AB9992}"/>
              </a:ext>
            </a:extLst>
          </p:cNvPr>
          <p:cNvSpPr/>
          <p:nvPr/>
        </p:nvSpPr>
        <p:spPr>
          <a:xfrm>
            <a:off x="2133600" y="487363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75C28A-E452-9C22-361B-D4695DF7A2DE}"/>
              </a:ext>
            </a:extLst>
          </p:cNvPr>
          <p:cNvSpPr/>
          <p:nvPr/>
        </p:nvSpPr>
        <p:spPr>
          <a:xfrm>
            <a:off x="3683936" y="486255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C58142-EBFA-05FF-8D76-B1A13900CD99}"/>
              </a:ext>
            </a:extLst>
          </p:cNvPr>
          <p:cNvSpPr/>
          <p:nvPr/>
        </p:nvSpPr>
        <p:spPr>
          <a:xfrm>
            <a:off x="2133600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46679E-0C29-E5B7-1838-886EFA9D461B}"/>
              </a:ext>
            </a:extLst>
          </p:cNvPr>
          <p:cNvSpPr/>
          <p:nvPr/>
        </p:nvSpPr>
        <p:spPr>
          <a:xfrm>
            <a:off x="3683937" y="440513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FAB7EF6-3655-98A2-C5A6-5AA53733D72F}"/>
              </a:ext>
            </a:extLst>
          </p:cNvPr>
          <p:cNvSpPr/>
          <p:nvPr/>
        </p:nvSpPr>
        <p:spPr>
          <a:xfrm>
            <a:off x="2133600" y="393663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168B79-7D78-7F63-95A6-C97553929496}"/>
              </a:ext>
            </a:extLst>
          </p:cNvPr>
          <p:cNvSpPr/>
          <p:nvPr/>
        </p:nvSpPr>
        <p:spPr>
          <a:xfrm>
            <a:off x="3683937" y="393663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1A801D-39AB-664F-C16C-37E6126AD5A5}"/>
              </a:ext>
            </a:extLst>
          </p:cNvPr>
          <p:cNvSpPr txBox="1"/>
          <p:nvPr/>
        </p:nvSpPr>
        <p:spPr>
          <a:xfrm>
            <a:off x="1634614" y="6192990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type1</a:t>
            </a:r>
            <a:endParaRPr kumimoji="1" lang="ja-JP" altLang="en-US" sz="3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FC1E2DE-E235-CA53-485C-971556B0F798}"/>
              </a:ext>
            </a:extLst>
          </p:cNvPr>
          <p:cNvSpPr/>
          <p:nvPr/>
        </p:nvSpPr>
        <p:spPr>
          <a:xfrm>
            <a:off x="6985819" y="5799558"/>
            <a:ext cx="2869176" cy="35777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Physical Server</a:t>
            </a:r>
            <a:endParaRPr kumimoji="1" lang="ja-JP" altLang="en-US" sz="24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92EFB96-4F85-0006-4339-14696A2FB0A0}"/>
              </a:ext>
            </a:extLst>
          </p:cNvPr>
          <p:cNvSpPr/>
          <p:nvPr/>
        </p:nvSpPr>
        <p:spPr>
          <a:xfrm>
            <a:off x="6985819" y="4857764"/>
            <a:ext cx="2869176" cy="3577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Hypervisor</a:t>
            </a:r>
            <a:endParaRPr kumimoji="1" lang="ja-JP" altLang="en-US" sz="24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D284B37-6911-75FF-558E-220A477F3B01}"/>
              </a:ext>
            </a:extLst>
          </p:cNvPr>
          <p:cNvSpPr/>
          <p:nvPr/>
        </p:nvSpPr>
        <p:spPr>
          <a:xfrm>
            <a:off x="6985819" y="5346927"/>
            <a:ext cx="2869176" cy="3577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62AFC6-5A0D-91C4-7AE9-CEF92C91055E}"/>
              </a:ext>
            </a:extLst>
          </p:cNvPr>
          <p:cNvSpPr txBox="1"/>
          <p:nvPr/>
        </p:nvSpPr>
        <p:spPr>
          <a:xfrm>
            <a:off x="6602581" y="6168409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type2</a:t>
            </a:r>
            <a:endParaRPr kumimoji="1" lang="ja-JP" altLang="en-US" sz="36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DEE6DDA-81CA-942C-D57E-2B080BD2B16F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002776" y="5036649"/>
            <a:ext cx="1983043" cy="484373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499ACB-776D-1D6D-5655-6873D7D33A83}"/>
              </a:ext>
            </a:extLst>
          </p:cNvPr>
          <p:cNvSpPr/>
          <p:nvPr/>
        </p:nvSpPr>
        <p:spPr>
          <a:xfrm>
            <a:off x="6985820" y="4366315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6641387-E1C0-AD13-BCD9-8595ED724711}"/>
              </a:ext>
            </a:extLst>
          </p:cNvPr>
          <p:cNvSpPr/>
          <p:nvPr/>
        </p:nvSpPr>
        <p:spPr>
          <a:xfrm>
            <a:off x="8536156" y="4355234"/>
            <a:ext cx="1318839" cy="357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400" b="1" dirty="0"/>
              <a:t>OS</a:t>
            </a:r>
            <a:endParaRPr kumimoji="1" lang="ja-JP" altLang="en-US" sz="2400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D8C6786-8178-F3CD-5ACD-0494A38DFBA6}"/>
              </a:ext>
            </a:extLst>
          </p:cNvPr>
          <p:cNvSpPr/>
          <p:nvPr/>
        </p:nvSpPr>
        <p:spPr>
          <a:xfrm>
            <a:off x="6985820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454A956-FF88-5906-E07E-087D47211241}"/>
              </a:ext>
            </a:extLst>
          </p:cNvPr>
          <p:cNvSpPr/>
          <p:nvPr/>
        </p:nvSpPr>
        <p:spPr>
          <a:xfrm>
            <a:off x="8536157" y="3897813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000" b="1" dirty="0"/>
              <a:t>b</a:t>
            </a:r>
            <a:r>
              <a:rPr kumimoji="1" lang="en-US" altLang="ja-JP" sz="2000" b="1" dirty="0"/>
              <a:t>ins/libs</a:t>
            </a:r>
            <a:endParaRPr kumimoji="1" lang="ja-JP" altLang="en-US" sz="20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277F85A-2FBF-6E97-2977-6BF26AEF19E1}"/>
              </a:ext>
            </a:extLst>
          </p:cNvPr>
          <p:cNvSpPr/>
          <p:nvPr/>
        </p:nvSpPr>
        <p:spPr>
          <a:xfrm>
            <a:off x="6985820" y="3429311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App1</a:t>
            </a:r>
            <a:endParaRPr kumimoji="1" lang="ja-JP" altLang="en-US" sz="2400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63D2098-F194-137D-0EB7-F91363B1A790}"/>
              </a:ext>
            </a:extLst>
          </p:cNvPr>
          <p:cNvSpPr/>
          <p:nvPr/>
        </p:nvSpPr>
        <p:spPr>
          <a:xfrm>
            <a:off x="8536157" y="3429310"/>
            <a:ext cx="1318839" cy="35777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400" b="1" dirty="0"/>
              <a:t>App2</a:t>
            </a:r>
            <a:endParaRPr kumimoji="1" lang="ja-JP" altLang="en-US" sz="2400" b="1" dirty="0"/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BFE7385F-12EB-B2DA-C275-EC6096AB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573E34A3-DC0D-7DCC-3962-EDD9B056E6A4}"/>
              </a:ext>
            </a:extLst>
          </p:cNvPr>
          <p:cNvSpPr/>
          <p:nvPr/>
        </p:nvSpPr>
        <p:spPr>
          <a:xfrm>
            <a:off x="219602" y="4393528"/>
            <a:ext cx="1751546" cy="928471"/>
          </a:xfrm>
          <a:prstGeom prst="wedgeRoundRectCallout">
            <a:avLst>
              <a:gd name="adj1" fmla="val 56184"/>
              <a:gd name="adj2" fmla="val 78385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ホスト</a:t>
            </a:r>
            <a:r>
              <a:rPr kumimoji="1" lang="en-US" altLang="ja-JP" sz="2400" b="1" dirty="0"/>
              <a:t>OS</a:t>
            </a:r>
          </a:p>
          <a:p>
            <a:pPr algn="ctr"/>
            <a:r>
              <a:rPr lang="ja-JP" altLang="en-US" sz="2400" b="1" dirty="0"/>
              <a:t>なし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コンテナ内に</a:t>
            </a:r>
            <a:r>
              <a:rPr lang="en-US" altLang="ja-JP" b="1" dirty="0"/>
              <a:t>OS</a:t>
            </a:r>
            <a:r>
              <a:rPr lang="ja-JP" altLang="en-US" b="1" dirty="0"/>
              <a:t>は存在しない </a:t>
            </a:r>
            <a:r>
              <a:rPr lang="en-US" altLang="ja-JP" b="1" dirty="0"/>
              <a:t>=&gt;</a:t>
            </a:r>
            <a:r>
              <a:rPr lang="ja-JP" altLang="en-US" b="1" dirty="0"/>
              <a:t> </a:t>
            </a:r>
            <a:r>
              <a:rPr lang="ja-JP" altLang="en-US" sz="2400" b="1" dirty="0"/>
              <a:t>軽量</a:t>
            </a:r>
            <a:endParaRPr lang="en-US" altLang="ja-JP" sz="2400" b="1" dirty="0"/>
          </a:p>
          <a:p>
            <a:pPr lvl="1"/>
            <a:r>
              <a:rPr lang="ja-JP" altLang="en-US" dirty="0"/>
              <a:t>各コンテナがホストのカーネル利用</a:t>
            </a:r>
            <a:endParaRPr lang="en-US" altLang="ja-JP" dirty="0"/>
          </a:p>
          <a:p>
            <a:pPr lvl="1"/>
            <a:r>
              <a:rPr lang="ja-JP" altLang="en-US" dirty="0"/>
              <a:t>立ち上げが</a:t>
            </a:r>
            <a:r>
              <a:rPr lang="ja-JP" altLang="en-US" b="1" dirty="0"/>
              <a:t>高速</a:t>
            </a:r>
            <a:endParaRPr lang="en-US" altLang="ja-JP" b="1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原理 </a:t>
            </a:r>
            <a:r>
              <a:rPr kumimoji="1" lang="en-US" altLang="ja-JP" sz="1800" dirty="0"/>
              <a:t>[x]</a:t>
            </a:r>
            <a:endParaRPr kumimoji="1" lang="en-US" altLang="ja-JP" sz="3600" dirty="0"/>
          </a:p>
          <a:p>
            <a:pPr lvl="1"/>
            <a:r>
              <a:rPr lang="en-US" altLang="ja-JP" dirty="0"/>
              <a:t>Linux kernel </a:t>
            </a:r>
            <a:r>
              <a:rPr lang="ja-JP" altLang="en-US" dirty="0"/>
              <a:t>の </a:t>
            </a:r>
            <a:r>
              <a:rPr lang="en-US" altLang="ja-JP" dirty="0"/>
              <a:t>LXC</a:t>
            </a:r>
            <a:r>
              <a:rPr lang="en-US" altLang="ja-JP" sz="2000" dirty="0"/>
              <a:t>(</a:t>
            </a:r>
            <a:r>
              <a:rPr lang="en-US" altLang="ja-JP" sz="2000" dirty="0" err="1"/>
              <a:t>LinuX</a:t>
            </a:r>
            <a:r>
              <a:rPr lang="en-US" altLang="ja-JP" sz="2000" dirty="0"/>
              <a:t> Container) </a:t>
            </a:r>
            <a:endParaRPr lang="en-US" altLang="ja-JP" dirty="0"/>
          </a:p>
          <a:p>
            <a:pPr lvl="2"/>
            <a:r>
              <a:rPr lang="ja-JP" altLang="en-US" dirty="0"/>
              <a:t>プロセス，リソースを </a:t>
            </a:r>
            <a:r>
              <a:rPr lang="en-US" altLang="ja-JP" dirty="0" err="1"/>
              <a:t>cgroups</a:t>
            </a:r>
            <a:r>
              <a:rPr lang="en-US" altLang="ja-JP" dirty="0"/>
              <a:t> </a:t>
            </a:r>
            <a:r>
              <a:rPr lang="ja-JP" altLang="en-US" dirty="0"/>
              <a:t>と 名前空間</a:t>
            </a:r>
            <a:r>
              <a:rPr lang="en-US" altLang="ja-JP" dirty="0"/>
              <a:t>(namespace) </a:t>
            </a:r>
          </a:p>
          <a:p>
            <a:pPr lvl="2"/>
            <a:r>
              <a:rPr lang="ja-JP" altLang="en-US" dirty="0"/>
              <a:t>ファイルシステムを</a:t>
            </a:r>
            <a:r>
              <a:rPr lang="en-US" altLang="ja-JP" dirty="0"/>
              <a:t>chroot</a:t>
            </a:r>
            <a:endParaRPr kumimoji="1" lang="en-US" altLang="ja-JP" dirty="0"/>
          </a:p>
          <a:p>
            <a:pPr lvl="1"/>
            <a:r>
              <a:rPr lang="en-US" altLang="ja-JP" dirty="0"/>
              <a:t>LXC</a:t>
            </a:r>
            <a:r>
              <a:rPr lang="ja-JP" altLang="en-US" dirty="0"/>
              <a:t>のラッパーである</a:t>
            </a:r>
            <a:r>
              <a:rPr lang="en-US" altLang="ja-JP" dirty="0"/>
              <a:t>LXD</a:t>
            </a:r>
            <a:r>
              <a:rPr lang="ja-JP" altLang="en-US" dirty="0"/>
              <a:t>も存在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8966E4-C42A-55D4-7A71-AA216C50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AA5471-5155-3E7A-871A-F4D83FA8B956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樋口大輔</a:t>
            </a:r>
            <a:r>
              <a:rPr lang="en-US" altLang="ja-JP" sz="1200" dirty="0"/>
              <a:t>, chroot </a:t>
            </a:r>
            <a:r>
              <a:rPr lang="en-US" altLang="ja-JP" sz="1200" dirty="0" err="1"/>
              <a:t>lxc</a:t>
            </a:r>
            <a:r>
              <a:rPr lang="en-US" altLang="ja-JP" sz="1200" dirty="0"/>
              <a:t> </a:t>
            </a:r>
            <a:r>
              <a:rPr lang="ja-JP" altLang="en-US" sz="1200" dirty="0"/>
              <a:t>そして </a:t>
            </a:r>
            <a:r>
              <a:rPr lang="en-US" altLang="ja-JP" sz="1200" dirty="0"/>
              <a:t>docker </a:t>
            </a:r>
            <a:r>
              <a:rPr kumimoji="1" lang="en-US" altLang="ja-JP" sz="1200" dirty="0"/>
              <a:t>, </a:t>
            </a:r>
            <a:r>
              <a:rPr kumimoji="1" lang="en-US" altLang="ja-JP" sz="1200" dirty="0">
                <a:hlinkClick r:id="rId2"/>
              </a:rPr>
              <a:t>https://www.creationline.com/tech-blog/5339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F5B6D-666E-D5A2-5491-2297C3D4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VM </a:t>
            </a:r>
            <a:r>
              <a:rPr lang="en-US" altLang="ja-JP" sz="2400" dirty="0"/>
              <a:t>vs</a:t>
            </a:r>
            <a:r>
              <a:rPr kumimoji="1" lang="ja-JP" altLang="en-US" sz="2400" dirty="0"/>
              <a:t> </a:t>
            </a:r>
            <a:r>
              <a:rPr kumimoji="1" lang="en-US" altLang="ja-JP" dirty="0"/>
              <a:t>Container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8E82B7-A7CD-A617-C786-6836D57F5D17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CF1E46-B86A-2EA2-4CAC-09BA7A223416}"/>
              </a:ext>
            </a:extLst>
          </p:cNvPr>
          <p:cNvSpPr/>
          <p:nvPr/>
        </p:nvSpPr>
        <p:spPr>
          <a:xfrm>
            <a:off x="134302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941549-36C6-B92A-6DA6-18B9333B9471}"/>
              </a:ext>
            </a:extLst>
          </p:cNvPr>
          <p:cNvSpPr/>
          <p:nvPr/>
        </p:nvSpPr>
        <p:spPr>
          <a:xfrm>
            <a:off x="6924675" y="4795837"/>
            <a:ext cx="3895725" cy="485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Physical Server</a:t>
            </a:r>
            <a:endParaRPr kumimoji="1" lang="ja-JP" altLang="en-US" sz="2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B6A544-3A94-5BD5-B86B-186143D7329F}"/>
              </a:ext>
            </a:extLst>
          </p:cNvPr>
          <p:cNvSpPr/>
          <p:nvPr/>
        </p:nvSpPr>
        <p:spPr>
          <a:xfrm>
            <a:off x="1343025" y="4159712"/>
            <a:ext cx="3895725" cy="485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Hypervisor</a:t>
            </a:r>
            <a:endParaRPr kumimoji="1" lang="ja-JP" altLang="en-US" sz="28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170751-C506-8EDC-DC54-37F86B328775}"/>
              </a:ext>
            </a:extLst>
          </p:cNvPr>
          <p:cNvSpPr/>
          <p:nvPr/>
        </p:nvSpPr>
        <p:spPr>
          <a:xfrm>
            <a:off x="6924674" y="4159712"/>
            <a:ext cx="3895725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5EA530-1B8A-94B3-F041-D30361499370}"/>
              </a:ext>
            </a:extLst>
          </p:cNvPr>
          <p:cNvSpPr/>
          <p:nvPr/>
        </p:nvSpPr>
        <p:spPr>
          <a:xfrm>
            <a:off x="1343025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27BF032-4E09-00AE-17C7-2304CE5038AE}"/>
              </a:ext>
            </a:extLst>
          </p:cNvPr>
          <p:cNvSpPr/>
          <p:nvPr/>
        </p:nvSpPr>
        <p:spPr>
          <a:xfrm>
            <a:off x="3448050" y="3523587"/>
            <a:ext cx="1790700" cy="485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/>
              <a:t>OS</a:t>
            </a:r>
            <a:endParaRPr kumimoji="1" lang="ja-JP" altLang="en-US" sz="28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33439F-278D-9B17-442A-751FC2D0AF65}"/>
              </a:ext>
            </a:extLst>
          </p:cNvPr>
          <p:cNvSpPr/>
          <p:nvPr/>
        </p:nvSpPr>
        <p:spPr>
          <a:xfrm>
            <a:off x="6924673" y="3523586"/>
            <a:ext cx="3895725" cy="485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Container Engine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A97925-F0E1-AAD0-55EA-38F5224ABD82}"/>
              </a:ext>
            </a:extLst>
          </p:cNvPr>
          <p:cNvSpPr/>
          <p:nvPr/>
        </p:nvSpPr>
        <p:spPr>
          <a:xfrm>
            <a:off x="1343025" y="2887462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9A0080-1D92-50B1-02A0-3B76EF5F3C5F}"/>
              </a:ext>
            </a:extLst>
          </p:cNvPr>
          <p:cNvSpPr/>
          <p:nvPr/>
        </p:nvSpPr>
        <p:spPr>
          <a:xfrm>
            <a:off x="3448050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FF07B0-82C0-9E20-A2D4-2F199E6186C8}"/>
              </a:ext>
            </a:extLst>
          </p:cNvPr>
          <p:cNvSpPr/>
          <p:nvPr/>
        </p:nvSpPr>
        <p:spPr>
          <a:xfrm>
            <a:off x="1343025" y="2251337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0A9E428-149B-FF16-163D-A2DBA24EFAE0}"/>
              </a:ext>
            </a:extLst>
          </p:cNvPr>
          <p:cNvSpPr/>
          <p:nvPr/>
        </p:nvSpPr>
        <p:spPr>
          <a:xfrm>
            <a:off x="3448050" y="2251335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0DBD6B8-A15F-C67F-ACBA-43710E10C003}"/>
              </a:ext>
            </a:extLst>
          </p:cNvPr>
          <p:cNvSpPr/>
          <p:nvPr/>
        </p:nvSpPr>
        <p:spPr>
          <a:xfrm>
            <a:off x="6924673" y="2887461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0AFB3E2-53B7-C18A-04E2-F025AADAC1DD}"/>
              </a:ext>
            </a:extLst>
          </p:cNvPr>
          <p:cNvSpPr/>
          <p:nvPr/>
        </p:nvSpPr>
        <p:spPr>
          <a:xfrm>
            <a:off x="9029698" y="2887460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b</a:t>
            </a:r>
            <a:r>
              <a:rPr kumimoji="1" lang="en-US" altLang="ja-JP" sz="2800" b="1" dirty="0"/>
              <a:t>ins/libs</a:t>
            </a:r>
            <a:endParaRPr kumimoji="1" lang="ja-JP" altLang="en-US" sz="2800" b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45A1B0D-1103-0446-08D7-0137B0C8F65D}"/>
              </a:ext>
            </a:extLst>
          </p:cNvPr>
          <p:cNvSpPr/>
          <p:nvPr/>
        </p:nvSpPr>
        <p:spPr>
          <a:xfrm>
            <a:off x="6924673" y="2251336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App1</a:t>
            </a:r>
            <a:endParaRPr kumimoji="1" lang="ja-JP" altLang="en-US" sz="2800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708E843-6317-8258-1DED-D2F9E058295A}"/>
              </a:ext>
            </a:extLst>
          </p:cNvPr>
          <p:cNvSpPr/>
          <p:nvPr/>
        </p:nvSpPr>
        <p:spPr>
          <a:xfrm>
            <a:off x="9029698" y="2251334"/>
            <a:ext cx="1790700" cy="4857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r>
              <a:rPr lang="en-US" altLang="ja-JP" sz="2800" b="1" dirty="0"/>
              <a:t>App2</a:t>
            </a:r>
            <a:endParaRPr kumimoji="1" lang="ja-JP" altLang="en-US" sz="28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E1E1C6-AAB6-6F1C-6CEF-7A31691AE889}"/>
              </a:ext>
            </a:extLst>
          </p:cNvPr>
          <p:cNvSpPr txBox="1"/>
          <p:nvPr/>
        </p:nvSpPr>
        <p:spPr>
          <a:xfrm>
            <a:off x="1371601" y="5516634"/>
            <a:ext cx="386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VM</a:t>
            </a:r>
            <a:endParaRPr kumimoji="1" lang="ja-JP" altLang="en-US" sz="3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A228B8-3D93-1F12-D710-517A8D8B4E35}"/>
              </a:ext>
            </a:extLst>
          </p:cNvPr>
          <p:cNvSpPr txBox="1"/>
          <p:nvPr/>
        </p:nvSpPr>
        <p:spPr>
          <a:xfrm>
            <a:off x="6924673" y="5516633"/>
            <a:ext cx="38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Container</a:t>
            </a:r>
            <a:endParaRPr kumimoji="1" lang="ja-JP" altLang="en-US" sz="36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1222BC-3885-FE6D-B355-8B954154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9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64229E-803A-E558-BEA4-09F7F99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r>
              <a:rPr kumimoji="1" lang="en-US" altLang="ja-JP" sz="2800" dirty="0"/>
              <a:t>[x]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7"/>
            <a:ext cx="10515600" cy="500858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誕生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2013</a:t>
            </a:r>
            <a:r>
              <a:rPr kumimoji="1" lang="ja-JP" altLang="en-US" dirty="0"/>
              <a:t>年 </a:t>
            </a:r>
            <a:r>
              <a:rPr kumimoji="1" lang="en-US" altLang="ja-JP" dirty="0"/>
              <a:t>3</a:t>
            </a:r>
            <a:r>
              <a:rPr kumimoji="1" lang="ja-JP" altLang="en-US" dirty="0"/>
              <a:t>月 に登場</a:t>
            </a:r>
            <a:r>
              <a:rPr kumimoji="1" lang="en-US" altLang="ja-JP" sz="2000" dirty="0"/>
              <a:t>(10</a:t>
            </a:r>
            <a:r>
              <a:rPr kumimoji="1" lang="ja-JP" altLang="en-US" sz="2000" dirty="0"/>
              <a:t>年以上前！</a:t>
            </a:r>
            <a:r>
              <a:rPr kumimoji="1" lang="en-US" altLang="ja-JP" sz="2000" dirty="0"/>
              <a:t>)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ja-JP" altLang="en-US" dirty="0"/>
              <a:t>インフラ，</a:t>
            </a:r>
            <a:r>
              <a:rPr kumimoji="1" lang="en-US" altLang="ja-JP" dirty="0"/>
              <a:t>DevOps</a:t>
            </a:r>
            <a:r>
              <a:rPr kumimoji="1" lang="ja-JP" altLang="en-US" dirty="0"/>
              <a:t>で注目</a:t>
            </a:r>
            <a:endParaRPr kumimoji="1" lang="en-US" altLang="ja-JP" dirty="0"/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コンテナ型</a:t>
            </a:r>
            <a:r>
              <a:rPr lang="ja-JP" altLang="en-US" dirty="0"/>
              <a:t>仮想環境を作成，配布，実行するためのプラットフォーム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 b="1" i="1" dirty="0"/>
              <a:t>DevOps: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ja-JP" altLang="en-US" dirty="0"/>
              <a:t>アイデアを開発から本番まで移行し，実際に価値提供するまでのプロセス</a:t>
            </a:r>
            <a:endParaRPr kumimoji="1" lang="en-US" altLang="ja-JP" dirty="0"/>
          </a:p>
          <a:p>
            <a:pPr lvl="1"/>
            <a:endParaRPr kumimoji="1" lang="en-US" altLang="ja-JP" sz="1600" dirty="0"/>
          </a:p>
          <a:p>
            <a:r>
              <a:rPr kumimoji="1" lang="en-US" altLang="ja-JP" dirty="0" err="1"/>
              <a:t>IaC</a:t>
            </a:r>
            <a:r>
              <a:rPr kumimoji="1" lang="en-US" altLang="ja-JP" sz="2400" dirty="0"/>
              <a:t>(</a:t>
            </a:r>
            <a:r>
              <a:rPr kumimoji="1" lang="en-US" altLang="ja-JP" sz="2400" dirty="0" err="1"/>
              <a:t>Infrastracture</a:t>
            </a:r>
            <a:r>
              <a:rPr kumimoji="1" lang="en-US" altLang="ja-JP" sz="2400" dirty="0"/>
              <a:t> as Code)</a:t>
            </a:r>
          </a:p>
          <a:p>
            <a:pPr lvl="1"/>
            <a:r>
              <a:rPr lang="ja-JP" altLang="en-US" dirty="0"/>
              <a:t>依存関係，ネットワーク構成等を</a:t>
            </a:r>
            <a:r>
              <a:rPr lang="ja-JP" altLang="en-US" b="1" u="sng" dirty="0"/>
              <a:t>コードとして管理</a:t>
            </a:r>
            <a:endParaRPr lang="en-US" altLang="ja-JP" b="1" u="sng" dirty="0"/>
          </a:p>
          <a:p>
            <a:pPr lvl="2"/>
            <a:r>
              <a:rPr kumimoji="1" lang="ja-JP" altLang="en-US" dirty="0"/>
              <a:t>手動の環境構築が不要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一貫性のある環境の</a:t>
            </a:r>
            <a:r>
              <a:rPr kumimoji="1" lang="ja-JP" altLang="en-US" b="1" dirty="0"/>
              <a:t>共有，再現，配布</a:t>
            </a:r>
            <a:r>
              <a:rPr kumimoji="1" lang="ja-JP" altLang="en-US" dirty="0"/>
              <a:t>が簡単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9A556A-475B-1445-E68E-AFDC24C2C342}"/>
              </a:ext>
            </a:extLst>
          </p:cNvPr>
          <p:cNvSpPr txBox="1"/>
          <p:nvPr/>
        </p:nvSpPr>
        <p:spPr>
          <a:xfrm>
            <a:off x="0" y="6581001"/>
            <a:ext cx="11439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[x]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kumimoji="1" lang="en-US" altLang="ja-JP" sz="1200" dirty="0"/>
              <a:t>docker, Use containers to Build, Share and Run your applications, </a:t>
            </a:r>
            <a:r>
              <a:rPr kumimoji="1" lang="en-US" altLang="ja-JP" sz="1200" dirty="0">
                <a:hlinkClick r:id="rId2"/>
              </a:rPr>
              <a:t>https://www.docker.com/resources/what-container/</a:t>
            </a:r>
            <a:r>
              <a:rPr kumimoji="1" lang="en-US" altLang="ja-JP" sz="1200" dirty="0"/>
              <a:t>, 2024/05/27</a:t>
            </a:r>
            <a:endParaRPr kumimoji="1" lang="ja-JP" altLang="en-US" sz="1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41D7-D762-EA79-B75E-D8D5BC4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1122</Words>
  <Application>Microsoft Office PowerPoint</Application>
  <PresentationFormat>ワイド画面</PresentationFormat>
  <Paragraphs>269</Paragraphs>
  <Slides>28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VM vs Container</vt:lpstr>
      <vt:lpstr>PowerPoint プレゼンテーション</vt:lpstr>
      <vt:lpstr>概要[x]</vt:lpstr>
      <vt:lpstr>概要[x]</vt:lpstr>
      <vt:lpstr>PowerPoint プレゼンテーション</vt:lpstr>
      <vt:lpstr>全体像</vt:lpstr>
      <vt:lpstr>用語</vt:lpstr>
      <vt:lpstr>Dockerfile</vt:lpstr>
      <vt:lpstr>Dockerfile</vt:lpstr>
      <vt:lpstr>image</vt:lpstr>
      <vt:lpstr>container</vt:lpstr>
      <vt:lpstr>Docker Hub</vt:lpstr>
      <vt:lpstr>全体像(再掲)</vt:lpstr>
      <vt:lpstr>応用 </vt:lpstr>
      <vt:lpstr>PowerPoint プレゼンテーション</vt:lpstr>
      <vt:lpstr>長所</vt:lpstr>
      <vt:lpstr>短所</vt:lpstr>
      <vt:lpstr>PowerPoint プレゼンテーション</vt:lpstr>
      <vt:lpstr>タスク，プロセス，スレッド</vt:lpstr>
      <vt:lpstr>1コンテナで複数プロセス動かしたい</vt:lpstr>
      <vt:lpstr>Base-image の種類</vt:lpstr>
      <vt:lpstr>image のベストプラクティス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575</cp:revision>
  <dcterms:created xsi:type="dcterms:W3CDTF">2024-04-23T07:35:24Z</dcterms:created>
  <dcterms:modified xsi:type="dcterms:W3CDTF">2024-05-28T22:43:52Z</dcterms:modified>
</cp:coreProperties>
</file>