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3" r:id="rId3"/>
    <p:sldId id="314" r:id="rId4"/>
    <p:sldId id="263" r:id="rId5"/>
    <p:sldId id="264" r:id="rId6"/>
    <p:sldId id="296" r:id="rId7"/>
    <p:sldId id="267" r:id="rId8"/>
    <p:sldId id="260" r:id="rId9"/>
    <p:sldId id="261" r:id="rId10"/>
    <p:sldId id="259" r:id="rId11"/>
    <p:sldId id="262" r:id="rId12"/>
    <p:sldId id="266" r:id="rId13"/>
    <p:sldId id="305" r:id="rId14"/>
    <p:sldId id="268" r:id="rId15"/>
    <p:sldId id="290" r:id="rId16"/>
    <p:sldId id="292" r:id="rId17"/>
    <p:sldId id="293" r:id="rId18"/>
    <p:sldId id="294" r:id="rId19"/>
    <p:sldId id="295" r:id="rId20"/>
    <p:sldId id="270" r:id="rId21"/>
    <p:sldId id="274" r:id="rId22"/>
    <p:sldId id="271" r:id="rId23"/>
    <p:sldId id="298" r:id="rId24"/>
    <p:sldId id="276" r:id="rId25"/>
    <p:sldId id="300" r:id="rId26"/>
    <p:sldId id="301" r:id="rId27"/>
    <p:sldId id="302" r:id="rId28"/>
    <p:sldId id="299" r:id="rId29"/>
    <p:sldId id="308" r:id="rId30"/>
    <p:sldId id="277" r:id="rId31"/>
    <p:sldId id="279" r:id="rId32"/>
    <p:sldId id="278" r:id="rId33"/>
    <p:sldId id="280" r:id="rId34"/>
    <p:sldId id="281" r:id="rId35"/>
    <p:sldId id="273" r:id="rId36"/>
    <p:sldId id="282" r:id="rId37"/>
    <p:sldId id="283" r:id="rId38"/>
    <p:sldId id="284" r:id="rId39"/>
    <p:sldId id="285" r:id="rId40"/>
    <p:sldId id="288" r:id="rId41"/>
    <p:sldId id="286" r:id="rId42"/>
    <p:sldId id="289" r:id="rId43"/>
    <p:sldId id="304" r:id="rId44"/>
    <p:sldId id="287" r:id="rId45"/>
    <p:sldId id="316" r:id="rId46"/>
    <p:sldId id="317" r:id="rId47"/>
    <p:sldId id="318" r:id="rId48"/>
    <p:sldId id="320" r:id="rId49"/>
    <p:sldId id="321" r:id="rId50"/>
    <p:sldId id="319" r:id="rId51"/>
    <p:sldId id="322" r:id="rId52"/>
    <p:sldId id="323" r:id="rId53"/>
    <p:sldId id="309" r:id="rId54"/>
    <p:sldId id="310" r:id="rId55"/>
    <p:sldId id="312" r:id="rId56"/>
    <p:sldId id="311" r:id="rId57"/>
    <p:sldId id="306" r:id="rId58"/>
    <p:sldId id="307" r:id="rId59"/>
    <p:sldId id="265" r:id="rId60"/>
    <p:sldId id="315" r:id="rId61"/>
    <p:sldId id="303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雀 初田" initials="朱初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86C0"/>
    <a:srgbClr val="FFFFFF"/>
    <a:srgbClr val="569CD6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39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8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7</a:t>
            </a:r>
            <a:r>
              <a:rPr lang="ja-JP" altLang="en-US" dirty="0"/>
              <a:t>章　</a:t>
            </a:r>
            <a:br>
              <a:rPr lang="en-US" altLang="ja-JP" dirty="0"/>
            </a:br>
            <a:r>
              <a:rPr lang="ja-JP" altLang="en-US" dirty="0"/>
              <a:t>制御フローを読みやすく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458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00DDD343-C3DC-B357-F8F1-0A403BB883AF}"/>
              </a:ext>
            </a:extLst>
          </p:cNvPr>
          <p:cNvSpPr/>
          <p:nvPr/>
        </p:nvSpPr>
        <p:spPr>
          <a:xfrm>
            <a:off x="4740765" y="3087329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8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032F0-E7F3-82D6-5AA5-48A99B2E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D2BCE-BE08-33C2-14B2-DCFE9C6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条件式の引数</a:t>
            </a:r>
            <a:endParaRPr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f/else </a:t>
            </a:r>
            <a:r>
              <a:rPr kumimoji="1" lang="ja-JP" altLang="en-US" dirty="0"/>
              <a:t>の並び順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項演算子は避けよ</a:t>
            </a:r>
            <a:endParaRPr lang="en-US" altLang="ja-JP" dirty="0"/>
          </a:p>
          <a:p>
            <a:r>
              <a:rPr lang="en-US" altLang="ja-JP" dirty="0"/>
              <a:t>do/while</a:t>
            </a:r>
            <a:r>
              <a:rPr lang="ja-JP" altLang="en-US" dirty="0"/>
              <a:t>は避けよ</a:t>
            </a:r>
            <a:endParaRPr lang="en-US" altLang="ja-JP" dirty="0"/>
          </a:p>
          <a:p>
            <a:r>
              <a:rPr lang="ja-JP" altLang="en-US" dirty="0"/>
              <a:t>ネストは浅くせよ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条件式の引数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左側 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調査対象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右側</a:t>
            </a:r>
            <a:r>
              <a:rPr lang="en-US" altLang="ja-JP" dirty="0"/>
              <a:t> : </a:t>
            </a:r>
            <a:r>
              <a:rPr lang="ja-JP" altLang="en-US" b="1" dirty="0"/>
              <a:t>比較対象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11A6526-71CF-8D2B-BD94-A7A35EF899CE}"/>
              </a:ext>
            </a:extLst>
          </p:cNvPr>
          <p:cNvSpPr txBox="1">
            <a:spLocks/>
          </p:cNvSpPr>
          <p:nvPr/>
        </p:nvSpPr>
        <p:spPr>
          <a:xfrm>
            <a:off x="1034845" y="2772697"/>
            <a:ext cx="4726858" cy="3720177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57C4E-8F7C-6859-038E-9D483BABF738}"/>
              </a:ext>
            </a:extLst>
          </p:cNvPr>
          <p:cNvSpPr txBox="1"/>
          <p:nvPr/>
        </p:nvSpPr>
        <p:spPr>
          <a:xfrm>
            <a:off x="5958348" y="2772697"/>
            <a:ext cx="5771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条件を</a:t>
            </a:r>
            <a:r>
              <a:rPr kumimoji="1" lang="ja-JP" altLang="en-US" sz="2800" b="1" dirty="0"/>
              <a:t>日本語</a:t>
            </a:r>
            <a:r>
              <a:rPr kumimoji="1" lang="ja-JP" altLang="en-US" sz="2800" dirty="0"/>
              <a:t>で考えると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rgbClr val="FF0000"/>
                </a:solidFill>
              </a:rPr>
              <a:t>自然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未満なら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chemeClr val="accent2"/>
                </a:solidFill>
              </a:rPr>
              <a:t>不自然</a:t>
            </a:r>
            <a:endParaRPr kumimoji="1" lang="en-US" altLang="ja-JP" sz="2800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より大きいなら</a:t>
            </a:r>
            <a:endParaRPr kumimoji="1" lang="en-US" altLang="ja-JP" sz="2800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9650CB2-4024-AE6E-293E-64B78D8635CE}"/>
              </a:ext>
            </a:extLst>
          </p:cNvPr>
          <p:cNvSpPr/>
          <p:nvPr/>
        </p:nvSpPr>
        <p:spPr>
          <a:xfrm>
            <a:off x="838200" y="262766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270E4AF1-711A-367C-81C0-7509F8A2D7CF}"/>
              </a:ext>
            </a:extLst>
          </p:cNvPr>
          <p:cNvSpPr/>
          <p:nvPr/>
        </p:nvSpPr>
        <p:spPr>
          <a:xfrm>
            <a:off x="709151" y="4545456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78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52FA36-C447-C74B-1F07-76C05FBAE5F8}"/>
              </a:ext>
            </a:extLst>
          </p:cNvPr>
          <p:cNvSpPr/>
          <p:nvPr/>
        </p:nvSpPr>
        <p:spPr>
          <a:xfrm>
            <a:off x="6818376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8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1D35436-9475-769A-A273-095DA133A43A}"/>
              </a:ext>
            </a:extLst>
          </p:cNvPr>
          <p:cNvSpPr/>
          <p:nvPr/>
        </p:nvSpPr>
        <p:spPr>
          <a:xfrm>
            <a:off x="3000148" y="3974885"/>
            <a:ext cx="3329532" cy="842565"/>
          </a:xfrm>
          <a:prstGeom prst="wedgeRectCallout">
            <a:avLst>
              <a:gd name="adj1" fmla="val -81924"/>
              <a:gd name="adj2" fmla="val -125650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否定形 </a:t>
            </a:r>
            <a:r>
              <a:rPr lang="ja-JP" altLang="en-US" sz="2000" b="1" dirty="0">
                <a:solidFill>
                  <a:schemeClr val="bg1"/>
                </a:solidFill>
              </a:rPr>
              <a:t>より</a:t>
            </a:r>
            <a:r>
              <a:rPr lang="ja-JP" altLang="en-US" sz="2800" b="1" dirty="0">
                <a:solidFill>
                  <a:schemeClr val="bg1"/>
                </a:solidFill>
              </a:rPr>
              <a:t> 肯定系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並び順のルール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45E10E-3C53-8979-817B-055ED0519F03}"/>
              </a:ext>
            </a:extLst>
          </p:cNvPr>
          <p:cNvSpPr txBox="1"/>
          <p:nvPr/>
        </p:nvSpPr>
        <p:spPr>
          <a:xfrm>
            <a:off x="2958465" y="2322362"/>
            <a:ext cx="627507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否定形より</a:t>
            </a:r>
            <a:r>
              <a:rPr kumimoji="1" lang="ja-JP" altLang="en-US" sz="5400" b="1" dirty="0">
                <a:solidFill>
                  <a:srgbClr val="FF0000"/>
                </a:solidFill>
              </a:rPr>
              <a:t>肯定系</a:t>
            </a:r>
            <a:endParaRPr kumimoji="1" lang="en-US" altLang="ja-JP" sz="5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>
                <a:solidFill>
                  <a:srgbClr val="FF0000"/>
                </a:solidFill>
              </a:rPr>
              <a:t>単純</a:t>
            </a:r>
            <a:r>
              <a:rPr lang="ja-JP" altLang="en-US" sz="5400" dirty="0">
                <a:solidFill>
                  <a:srgbClr val="FF0000"/>
                </a:solidFill>
              </a:rPr>
              <a:t>な条件</a:t>
            </a:r>
            <a:r>
              <a:rPr lang="ja-JP" altLang="en-US" sz="4400" dirty="0"/>
              <a:t>を</a:t>
            </a:r>
            <a:r>
              <a:rPr lang="ja-JP" altLang="en-US" sz="5400" dirty="0"/>
              <a:t>先</a:t>
            </a:r>
            <a:r>
              <a:rPr lang="ja-JP" altLang="en-US" sz="4400" dirty="0"/>
              <a:t>に</a:t>
            </a:r>
            <a:endParaRPr lang="en-US" altLang="ja-JP" sz="5400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5400" b="1" dirty="0">
                <a:solidFill>
                  <a:srgbClr val="FF0000"/>
                </a:solidFill>
              </a:rPr>
              <a:t>目立つ</a:t>
            </a:r>
            <a:r>
              <a:rPr kumimoji="1" lang="ja-JP" altLang="en-US" sz="5400" dirty="0">
                <a:solidFill>
                  <a:srgbClr val="FF0000"/>
                </a:solidFill>
              </a:rPr>
              <a:t>条件</a:t>
            </a:r>
            <a:r>
              <a:rPr kumimoji="1" lang="ja-JP" altLang="en-US" sz="4400" dirty="0"/>
              <a:t>を</a:t>
            </a:r>
            <a:r>
              <a:rPr kumimoji="1" lang="ja-JP" altLang="en-US" sz="5400" dirty="0"/>
              <a:t>先</a:t>
            </a:r>
            <a:r>
              <a:rPr kumimoji="1" lang="ja-JP" altLang="en-US" sz="4400" dirty="0"/>
              <a:t>に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43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例外もある</a:t>
            </a:r>
          </a:p>
        </p:txBody>
      </p:sp>
    </p:spTree>
    <p:extLst>
      <p:ext uri="{BB962C8B-B14F-4D97-AF65-F5344CB8AC3E}">
        <p14:creationId xmlns:p14="http://schemas.microsoft.com/office/powerpoint/2010/main" val="24982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食事をしている人">
            <a:extLst>
              <a:ext uri="{FF2B5EF4-FFF2-40B4-BE49-F238E27FC236}">
                <a16:creationId xmlns:a16="http://schemas.microsoft.com/office/drawing/2014/main" id="{04734D34-2043-38FB-6486-04F43E85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49" y="2895599"/>
            <a:ext cx="3790951" cy="379095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F806438-3D78-F5AA-4460-62FDCC95A136}"/>
              </a:ext>
            </a:extLst>
          </p:cNvPr>
          <p:cNvSpPr/>
          <p:nvPr/>
        </p:nvSpPr>
        <p:spPr>
          <a:xfrm>
            <a:off x="1485900" y="942974"/>
            <a:ext cx="10201275" cy="1886129"/>
          </a:xfrm>
          <a:prstGeom prst="wedgeRoundRectCallout">
            <a:avLst>
              <a:gd name="adj1" fmla="val -41001"/>
              <a:gd name="adj2" fmla="val 766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制御フロー</a:t>
            </a:r>
            <a:r>
              <a:rPr kumimoji="1" lang="ja-JP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って何だ</a:t>
            </a:r>
            <a:r>
              <a:rPr kumimoji="1" lang="en-US" altLang="ja-JP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9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0F716D32-B807-5878-E23C-31033AC6AA35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コンテンツ プレースホルダー 5">
            <a:extLst>
              <a:ext uri="{FF2B5EF4-FFF2-40B4-BE49-F238E27FC236}">
                <a16:creationId xmlns:a16="http://schemas.microsoft.com/office/drawing/2014/main" id="{B5A15547-6C2F-2B1E-9C14-AD5663CD0456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90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8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B999A25F-6D90-74EE-8040-886B684D715B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931941C4-F274-A0F4-57A9-C380543EA090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B3BF126-9934-0B0D-7F24-C9A41C0B3066}"/>
              </a:ext>
            </a:extLst>
          </p:cNvPr>
          <p:cNvSpPr/>
          <p:nvPr/>
        </p:nvSpPr>
        <p:spPr>
          <a:xfrm>
            <a:off x="7226708" y="159390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長い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わからん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E0AED3E-F13D-1CCA-7858-A3B6047AE65E}"/>
              </a:ext>
            </a:extLst>
          </p:cNvPr>
          <p:cNvSpPr/>
          <p:nvPr/>
        </p:nvSpPr>
        <p:spPr>
          <a:xfrm>
            <a:off x="7226708" y="391906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89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一概に悪いわけではないが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2"/>
            <a:r>
              <a:rPr lang="ja-JP" altLang="en-US" dirty="0"/>
              <a:t>条件、返り値が簡潔のため見やすい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重要な考え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0BCD298-BA6B-C724-8D5E-8BA77C95DF12}"/>
              </a:ext>
            </a:extLst>
          </p:cNvPr>
          <p:cNvSpPr txBox="1">
            <a:spLocks/>
          </p:cNvSpPr>
          <p:nvPr/>
        </p:nvSpPr>
        <p:spPr>
          <a:xfrm>
            <a:off x="1831258" y="2305850"/>
            <a:ext cx="8529484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time_str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F028E0-B43A-0C03-0BEF-18A921830FBB}"/>
              </a:ext>
            </a:extLst>
          </p:cNvPr>
          <p:cNvSpPr txBox="1"/>
          <p:nvPr/>
        </p:nvSpPr>
        <p:spPr>
          <a:xfrm>
            <a:off x="1043448" y="5196843"/>
            <a:ext cx="1010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accent2"/>
                </a:solidFill>
              </a:rPr>
              <a:t>自己満足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ja-JP" altLang="en-US" sz="4000" dirty="0">
                <a:solidFill>
                  <a:srgbClr val="FF0000"/>
                </a:solidFill>
              </a:rPr>
              <a:t> </a:t>
            </a:r>
            <a:r>
              <a:rPr lang="ja-JP" altLang="en-US" sz="5400" b="1" dirty="0">
                <a:solidFill>
                  <a:srgbClr val="FF0000"/>
                </a:solidFill>
              </a:rPr>
              <a:t>他の人の理解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B3F51-19C1-E4BD-D7BE-519A155407BD}"/>
              </a:ext>
            </a:extLst>
          </p:cNvPr>
          <p:cNvSpPr txBox="1"/>
          <p:nvPr/>
        </p:nvSpPr>
        <p:spPr>
          <a:xfrm>
            <a:off x="9556299" y="50121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6A796A-742F-74D0-6EAA-B7E3333694D4}"/>
              </a:ext>
            </a:extLst>
          </p:cNvPr>
          <p:cNvSpPr txBox="1"/>
          <p:nvPr/>
        </p:nvSpPr>
        <p:spPr>
          <a:xfrm>
            <a:off x="7526593" y="6452324"/>
            <a:ext cx="3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lang="ja-JP" altLang="en-US" dirty="0"/>
              <a:t>ドメインに沿った書き方も大事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43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93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CF294C-5706-E092-477B-8C2AD89B773C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A2C0931-E479-7A22-A553-51530D0A46AE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E5CD0B-EB05-2E91-FA17-C3C752E6C9F4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21C8819-4F60-2AD3-35C7-65F38EDD7DE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5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4F17AB-9AFE-1E45-075D-CF3FAD908C0A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accent2"/>
                </a:solidFill>
              </a:rPr>
              <a:t>=&gt; </a:t>
            </a:r>
            <a:r>
              <a:rPr lang="ja-JP" altLang="en-US" sz="3600" b="1" dirty="0">
                <a:solidFill>
                  <a:schemeClr val="accent2"/>
                </a:solidFill>
              </a:rPr>
              <a:t>構造が非直感的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00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普通の</a:t>
            </a:r>
            <a:r>
              <a:rPr lang="en-US" altLang="ja-JP" b="1" dirty="0"/>
              <a:t>while</a:t>
            </a:r>
            <a:r>
              <a:rPr lang="ja-JP" altLang="en-US" b="1" dirty="0"/>
              <a:t>に書き換えよう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382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普通の</a:t>
            </a:r>
            <a:r>
              <a:rPr lang="en-US" altLang="ja-JP" b="1" dirty="0"/>
              <a:t>while</a:t>
            </a:r>
            <a:r>
              <a:rPr lang="ja-JP" altLang="en-US" b="1" dirty="0"/>
              <a:t>に書き換えよう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87B93A-A845-0042-A19C-6929A5D25705}"/>
              </a:ext>
            </a:extLst>
          </p:cNvPr>
          <p:cNvSpPr/>
          <p:nvPr/>
        </p:nvSpPr>
        <p:spPr>
          <a:xfrm>
            <a:off x="1752917" y="2896506"/>
            <a:ext cx="8428773" cy="53249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41C8BF-0A4B-2B08-B499-4F74798AC7A6}"/>
              </a:ext>
            </a:extLst>
          </p:cNvPr>
          <p:cNvSpPr/>
          <p:nvPr/>
        </p:nvSpPr>
        <p:spPr>
          <a:xfrm>
            <a:off x="8065434" y="4093908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条件が上で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分かりや</a:t>
            </a:r>
            <a:r>
              <a:rPr lang="ja-JP" altLang="en-US" sz="2800" b="1" dirty="0">
                <a:solidFill>
                  <a:schemeClr val="bg1"/>
                </a:solidFill>
              </a:rPr>
              <a:t>すい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食事をしている人">
            <a:extLst>
              <a:ext uri="{FF2B5EF4-FFF2-40B4-BE49-F238E27FC236}">
                <a16:creationId xmlns:a16="http://schemas.microsoft.com/office/drawing/2014/main" id="{04734D34-2043-38FB-6486-04F43E85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49" y="2895599"/>
            <a:ext cx="3790951" cy="379095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F806438-3D78-F5AA-4460-62FDCC95A136}"/>
              </a:ext>
            </a:extLst>
          </p:cNvPr>
          <p:cNvSpPr/>
          <p:nvPr/>
        </p:nvSpPr>
        <p:spPr>
          <a:xfrm>
            <a:off x="1485900" y="942974"/>
            <a:ext cx="10201275" cy="1886129"/>
          </a:xfrm>
          <a:prstGeom prst="wedgeRoundRectCallout">
            <a:avLst>
              <a:gd name="adj1" fmla="val -41001"/>
              <a:gd name="adj2" fmla="val 766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制御フロー</a:t>
            </a:r>
            <a:r>
              <a:rPr kumimoji="1" lang="ja-JP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って何だ</a:t>
            </a:r>
            <a:r>
              <a:rPr kumimoji="1" lang="en-US" altLang="ja-JP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AEC782-ED51-3441-C9DD-5CAE0FAA818D}"/>
              </a:ext>
            </a:extLst>
          </p:cNvPr>
          <p:cNvSpPr txBox="1"/>
          <p:nvPr/>
        </p:nvSpPr>
        <p:spPr>
          <a:xfrm>
            <a:off x="5229225" y="5093110"/>
            <a:ext cx="114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逐次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59E98F-A498-A129-6C7B-CA02020DBA1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03644" y="3943350"/>
            <a:ext cx="0" cy="11497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58CF38-F06A-CF83-2C17-8BC4C875AFB6}"/>
              </a:ext>
            </a:extLst>
          </p:cNvPr>
          <p:cNvSpPr txBox="1"/>
          <p:nvPr/>
        </p:nvSpPr>
        <p:spPr>
          <a:xfrm>
            <a:off x="7171815" y="5058186"/>
            <a:ext cx="114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2"/>
                </a:solidFill>
              </a:rPr>
              <a:t>反復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1FEE365-A5FA-9012-A175-3DC3DA41FC27}"/>
              </a:ext>
            </a:extLst>
          </p:cNvPr>
          <p:cNvSpPr/>
          <p:nvPr/>
        </p:nvSpPr>
        <p:spPr>
          <a:xfrm>
            <a:off x="7284271" y="4888610"/>
            <a:ext cx="923925" cy="92392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B9A84328-3690-8E22-2E13-67973924148B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 rot="16200000" flipH="1">
            <a:off x="7284271" y="5350572"/>
            <a:ext cx="923925" cy="12700"/>
          </a:xfrm>
          <a:prstGeom prst="curvedConnector5">
            <a:avLst>
              <a:gd name="adj1" fmla="val -31959"/>
              <a:gd name="adj2" fmla="val 9112504"/>
              <a:gd name="adj3" fmla="val 1247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0ED3B96-B056-3057-8226-60E02ABB293F}"/>
              </a:ext>
            </a:extLst>
          </p:cNvPr>
          <p:cNvCxnSpPr/>
          <p:nvPr/>
        </p:nvCxnSpPr>
        <p:spPr>
          <a:xfrm>
            <a:off x="10262829" y="4108451"/>
            <a:ext cx="0" cy="21621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97F6A1-A839-6FB4-CD3F-47EDC5EDEDD6}"/>
              </a:ext>
            </a:extLst>
          </p:cNvPr>
          <p:cNvSpPr txBox="1"/>
          <p:nvPr/>
        </p:nvSpPr>
        <p:spPr>
          <a:xfrm>
            <a:off x="9688412" y="5045896"/>
            <a:ext cx="1148837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1"/>
                </a:solidFill>
              </a:rPr>
              <a:t>分岐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0DFF93B-0426-BFA1-CAAC-40BDF2658F5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37249" y="5338284"/>
            <a:ext cx="275919" cy="93234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30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28D8A7F0-4D2F-BBE8-3E23-67497B6D419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2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C73D8D6-C545-3AFF-3702-6A4B2400F94E}"/>
              </a:ext>
            </a:extLst>
          </p:cNvPr>
          <p:cNvSpPr/>
          <p:nvPr/>
        </p:nvSpPr>
        <p:spPr>
          <a:xfrm>
            <a:off x="5024282" y="4681229"/>
            <a:ext cx="2477729" cy="842565"/>
          </a:xfrm>
          <a:prstGeom prst="wedgeRectCallout">
            <a:avLst>
              <a:gd name="adj1" fmla="val -84413"/>
              <a:gd name="adj2" fmla="val -1451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正常系処理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深すぎ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4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</p:spTree>
    <p:extLst>
      <p:ext uri="{BB962C8B-B14F-4D97-AF65-F5344CB8AC3E}">
        <p14:creationId xmlns:p14="http://schemas.microsoft.com/office/powerpoint/2010/main" val="153160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7750D5-4A1A-CF08-6200-A03F3F0FE286}"/>
              </a:ext>
            </a:extLst>
          </p:cNvPr>
          <p:cNvSpPr txBox="1"/>
          <p:nvPr/>
        </p:nvSpPr>
        <p:spPr>
          <a:xfrm>
            <a:off x="838200" y="58230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正常系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は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ネストしない！</a:t>
            </a:r>
          </a:p>
        </p:txBody>
      </p:sp>
    </p:spTree>
    <p:extLst>
      <p:ext uri="{BB962C8B-B14F-4D97-AF65-F5344CB8AC3E}">
        <p14:creationId xmlns:p14="http://schemas.microsoft.com/office/powerpoint/2010/main" val="164847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67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6735094" y="3429000"/>
            <a:ext cx="2841525" cy="842565"/>
          </a:xfrm>
          <a:prstGeom prst="wedgeRectCallout">
            <a:avLst>
              <a:gd name="adj1" fmla="val -173945"/>
              <a:gd name="adj2" fmla="val -4135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hasPermission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が失敗か</a:t>
            </a:r>
          </a:p>
        </p:txBody>
      </p:sp>
    </p:spTree>
    <p:extLst>
      <p:ext uri="{BB962C8B-B14F-4D97-AF65-F5344CB8AC3E}">
        <p14:creationId xmlns:p14="http://schemas.microsoft.com/office/powerpoint/2010/main" val="3488833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4434346" y="3437016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でもここは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True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2556110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66BDA2-563B-DF98-0EC1-DBC1784FCA20}"/>
              </a:ext>
            </a:extLst>
          </p:cNvPr>
          <p:cNvSpPr/>
          <p:nvPr/>
        </p:nvSpPr>
        <p:spPr>
          <a:xfrm>
            <a:off x="4793223" y="4806989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ここまでくれば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lang="en-US" altLang="ja-JP" sz="2400" b="1" dirty="0">
                <a:solidFill>
                  <a:schemeClr val="bg1"/>
                </a:solidFill>
              </a:rPr>
              <a:t>False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384545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爆発: 8 pt 5">
            <a:extLst>
              <a:ext uri="{FF2B5EF4-FFF2-40B4-BE49-F238E27FC236}">
                <a16:creationId xmlns:a16="http://schemas.microsoft.com/office/drawing/2014/main" id="{F1561F4E-B7B9-DF5A-55D9-D0A7F4BB385B}"/>
              </a:ext>
            </a:extLst>
          </p:cNvPr>
          <p:cNvSpPr/>
          <p:nvPr/>
        </p:nvSpPr>
        <p:spPr>
          <a:xfrm>
            <a:off x="39329" y="238338"/>
            <a:ext cx="12152671" cy="6381324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状態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 dirty="0"/>
              <a:t>覚えてらんねぇよ！！！！</a:t>
            </a:r>
          </a:p>
        </p:txBody>
      </p:sp>
    </p:spTree>
    <p:extLst>
      <p:ext uri="{BB962C8B-B14F-4D97-AF65-F5344CB8AC3E}">
        <p14:creationId xmlns:p14="http://schemas.microsoft.com/office/powerpoint/2010/main" val="93203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</p:spTree>
    <p:extLst>
      <p:ext uri="{BB962C8B-B14F-4D97-AF65-F5344CB8AC3E}">
        <p14:creationId xmlns:p14="http://schemas.microsoft.com/office/powerpoint/2010/main" val="1173477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26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719603" y="3858298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3683775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384323" y="57556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2604421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68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C647C-C240-CC10-8201-712FBF0C8FBE}"/>
              </a:ext>
            </a:extLst>
          </p:cNvPr>
          <p:cNvSpPr txBox="1">
            <a:spLocks/>
          </p:cNvSpPr>
          <p:nvPr/>
        </p:nvSpPr>
        <p:spPr>
          <a:xfrm>
            <a:off x="6058200" y="1115486"/>
            <a:ext cx="5801033" cy="2534807"/>
          </a:xfrm>
          <a:prstGeom prst="rect">
            <a:avLst/>
          </a:prstGeom>
          <a:solidFill>
            <a:srgbClr val="1F1F1F"/>
          </a:solidFill>
          <a:ln w="19050">
            <a:solidFill>
              <a:schemeClr val="bg1"/>
            </a:solidFill>
          </a:ln>
        </p:spPr>
        <p:txBody>
          <a:bodyPr vert="horz" lIns="18000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FCDFE8EA-D83E-2744-B15E-86FDA32559FA}"/>
              </a:ext>
            </a:extLst>
          </p:cNvPr>
          <p:cNvSpPr/>
          <p:nvPr/>
        </p:nvSpPr>
        <p:spPr>
          <a:xfrm>
            <a:off x="5732506" y="811203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EF6BA2F3-471E-6F49-71AA-107E328456B2}"/>
              </a:ext>
            </a:extLst>
          </p:cNvPr>
          <p:cNvSpPr/>
          <p:nvPr/>
        </p:nvSpPr>
        <p:spPr>
          <a:xfrm>
            <a:off x="7190439" y="3758471"/>
            <a:ext cx="1170039" cy="104221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4BE79B-9762-ABBF-E0E0-C74E9C6245F6}"/>
              </a:ext>
            </a:extLst>
          </p:cNvPr>
          <p:cNvSpPr/>
          <p:nvPr/>
        </p:nvSpPr>
        <p:spPr>
          <a:xfrm>
            <a:off x="6657365" y="5147872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何故こうなった？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09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…   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…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89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…   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…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91298A3-08D1-232E-176C-65F590920C39}"/>
              </a:ext>
            </a:extLst>
          </p:cNvPr>
          <p:cNvSpPr/>
          <p:nvPr/>
        </p:nvSpPr>
        <p:spPr>
          <a:xfrm>
            <a:off x="7599407" y="40411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わかりやすい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5AB04E1-7024-73DC-222B-2CA7F0842E64}"/>
              </a:ext>
            </a:extLst>
          </p:cNvPr>
          <p:cNvSpPr/>
          <p:nvPr/>
        </p:nvSpPr>
        <p:spPr>
          <a:xfrm>
            <a:off x="5695950" y="3105150"/>
            <a:ext cx="702393" cy="2091693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52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093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4F861F9-14A2-F91B-4C2B-923985803F88}"/>
              </a:ext>
            </a:extLst>
          </p:cNvPr>
          <p:cNvSpPr/>
          <p:nvPr/>
        </p:nvSpPr>
        <p:spPr>
          <a:xfrm>
            <a:off x="6058200" y="3497777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修正で追記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0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4F861F9-14A2-F91B-4C2B-923985803F88}"/>
              </a:ext>
            </a:extLst>
          </p:cNvPr>
          <p:cNvSpPr/>
          <p:nvPr/>
        </p:nvSpPr>
        <p:spPr>
          <a:xfrm>
            <a:off x="6058200" y="3497777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修正で追記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1FF1765-89B1-0B11-CE39-EADE13DC5C0D}"/>
              </a:ext>
            </a:extLst>
          </p:cNvPr>
          <p:cNvSpPr/>
          <p:nvPr/>
        </p:nvSpPr>
        <p:spPr>
          <a:xfrm>
            <a:off x="6096000" y="4847381"/>
            <a:ext cx="3156157" cy="972394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納得</a:t>
            </a:r>
            <a:r>
              <a:rPr lang="ja-JP" altLang="en-US" sz="2400" b="1" dirty="0">
                <a:solidFill>
                  <a:schemeClr val="bg1"/>
                </a:solidFill>
              </a:rPr>
              <a:t>も行く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妥当</a:t>
            </a:r>
            <a:r>
              <a:rPr lang="ja-JP" altLang="en-US" sz="2400" b="1" dirty="0">
                <a:solidFill>
                  <a:schemeClr val="bg1"/>
                </a:solidFill>
              </a:rPr>
              <a:t>な差分でもある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40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3174E39-8B35-A61C-7E62-6364B4489D1C}"/>
              </a:ext>
            </a:extLst>
          </p:cNvPr>
          <p:cNvSpPr/>
          <p:nvPr/>
        </p:nvSpPr>
        <p:spPr>
          <a:xfrm>
            <a:off x="8366941" y="2908660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全体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として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これで良いのか？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DCB5DD5-65B8-7046-C79E-2C25E724092F}"/>
              </a:ext>
            </a:extLst>
          </p:cNvPr>
          <p:cNvSpPr/>
          <p:nvPr/>
        </p:nvSpPr>
        <p:spPr>
          <a:xfrm>
            <a:off x="7458075" y="2383153"/>
            <a:ext cx="702393" cy="37938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1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3174E39-8B35-A61C-7E62-6364B4489D1C}"/>
              </a:ext>
            </a:extLst>
          </p:cNvPr>
          <p:cNvSpPr/>
          <p:nvPr/>
        </p:nvSpPr>
        <p:spPr>
          <a:xfrm>
            <a:off x="8366941" y="2908660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全体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として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これで良いのか？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DCB5DD5-65B8-7046-C79E-2C25E724092F}"/>
              </a:ext>
            </a:extLst>
          </p:cNvPr>
          <p:cNvSpPr/>
          <p:nvPr/>
        </p:nvSpPr>
        <p:spPr>
          <a:xfrm>
            <a:off x="7458075" y="2383153"/>
            <a:ext cx="702393" cy="37938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26A1DD-22A8-CE8C-BBD7-242DF0B84CA7}"/>
              </a:ext>
            </a:extLst>
          </p:cNvPr>
          <p:cNvSpPr/>
          <p:nvPr/>
        </p:nvSpPr>
        <p:spPr>
          <a:xfrm>
            <a:off x="8366941" y="4746218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もっと良い書き方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あるのでは？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03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修正時は</a:t>
            </a:r>
            <a:r>
              <a:rPr kumimoji="1" lang="ja-JP" altLang="en-US" b="1" dirty="0">
                <a:solidFill>
                  <a:srgbClr val="FF0000"/>
                </a:solidFill>
              </a:rPr>
              <a:t>俯瞰</a:t>
            </a:r>
            <a:r>
              <a:rPr kumimoji="1" lang="ja-JP" altLang="en-US" dirty="0"/>
              <a:t>して検討せよ！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17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183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3EB90D8-88A7-40DD-8953-2719CB473F41}"/>
              </a:ext>
            </a:extLst>
          </p:cNvPr>
          <p:cNvSpPr/>
          <p:nvPr/>
        </p:nvSpPr>
        <p:spPr>
          <a:xfrm>
            <a:off x="5698098" y="4940339"/>
            <a:ext cx="3156157" cy="842565"/>
          </a:xfrm>
          <a:prstGeom prst="wedgeRectCallout">
            <a:avLst>
              <a:gd name="adj1" fmla="val -104316"/>
              <a:gd name="adj2" fmla="val -6768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ここが正常系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深すぎる！！</a:t>
            </a:r>
          </a:p>
        </p:txBody>
      </p:sp>
    </p:spTree>
    <p:extLst>
      <p:ext uri="{BB962C8B-B14F-4D97-AF65-F5344CB8AC3E}">
        <p14:creationId xmlns:p14="http://schemas.microsoft.com/office/powerpoint/2010/main" val="289957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389763-F8AB-52ED-FB8D-EE5219AE9EE2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=&gt;</a:t>
            </a:r>
            <a:r>
              <a:rPr lang="en-US" altLang="ja-JP" sz="3200" b="1" dirty="0">
                <a:solidFill>
                  <a:schemeClr val="accent2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ja-JP" altLang="en-US" sz="3600" b="1" dirty="0">
                <a:solidFill>
                  <a:schemeClr val="accent2"/>
                </a:solidFill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</a:rPr>
              <a:t>を使う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96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6562B3-6A5B-4306-263A-2150C660B1A1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=&gt;</a:t>
            </a:r>
            <a:r>
              <a:rPr lang="en-US" altLang="ja-JP" sz="3200" b="1" dirty="0">
                <a:solidFill>
                  <a:schemeClr val="accent2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ja-JP" altLang="en-US" sz="3600" b="1" dirty="0">
                <a:solidFill>
                  <a:schemeClr val="accent2"/>
                </a:solidFill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</a:rPr>
              <a:t>を使う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7438F75-DA0D-23DA-B707-E496DAAAF952}"/>
              </a:ext>
            </a:extLst>
          </p:cNvPr>
          <p:cNvSpPr/>
          <p:nvPr/>
        </p:nvSpPr>
        <p:spPr>
          <a:xfrm>
            <a:off x="3822598" y="5491742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みやすい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83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5" y="3208102"/>
            <a:ext cx="971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鍵を覚えていますか？</a:t>
            </a:r>
          </a:p>
        </p:txBody>
      </p:sp>
    </p:spTree>
    <p:extLst>
      <p:ext uri="{BB962C8B-B14F-4D97-AF65-F5344CB8AC3E}">
        <p14:creationId xmlns:p14="http://schemas.microsoft.com/office/powerpoint/2010/main" val="3177020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83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自然とは？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4831717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解釈の流れ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条件式の並び順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調査対象、比較対象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	</a:t>
            </a:r>
          </a:p>
          <a:p>
            <a:pPr lvl="1"/>
            <a:r>
              <a:rPr kumimoji="1" lang="en-US" altLang="ja-JP" dirty="0"/>
              <a:t>if/else </a:t>
            </a:r>
            <a:r>
              <a:rPr kumimoji="1" lang="ja-JP" altLang="en-US" dirty="0"/>
              <a:t>で重要な</a:t>
            </a:r>
            <a:r>
              <a:rPr lang="en-US" altLang="ja-JP" dirty="0"/>
              <a:t>3</a:t>
            </a:r>
            <a:r>
              <a:rPr lang="ja-JP" altLang="en-US" dirty="0"/>
              <a:t>原則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直感的な構造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do/while</a:t>
            </a:r>
            <a:r>
              <a:rPr lang="ja-JP" altLang="en-US" dirty="0"/>
              <a:t>は直感的か？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項演算子は見やすいか？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記憶量の最小化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深いネストは追うのが大変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早めに返す！</a:t>
            </a:r>
          </a:p>
        </p:txBody>
      </p:sp>
    </p:spTree>
    <p:extLst>
      <p:ext uri="{BB962C8B-B14F-4D97-AF65-F5344CB8AC3E}">
        <p14:creationId xmlns:p14="http://schemas.microsoft.com/office/powerpoint/2010/main" val="41389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0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B931-34C9-0252-6EAC-1383DCAD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" y="1600201"/>
            <a:ext cx="11868912" cy="2387600"/>
          </a:xfrm>
        </p:spPr>
        <p:txBody>
          <a:bodyPr/>
          <a:lstStyle/>
          <a:p>
            <a:r>
              <a:rPr lang="ja-JP" altLang="en-US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90A318-B65B-5AA2-F187-CF461E6DD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69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9B0C4-AB71-4C47-D877-35FD13CA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  <a:r>
              <a:rPr kumimoji="1" lang="en-US" altLang="ja-JP" dirty="0"/>
              <a:t>(</a:t>
            </a:r>
            <a:r>
              <a:rPr lang="ja-JP" altLang="en-US" dirty="0"/>
              <a:t>例外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7B397-A6D5-7C3F-6D0B-5C27F31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kumimoji="1" lang="en-US" altLang="ja-JP" b="1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ssert</a:t>
            </a:r>
            <a:r>
              <a:rPr lang="ja-JP" altLang="en-US" dirty="0"/>
              <a:t>文は</a:t>
            </a:r>
            <a:r>
              <a:rPr lang="en-US" altLang="ja-JP" b="1" dirty="0"/>
              <a:t>(</a:t>
            </a:r>
            <a:r>
              <a:rPr lang="ja-JP" altLang="en-US" b="1" dirty="0"/>
              <a:t>比較対象</a:t>
            </a:r>
            <a:r>
              <a:rPr lang="en-US" altLang="ja-JP" b="1" dirty="0"/>
              <a:t>, </a:t>
            </a:r>
            <a:r>
              <a:rPr lang="ja-JP" altLang="en-US" b="1" dirty="0"/>
              <a:t>調査対象</a:t>
            </a:r>
            <a:r>
              <a:rPr lang="en-US" altLang="ja-JP" b="1" dirty="0"/>
              <a:t>)</a:t>
            </a:r>
            <a:r>
              <a:rPr lang="ja-JP" altLang="en-US" dirty="0"/>
              <a:t>の順</a:t>
            </a:r>
            <a:r>
              <a:rPr lang="en-US" altLang="ja-JP" sz="2000" dirty="0"/>
              <a:t>[1]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788B-06D0-F4C3-2B84-8CBF770319FE}"/>
              </a:ext>
            </a:extLst>
          </p:cNvPr>
          <p:cNvSpPr txBox="1"/>
          <p:nvPr/>
        </p:nvSpPr>
        <p:spPr>
          <a:xfrm>
            <a:off x="0" y="647766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[1]: https://sourceforge.net/p/junit/mailman/message/3338997/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13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D666C-BF12-8283-376F-C959B8025DBE}"/>
              </a:ext>
            </a:extLst>
          </p:cNvPr>
          <p:cNvSpPr txBox="1"/>
          <p:nvPr/>
        </p:nvSpPr>
        <p:spPr>
          <a:xfrm>
            <a:off x="2021840" y="5541870"/>
            <a:ext cx="80082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読み手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に対して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何を意識すべきか？</a:t>
            </a:r>
          </a:p>
        </p:txBody>
      </p:sp>
    </p:spTree>
    <p:extLst>
      <p:ext uri="{BB962C8B-B14F-4D97-AF65-F5344CB8AC3E}">
        <p14:creationId xmlns:p14="http://schemas.microsoft.com/office/powerpoint/2010/main" val="42203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80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BF9BB8FB-2292-23A0-5876-07F543294C3B}"/>
              </a:ext>
            </a:extLst>
          </p:cNvPr>
          <p:cNvSpPr/>
          <p:nvPr/>
        </p:nvSpPr>
        <p:spPr>
          <a:xfrm>
            <a:off x="3000000" y="2281084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2493</Words>
  <Application>Microsoft Office PowerPoint</Application>
  <PresentationFormat>ワイド画面</PresentationFormat>
  <Paragraphs>627</Paragraphs>
  <Slides>61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5" baseType="lpstr">
      <vt:lpstr>游ゴシック</vt:lpstr>
      <vt:lpstr>Arial</vt:lpstr>
      <vt:lpstr>Consolas</vt:lpstr>
      <vt:lpstr>Office テーマ</vt:lpstr>
      <vt:lpstr>第7章　 制御フローを読みやすく</vt:lpstr>
      <vt:lpstr>PowerPoint プレゼンテーション</vt:lpstr>
      <vt:lpstr>PowerPoint プレゼンテーション</vt:lpstr>
      <vt:lpstr>制御フロー</vt:lpstr>
      <vt:lpstr>制御フロー</vt:lpstr>
      <vt:lpstr>制御フロー</vt:lpstr>
      <vt:lpstr>制御フロー</vt:lpstr>
      <vt:lpstr>どっちが読みやすい？</vt:lpstr>
      <vt:lpstr>どっちが読みやすい？</vt:lpstr>
      <vt:lpstr>どっちが読みやすい？</vt:lpstr>
      <vt:lpstr>どっちが読みやすい？</vt:lpstr>
      <vt:lpstr>PowerPoint プレゼンテーション</vt:lpstr>
      <vt:lpstr>目次</vt:lpstr>
      <vt:lpstr>条件式の引数</vt:lpstr>
      <vt:lpstr>if/else の並び順</vt:lpstr>
      <vt:lpstr>if/else の並び順</vt:lpstr>
      <vt:lpstr>if/else の並び順</vt:lpstr>
      <vt:lpstr>if/else の並び順</vt:lpstr>
      <vt:lpstr>if/else の並び順</vt:lpstr>
      <vt:lpstr>三項演算は避けよ</vt:lpstr>
      <vt:lpstr>三項演算は避けよ</vt:lpstr>
      <vt:lpstr>三項演算は…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ネストを浅く</vt:lpstr>
      <vt:lpstr>ネストを浅く</vt:lpstr>
      <vt:lpstr>ネストを浅く</vt:lpstr>
      <vt:lpstr>ネストを浅く</vt:lpstr>
      <vt:lpstr>ネストを浅く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ネストを浅く –v3  </vt:lpstr>
      <vt:lpstr>ネストを浅く –v3  </vt:lpstr>
      <vt:lpstr>ネストを浅く –v3  </vt:lpstr>
      <vt:lpstr>ネストを浅く –v3  </vt:lpstr>
      <vt:lpstr>PowerPoint プレゼンテーション</vt:lpstr>
      <vt:lpstr>PowerPoint プレゼンテーション</vt:lpstr>
      <vt:lpstr>自然とは？</vt:lpstr>
      <vt:lpstr>ご清聴ありがとうございました</vt:lpstr>
      <vt:lpstr>if/else の並び順(例外)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316</cp:revision>
  <dcterms:created xsi:type="dcterms:W3CDTF">2024-04-23T07:35:24Z</dcterms:created>
  <dcterms:modified xsi:type="dcterms:W3CDTF">2024-05-19T22:07:03Z</dcterms:modified>
</cp:coreProperties>
</file>