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65" r:id="rId2"/>
    <p:sldId id="267" r:id="rId3"/>
    <p:sldId id="269" r:id="rId4"/>
    <p:sldId id="270" r:id="rId5"/>
    <p:sldId id="273" r:id="rId6"/>
    <p:sldId id="277" r:id="rId7"/>
    <p:sldId id="271" r:id="rId8"/>
    <p:sldId id="275" r:id="rId9"/>
    <p:sldId id="272" r:id="rId10"/>
    <p:sldId id="276" r:id="rId11"/>
    <p:sldId id="279" r:id="rId12"/>
    <p:sldId id="297" r:id="rId13"/>
    <p:sldId id="280" r:id="rId14"/>
    <p:sldId id="298" r:id="rId15"/>
    <p:sldId id="304" r:id="rId16"/>
    <p:sldId id="302" r:id="rId17"/>
    <p:sldId id="295" r:id="rId18"/>
    <p:sldId id="268" r:id="rId19"/>
    <p:sldId id="293" r:id="rId20"/>
    <p:sldId id="291" r:id="rId21"/>
    <p:sldId id="305" r:id="rId22"/>
    <p:sldId id="306" r:id="rId23"/>
    <p:sldId id="307" r:id="rId24"/>
    <p:sldId id="308" r:id="rId25"/>
    <p:sldId id="309" r:id="rId26"/>
    <p:sldId id="292" r:id="rId27"/>
    <p:sldId id="294" r:id="rId28"/>
    <p:sldId id="299" r:id="rId29"/>
    <p:sldId id="301" r:id="rId30"/>
    <p:sldId id="281" r:id="rId31"/>
    <p:sldId id="282" r:id="rId32"/>
    <p:sldId id="283" r:id="rId33"/>
    <p:sldId id="286" r:id="rId34"/>
    <p:sldId id="296" r:id="rId35"/>
    <p:sldId id="30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初田 朱雀" initials="初田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B2E"/>
    <a:srgbClr val="FF9933"/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/>
      <dgm:spPr/>
      <dgm:t>
        <a:bodyPr/>
        <a:lstStyle/>
        <a:p>
          <a:r>
            <a:rPr kumimoji="1" lang="ja-JP" altLang="en-US" dirty="0"/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0" presId="urn:microsoft.com/office/officeart/2005/8/layout/vList6"/>
    <dgm:cxn modelId="{672005C7-603B-4272-BCAE-8B0D61F1CB0A}" srcId="{D482D910-8C70-432A-8BAA-46142A226C99}" destId="{379291AC-B7AA-41C9-88FA-A6C53C1D53C8}" srcOrd="0" destOrd="0" parTransId="{33BAD50F-218C-42B7-AC2D-93865861BC4B}" sibTransId="{719F32FD-012B-43D9-B352-2925794C719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/>
      <dgm:spPr/>
      <dgm:t>
        <a:bodyPr/>
        <a:lstStyle/>
        <a:p>
          <a:r>
            <a:rPr kumimoji="1" lang="ja-JP" altLang="en-US" dirty="0"/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/>
      <dgm:spPr/>
      <dgm:t>
        <a:bodyPr/>
        <a:lstStyle/>
        <a:p>
          <a:r>
            <a:rPr kumimoji="1" lang="ja-JP" altLang="en-US" dirty="0"/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11AB8ACE-50DF-464B-94D7-30008533A7B9}">
      <dgm:prSet/>
      <dgm:spPr/>
      <dgm:t>
        <a:bodyPr/>
        <a:lstStyle/>
        <a:p>
          <a:r>
            <a:rPr kumimoji="1" lang="ja-JP" altLang="en-US" dirty="0"/>
            <a:t>全日本大学駅伝予選会</a:t>
          </a:r>
        </a:p>
      </dgm:t>
    </dgm:pt>
    <dgm:pt modelId="{7C46E745-6662-4EB3-9D22-A617CF49B287}" type="parTrans" cxnId="{B351501F-FC7E-4951-851C-5DEB20EB8E89}">
      <dgm:prSet/>
      <dgm:spPr/>
      <dgm:t>
        <a:bodyPr/>
        <a:lstStyle/>
        <a:p>
          <a:endParaRPr kumimoji="1" lang="ja-JP" altLang="en-US"/>
        </a:p>
      </dgm:t>
    </dgm:pt>
    <dgm:pt modelId="{F33C387F-9DD2-4BE7-9D27-B6AD24F4E2C1}" type="sibTrans" cxnId="{B351501F-FC7E-4951-851C-5DEB20EB8E89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F476910C-BD1F-4EEF-8852-9F85D9C78A1C}" type="presOf" srcId="{11AB8ACE-50DF-464B-94D7-30008533A7B9}" destId="{A2258B76-8439-4CEA-BE3F-53947BF0CEBB}" srcOrd="0" destOrd="2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B351501F-FC7E-4951-851C-5DEB20EB8E89}" srcId="{694D5E99-59D0-4613-8CFE-786AB650A8B5}" destId="{11AB8ACE-50DF-464B-94D7-30008533A7B9}" srcOrd="2" destOrd="0" parTransId="{7C46E745-6662-4EB3-9D22-A617CF49B287}" sibTransId="{F33C387F-9DD2-4BE7-9D27-B6AD24F4E2C1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八王子</a:t>
          </a:r>
          <a:r>
            <a:rPr kumimoji="1" lang="en-US" altLang="ja-JP" sz="800" dirty="0"/>
            <a:t>LD</a:t>
          </a:r>
          <a:endParaRPr kumimoji="1" lang="ja-JP" altLang="en-US" sz="800" dirty="0"/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CD35C166-30E3-4A83-8715-1E93C2AF4F8C}">
      <dgm:prSet/>
      <dgm:spPr/>
      <dgm:t>
        <a:bodyPr/>
        <a:lstStyle/>
        <a:p>
          <a:r>
            <a:rPr kumimoji="1" lang="ja-JP" altLang="en-US" sz="800" dirty="0"/>
            <a:t>箱根駅伝予選会</a:t>
          </a:r>
        </a:p>
      </dgm:t>
    </dgm:pt>
    <dgm:pt modelId="{09E04B49-F4F5-4ECA-A1A0-8B5CBD1482BC}" type="parTrans" cxnId="{4574451B-B897-4A59-96AB-783612FE8CAD}">
      <dgm:prSet/>
      <dgm:spPr/>
      <dgm:t>
        <a:bodyPr/>
        <a:lstStyle/>
        <a:p>
          <a:endParaRPr kumimoji="1" lang="ja-JP" altLang="en-US"/>
        </a:p>
      </dgm:t>
    </dgm:pt>
    <dgm:pt modelId="{56294E85-9C57-4B09-8F09-7DE1163E2ED3}" type="sibTrans" cxnId="{4574451B-B897-4A59-96AB-783612FE8CAD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4574451B-B897-4A59-96AB-783612FE8CAD}" srcId="{694D5E99-59D0-4613-8CFE-786AB650A8B5}" destId="{CD35C166-30E3-4A83-8715-1E93C2AF4F8C}" srcOrd="2" destOrd="0" parTransId="{09E04B49-F4F5-4ECA-A1A0-8B5CBD1482BC}" sibTransId="{56294E85-9C57-4B09-8F09-7DE1163E2ED3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74579FC4-1672-493B-BA40-27FE27BF663A}" type="presOf" srcId="{CD35C166-30E3-4A83-8715-1E93C2AF4F8C}" destId="{A2258B76-8439-4CEA-BE3F-53947BF0CEBB}" srcOrd="0" destOrd="2" presId="urn:microsoft.com/office/officeart/2005/8/layout/vList6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25424B13-21EA-4F61-B2D9-4CF5A5A92C64}">
      <dgm:prSet/>
      <dgm:spPr/>
      <dgm:t>
        <a:bodyPr/>
        <a:lstStyle/>
        <a:p>
          <a:r>
            <a:rPr kumimoji="1" lang="ja-JP" altLang="en-US" dirty="0"/>
            <a:t>学生ハーフ</a:t>
          </a:r>
        </a:p>
      </dgm:t>
    </dgm:pt>
    <dgm:pt modelId="{02CE0380-E16F-4AFA-A6CF-1350CCB0D447}" type="parTrans" cxnId="{6511940C-B0EA-4FC1-A076-4A723A5B315A}">
      <dgm:prSet/>
      <dgm:spPr/>
      <dgm:t>
        <a:bodyPr/>
        <a:lstStyle/>
        <a:p>
          <a:endParaRPr kumimoji="1" lang="ja-JP" altLang="en-US"/>
        </a:p>
      </dgm:t>
    </dgm:pt>
    <dgm:pt modelId="{F9B7E75C-6082-4091-A1D9-02CD4FD27373}" type="sibTrans" cxnId="{6511940C-B0EA-4FC1-A076-4A723A5B315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 custLinFactNeighborY="4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6511940C-B0EA-4FC1-A076-4A723A5B315A}" srcId="{C5306ACD-F1CC-4510-BC90-C1DADFC2A4F3}" destId="{25424B13-21EA-4F61-B2D9-4CF5A5A92C64}" srcOrd="2" destOrd="0" parTransId="{02CE0380-E16F-4AFA-A6CF-1350CCB0D447}" sibTransId="{F9B7E75C-6082-4091-A1D9-02CD4FD27373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3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3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066AA6FE-6607-4018-8A21-4ACF978E184B}" type="presOf" srcId="{25424B13-21EA-4F61-B2D9-4CF5A5A92C64}" destId="{4CAA9EB3-81C2-4A2F-9A18-B886CEC2150D}" srcOrd="0" destOrd="2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7F59AA57-9C6E-421E-8C42-5008CCC6B7AC}">
      <dgm:prSet/>
      <dgm:spPr/>
      <dgm:t>
        <a:bodyPr/>
        <a:lstStyle/>
        <a:p>
          <a:r>
            <a:rPr kumimoji="1" lang="ja-JP" altLang="en-US" dirty="0"/>
            <a:t>全日本大学駅伝予選会</a:t>
          </a:r>
        </a:p>
      </dgm:t>
    </dgm:pt>
    <dgm:pt modelId="{BADE4A38-70E9-40CF-A1EA-C9EA4A6A92E1}" type="parTrans" cxnId="{605E03F1-779B-4288-87B0-24431CF72AA2}">
      <dgm:prSet/>
      <dgm:spPr/>
    </dgm:pt>
    <dgm:pt modelId="{91DE84D7-425B-4D66-8AA3-611F1B10210C}" type="sibTrans" cxnId="{605E03F1-779B-4288-87B0-24431CF72AA2}">
      <dgm:prSet/>
      <dgm:spPr/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3E5B731D-179D-4BBE-9F08-349D86CD6972}" type="presOf" srcId="{7F59AA57-9C6E-421E-8C42-5008CCC6B7AC}" destId="{A2258B76-8439-4CEA-BE3F-53947BF0CEBB}" srcOrd="0" destOrd="2" presId="urn:microsoft.com/office/officeart/2005/8/layout/vList6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605E03F1-779B-4288-87B0-24431CF72AA2}" srcId="{694D5E99-59D0-4613-8CFE-786AB650A8B5}" destId="{7F59AA57-9C6E-421E-8C42-5008CCC6B7AC}" srcOrd="2" destOrd="0" parTransId="{BADE4A38-70E9-40CF-A1EA-C9EA4A6A92E1}" sibTransId="{91DE84D7-425B-4D66-8AA3-611F1B10210C}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八王子</a:t>
          </a:r>
          <a:r>
            <a:rPr kumimoji="1" lang="en-US" altLang="ja-JP" sz="800" dirty="0"/>
            <a:t>LD</a:t>
          </a:r>
          <a:endParaRPr kumimoji="1" lang="ja-JP" altLang="en-US" sz="800" dirty="0"/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DA6C772E-644C-4013-A246-58FD2F134DE5}">
      <dgm:prSet custT="1"/>
      <dgm:spPr/>
      <dgm:t>
        <a:bodyPr/>
        <a:lstStyle/>
        <a:p>
          <a:r>
            <a:rPr kumimoji="1" lang="ja-JP" altLang="en-US" sz="800" dirty="0"/>
            <a:t>箱根駅伝予選会</a:t>
          </a:r>
        </a:p>
      </dgm:t>
    </dgm:pt>
    <dgm:pt modelId="{D5899874-FC97-489D-8459-A1DD146EC162}" type="parTrans" cxnId="{382E401A-18EC-44C3-B98F-E6D9C4DB2EF9}">
      <dgm:prSet/>
      <dgm:spPr/>
      <dgm:t>
        <a:bodyPr/>
        <a:lstStyle/>
        <a:p>
          <a:endParaRPr kumimoji="1" lang="ja-JP" altLang="en-US"/>
        </a:p>
      </dgm:t>
    </dgm:pt>
    <dgm:pt modelId="{9E78CE95-BB3C-4D10-BDD8-ADF9A6F706F5}" type="sibTrans" cxnId="{382E401A-18EC-44C3-B98F-E6D9C4DB2EF9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382E401A-18EC-44C3-B98F-E6D9C4DB2EF9}" srcId="{694D5E99-59D0-4613-8CFE-786AB650A8B5}" destId="{DA6C772E-644C-4013-A246-58FD2F134DE5}" srcOrd="2" destOrd="0" parTransId="{D5899874-FC97-489D-8459-A1DD146EC162}" sibTransId="{9E78CE95-BB3C-4D10-BDD8-ADF9A6F706F5}"/>
    <dgm:cxn modelId="{1021C81D-3D85-4252-B4BA-3A13CF622799}" type="presOf" srcId="{DA6C772E-644C-4013-A246-58FD2F134DE5}" destId="{A2258B76-8439-4CEA-BE3F-53947BF0CEBB}" srcOrd="0" destOrd="2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/>
            <a:t>箱根駅伝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出雲駅伝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全日本大学駅伝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全日本大学駅伝予選会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箱根駅伝予選会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八王子</a:t>
          </a:r>
          <a:r>
            <a:rPr kumimoji="1" lang="en-US" altLang="ja-JP" sz="800" kern="1200" dirty="0"/>
            <a:t>LD</a:t>
          </a:r>
          <a:endParaRPr kumimoji="1" lang="ja-JP" altLang="en-US" sz="800" kern="1200" dirty="0"/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55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79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学生ハーフ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全日本大学駅伝予選会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箱根駅伝予選会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八王子</a:t>
          </a:r>
          <a:r>
            <a:rPr kumimoji="1" lang="en-US" altLang="ja-JP" sz="800" kern="1200" dirty="0"/>
            <a:t>LD</a:t>
          </a:r>
          <a:endParaRPr kumimoji="1" lang="ja-JP" altLang="en-US" sz="800" kern="1200" dirty="0"/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2A8E-B672-477C-A81C-F4D53F722592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D485-9211-4EBD-95A3-0BCD7B61A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6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6D485-9211-4EBD-95A3-0BCD7B61A2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04E0-AD7E-4A9F-A37C-3F1A9342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32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81AC7-D7E6-4F22-B0FC-2EAA93E0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FD1F6-043A-480B-9792-9CFBFAC6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5BB-02A0-4B31-86A4-B00404A3673A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4FFB7-F4AE-4432-9385-10F37458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CF726-2FCA-4CB5-B4A4-809AFC41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43238-B5DC-4428-80AF-51C49B46418D}"/>
              </a:ext>
            </a:extLst>
          </p:cNvPr>
          <p:cNvSpPr/>
          <p:nvPr userDrawn="1"/>
        </p:nvSpPr>
        <p:spPr>
          <a:xfrm flipV="1">
            <a:off x="476053" y="4074258"/>
            <a:ext cx="11239893" cy="48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99668-B083-442D-95BE-CE92AB4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C7F25-7B20-43A9-9F0F-D2F5AAF1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45022-0590-437F-89F4-1A505C34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A1E-2C2A-4EDD-9320-CFF0B726F9A8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BF673-F460-4CD3-A2AE-D59B1BB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98CBA-9893-420E-98C0-1737DAB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7D57B3-CB89-4EE3-B4AE-58207DBE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834C3-F6B5-4482-A87A-FDBB8153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7F1F-12D1-4592-85EC-489BAB4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F6B-C3A6-4E3B-AE39-574A7F67E25F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99803-B012-4D6A-8842-B54AE3D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31295-3BC4-4F4F-93D0-80F571A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8F577-8590-4804-AB90-071A027D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41"/>
            <a:ext cx="10515600" cy="8435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2EC71-20D9-4D2A-A477-921140A5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6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06ACF-C5E0-4942-A373-5520B7F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069B-78DC-42EF-BE36-F882EC06E241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585C1-9D13-4E5F-9A54-5C4880C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F1119-ED79-44BF-B80A-DBE095D1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F02DD7-6BC5-4CE5-A0C9-0131146A9B1E}"/>
              </a:ext>
            </a:extLst>
          </p:cNvPr>
          <p:cNvSpPr/>
          <p:nvPr userDrawn="1"/>
        </p:nvSpPr>
        <p:spPr>
          <a:xfrm flipV="1">
            <a:off x="952107" y="1030123"/>
            <a:ext cx="11239893" cy="3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9028A-6019-41C9-819D-67AFB6D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6258A-7BAE-4BCC-865C-6A269B2C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E6D86-E6B0-493A-A3BC-720D8C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CFD-9FB5-4588-AFB6-8D3C9D6DF347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8193-38FD-4D82-B063-300ADF3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D94B0-7DD5-416C-9C2A-B22AE9EC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9A319-B1BF-4CAB-9185-CE9DC8A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BD951-B019-4176-8E14-706E93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48CDE4-2250-43A8-A54A-F13F1F12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A1AE8-FDE3-4AF8-AFC6-3F47DD0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E40-8F1C-49BF-8D25-53EA6B29C17A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4B0A4-0D83-491A-AC75-3515A7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B4C480-CA42-40F4-AD04-25FFA5D3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4309C-8B68-4AA6-B7A4-9181011E54C5}"/>
              </a:ext>
            </a:extLst>
          </p:cNvPr>
          <p:cNvSpPr/>
          <p:nvPr userDrawn="1"/>
        </p:nvSpPr>
        <p:spPr>
          <a:xfrm flipV="1">
            <a:off x="952107" y="1197903"/>
            <a:ext cx="11239893" cy="73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1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633E4-D6DA-4D74-B053-6C322DA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2A916-C98C-4F19-BB6B-60C90EE9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B3BEFC-1C75-4985-8703-0A3D6068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0E7646-9A32-4982-B5BE-17004E13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64614-1206-4ED2-91F3-93EF18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DE6F4D-D5E8-4B08-B48E-D46F2C6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49BE-5C62-48A7-9E37-A8D3D4D90002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43584-0899-4246-A88E-5682E748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AFB9F0-2100-4C67-A32C-15B0341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FF87-3BFE-49D8-AC55-2E159E1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0E37F-1F26-489D-832F-D8B94DC3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CDFC-FE84-43F4-AACB-9174BE5256F2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D18240-C55A-4A42-A64E-BBAC32E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E6F20C-A666-4C7B-A4A2-4C847DB2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DC83F-D51F-4622-BD0B-CF0E4DC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F0A-2666-44BC-9E57-CA5F626F99B3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6B9582-85F2-40D0-9638-4F95EB5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0AD9C-C3FF-4544-A88C-7DEBEB7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1DBB-3C4C-402A-827B-DBB444BF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0BCEF-BC46-44E5-834E-218E3C2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156739-AD59-4576-8EE9-B4B3D7F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8512-5135-480A-BC92-3FB8C0E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5F6-6FCC-4329-B778-4226EC9D81FF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D6C58-A637-46F6-A912-FD90C289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0492D-8FF2-43D8-BFAA-A0018F5D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36FD-9F55-4B87-96E0-9775C62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5EF43A-8D5D-4D6F-A320-54B6C1BD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2A489-93F3-46FB-AFB4-27063863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EFA7-B632-4D3C-B4AD-73C6943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B0C2-174C-46B6-80F6-90852D4E4F6B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431C1B-4FCF-4C58-B883-153929DB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4D4A4-26B1-4D6C-B78F-22677B5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6B61D-78C7-4AFC-AFAA-EA0C21A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6B08E-DA56-4369-9E07-1D5BEEDD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741"/>
            <a:ext cx="10515600" cy="460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8FC19-6B2A-4515-BDC4-1CD49F0E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7DE-29BA-45B0-9B74-BD66B34D6CF9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19CB3-5090-490C-A36F-10455580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22F45-8332-4A98-A6A0-F2494434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snsos/n/n249ea3e9381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snsos/n/n249ea3e9381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A05F-F65F-4945-BE01-0793C808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箱根駅伝を楽しむために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102CA-E2A7-40D2-89D9-1AFB3ABE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66" y="4300467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株式会社ラクス　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大阪開発統括部　楽楽請求開発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課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初田 玲音　</a:t>
            </a:r>
          </a:p>
        </p:txBody>
      </p:sp>
    </p:spTree>
    <p:extLst>
      <p:ext uri="{BB962C8B-B14F-4D97-AF65-F5344CB8AC3E}">
        <p14:creationId xmlns:p14="http://schemas.microsoft.com/office/powerpoint/2010/main" val="16070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AAC9-36EC-2D18-1940-8A41B2C5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11531B-BA45-0FB9-8546-7B25244C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14936D2-95CB-A9E6-FCCD-2948471E92F4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</a:t>
            </a:r>
            <a:r>
              <a:rPr lang="ja-JP" altLang="en-US" sz="6000" b="1" dirty="0">
                <a:solidFill>
                  <a:srgbClr val="F64B2E"/>
                </a:solidFill>
              </a:rPr>
              <a:t>野球</a:t>
            </a:r>
            <a:endParaRPr lang="en-US" altLang="ja-JP" sz="6000" b="1" dirty="0">
              <a:solidFill>
                <a:srgbClr val="F64B2E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の違いってなんだ？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グラフィックス 3" descr="混乱した人">
            <a:extLst>
              <a:ext uri="{FF2B5EF4-FFF2-40B4-BE49-F238E27FC236}">
                <a16:creationId xmlns:a16="http://schemas.microsoft.com/office/drawing/2014/main" id="{BE767C7D-3AA4-71D0-914D-8BD31C93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F2532D-AF5C-44EB-0930-11237A6566D4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2038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476D3-C5D7-6CFE-6D5F-1C050442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3541"/>
            <a:ext cx="10803467" cy="843504"/>
          </a:xfrm>
        </p:spPr>
        <p:txBody>
          <a:bodyPr>
            <a:normAutofit/>
          </a:bodyPr>
          <a:lstStyle/>
          <a:p>
            <a:r>
              <a:rPr lang="en-US" altLang="ja-JP" dirty="0"/>
              <a:t>MSSC</a:t>
            </a:r>
            <a:r>
              <a:rPr lang="ja-JP" altLang="en-US" dirty="0"/>
              <a:t>で比較</a:t>
            </a:r>
            <a:r>
              <a:rPr lang="en-US" altLang="ja-JP" sz="2800" dirty="0"/>
              <a:t>(Motivation Scale for Sport Consumption)[1]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BEB11-169F-9C1F-AA58-35E3B37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ja-JP" altLang="en-US" dirty="0"/>
              <a:t>スポーツ観戦の楽しさやモチベーションを分析する枠組み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元論文が読めなかったので雰囲気で持ってきました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</a:rPr>
              <a:t>……)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CCC6DB-50F1-E9DE-8830-9ABDA1C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BD7DF33-63A1-8049-7B2C-2C10B0DE5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42674"/>
              </p:ext>
            </p:extLst>
          </p:nvPr>
        </p:nvGraphicFramePr>
        <p:xfrm>
          <a:off x="1710266" y="2551537"/>
          <a:ext cx="8128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日本語意訳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応援するチームの勝利で達成感を得る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ルールや選手，戦略など競技への理解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競技の芸術性，美しさ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試合展開のスリル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日常生活のストレスから逃避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選手のセクシーさ？かっこよさ？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選手の運動能力の高さ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他のファンと語り合う．コミュニティ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C76FF-14F1-D8C4-BBD3-5B5EF6250C33}"/>
              </a:ext>
            </a:extLst>
          </p:cNvPr>
          <p:cNvSpPr txBox="1"/>
          <p:nvPr/>
        </p:nvSpPr>
        <p:spPr>
          <a:xfrm>
            <a:off x="0" y="6356350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[1] : Galen Trail, Manual for </a:t>
            </a:r>
            <a:r>
              <a:rPr kumimoji="1" lang="en-US" altLang="ja-JP" sz="1400" dirty="0" err="1"/>
              <a:t>theMotivation</a:t>
            </a:r>
            <a:r>
              <a:rPr kumimoji="1" lang="en-US" altLang="ja-JP" sz="1400" dirty="0"/>
              <a:t> Scale for Sport Consumption(MSSC), https://sportconsumerresearchconsultants.yolasite.com/resources/MSSC%20Manual%20-%202012.pdf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40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BF41-D6D0-AD70-5B55-1ECD7AB1F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B5CC6-D5A2-4286-3772-96B8ADB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C1A06-FD9F-4B6C-B206-7270385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D36F08-2B2D-912F-2B80-AB049F3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6F3B8B2-D168-5196-BBEF-169582786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80568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B3C20-1D76-A59B-D7B5-FC5D354E908F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51933BD-843D-5569-A95C-4B5555B2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3161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571D1-1F15-71C3-C318-774EB7FFE7D4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</p:spTree>
    <p:extLst>
      <p:ext uri="{BB962C8B-B14F-4D97-AF65-F5344CB8AC3E}">
        <p14:creationId xmlns:p14="http://schemas.microsoft.com/office/powerpoint/2010/main" val="18638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07BE-CA36-2154-2B21-F224E4EE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DB29-6DB2-B384-E043-9D83CBF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A25CD-C275-EADD-CCC4-7F7C572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C11AE-7AC2-25ED-8004-FE98E75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F3B622-9A92-EF09-28B1-FD606D636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58577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75F48-B220-3605-37F9-D7197ABE03D4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A18B77D-7094-86B9-0776-A16ED62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0806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4C53C2-357D-C183-7687-E02AF3D6753E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43325B8-50C7-19BD-D8C4-18D3AEA77F83}"/>
              </a:ext>
            </a:extLst>
          </p:cNvPr>
          <p:cNvSpPr/>
          <p:nvPr/>
        </p:nvSpPr>
        <p:spPr>
          <a:xfrm>
            <a:off x="8890000" y="2513073"/>
            <a:ext cx="1066800" cy="761865"/>
          </a:xfrm>
          <a:prstGeom prst="wedgeRectCallout">
            <a:avLst>
              <a:gd name="adj1" fmla="val 45834"/>
              <a:gd name="adj2" fmla="val 79169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地元の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高校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51724A4-5DAF-DCD9-8414-A43F96019B4E}"/>
              </a:ext>
            </a:extLst>
          </p:cNvPr>
          <p:cNvSpPr/>
          <p:nvPr/>
        </p:nvSpPr>
        <p:spPr>
          <a:xfrm>
            <a:off x="10420350" y="4080857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ホームラン・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サヨナラ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5B6573-9C35-14C2-5966-EEA36560BE98}"/>
              </a:ext>
            </a:extLst>
          </p:cNvPr>
          <p:cNvSpPr/>
          <p:nvPr/>
        </p:nvSpPr>
        <p:spPr>
          <a:xfrm>
            <a:off x="10476442" y="5120544"/>
            <a:ext cx="1546225" cy="720879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投球の速さ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足の速さ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CBF913BF-C347-BCE0-13B3-8CD69E0584AA}"/>
              </a:ext>
            </a:extLst>
          </p:cNvPr>
          <p:cNvSpPr/>
          <p:nvPr/>
        </p:nvSpPr>
        <p:spPr>
          <a:xfrm>
            <a:off x="10290174" y="3274938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ルールは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知ってる</a:t>
            </a:r>
            <a:endParaRPr kumimoji="1" lang="ja-JP" altLang="en-US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70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01A1B-C382-FF68-8075-60BBADE4A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B5D30-54CF-601C-B1FA-0487438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588F5-D6A9-AC75-87B3-2CBB677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5395F-D260-F5F7-FF76-E0BA990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B0A3DFD-8282-3EE2-CB63-52654590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2159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CF47A4-3184-44D9-17EA-F5234E9F4DEA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0CD22AE-0BDA-9250-1C6A-9B9D7AEA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3936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1DCDF0-B989-3992-66FE-B2B00B01CEC6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F6C268D-18B3-6D7B-DD50-7F60CEABACAF}"/>
              </a:ext>
            </a:extLst>
          </p:cNvPr>
          <p:cNvSpPr/>
          <p:nvPr/>
        </p:nvSpPr>
        <p:spPr>
          <a:xfrm>
            <a:off x="4690534" y="3093765"/>
            <a:ext cx="1710266" cy="623051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誰？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どこが出てる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3A67DFA1-03D4-F007-3C45-69564B1FC42B}"/>
              </a:ext>
            </a:extLst>
          </p:cNvPr>
          <p:cNvSpPr/>
          <p:nvPr/>
        </p:nvSpPr>
        <p:spPr>
          <a:xfrm>
            <a:off x="4749800" y="4199466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何が面白い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B024F34-9E75-CD0E-D957-23D0715D8BC5}"/>
              </a:ext>
            </a:extLst>
          </p:cNvPr>
          <p:cNvSpPr/>
          <p:nvPr/>
        </p:nvSpPr>
        <p:spPr>
          <a:xfrm>
            <a:off x="4690534" y="5333999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どうすごい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ED1DDC46-571E-AA87-AA53-34667AEDF9CF}"/>
              </a:ext>
            </a:extLst>
          </p:cNvPr>
          <p:cNvSpPr/>
          <p:nvPr/>
        </p:nvSpPr>
        <p:spPr>
          <a:xfrm>
            <a:off x="4787900" y="6198444"/>
            <a:ext cx="1765300" cy="363857"/>
          </a:xfrm>
          <a:prstGeom prst="wedgeRectCallout">
            <a:avLst>
              <a:gd name="adj1" fmla="val -59657"/>
              <a:gd name="adj2" fmla="val -29711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誰も見てない</a:t>
            </a:r>
          </a:p>
        </p:txBody>
      </p:sp>
    </p:spTree>
    <p:extLst>
      <p:ext uri="{BB962C8B-B14F-4D97-AF65-F5344CB8AC3E}">
        <p14:creationId xmlns:p14="http://schemas.microsoft.com/office/powerpoint/2010/main" val="211662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A164-8733-2AA3-599E-C951C7A4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7072F-7A83-2B87-873A-5A1C717A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戸梶の感動喚起モデル</a:t>
            </a:r>
            <a:r>
              <a:rPr kumimoji="1" lang="en-US" altLang="ja-JP" sz="2800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051C1-0C48-79C9-6564-5E265ABA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人が感動するまでのメカニズム</a:t>
            </a:r>
            <a:endParaRPr lang="en-US" altLang="ja-JP" dirty="0"/>
          </a:p>
          <a:p>
            <a:pPr lvl="1"/>
            <a:r>
              <a:rPr kumimoji="1" lang="ja-JP" altLang="en-US" dirty="0"/>
              <a:t>映画が対象の論文を，スポーツ観戦に応用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参考</a:t>
            </a:r>
            <a:r>
              <a:rPr kumimoji="1" lang="en-US" altLang="ja-JP" sz="1600" dirty="0"/>
              <a:t>[3])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494810-8F13-0748-D456-B587B656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016A53-68DA-137D-B458-8A0DC9A1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73" y="2040466"/>
            <a:ext cx="9247394" cy="37266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63106A-400F-89F2-4160-BE62EEDCBB22}"/>
              </a:ext>
            </a:extLst>
          </p:cNvPr>
          <p:cNvSpPr txBox="1"/>
          <p:nvPr/>
        </p:nvSpPr>
        <p:spPr>
          <a:xfrm>
            <a:off x="0" y="6318634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[2]: </a:t>
            </a:r>
            <a:r>
              <a:rPr kumimoji="1" lang="ja-JP" altLang="en-US" sz="1400" dirty="0"/>
              <a:t>戸梶</a:t>
            </a:r>
            <a:r>
              <a:rPr kumimoji="1" lang="en-US" altLang="ja-JP" sz="1400" dirty="0"/>
              <a:t>. 『</a:t>
            </a:r>
            <a:r>
              <a:rPr kumimoji="1" lang="ja-JP" altLang="en-US" sz="1400" dirty="0"/>
              <a:t>感動</a:t>
            </a:r>
            <a:r>
              <a:rPr kumimoji="1" lang="en-US" altLang="ja-JP" sz="1400" dirty="0"/>
              <a:t>』</a:t>
            </a:r>
            <a:r>
              <a:rPr kumimoji="1" lang="ja-JP" altLang="en-US" sz="1400" dirty="0"/>
              <a:t>喚起のメカニズムについて</a:t>
            </a:r>
            <a:r>
              <a:rPr kumimoji="1" lang="en-US" altLang="ja-JP" sz="1400" dirty="0"/>
              <a:t>. </a:t>
            </a:r>
            <a:r>
              <a:rPr kumimoji="1" lang="ja-JP" altLang="en-US" sz="1400" dirty="0"/>
              <a:t>認知科学</a:t>
            </a:r>
            <a:r>
              <a:rPr kumimoji="1" lang="en-US" altLang="ja-JP" sz="1400" dirty="0"/>
              <a:t>. 2001, 8, 4, 360-368</a:t>
            </a:r>
          </a:p>
          <a:p>
            <a:r>
              <a:rPr lang="en-US" altLang="ja-JP" sz="1400" dirty="0"/>
              <a:t>[3]: 9_21snsos4,</a:t>
            </a:r>
            <a:r>
              <a:rPr lang="ja-JP" altLang="en-US" sz="1400" dirty="0"/>
              <a:t>スポーツ観戦がなぜ面白いのかを考えてみる，</a:t>
            </a:r>
            <a:r>
              <a:rPr lang="en-US" altLang="ja-JP" sz="1400" dirty="0"/>
              <a:t>note, </a:t>
            </a:r>
            <a:r>
              <a:rPr lang="en-US" altLang="ja-JP" sz="1400" dirty="0">
                <a:hlinkClick r:id="rId3"/>
              </a:rPr>
              <a:t>https://note.com/snsos/n/n249ea3e9381a</a:t>
            </a:r>
            <a:r>
              <a:rPr lang="en-US" altLang="ja-JP" sz="1400" dirty="0"/>
              <a:t>, 2025/1/30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382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8DA7E-D33B-68F5-E131-1957A782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戸梶の感動喚起モデル</a:t>
            </a:r>
            <a:r>
              <a:rPr kumimoji="1" lang="en-US" altLang="ja-JP" sz="2800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1BC93D-A513-00BD-4FAB-86FEA8BE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人が感動するまでのメカニズム</a:t>
            </a:r>
            <a:endParaRPr lang="en-US" altLang="ja-JP" dirty="0"/>
          </a:p>
          <a:p>
            <a:pPr lvl="1"/>
            <a:r>
              <a:rPr kumimoji="1" lang="ja-JP" altLang="en-US" dirty="0"/>
              <a:t>映画が対象の論文を，スポーツ観戦に応用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参考</a:t>
            </a:r>
            <a:r>
              <a:rPr kumimoji="1" lang="en-US" altLang="ja-JP" sz="1600" dirty="0"/>
              <a:t>[3])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B02B9-BA3D-0EDF-0786-7111916F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1E8B9A-300C-2184-BBCA-47D5C0C6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73" y="2040466"/>
            <a:ext cx="9247394" cy="37266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ABB3A5-BE18-9030-1AB5-7BCF52E9DFFC}"/>
              </a:ext>
            </a:extLst>
          </p:cNvPr>
          <p:cNvSpPr txBox="1"/>
          <p:nvPr/>
        </p:nvSpPr>
        <p:spPr>
          <a:xfrm>
            <a:off x="0" y="6318634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[2]: </a:t>
            </a:r>
            <a:r>
              <a:rPr kumimoji="1" lang="ja-JP" altLang="en-US" sz="1400" dirty="0"/>
              <a:t>戸梶</a:t>
            </a:r>
            <a:r>
              <a:rPr kumimoji="1" lang="en-US" altLang="ja-JP" sz="1400" dirty="0"/>
              <a:t>. 『</a:t>
            </a:r>
            <a:r>
              <a:rPr kumimoji="1" lang="ja-JP" altLang="en-US" sz="1400" dirty="0"/>
              <a:t>感動</a:t>
            </a:r>
            <a:r>
              <a:rPr kumimoji="1" lang="en-US" altLang="ja-JP" sz="1400" dirty="0"/>
              <a:t>』</a:t>
            </a:r>
            <a:r>
              <a:rPr kumimoji="1" lang="ja-JP" altLang="en-US" sz="1400" dirty="0"/>
              <a:t>喚起のメカニズムについて</a:t>
            </a:r>
            <a:r>
              <a:rPr kumimoji="1" lang="en-US" altLang="ja-JP" sz="1400" dirty="0"/>
              <a:t>. </a:t>
            </a:r>
            <a:r>
              <a:rPr kumimoji="1" lang="ja-JP" altLang="en-US" sz="1400" dirty="0"/>
              <a:t>認知科学</a:t>
            </a:r>
            <a:r>
              <a:rPr kumimoji="1" lang="en-US" altLang="ja-JP" sz="1400" dirty="0"/>
              <a:t>. 2001, 8, 4, 360-368</a:t>
            </a:r>
          </a:p>
          <a:p>
            <a:r>
              <a:rPr lang="en-US" altLang="ja-JP" sz="1400" dirty="0"/>
              <a:t>[3]: 9_21snsos4,</a:t>
            </a:r>
            <a:r>
              <a:rPr lang="ja-JP" altLang="en-US" sz="1400" dirty="0"/>
              <a:t>スポーツ観戦がなぜ面白いのかを考えてみる，</a:t>
            </a:r>
            <a:r>
              <a:rPr lang="en-US" altLang="ja-JP" sz="1400" dirty="0"/>
              <a:t>note, </a:t>
            </a:r>
            <a:r>
              <a:rPr lang="en-US" altLang="ja-JP" sz="1400" dirty="0">
                <a:hlinkClick r:id="rId3"/>
              </a:rPr>
              <a:t>https://note.com/snsos/n/n249ea3e9381a</a:t>
            </a:r>
            <a:r>
              <a:rPr lang="en-US" altLang="ja-JP" sz="1400" dirty="0"/>
              <a:t>, 2025/1/30</a:t>
            </a:r>
            <a:endParaRPr kumimoji="1" lang="ja-JP" altLang="en-US" sz="14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A8C93A-2102-B964-C6B3-F19349320095}"/>
              </a:ext>
            </a:extLst>
          </p:cNvPr>
          <p:cNvSpPr/>
          <p:nvPr/>
        </p:nvSpPr>
        <p:spPr>
          <a:xfrm>
            <a:off x="10270066" y="2489201"/>
            <a:ext cx="1549402" cy="473924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何が面白い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FD8EBF6-B1E4-C39B-ADF0-ECC5C7AAA2C1}"/>
              </a:ext>
            </a:extLst>
          </p:cNvPr>
          <p:cNvSpPr/>
          <p:nvPr/>
        </p:nvSpPr>
        <p:spPr>
          <a:xfrm>
            <a:off x="297876" y="2242083"/>
            <a:ext cx="1549402" cy="721042"/>
          </a:xfrm>
          <a:prstGeom prst="wedgeRectCallout">
            <a:avLst>
              <a:gd name="adj1" fmla="val 4908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選手が</a:t>
            </a:r>
            <a:endParaRPr kumimoji="1"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どうすごい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B66406C-471B-99FC-D53A-AE9B6BB25DC7}"/>
              </a:ext>
            </a:extLst>
          </p:cNvPr>
          <p:cNvSpPr/>
          <p:nvPr/>
        </p:nvSpPr>
        <p:spPr>
          <a:xfrm>
            <a:off x="588308" y="4922248"/>
            <a:ext cx="1710266" cy="623051"/>
          </a:xfrm>
          <a:prstGeom prst="wedgeRectCallout">
            <a:avLst>
              <a:gd name="adj1" fmla="val 42007"/>
              <a:gd name="adj2" fmla="val -12245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誰？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どこが出てる</a:t>
            </a:r>
          </a:p>
        </p:txBody>
      </p:sp>
    </p:spTree>
    <p:extLst>
      <p:ext uri="{BB962C8B-B14F-4D97-AF65-F5344CB8AC3E}">
        <p14:creationId xmlns:p14="http://schemas.microsoft.com/office/powerpoint/2010/main" val="40721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FD06-5C71-D430-4779-C2E3DBC1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91BD94-7D6A-0A26-A23D-3FE3B59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8813E4F-3E9B-04E7-E152-8E26926D1C9A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結局</a:t>
            </a:r>
            <a:r>
              <a:rPr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知識</a:t>
            </a:r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が必要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015B3099-7A31-BA0F-8B0D-1791337D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D25CDA-FFDD-C91A-19A8-AFF3E31DD842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61898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F9465-8A8D-0DE6-9192-698D3F9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前提</a:t>
            </a:r>
            <a:r>
              <a:rPr kumimoji="1" lang="en-US" altLang="ja-JP" sz="28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4FC45-C53C-F067-DA28-0AA1EEB1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138"/>
            <a:ext cx="10515600" cy="52577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正式には</a:t>
            </a:r>
            <a:r>
              <a:rPr kumimoji="1" lang="zh-TW" altLang="en-US" dirty="0"/>
              <a:t>東京箱根間往復大学駅伝競走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lang="ja-JP" altLang="en-US" dirty="0"/>
              <a:t>年で</a:t>
            </a:r>
            <a:r>
              <a:rPr lang="en-US" altLang="ja-JP" b="1" dirty="0"/>
              <a:t>101</a:t>
            </a:r>
            <a:r>
              <a:rPr lang="ja-JP" altLang="en-US" dirty="0"/>
              <a:t>回！！！</a:t>
            </a:r>
            <a:endParaRPr lang="en-US" altLang="ja-JP" dirty="0"/>
          </a:p>
          <a:p>
            <a:pPr lvl="1"/>
            <a:r>
              <a:rPr lang="ja-JP" altLang="en-US" dirty="0"/>
              <a:t>毎年 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日と</a:t>
            </a:r>
            <a:r>
              <a:rPr lang="en-US" altLang="ja-JP" dirty="0"/>
              <a:t>3</a:t>
            </a:r>
            <a:r>
              <a:rPr lang="ja-JP" altLang="en-US" dirty="0"/>
              <a:t>日の</a:t>
            </a:r>
            <a:r>
              <a:rPr lang="en-US" altLang="ja-JP" u="sng" dirty="0"/>
              <a:t>2</a:t>
            </a:r>
            <a:r>
              <a:rPr lang="ja-JP" altLang="en-US" u="sng" dirty="0"/>
              <a:t>日間</a:t>
            </a:r>
            <a:r>
              <a:rPr lang="ja-JP" altLang="en-US" dirty="0"/>
              <a:t>開催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競技内容</a:t>
            </a:r>
            <a:endParaRPr lang="en-US" altLang="ja-JP" dirty="0"/>
          </a:p>
          <a:p>
            <a:pPr lvl="1"/>
            <a:r>
              <a:rPr lang="en-US" altLang="ja-JP" dirty="0"/>
              <a:t>1~10</a:t>
            </a:r>
            <a:r>
              <a:rPr lang="ja-JP" altLang="en-US" dirty="0"/>
              <a:t>区まで</a:t>
            </a:r>
            <a:r>
              <a:rPr lang="en-US" altLang="ja-JP" dirty="0"/>
              <a:t>10</a:t>
            </a:r>
            <a:r>
              <a:rPr lang="ja-JP" altLang="en-US" dirty="0"/>
              <a:t>人で襷を繋ぐ</a:t>
            </a:r>
            <a:endParaRPr lang="en-US" altLang="ja-JP" dirty="0"/>
          </a:p>
          <a:p>
            <a:pPr lvl="1"/>
            <a:r>
              <a:rPr lang="en-US" altLang="ja-JP" dirty="0"/>
              <a:t>1~5</a:t>
            </a:r>
            <a:r>
              <a:rPr lang="ja-JP" altLang="en-US" dirty="0"/>
              <a:t>区</a:t>
            </a:r>
            <a:r>
              <a:rPr lang="en-US" altLang="ja-JP" dirty="0"/>
              <a:t>(</a:t>
            </a:r>
            <a:r>
              <a:rPr lang="ja-JP" altLang="en-US" dirty="0"/>
              <a:t>往路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大手町 → </a:t>
            </a:r>
            <a:r>
              <a:rPr lang="ja-JP" altLang="en-US" b="1" dirty="0">
                <a:solidFill>
                  <a:srgbClr val="FF0000"/>
                </a:solidFill>
              </a:rPr>
              <a:t>箱根 芦ノ湖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驚異の</a:t>
            </a:r>
            <a:r>
              <a:rPr lang="ja-JP" altLang="en-US" sz="2800" b="1" dirty="0"/>
              <a:t>標高</a:t>
            </a:r>
            <a:r>
              <a:rPr lang="en-US" altLang="ja-JP" sz="2800" b="1" dirty="0"/>
              <a:t>800m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片道</a:t>
            </a:r>
            <a:r>
              <a:rPr lang="en-US" altLang="ja-JP" sz="2800" b="1" dirty="0"/>
              <a:t>100km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大体</a:t>
            </a:r>
            <a:r>
              <a:rPr lang="en-US" altLang="ja-JP" sz="2800" b="1" dirty="0"/>
              <a:t>5</a:t>
            </a:r>
            <a:r>
              <a:rPr lang="ja-JP" altLang="en-US" sz="2800" b="1" dirty="0"/>
              <a:t>時間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5D2869-57DB-53A1-851F-9A85775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pic>
        <p:nvPicPr>
          <p:cNvPr id="1026" name="Picture 2" descr="コース紹介｜東京箱根間往復大学駅伝競走公式サイト">
            <a:extLst>
              <a:ext uri="{FF2B5EF4-FFF2-40B4-BE49-F238E27FC236}">
                <a16:creationId xmlns:a16="http://schemas.microsoft.com/office/drawing/2014/main" id="{54E5F47F-73D4-D40C-ACAD-DE1923D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73" y="2573865"/>
            <a:ext cx="5509444" cy="40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A1EC-73A5-E41C-398E-1584F1F5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80F614A-4217-FB9C-9462-0F9C1C6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5811B67-82D2-7A9E-E4B8-F76D7E6B600D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箱根選手</a:t>
            </a:r>
            <a:r>
              <a:rPr kumimoji="1"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</a:t>
            </a:r>
          </a:p>
          <a:p>
            <a:pPr algn="ctr"/>
            <a:r>
              <a:rPr lang="ja-JP" altLang="en-US" sz="6600" b="1" dirty="0">
                <a:solidFill>
                  <a:srgbClr val="F64B2E"/>
                </a:solidFill>
              </a:rPr>
              <a:t>身体能力</a:t>
            </a:r>
            <a:r>
              <a:rPr lang="ja-JP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が分からない？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375D4FFF-4135-CF8C-8F39-680121EA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4E80B-7A65-7972-B30D-38283D05726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987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14BF2-3B9F-C2AE-528C-C81E75E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33A7-4083-C151-B248-9276BE3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06CDAA-CAAE-E7D4-A613-27A8654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1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03AD-5096-25B0-946A-16089BEB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AC186-158D-B30E-0B74-AC0B042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11565-B35B-19BC-64DF-2102B1BC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D015-E957-6D90-6F9C-2FAD946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34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86E9-AD39-00A2-CEE3-AEC87194A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5EF67-BACB-A611-5E3E-600AD90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FB74D-1BE4-E57D-4A15-68F8EA20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2B598-E845-93B2-7AE7-5D9F1B15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59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60CFD-1FD4-7602-B299-6FE2BD77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FEF92-A3AD-20FB-1CD5-ABABE0D1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C151B-8090-EC4A-4838-424F9517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82FF79-2096-E8F8-DFE2-8E69ADF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99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B1280-2D24-CAEC-83A6-649FC34C3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F2FD6-4003-FAB9-34AD-FE7C155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8225DC-9365-CDED-BB2D-FB27761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FCA40-2D37-C341-5970-B6C7114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11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7781-A8C8-9B7F-D1B4-67F9C3A1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0A204-2A60-6EE7-87E3-C596A823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8F34D-A907-4A68-BD87-2CB21848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A01806-EBC4-735E-4306-42BF4DBC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05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EA36-9D7E-23B8-44C0-99FECF1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869D1-4507-69E7-4FDB-3EB35AD8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EA056-1794-05FC-6C11-1D0BBE1B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10000m </a:t>
            </a:r>
            <a:r>
              <a:rPr lang="ja-JP" altLang="en-US" dirty="0"/>
              <a:t>の日本記録 </a:t>
            </a:r>
            <a:r>
              <a:rPr lang="en-US" altLang="ja-JP" dirty="0"/>
              <a:t>: 27</a:t>
            </a:r>
            <a:r>
              <a:rPr lang="ja-JP" altLang="en-US" dirty="0"/>
              <a:t>分</a:t>
            </a:r>
            <a:r>
              <a:rPr lang="en-US" altLang="ja-JP" dirty="0"/>
              <a:t>9</a:t>
            </a:r>
            <a:r>
              <a:rPr lang="ja-JP" altLang="en-US" dirty="0"/>
              <a:t>秒</a:t>
            </a:r>
            <a:endParaRPr lang="en-US" altLang="ja-JP" dirty="0"/>
          </a:p>
          <a:p>
            <a:pPr lvl="2"/>
            <a:r>
              <a:rPr lang="en-US" altLang="ja-JP" dirty="0"/>
              <a:t>1km -&gt; 3</a:t>
            </a:r>
            <a:r>
              <a:rPr lang="ja-JP" altLang="en-US" dirty="0"/>
              <a:t>分なら 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r>
              <a:rPr lang="en-US" altLang="ja-JP" dirty="0"/>
              <a:t>..?</a:t>
            </a:r>
          </a:p>
          <a:p>
            <a:pPr lvl="2"/>
            <a:r>
              <a:rPr lang="en-US" altLang="ja-JP" sz="2800" dirty="0"/>
              <a:t>1km </a:t>
            </a:r>
            <a:r>
              <a:rPr lang="ja-JP" altLang="en-US" sz="2800" dirty="0"/>
              <a:t>を </a:t>
            </a:r>
            <a:r>
              <a:rPr lang="en-US" altLang="ja-JP" sz="2800" dirty="0"/>
              <a:t>2</a:t>
            </a:r>
            <a:r>
              <a:rPr lang="ja-JP" altLang="en-US" sz="2800" dirty="0"/>
              <a:t>分 </a:t>
            </a:r>
            <a:r>
              <a:rPr lang="en-US" altLang="ja-JP" sz="2800" dirty="0"/>
              <a:t>43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/>
            <a:r>
              <a:rPr lang="en-US" altLang="ja-JP" sz="4000" b="1" dirty="0">
                <a:solidFill>
                  <a:srgbClr val="F64B2E"/>
                </a:solidFill>
              </a:rPr>
              <a:t>100m </a:t>
            </a:r>
            <a:r>
              <a:rPr lang="ja-JP" altLang="en-US" sz="4000" b="1" dirty="0">
                <a:solidFill>
                  <a:srgbClr val="F64B2E"/>
                </a:solidFill>
              </a:rPr>
              <a:t>を</a:t>
            </a:r>
            <a:r>
              <a:rPr lang="en-US" altLang="ja-JP" sz="4000" b="1" dirty="0">
                <a:solidFill>
                  <a:srgbClr val="F64B2E"/>
                </a:solidFill>
              </a:rPr>
              <a:t> 16.3</a:t>
            </a:r>
            <a:r>
              <a:rPr lang="ja-JP" altLang="en-US" sz="4000" b="1" dirty="0">
                <a:solidFill>
                  <a:srgbClr val="F64B2E"/>
                </a:solidFill>
              </a:rPr>
              <a:t> 秒</a:t>
            </a: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780194-307C-85CD-D67A-F2DEE18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41089-DFB7-D900-E5DC-5B596413836C}"/>
              </a:ext>
            </a:extLst>
          </p:cNvPr>
          <p:cNvSpPr txBox="1"/>
          <p:nvPr/>
        </p:nvSpPr>
        <p:spPr>
          <a:xfrm>
            <a:off x="7552266" y="5249675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※5000m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の日本記録は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100m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 </a:t>
            </a:r>
            <a:r>
              <a:rPr kumimoji="1"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15.7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秒です</a:t>
            </a:r>
          </a:p>
        </p:txBody>
      </p:sp>
    </p:spTree>
    <p:extLst>
      <p:ext uri="{BB962C8B-B14F-4D97-AF65-F5344CB8AC3E}">
        <p14:creationId xmlns:p14="http://schemas.microsoft.com/office/powerpoint/2010/main" val="294379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9AE0-98E1-90B9-11BA-45041DDE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391A7-9177-A812-B9B8-EB94FE5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0AD2-09B1-7C3A-D921-317A6C2C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lang="ja-JP" altLang="en-US" dirty="0"/>
              <a:t>世界との差で見る</a:t>
            </a:r>
            <a:r>
              <a:rPr lang="en-US" altLang="ja-JP" dirty="0"/>
              <a:t>(</a:t>
            </a:r>
            <a:r>
              <a:rPr lang="ja-JP" altLang="en-US" dirty="0"/>
              <a:t>男子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9EAC8-7C9F-A1D8-F6D2-45678B50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17075E9-A903-0CF4-6EE4-98975774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99581"/>
              </p:ext>
            </p:extLst>
          </p:nvPr>
        </p:nvGraphicFramePr>
        <p:xfrm>
          <a:off x="745066" y="1927987"/>
          <a:ext cx="7984067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日本記録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5000m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13:08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2m37s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15.76s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27:09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2m42s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16.29s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2m50s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17.06s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2:04:56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2m57s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17.77s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DDC94FC-9D13-9C6F-8E9E-C2DF7B70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4877"/>
              </p:ext>
            </p:extLst>
          </p:nvPr>
        </p:nvGraphicFramePr>
        <p:xfrm>
          <a:off x="745066" y="4415368"/>
          <a:ext cx="7984067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世界記録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2m31s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15.10s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F64B2E"/>
                          </a:solidFill>
                        </a:rPr>
                        <a:t>10000m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64B2E"/>
                          </a:solidFill>
                        </a:rPr>
                        <a:t>26:11</a:t>
                      </a:r>
                      <a:endParaRPr kumimoji="1" lang="ja-JP" altLang="en-US" sz="2400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2m37s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15.71s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2m43s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16.35s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17.15s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BA5D9968-1825-5D8C-F271-11C3F884DB1D}"/>
              </a:ext>
            </a:extLst>
          </p:cNvPr>
          <p:cNvSpPr/>
          <p:nvPr/>
        </p:nvSpPr>
        <p:spPr>
          <a:xfrm>
            <a:off x="8729133" y="2399561"/>
            <a:ext cx="2015067" cy="3259666"/>
          </a:xfrm>
          <a:prstGeom prst="curvedLeftArrow">
            <a:avLst>
              <a:gd name="adj1" fmla="val 11327"/>
              <a:gd name="adj2" fmla="val 30161"/>
              <a:gd name="adj3" fmla="val 212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4851C-F885-F251-550B-ECD53C739885}"/>
              </a:ext>
            </a:extLst>
          </p:cNvPr>
          <p:cNvSpPr txBox="1"/>
          <p:nvPr/>
        </p:nvSpPr>
        <p:spPr>
          <a:xfrm>
            <a:off x="9643533" y="5338622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日本記録</a:t>
            </a:r>
            <a:r>
              <a:rPr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×2</a:t>
            </a: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でも届かない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17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69B89-C43E-6CAF-46A7-C4D2BF4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タイムを知れば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2C081-5D2D-FC6B-DA1E-38BD3DCE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257721"/>
          </a:xfrm>
        </p:spPr>
        <p:txBody>
          <a:bodyPr/>
          <a:lstStyle/>
          <a:p>
            <a:r>
              <a:rPr kumimoji="1" lang="ja-JP" altLang="en-US" dirty="0"/>
              <a:t>凄さが客観的に分かる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各選手の持ちタイムの凄さを理解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そのタイムの背景を考えられる</a:t>
            </a:r>
            <a:endParaRPr lang="en-US" altLang="ja-JP" dirty="0"/>
          </a:p>
          <a:p>
            <a:pPr lvl="1"/>
            <a:r>
              <a:rPr lang="ja-JP" altLang="en-US" dirty="0"/>
              <a:t>どのようなレース展開で出たのか</a:t>
            </a:r>
            <a:endParaRPr lang="en-US" altLang="ja-JP" dirty="0"/>
          </a:p>
          <a:p>
            <a:pPr lvl="1"/>
            <a:r>
              <a:rPr lang="ja-JP" altLang="en-US" dirty="0"/>
              <a:t>タイムの出やすいレースかによって強さを測る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強さ </a:t>
            </a:r>
            <a:r>
              <a:rPr lang="en-US" altLang="ja-JP" dirty="0"/>
              <a:t>&gt;&gt; </a:t>
            </a:r>
            <a:r>
              <a:rPr lang="ja-JP" altLang="en-US" dirty="0"/>
              <a:t>速さ と知る</a:t>
            </a:r>
            <a:endParaRPr lang="en-US" altLang="ja-JP" dirty="0"/>
          </a:p>
          <a:p>
            <a:pPr lvl="1"/>
            <a:r>
              <a:rPr lang="ja-JP" altLang="en-US" dirty="0"/>
              <a:t>速い選手よりも，強い選手</a:t>
            </a:r>
            <a:endParaRPr lang="en-US" altLang="ja-JP" dirty="0"/>
          </a:p>
          <a:p>
            <a:pPr lvl="2"/>
            <a:r>
              <a:rPr lang="ja-JP" altLang="en-US" dirty="0"/>
              <a:t>一人でもハイペースで押せる</a:t>
            </a:r>
            <a:r>
              <a:rPr lang="en-US" altLang="ja-JP" dirty="0"/>
              <a:t>(</a:t>
            </a:r>
            <a:r>
              <a:rPr lang="ja-JP" altLang="en-US" dirty="0"/>
              <a:t>盤面をひっくり返せる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あらゆる状況で</a:t>
            </a:r>
            <a:r>
              <a:rPr lang="ja-JP" altLang="en-US" b="1" dirty="0"/>
              <a:t>常に</a:t>
            </a:r>
            <a:r>
              <a:rPr lang="ja-JP" altLang="en-US" dirty="0"/>
              <a:t>良い結果を残す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949EE-2835-C663-0B43-94D7DCB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46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D4717-C43B-0B13-64FC-87B3CEC1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今年の箱根駅伝予想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CAA18-1E04-74EA-900B-0871D0BA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大学ごとの強さの大枠は外さない</a:t>
            </a:r>
            <a:endParaRPr kumimoji="1" lang="en-US" altLang="ja-JP" dirty="0"/>
          </a:p>
          <a:p>
            <a:pPr lvl="1"/>
            <a:r>
              <a:rPr lang="ja-JP" altLang="en-US" dirty="0"/>
              <a:t>上から</a:t>
            </a:r>
            <a:r>
              <a:rPr lang="en-US" altLang="ja-JP" dirty="0"/>
              <a:t>7</a:t>
            </a:r>
            <a:r>
              <a:rPr lang="ja-JP" altLang="en-US" dirty="0"/>
              <a:t>校の大枠集合は両者同じ</a:t>
            </a:r>
            <a:endParaRPr lang="en-US" altLang="ja-JP" dirty="0"/>
          </a:p>
          <a:p>
            <a:pPr lvl="1"/>
            <a:r>
              <a:rPr kumimoji="1" lang="ja-JP" altLang="en-US" b="1" dirty="0"/>
              <a:t>予想がつくと楽しい！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9AA29-1627-C5CB-8B07-D7D3E25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ADE7A-826A-D019-2F41-7630E92F4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53726"/>
              </p:ext>
            </p:extLst>
          </p:nvPr>
        </p:nvGraphicFramePr>
        <p:xfrm>
          <a:off x="2803659" y="2544270"/>
          <a:ext cx="5222737" cy="414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77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1816380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  <a:gridCol w="1816380">
                  <a:extLst>
                    <a:ext uri="{9D8B030D-6E8A-4147-A177-3AD203B41FA5}">
                      <a16:colId xmlns:a16="http://schemas.microsoft.com/office/drawing/2014/main" val="2806828527"/>
                    </a:ext>
                  </a:extLst>
                </a:gridCol>
              </a:tblGrid>
              <a:tr h="3484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順位</a:t>
                      </a:r>
                      <a:r>
                        <a:rPr kumimoji="1" lang="en-US" altLang="ja-JP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(1~10</a:t>
                      </a:r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r>
                        <a:rPr kumimoji="1" lang="en-US" altLang="ja-JP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kumimoji="1" lang="ja-JP" altLang="en-US" sz="17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初田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東さん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  <a:endParaRPr kumimoji="1" lang="en-US" altLang="ja-JP" sz="17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東京国際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法政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東洋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法政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649043628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順天堂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大東大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405206524"/>
                  </a:ext>
                </a:extLst>
              </a:tr>
            </a:tbl>
          </a:graphicData>
        </a:graphic>
      </p:graphicFrame>
      <p:sp>
        <p:nvSpPr>
          <p:cNvPr id="6" name="右中かっこ 5">
            <a:extLst>
              <a:ext uri="{FF2B5EF4-FFF2-40B4-BE49-F238E27FC236}">
                <a16:creationId xmlns:a16="http://schemas.microsoft.com/office/drawing/2014/main" id="{8DC60E9E-4A0C-1DA1-8C52-98A105C3902A}"/>
              </a:ext>
            </a:extLst>
          </p:cNvPr>
          <p:cNvSpPr/>
          <p:nvPr/>
        </p:nvSpPr>
        <p:spPr>
          <a:xfrm>
            <a:off x="8149164" y="2881939"/>
            <a:ext cx="152400" cy="1106858"/>
          </a:xfrm>
          <a:prstGeom prst="rightBrace">
            <a:avLst/>
          </a:prstGeom>
          <a:ln w="28575">
            <a:solidFill>
              <a:srgbClr val="F64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8A23A1-3F0D-FE5B-FCAF-090EB87F7CFB}"/>
              </a:ext>
            </a:extLst>
          </p:cNvPr>
          <p:cNvSpPr txBox="1"/>
          <p:nvPr/>
        </p:nvSpPr>
        <p:spPr>
          <a:xfrm>
            <a:off x="8318498" y="3235313"/>
            <a:ext cx="201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B99C30F-EC9B-136E-FE69-7137FE148170}"/>
              </a:ext>
            </a:extLst>
          </p:cNvPr>
          <p:cNvSpPr/>
          <p:nvPr/>
        </p:nvSpPr>
        <p:spPr>
          <a:xfrm>
            <a:off x="8149164" y="4072467"/>
            <a:ext cx="165102" cy="1391363"/>
          </a:xfrm>
          <a:prstGeom prst="rightBrace">
            <a:avLst/>
          </a:prstGeom>
          <a:ln w="28575">
            <a:solidFill>
              <a:srgbClr val="F64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38F640-C9CF-F284-99E0-3C963554C80C}"/>
              </a:ext>
            </a:extLst>
          </p:cNvPr>
          <p:cNvSpPr txBox="1"/>
          <p:nvPr/>
        </p:nvSpPr>
        <p:spPr>
          <a:xfrm>
            <a:off x="8318498" y="4549433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強を崩しうる</a:t>
            </a:r>
            <a:endParaRPr kumimoji="1" lang="en-US" altLang="ja-JP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強豪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60D3A6DE-F2C3-3BB1-D5ED-799A852B0155}"/>
              </a:ext>
            </a:extLst>
          </p:cNvPr>
          <p:cNvSpPr/>
          <p:nvPr/>
        </p:nvSpPr>
        <p:spPr>
          <a:xfrm>
            <a:off x="8161866" y="5579264"/>
            <a:ext cx="152400" cy="1106858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B59411-02C0-E065-EB0B-0ABDE6D96299}"/>
              </a:ext>
            </a:extLst>
          </p:cNvPr>
          <p:cNvSpPr txBox="1"/>
          <p:nvPr/>
        </p:nvSpPr>
        <p:spPr>
          <a:xfrm>
            <a:off x="8322730" y="5971274"/>
            <a:ext cx="252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予想がつかない</a:t>
            </a:r>
            <a:r>
              <a:rPr kumimoji="1" lang="en-US" altLang="ja-JP" sz="2000" b="1" dirty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69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3FED2-8934-3CBD-633E-00061574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B5F6F5-F66E-A736-231A-18E44F66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1096FBD-168C-D359-ED0D-B491D8C46D0A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応援する</a:t>
            </a:r>
            <a:endParaRPr kumimoji="1" lang="en-US" altLang="ja-JP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チームがない</a:t>
            </a:r>
            <a:r>
              <a:rPr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2E3365DA-0550-56F9-BA0E-033A91C0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F0ED9E-69CA-9A86-E9ED-0E0557BD2E07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150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1A4F0-682F-727F-B7B2-10CBA6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7D52EFAB-3F0A-4D2D-0A70-6D7CD38B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CB5ED20-B6BE-34C1-6AC7-4CE9357A5697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観たことある人！！！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5A932-69E5-C979-A4EE-4F4F7FE38A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34051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E2E20-295E-F172-4FFE-E9FE9C7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応援するチームがないなら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BB89F-6112-377C-EE26-8AEFBEF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5313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箱根に感情移入しにくい理由</a:t>
            </a:r>
            <a:endParaRPr lang="en-US" altLang="ja-JP" dirty="0"/>
          </a:p>
          <a:p>
            <a:pPr lvl="1"/>
            <a:r>
              <a:rPr lang="ja-JP" altLang="en-US" dirty="0"/>
              <a:t>箱根駅伝に出場する大学は全て</a:t>
            </a:r>
            <a:r>
              <a:rPr lang="ja-JP" altLang="en-US" b="1" dirty="0"/>
              <a:t>関東の大学</a:t>
            </a:r>
            <a:endParaRPr lang="en-US" altLang="ja-JP" b="1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高校野球の場合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高校野球は</a:t>
            </a:r>
            <a:r>
              <a:rPr kumimoji="1" lang="ja-JP" altLang="en-US" b="1" dirty="0"/>
              <a:t>出身の都道府県の代表</a:t>
            </a:r>
            <a:r>
              <a:rPr kumimoji="1" lang="ja-JP" altLang="en-US" dirty="0"/>
              <a:t>が出場</a:t>
            </a:r>
            <a:endParaRPr kumimoji="1"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どこかしら応援できるチームがある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初心者にオススメの駅伝</a:t>
            </a:r>
            <a:endParaRPr lang="en-US" altLang="ja-JP" dirty="0"/>
          </a:p>
          <a:p>
            <a:pPr lvl="1"/>
            <a:r>
              <a:rPr kumimoji="1" lang="ja-JP" altLang="en-US" b="1" dirty="0"/>
              <a:t>都道府県駅伝</a:t>
            </a:r>
            <a:endParaRPr kumimoji="1" lang="en-US" altLang="ja-JP" b="1" dirty="0"/>
          </a:p>
          <a:p>
            <a:pPr lvl="2"/>
            <a:r>
              <a:rPr lang="ja-JP" altLang="en-US" dirty="0"/>
              <a:t>各都道府県の中学生</a:t>
            </a:r>
            <a:r>
              <a:rPr lang="en-US" altLang="ja-JP" dirty="0"/>
              <a:t>~</a:t>
            </a:r>
            <a:r>
              <a:rPr lang="ja-JP" altLang="en-US" dirty="0"/>
              <a:t>社会人までの代表が出場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毎年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2"/>
            <a:r>
              <a:rPr lang="ja-JP" altLang="en-US" b="1" dirty="0">
                <a:solidFill>
                  <a:srgbClr val="FF0000"/>
                </a:solidFill>
              </a:rPr>
              <a:t>今年はもう終わりました</a:t>
            </a:r>
            <a:r>
              <a:rPr lang="en-US" altLang="ja-JP" b="1" dirty="0">
                <a:solidFill>
                  <a:srgbClr val="FF0000"/>
                </a:solidFill>
              </a:rPr>
              <a:t>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b="1" dirty="0"/>
              <a:t>全国高校駅伝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各都道府県で最も強い高校が集結</a:t>
            </a:r>
            <a:endParaRPr lang="en-US" altLang="ja-JP" dirty="0"/>
          </a:p>
          <a:p>
            <a:pPr lvl="2"/>
            <a:r>
              <a:rPr lang="ja-JP" altLang="en-US" dirty="0"/>
              <a:t>毎年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2F4C2-FEFA-5E03-AA4B-329F6B9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pic>
        <p:nvPicPr>
          <p:cNvPr id="1026" name="Picture 2" descr="全国男子駅伝の公式ポスター完成 1月19日号砲 | 都道府県駅伝 | 中国新聞デジタル">
            <a:extLst>
              <a:ext uri="{FF2B5EF4-FFF2-40B4-BE49-F238E27FC236}">
                <a16:creationId xmlns:a16="http://schemas.microsoft.com/office/drawing/2014/main" id="{015ACED8-E4DE-2C9A-2F44-F9E930C3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10" y="2995672"/>
            <a:ext cx="2614124" cy="36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DCAF-CCF0-2561-6D98-EF42078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3649C-2D79-7CD3-F2DB-37FEC66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ファン</a:t>
            </a:r>
            <a:r>
              <a:rPr kumimoji="1" lang="en-US" altLang="ja-JP" dirty="0"/>
              <a:t>1</a:t>
            </a:r>
            <a:r>
              <a:rPr lang="ja-JP" altLang="en-US" dirty="0"/>
              <a:t>年目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9096A6-AE71-DEDD-7A78-4B29B56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A6CD266-8663-70F2-885D-2577E603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874931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91367CF0-BD92-A124-C97F-029FF717D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20515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9F6C4CB-4479-34D7-B4FB-1F9C5CE0E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89973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3629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8E47-346A-49E8-FA56-78A8435F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BD4A-3FDD-98F4-22FA-3112C9E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C33D-19F7-9CF8-9BE6-8BE3C197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4452E-E42B-697A-6F2A-44FEC77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7BB117-EE04-E884-E785-E01B82F4A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34150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F8C90AA-4B40-8A25-F466-DB4993080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876554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A431EA5-36CC-6D8B-CBF8-CF633BA33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547588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1715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332C-3DC7-8BE4-CD59-B02C9CD5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D3196-56B5-3798-1036-33CA3C3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05339-71E6-F491-709E-088964DE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4344-DF58-A9AF-6C5A-6D34A28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91B51FDA-8C8E-675A-F375-6D4B7F239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422027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B4CFC8BD-598E-3392-DA3A-CB7ED9772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63676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8FFA3A00-2037-7039-2F55-484516D49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3714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030F13-C56C-0E5D-9F83-5F2648AF59BA}"/>
              </a:ext>
            </a:extLst>
          </p:cNvPr>
          <p:cNvSpPr txBox="1"/>
          <p:nvPr/>
        </p:nvSpPr>
        <p:spPr>
          <a:xfrm>
            <a:off x="3200399" y="2626956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0340CE-43F9-F053-8848-C1783A9708E4}"/>
              </a:ext>
            </a:extLst>
          </p:cNvPr>
          <p:cNvSpPr txBox="1"/>
          <p:nvPr/>
        </p:nvSpPr>
        <p:spPr>
          <a:xfrm>
            <a:off x="3200399" y="3861712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B73302-2258-ACD0-B462-503B57B27102}"/>
              </a:ext>
            </a:extLst>
          </p:cNvPr>
          <p:cNvSpPr txBox="1"/>
          <p:nvPr/>
        </p:nvSpPr>
        <p:spPr>
          <a:xfrm>
            <a:off x="3251200" y="509646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1825A-0EA5-195C-19F3-B5B8BC4B3F67}"/>
              </a:ext>
            </a:extLst>
          </p:cNvPr>
          <p:cNvSpPr txBox="1"/>
          <p:nvPr/>
        </p:nvSpPr>
        <p:spPr>
          <a:xfrm>
            <a:off x="3251200" y="6171684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CBFCB2-B6C7-EDAE-4B0A-8B68E226F514}"/>
              </a:ext>
            </a:extLst>
          </p:cNvPr>
          <p:cNvSpPr txBox="1"/>
          <p:nvPr/>
        </p:nvSpPr>
        <p:spPr>
          <a:xfrm>
            <a:off x="6815668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0BD999-A00D-1B0E-9429-AB4E8256550B}"/>
              </a:ext>
            </a:extLst>
          </p:cNvPr>
          <p:cNvSpPr txBox="1"/>
          <p:nvPr/>
        </p:nvSpPr>
        <p:spPr>
          <a:xfrm>
            <a:off x="6815667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99693C-F4FC-3FE7-4B87-C90EA4EE8CCD}"/>
              </a:ext>
            </a:extLst>
          </p:cNvPr>
          <p:cNvSpPr txBox="1"/>
          <p:nvPr/>
        </p:nvSpPr>
        <p:spPr>
          <a:xfrm>
            <a:off x="6866468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D1DBCF-7164-8C96-C462-00AAF9157A14}"/>
              </a:ext>
            </a:extLst>
          </p:cNvPr>
          <p:cNvSpPr txBox="1"/>
          <p:nvPr/>
        </p:nvSpPr>
        <p:spPr>
          <a:xfrm>
            <a:off x="6866468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62B6DB-7895-5F2E-C44F-6B71E29C129F}"/>
              </a:ext>
            </a:extLst>
          </p:cNvPr>
          <p:cNvSpPr txBox="1"/>
          <p:nvPr/>
        </p:nvSpPr>
        <p:spPr>
          <a:xfrm>
            <a:off x="10574866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2B3FC-8AA8-3D92-B76F-552ACC6D71D1}"/>
              </a:ext>
            </a:extLst>
          </p:cNvPr>
          <p:cNvSpPr txBox="1"/>
          <p:nvPr/>
        </p:nvSpPr>
        <p:spPr>
          <a:xfrm>
            <a:off x="10574865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2EB5BB-0A8B-3293-7E93-BA6BC7D62BED}"/>
              </a:ext>
            </a:extLst>
          </p:cNvPr>
          <p:cNvSpPr txBox="1"/>
          <p:nvPr/>
        </p:nvSpPr>
        <p:spPr>
          <a:xfrm>
            <a:off x="10625666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C4DD4D-7DAF-BFDC-B85E-12361C729AD8}"/>
              </a:ext>
            </a:extLst>
          </p:cNvPr>
          <p:cNvSpPr txBox="1"/>
          <p:nvPr/>
        </p:nvSpPr>
        <p:spPr>
          <a:xfrm>
            <a:off x="10625666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813F7D-ABCA-F54C-A93B-C6206DD2353E}"/>
              </a:ext>
            </a:extLst>
          </p:cNvPr>
          <p:cNvSpPr txBox="1"/>
          <p:nvPr/>
        </p:nvSpPr>
        <p:spPr>
          <a:xfrm>
            <a:off x="8153403" y="1121008"/>
            <a:ext cx="391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逆に暇がない</a:t>
            </a:r>
            <a:endParaRPr kumimoji="1" lang="ja-JP" altLang="en-US" sz="48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19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9B321-A056-BE0C-32B0-9052921E5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87959A-C0A0-A756-8D7F-608ECAF2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43AFF759-1D93-0F70-F2A5-C16E57B9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7D83E70-3A30-242C-CBD5-2A37CCF53B40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せっかくなら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6000" b="1" dirty="0">
                <a:solidFill>
                  <a:srgbClr val="F64B2E"/>
                </a:solidFill>
              </a:rPr>
              <a:t>箱根駅伝 </a:t>
            </a:r>
            <a:r>
              <a:rPr lang="en-US" altLang="ja-JP" sz="6000" b="1" dirty="0">
                <a:solidFill>
                  <a:srgbClr val="F64B2E"/>
                </a:solidFill>
              </a:rPr>
              <a:t>+ α</a:t>
            </a: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楽しんでほしい！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5175AC-4C0A-3128-D666-F55EE7D8028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5367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6791E-083D-6DFC-BC17-31D509B3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8ECF48-7CB9-20E2-DF2F-C1AF720F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9C001B7F-E866-8357-61AF-09F334B6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AD803C5-3B4C-9301-1E47-867A8F4FBCE9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ご清聴ありがとうございました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AFAF38-0D3A-014D-C70D-7130DB91BC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41260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957-873C-B092-EF0D-8B958F55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3C1411-9245-A0EA-793B-3C5040C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9FC43-BFEC-B5FC-3A32-CC86C4628A5B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8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楽しい人！！！</a:t>
            </a: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ED3F7D27-BB86-5841-FBFB-C2902D9E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4C577C-199A-2950-5A42-E735E7756A0A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14813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52EA-1E57-D4D7-F5B4-CB86A2AF5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B41C2A-2937-A5EE-E954-18AF7EB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9C9C259-71AB-2BC9-DEFF-617FA09EBAA8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まぁそうよな</a:t>
            </a:r>
            <a:endParaRPr kumimoji="1" lang="ja-JP" alt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59A28CA2-444B-BA4B-F6C0-077B2B6C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944E2-AF43-9742-418A-43CAAFF5ED2F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9271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1AB5-995B-D1C9-B3C1-C0AEEBD4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7CD7A-4876-C4A8-0E8B-7EF24B9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よく聞く声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選手が</a:t>
            </a:r>
            <a:r>
              <a:rPr kumimoji="1" lang="ja-JP" altLang="en-US" sz="3200" b="1" dirty="0"/>
              <a:t>走ってるだけ</a:t>
            </a:r>
            <a:r>
              <a:rPr kumimoji="1" lang="ja-JP" altLang="en-US" dirty="0"/>
              <a:t>の映像を見て何が面白いの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正月何も見るものがないから見てるだけ</a:t>
            </a:r>
            <a:endParaRPr kumimoji="1" lang="en-US" altLang="ja-JP" dirty="0"/>
          </a:p>
          <a:p>
            <a:pPr lvl="1"/>
            <a:r>
              <a:rPr lang="ja-JP" altLang="en-US" sz="3200" b="1" dirty="0"/>
              <a:t>応援するチームがない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誰</a:t>
            </a:r>
            <a:r>
              <a:rPr kumimoji="1" lang="ja-JP" altLang="en-US" dirty="0"/>
              <a:t>が走ってんの</a:t>
            </a:r>
            <a:endParaRPr kumimoji="1" lang="en-US" altLang="ja-JP" dirty="0"/>
          </a:p>
          <a:p>
            <a:pPr lvl="1"/>
            <a:r>
              <a:rPr kumimoji="1" lang="ja-JP" altLang="en-US" sz="4000" b="1" dirty="0"/>
              <a:t>長い</a:t>
            </a:r>
            <a:endParaRPr kumimoji="1" lang="en-US" altLang="ja-JP" sz="4000" b="1" dirty="0"/>
          </a:p>
          <a:p>
            <a:pPr lvl="1"/>
            <a:r>
              <a:rPr lang="ja-JP" altLang="en-US" dirty="0"/>
              <a:t>特に</a:t>
            </a:r>
            <a:r>
              <a:rPr lang="ja-JP" altLang="en-US" sz="3600" dirty="0">
                <a:solidFill>
                  <a:srgbClr val="FF0000"/>
                </a:solidFill>
              </a:rPr>
              <a:t>盛り上がるポイントがない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監督がうるさい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73E1D-EAF8-4338-017C-39BAF86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ABF7-C101-351F-1C2A-78A1DCDA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28B22A-8B58-98DB-1AD2-BC285D96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F6734F0-D09F-B370-C2B9-26B8CF89EBB6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たしかにな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8FE3E049-3A1E-47CC-2194-347DA953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9A9C0B-0F6B-D69D-8BD8-F4ABF1B0047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7008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CA57-4E11-85B7-4D5A-9355C478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ADD570-88E8-F8D3-009E-FBD0CAF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196AA3-18DE-9704-B84A-7776D2B19DFA}"/>
              </a:ext>
            </a:extLst>
          </p:cNvPr>
          <p:cNvSpPr/>
          <p:nvPr/>
        </p:nvSpPr>
        <p:spPr>
          <a:xfrm>
            <a:off x="381001" y="575733"/>
            <a:ext cx="8356599" cy="3398308"/>
          </a:xfrm>
          <a:prstGeom prst="wedgeRoundRectCallout">
            <a:avLst>
              <a:gd name="adj1" fmla="val 58836"/>
              <a:gd name="adj2" fmla="val 5253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rgbClr val="FF0000"/>
                </a:solidFill>
              </a:rPr>
              <a:t>高校野球</a:t>
            </a:r>
            <a:endParaRPr kumimoji="1" lang="en-US" altLang="ja-JP" sz="8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</a:t>
            </a:r>
            <a:r>
              <a:rPr kumimoji="1" lang="ja-JP" altLang="en-US" sz="8000" dirty="0">
                <a:solidFill>
                  <a:srgbClr val="FF0000"/>
                </a:solidFill>
              </a:rPr>
              <a:t>楽しめる</a:t>
            </a:r>
          </a:p>
        </p:txBody>
      </p:sp>
      <p:pic>
        <p:nvPicPr>
          <p:cNvPr id="5" name="グラフィックス 4" descr="野球">
            <a:extLst>
              <a:ext uri="{FF2B5EF4-FFF2-40B4-BE49-F238E27FC236}">
                <a16:creationId xmlns:a16="http://schemas.microsoft.com/office/drawing/2014/main" id="{79B09C4B-A1D4-932F-FFC0-946C898B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200" y="3707196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A9D2A58-7D9A-1B76-47F0-E788C85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グラフィックス 4" descr="混乱した人">
            <a:extLst>
              <a:ext uri="{FF2B5EF4-FFF2-40B4-BE49-F238E27FC236}">
                <a16:creationId xmlns:a16="http://schemas.microsoft.com/office/drawing/2014/main" id="{00460F0D-045D-1BAC-9EEF-CD027FA7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668DBEC-C81B-B4C5-03FA-9772CCB8B083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なぜ</a:t>
            </a:r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sz="6000" b="1" dirty="0">
                <a:solidFill>
                  <a:srgbClr val="FF0000"/>
                </a:solidFill>
              </a:rPr>
              <a:t>楽しめる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のか？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1C44CE-F619-7711-11DB-E6BDC3D707C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50259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EA83D3-DB1E-4718-89D5-EE8EE5E6DE09}">
  <we:reference id="wa104051163" version="1.2.0.3" store="ja-JP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1672</Words>
  <Application>Microsoft Office PowerPoint</Application>
  <PresentationFormat>ワイド画面</PresentationFormat>
  <Paragraphs>559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游ゴシック</vt:lpstr>
      <vt:lpstr>Arial</vt:lpstr>
      <vt:lpstr>Calibri</vt:lpstr>
      <vt:lpstr>Wingdings</vt:lpstr>
      <vt:lpstr>Office テーマ</vt:lpstr>
      <vt:lpstr>箱根駅伝を楽しむために</vt:lpstr>
      <vt:lpstr>自己紹介</vt:lpstr>
      <vt:lpstr>PowerPoint プレゼンテーション</vt:lpstr>
      <vt:lpstr>PowerPoint プレゼンテーション</vt:lpstr>
      <vt:lpstr>PowerPoint プレゼンテーション</vt:lpstr>
      <vt:lpstr>箱根駅伝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MSSCで比較(Motivation Scale for Sport Consumption)[1]</vt:lpstr>
      <vt:lpstr>MSCCで比較</vt:lpstr>
      <vt:lpstr>MSCCで比較</vt:lpstr>
      <vt:lpstr>MSCCで比較</vt:lpstr>
      <vt:lpstr>戸梶の感動喚起モデル[2]</vt:lpstr>
      <vt:lpstr>戸梶の感動喚起モデル[2]</vt:lpstr>
      <vt:lpstr>PowerPoint プレゼンテーション</vt:lpstr>
      <vt:lpstr>箱根駅伝(前提)</vt:lpstr>
      <vt:lpstr>PowerPoint プレゼンテーション</vt:lpstr>
      <vt:lpstr>選手のスピード</vt:lpstr>
      <vt:lpstr>選手のスピード</vt:lpstr>
      <vt:lpstr>選手のスピード</vt:lpstr>
      <vt:lpstr>選手のスピード</vt:lpstr>
      <vt:lpstr>選手のスピード</vt:lpstr>
      <vt:lpstr>選手のスピード</vt:lpstr>
      <vt:lpstr>選手のスピード</vt:lpstr>
      <vt:lpstr>タイムを知れば</vt:lpstr>
      <vt:lpstr>今年の箱根駅伝予想</vt:lpstr>
      <vt:lpstr>PowerPoint プレゼンテーション</vt:lpstr>
      <vt:lpstr>応援するチームがないなら</vt:lpstr>
      <vt:lpstr>1年間のスケジュール</vt:lpstr>
      <vt:lpstr>1年間のスケジュール</vt:lpstr>
      <vt:lpstr>1年間のスケジュール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初田 朱雀</dc:creator>
  <cp:lastModifiedBy>朱雀 初田</cp:lastModifiedBy>
  <cp:revision>1277</cp:revision>
  <dcterms:created xsi:type="dcterms:W3CDTF">2020-12-05T04:05:44Z</dcterms:created>
  <dcterms:modified xsi:type="dcterms:W3CDTF">2025-01-30T22:01:09Z</dcterms:modified>
</cp:coreProperties>
</file>