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60" r:id="rId3"/>
    <p:sldId id="261" r:id="rId4"/>
    <p:sldId id="259" r:id="rId5"/>
    <p:sldId id="262" r:id="rId6"/>
    <p:sldId id="263" r:id="rId7"/>
    <p:sldId id="264" r:id="rId8"/>
    <p:sldId id="296" r:id="rId9"/>
    <p:sldId id="267" r:id="rId10"/>
    <p:sldId id="266" r:id="rId11"/>
    <p:sldId id="305" r:id="rId12"/>
    <p:sldId id="268" r:id="rId13"/>
    <p:sldId id="290" r:id="rId14"/>
    <p:sldId id="292" r:id="rId15"/>
    <p:sldId id="293" r:id="rId16"/>
    <p:sldId id="294" r:id="rId17"/>
    <p:sldId id="295" r:id="rId18"/>
    <p:sldId id="303" r:id="rId19"/>
    <p:sldId id="270" r:id="rId20"/>
    <p:sldId id="274" r:id="rId21"/>
    <p:sldId id="271" r:id="rId22"/>
    <p:sldId id="298" r:id="rId23"/>
    <p:sldId id="276" r:id="rId24"/>
    <p:sldId id="300" r:id="rId25"/>
    <p:sldId id="301" r:id="rId26"/>
    <p:sldId id="302" r:id="rId27"/>
    <p:sldId id="299" r:id="rId28"/>
    <p:sldId id="277" r:id="rId29"/>
    <p:sldId id="279" r:id="rId30"/>
    <p:sldId id="278" r:id="rId31"/>
    <p:sldId id="280" r:id="rId32"/>
    <p:sldId id="281" r:id="rId33"/>
    <p:sldId id="273" r:id="rId34"/>
    <p:sldId id="282" r:id="rId35"/>
    <p:sldId id="283" r:id="rId36"/>
    <p:sldId id="284" r:id="rId37"/>
    <p:sldId id="285" r:id="rId38"/>
    <p:sldId id="288" r:id="rId39"/>
    <p:sldId id="286" r:id="rId40"/>
    <p:sldId id="289" r:id="rId41"/>
    <p:sldId id="304" r:id="rId42"/>
    <p:sldId id="287" r:id="rId43"/>
    <p:sldId id="306" r:id="rId44"/>
    <p:sldId id="307" r:id="rId45"/>
    <p:sldId id="265" r:id="rId4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86C0"/>
    <a:srgbClr val="1F1F1F"/>
    <a:srgbClr val="B5C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>
        <p:scale>
          <a:sx n="75" d="100"/>
          <a:sy n="75" d="100"/>
        </p:scale>
        <p:origin x="28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FE95747-7FDB-4465-B093-4E79312EEF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F7666A-A554-FFB6-676B-B3DF60C9C3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0C20C-7A18-40C8-9999-BDC67FBB8458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352E83-78AC-EC6D-D20E-82E3BFBD53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465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4522C-AFC9-41CE-A894-3AD9CAFBC704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EE981-7732-41D3-AB89-E4466479D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14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1BE16-21B8-356C-24E0-5BB0AF760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8644CE-A988-B885-5EC0-1D720BF9E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11208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EC6B3-5D8C-0E37-CC95-B5F9D52F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9AFF9-FEBF-C8A6-620E-DBB2204F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BA8A3B-5D31-C412-F610-B8B8D0C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D8D166-F4B5-33F3-4409-55303B6BCB96}"/>
              </a:ext>
            </a:extLst>
          </p:cNvPr>
          <p:cNvSpPr/>
          <p:nvPr userDrawn="1"/>
        </p:nvSpPr>
        <p:spPr>
          <a:xfrm flipV="1">
            <a:off x="856673" y="3916219"/>
            <a:ext cx="10478654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18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DFBB0-94FD-0CCC-816F-DD6AADD7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E3382C-3E86-93C3-1508-A4BD86D7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EEAEB7-1C36-D8D1-DA73-BF13552E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34959C-CB78-9C6C-A536-CDA6956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9CA226-8B45-1EC1-4493-5406EE43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54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FCAA40-9083-9F9B-19A2-F447846F1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18688A-176F-5A53-7D0A-9D898C04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F4924C-DF4A-8A0B-4805-DE3754DE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3D258-39AA-F907-F74D-88C2787F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509D5-5EFA-5BE9-E3C7-A28134CA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5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DB13D-C1DC-4AEC-6FB1-8804407F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B4694-3EE7-905A-46C2-E4CC5D30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BB1282-C1EC-437A-9C49-6ACDB58A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443087-C321-3AB8-E0CA-073263E0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02BA7-5662-18EB-6DB6-3024331E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6C1978-DC41-4885-55C8-D8C89BFBDAA5}"/>
              </a:ext>
            </a:extLst>
          </p:cNvPr>
          <p:cNvSpPr/>
          <p:nvPr userDrawn="1"/>
        </p:nvSpPr>
        <p:spPr>
          <a:xfrm>
            <a:off x="692727" y="1360457"/>
            <a:ext cx="1149927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6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3686B-414E-A604-580A-24CE9A73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3FBBC1-8EBA-4D7B-307D-F33AE0BBA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DD0F67-EFC4-E89B-BD55-6BDD1EA7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237B0-BC20-9BAC-0D99-878CAE64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76D39-2C26-1DCE-005E-3E0492A8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9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2940E-D717-58FE-8E9F-1BCF50F5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FAD283-BAC5-8B4B-803B-3BE9A1C76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59600"/>
            <a:ext cx="5181600" cy="4517362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3A54F9-C783-35C7-68D5-480D89AD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9599"/>
            <a:ext cx="5181600" cy="4517363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3CB7E1-7A41-DB46-CE48-26475DD5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8F915-9109-2AE4-C9B0-8FDE85D6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7D419-0D38-1C04-4FCE-56B5ACF9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74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31CAA-8BAF-3310-3CDB-2FC7FF43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059FF5-7863-961C-234A-DF2E91C5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C8EE8A-165B-C418-ADCB-BAB478F92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7280DD-5FEC-399B-5DA0-E73588CF8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9241D6-8871-AC84-940E-12A3FA091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299170-2865-1947-1B57-E4A88280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414E9A-5898-F1FA-839B-4D7E3F7B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9625B6-DADC-21AE-C2CA-E537FCDD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53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EE1EF-71DD-323A-6FD6-7AD87105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4918A3-6BB3-B3C4-D842-E4BBAFAB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BB6167-8348-1F30-3798-FC92FD32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8E9FC9-DEA5-BA1E-E96B-62185F1A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5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45F976-238E-7DDE-7998-29DFECC0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627DED-0D67-2ED8-8077-DF337149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741F76-8339-7ED3-46A0-1AFDB04D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93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C7CF2-5BAF-152B-299F-1675D44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5A7FCB-FDBD-E804-ABB1-4EA4146E8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4D6DB3-2D2F-9B42-3614-B4F8ECE4D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791A98-D113-A213-FACB-EECC7BAE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590881-C8C8-3E08-8A12-69DB7FA2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BBDDB0-26DE-F537-CE92-9FEAC5CA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55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3ED7F-3295-B15B-765D-7FBB4E1D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DCCA9B-8F5B-D0A5-6881-519B6FE2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66D23C-6757-EBA0-428C-136FDFBE0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C37FB1-F7FB-2625-9111-7F0D492E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900319-77CD-FF86-9871-BC0B50F2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D11982-78D2-75BA-31C3-8B2BEE8A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72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4040DC-6745-6FB6-CB6F-C438E54A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332"/>
          </a:xfrm>
          <a:prstGeom prst="rect">
            <a:avLst/>
          </a:prstGeom>
        </p:spPr>
        <p:txBody>
          <a:bodyPr vert="horz" lIns="91440" tIns="10800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021FEF-192A-8BC3-A937-79B911BE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157"/>
            <a:ext cx="10515600" cy="45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787B70-5DF9-994A-9342-85493ECA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205792-3F04-46B6-8D68-E8B7A9B2EC46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FC317F-1E82-4696-8705-93612430E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6EC16-49C6-0E9A-E8A8-CFD6B00D9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6" name="Picture 2" descr="株式会社ラクスのプレスキット｜PR TIMES">
            <a:extLst>
              <a:ext uri="{FF2B5EF4-FFF2-40B4-BE49-F238E27FC236}">
                <a16:creationId xmlns:a16="http://schemas.microsoft.com/office/drawing/2014/main" id="{3380C99A-AD87-303F-4025-C93F8CAC15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8" r="22779"/>
          <a:stretch/>
        </p:blipFill>
        <p:spPr bwMode="auto">
          <a:xfrm>
            <a:off x="11645404" y="0"/>
            <a:ext cx="546596" cy="54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4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游ゴシック" panose="020B0400000000000000" pitchFamily="34" charset="-128"/>
          <a:ea typeface="游ゴシック" panose="020B04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6436F-F616-4490-EBC6-620F25637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7</a:t>
            </a:r>
            <a:r>
              <a:rPr lang="ja-JP" altLang="en-US" dirty="0"/>
              <a:t>章　</a:t>
            </a:r>
            <a:br>
              <a:rPr lang="en-US" altLang="ja-JP" dirty="0"/>
            </a:br>
            <a:r>
              <a:rPr lang="ja-JP" altLang="en-US" dirty="0"/>
              <a:t>制御フローを読みやすく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73DD06-A85A-739D-1FFF-7B6E9E645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ja-JP" dirty="0"/>
          </a:p>
          <a:p>
            <a:pPr algn="r"/>
            <a:r>
              <a:rPr lang="en-US" altLang="ja-JP" dirty="0"/>
              <a:t>24</a:t>
            </a:r>
            <a:r>
              <a:rPr lang="ja-JP" altLang="en-US" dirty="0"/>
              <a:t>卒　初田 玲音</a:t>
            </a:r>
          </a:p>
        </p:txBody>
      </p:sp>
    </p:spTree>
    <p:extLst>
      <p:ext uri="{BB962C8B-B14F-4D97-AF65-F5344CB8AC3E}">
        <p14:creationId xmlns:p14="http://schemas.microsoft.com/office/powerpoint/2010/main" val="1107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6E6549-265F-F799-8B9D-9209A38D918F}"/>
              </a:ext>
            </a:extLst>
          </p:cNvPr>
          <p:cNvSpPr txBox="1"/>
          <p:nvPr/>
        </p:nvSpPr>
        <p:spPr>
          <a:xfrm>
            <a:off x="1238864" y="3655142"/>
            <a:ext cx="9714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</a:rPr>
              <a:t>できるだけ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「自然」</a:t>
            </a:r>
            <a:r>
              <a:rPr kumimoji="1" lang="ja-JP" altLang="en-US" sz="4000" dirty="0">
                <a:solidFill>
                  <a:schemeClr val="bg1"/>
                </a:solidFill>
              </a:rPr>
              <a:t>にする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F95020-0DF1-38CD-327F-1AA8E7A8D3DD}"/>
              </a:ext>
            </a:extLst>
          </p:cNvPr>
          <p:cNvSpPr txBox="1"/>
          <p:nvPr/>
        </p:nvSpPr>
        <p:spPr>
          <a:xfrm>
            <a:off x="4980039" y="2187195"/>
            <a:ext cx="2231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solidFill>
                  <a:schemeClr val="bg1"/>
                </a:solidFill>
              </a:rPr>
              <a:t>鍵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5A644E0-6B57-D0F3-2BEE-E1D10491E460}"/>
              </a:ext>
            </a:extLst>
          </p:cNvPr>
          <p:cNvCxnSpPr>
            <a:cxnSpLocks/>
          </p:cNvCxnSpPr>
          <p:nvPr/>
        </p:nvCxnSpPr>
        <p:spPr>
          <a:xfrm>
            <a:off x="5363497" y="3168445"/>
            <a:ext cx="146500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67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032F0-E7F3-82D6-5AA5-48A99B2E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D2BCE-BE08-33C2-14B2-DCFE9C63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条件式の引数</a:t>
            </a:r>
            <a:endParaRPr lang="en-US" altLang="ja-JP" dirty="0"/>
          </a:p>
          <a:p>
            <a:r>
              <a:rPr lang="en-US" altLang="ja-JP" dirty="0"/>
              <a:t>i</a:t>
            </a:r>
            <a:r>
              <a:rPr kumimoji="1" lang="en-US" altLang="ja-JP" dirty="0"/>
              <a:t>f/else </a:t>
            </a:r>
            <a:r>
              <a:rPr kumimoji="1" lang="ja-JP" altLang="en-US" dirty="0"/>
              <a:t>の並び順</a:t>
            </a:r>
            <a:endParaRPr kumimoji="1"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項演算子は避けよ</a:t>
            </a:r>
            <a:endParaRPr lang="en-US" altLang="ja-JP" dirty="0"/>
          </a:p>
          <a:p>
            <a:r>
              <a:rPr lang="en-US" altLang="ja-JP" dirty="0"/>
              <a:t>do/while</a:t>
            </a:r>
            <a:r>
              <a:rPr lang="ja-JP" altLang="en-US" dirty="0"/>
              <a:t>は避けよ</a:t>
            </a:r>
            <a:endParaRPr lang="en-US" altLang="ja-JP" dirty="0"/>
          </a:p>
          <a:p>
            <a:r>
              <a:rPr lang="ja-JP" altLang="en-US" dirty="0"/>
              <a:t>ネストは浅くせよ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344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条件式の引数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左側 </a:t>
            </a:r>
            <a:r>
              <a:rPr kumimoji="1" lang="en-US" altLang="ja-JP" dirty="0"/>
              <a:t>: </a:t>
            </a:r>
            <a:r>
              <a:rPr kumimoji="1" lang="ja-JP" altLang="en-US" b="1" dirty="0"/>
              <a:t>調査対象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lang="ja-JP" altLang="en-US" dirty="0"/>
              <a:t>右側</a:t>
            </a:r>
            <a:r>
              <a:rPr lang="en-US" altLang="ja-JP" dirty="0"/>
              <a:t> : </a:t>
            </a:r>
            <a:r>
              <a:rPr lang="ja-JP" altLang="en-US" b="1" dirty="0"/>
              <a:t>比較対象</a:t>
            </a:r>
            <a:endParaRPr kumimoji="1" lang="ja-JP" altLang="en-US" b="1" dirty="0"/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A11A6526-71CF-8D2B-BD94-A7A35EF899CE}"/>
              </a:ext>
            </a:extLst>
          </p:cNvPr>
          <p:cNvSpPr txBox="1">
            <a:spLocks/>
          </p:cNvSpPr>
          <p:nvPr/>
        </p:nvSpPr>
        <p:spPr>
          <a:xfrm>
            <a:off x="1034845" y="2772697"/>
            <a:ext cx="4726858" cy="3720177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&gt;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057C4E-8F7C-6859-038E-9D483BABF738}"/>
              </a:ext>
            </a:extLst>
          </p:cNvPr>
          <p:cNvSpPr txBox="1"/>
          <p:nvPr/>
        </p:nvSpPr>
        <p:spPr>
          <a:xfrm>
            <a:off x="5958348" y="2772697"/>
            <a:ext cx="57715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条件を</a:t>
            </a:r>
            <a:r>
              <a:rPr kumimoji="1" lang="ja-JP" altLang="en-US" sz="2800" b="1" dirty="0"/>
              <a:t>日本語</a:t>
            </a:r>
            <a:r>
              <a:rPr kumimoji="1" lang="ja-JP" altLang="en-US" sz="2800" dirty="0"/>
              <a:t>で考えると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b="1" dirty="0">
                <a:solidFill>
                  <a:srgbClr val="FF0000"/>
                </a:solidFill>
              </a:rPr>
              <a:t>自然</a:t>
            </a:r>
            <a:endParaRPr kumimoji="1" lang="en-US" altLang="ja-JP" sz="28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kumimoji="1" lang="ja-JP" altLang="en-US" sz="2800" dirty="0"/>
              <a:t>が</a:t>
            </a:r>
            <a:r>
              <a:rPr lang="en-US" altLang="ja-JP" sz="28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kumimoji="1" lang="ja-JP" altLang="en-US" sz="2800" dirty="0"/>
              <a:t>未満なら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b="1" dirty="0">
                <a:solidFill>
                  <a:schemeClr val="accent2"/>
                </a:solidFill>
              </a:rPr>
              <a:t>不自然</a:t>
            </a:r>
            <a:endParaRPr kumimoji="1" lang="en-US" altLang="ja-JP" sz="2800" b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kumimoji="1" lang="ja-JP" altLang="en-US" sz="2800" dirty="0"/>
              <a:t>が</a:t>
            </a:r>
            <a:r>
              <a:rPr lang="en-US" altLang="ja-JP" sz="28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kumimoji="1" lang="ja-JP" altLang="en-US" sz="2800" dirty="0"/>
              <a:t>より大きいなら</a:t>
            </a:r>
            <a:endParaRPr kumimoji="1" lang="en-US" altLang="ja-JP" sz="2800" dirty="0"/>
          </a:p>
        </p:txBody>
      </p:sp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F9650CB2-4024-AE6E-293E-64B78D8635CE}"/>
              </a:ext>
            </a:extLst>
          </p:cNvPr>
          <p:cNvSpPr/>
          <p:nvPr/>
        </p:nvSpPr>
        <p:spPr>
          <a:xfrm>
            <a:off x="838200" y="2627669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乗算記号 7">
            <a:extLst>
              <a:ext uri="{FF2B5EF4-FFF2-40B4-BE49-F238E27FC236}">
                <a16:creationId xmlns:a16="http://schemas.microsoft.com/office/drawing/2014/main" id="{270E4AF1-711A-367C-81C0-7509F8A2D7CF}"/>
              </a:ext>
            </a:extLst>
          </p:cNvPr>
          <p:cNvSpPr/>
          <p:nvPr/>
        </p:nvSpPr>
        <p:spPr>
          <a:xfrm>
            <a:off x="709151" y="4545456"/>
            <a:ext cx="651387" cy="651387"/>
          </a:xfrm>
          <a:prstGeom prst="mathMultiply">
            <a:avLst>
              <a:gd name="adj1" fmla="val 159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762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if/else </a:t>
            </a:r>
            <a:r>
              <a:rPr kumimoji="1" lang="ja-JP" altLang="en-US" dirty="0"/>
              <a:t>の並び順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条件式が異なる</a:t>
            </a:r>
            <a:r>
              <a:rPr lang="en-US" altLang="ja-JP" sz="2000" dirty="0"/>
              <a:t>(</a:t>
            </a:r>
            <a:r>
              <a:rPr lang="ja-JP" altLang="en-US" sz="2000" dirty="0"/>
              <a:t>どちらも内容としては同じ</a:t>
            </a:r>
            <a:r>
              <a:rPr lang="en-US" altLang="ja-JP" sz="2000" dirty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7446251D-7EBC-D3BA-E9A1-FA2778AE23AB}"/>
              </a:ext>
            </a:extLst>
          </p:cNvPr>
          <p:cNvSpPr txBox="1">
            <a:spLocks/>
          </p:cNvSpPr>
          <p:nvPr/>
        </p:nvSpPr>
        <p:spPr>
          <a:xfrm>
            <a:off x="291601" y="2310578"/>
            <a:ext cx="5652000" cy="417118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//A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//B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コンテンツ プレースホルダー 6">
            <a:extLst>
              <a:ext uri="{FF2B5EF4-FFF2-40B4-BE49-F238E27FC236}">
                <a16:creationId xmlns:a16="http://schemas.microsoft.com/office/drawing/2014/main" id="{2F26D8DF-D2E2-57C1-E989-D8075C9DD171}"/>
              </a:ext>
            </a:extLst>
          </p:cNvPr>
          <p:cNvSpPr txBox="1">
            <a:spLocks/>
          </p:cNvSpPr>
          <p:nvPr/>
        </p:nvSpPr>
        <p:spPr>
          <a:xfrm>
            <a:off x="6249308" y="2310578"/>
            <a:ext cx="5651091" cy="4171182"/>
          </a:xfrm>
          <a:prstGeom prst="rect">
            <a:avLst/>
          </a:prstGeom>
          <a:solidFill>
            <a:srgbClr val="1F1F1F"/>
          </a:solidFill>
        </p:spPr>
        <p:txBody>
          <a:bodyPr lIns="180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//B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//A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D6224F2-D8A7-19F0-8258-6A1441722F26}"/>
              </a:ext>
            </a:extLst>
          </p:cNvPr>
          <p:cNvSpPr/>
          <p:nvPr/>
        </p:nvSpPr>
        <p:spPr>
          <a:xfrm>
            <a:off x="139201" y="20647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7156BFE-FFE8-0A8F-0B30-A271C1ACFE46}"/>
              </a:ext>
            </a:extLst>
          </p:cNvPr>
          <p:cNvSpPr/>
          <p:nvPr/>
        </p:nvSpPr>
        <p:spPr>
          <a:xfrm>
            <a:off x="6096000" y="2038777"/>
            <a:ext cx="668593" cy="668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08781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if/else </a:t>
            </a:r>
            <a:r>
              <a:rPr kumimoji="1" lang="ja-JP" altLang="en-US" dirty="0"/>
              <a:t>の並び順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条件式が異なる</a:t>
            </a:r>
            <a:r>
              <a:rPr lang="en-US" altLang="ja-JP" sz="2000" dirty="0"/>
              <a:t>(</a:t>
            </a:r>
            <a:r>
              <a:rPr lang="ja-JP" altLang="en-US" sz="2000" dirty="0"/>
              <a:t>どちらも内容としては同じ</a:t>
            </a:r>
            <a:r>
              <a:rPr lang="en-US" altLang="ja-JP" sz="2000" dirty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7446251D-7EBC-D3BA-E9A1-FA2778AE23AB}"/>
              </a:ext>
            </a:extLst>
          </p:cNvPr>
          <p:cNvSpPr txBox="1">
            <a:spLocks/>
          </p:cNvSpPr>
          <p:nvPr/>
        </p:nvSpPr>
        <p:spPr>
          <a:xfrm>
            <a:off x="291601" y="2310578"/>
            <a:ext cx="5652000" cy="417118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//A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//B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コンテンツ プレースホルダー 6">
            <a:extLst>
              <a:ext uri="{FF2B5EF4-FFF2-40B4-BE49-F238E27FC236}">
                <a16:creationId xmlns:a16="http://schemas.microsoft.com/office/drawing/2014/main" id="{2F26D8DF-D2E2-57C1-E989-D8075C9DD171}"/>
              </a:ext>
            </a:extLst>
          </p:cNvPr>
          <p:cNvSpPr txBox="1">
            <a:spLocks/>
          </p:cNvSpPr>
          <p:nvPr/>
        </p:nvSpPr>
        <p:spPr>
          <a:xfrm>
            <a:off x="6249308" y="2310578"/>
            <a:ext cx="5651091" cy="4171182"/>
          </a:xfrm>
          <a:prstGeom prst="rect">
            <a:avLst/>
          </a:prstGeom>
          <a:solidFill>
            <a:srgbClr val="1F1F1F"/>
          </a:solidFill>
        </p:spPr>
        <p:txBody>
          <a:bodyPr lIns="180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//B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//A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D6224F2-D8A7-19F0-8258-6A1441722F26}"/>
              </a:ext>
            </a:extLst>
          </p:cNvPr>
          <p:cNvSpPr/>
          <p:nvPr/>
        </p:nvSpPr>
        <p:spPr>
          <a:xfrm>
            <a:off x="139201" y="20647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7156BFE-FFE8-0A8F-0B30-A271C1ACFE46}"/>
              </a:ext>
            </a:extLst>
          </p:cNvPr>
          <p:cNvSpPr/>
          <p:nvPr/>
        </p:nvSpPr>
        <p:spPr>
          <a:xfrm>
            <a:off x="6096000" y="2038777"/>
            <a:ext cx="668593" cy="668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4B65ED6-5EC9-0C23-67DF-53B94A85EEA8}"/>
              </a:ext>
            </a:extLst>
          </p:cNvPr>
          <p:cNvSpPr/>
          <p:nvPr/>
        </p:nvSpPr>
        <p:spPr>
          <a:xfrm>
            <a:off x="868680" y="2824480"/>
            <a:ext cx="1554480" cy="60452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552FA36-C447-C74B-1F07-76C05FBAE5F8}"/>
              </a:ext>
            </a:extLst>
          </p:cNvPr>
          <p:cNvSpPr/>
          <p:nvPr/>
        </p:nvSpPr>
        <p:spPr>
          <a:xfrm>
            <a:off x="6818376" y="2824480"/>
            <a:ext cx="1554480" cy="60452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6842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if/else </a:t>
            </a:r>
            <a:r>
              <a:rPr kumimoji="1" lang="ja-JP" altLang="en-US" dirty="0"/>
              <a:t>の並び順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条件式が異なる</a:t>
            </a:r>
            <a:r>
              <a:rPr lang="en-US" altLang="ja-JP" sz="2000" dirty="0"/>
              <a:t>(</a:t>
            </a:r>
            <a:r>
              <a:rPr lang="ja-JP" altLang="en-US" sz="2000" dirty="0"/>
              <a:t>どちらも内容としては同じ</a:t>
            </a:r>
            <a:r>
              <a:rPr lang="en-US" altLang="ja-JP" sz="2000" dirty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7446251D-7EBC-D3BA-E9A1-FA2778AE23AB}"/>
              </a:ext>
            </a:extLst>
          </p:cNvPr>
          <p:cNvSpPr txBox="1">
            <a:spLocks/>
          </p:cNvSpPr>
          <p:nvPr/>
        </p:nvSpPr>
        <p:spPr>
          <a:xfrm>
            <a:off x="291601" y="2310578"/>
            <a:ext cx="5652000" cy="417118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//A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//B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コンテンツ プレースホルダー 6">
            <a:extLst>
              <a:ext uri="{FF2B5EF4-FFF2-40B4-BE49-F238E27FC236}">
                <a16:creationId xmlns:a16="http://schemas.microsoft.com/office/drawing/2014/main" id="{2F26D8DF-D2E2-57C1-E989-D8075C9DD171}"/>
              </a:ext>
            </a:extLst>
          </p:cNvPr>
          <p:cNvSpPr txBox="1">
            <a:spLocks/>
          </p:cNvSpPr>
          <p:nvPr/>
        </p:nvSpPr>
        <p:spPr>
          <a:xfrm>
            <a:off x="6249308" y="2310578"/>
            <a:ext cx="5651091" cy="41711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lIns="180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//B</a:t>
            </a:r>
            <a:endParaRPr lang="en-US" altLang="ja-JP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//A</a:t>
            </a:r>
            <a:endParaRPr lang="en-US" altLang="ja-JP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D6224F2-D8A7-19F0-8258-6A1441722F26}"/>
              </a:ext>
            </a:extLst>
          </p:cNvPr>
          <p:cNvSpPr/>
          <p:nvPr/>
        </p:nvSpPr>
        <p:spPr>
          <a:xfrm>
            <a:off x="139201" y="20647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7156BFE-FFE8-0A8F-0B30-A271C1ACFE46}"/>
              </a:ext>
            </a:extLst>
          </p:cNvPr>
          <p:cNvSpPr/>
          <p:nvPr/>
        </p:nvSpPr>
        <p:spPr>
          <a:xfrm>
            <a:off x="6096000" y="2038777"/>
            <a:ext cx="668593" cy="6685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4B65ED6-5EC9-0C23-67DF-53B94A85EEA8}"/>
              </a:ext>
            </a:extLst>
          </p:cNvPr>
          <p:cNvSpPr/>
          <p:nvPr/>
        </p:nvSpPr>
        <p:spPr>
          <a:xfrm>
            <a:off x="868680" y="2824480"/>
            <a:ext cx="1554480" cy="60452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A1D35436-9475-769A-A273-095DA133A43A}"/>
              </a:ext>
            </a:extLst>
          </p:cNvPr>
          <p:cNvSpPr/>
          <p:nvPr/>
        </p:nvSpPr>
        <p:spPr>
          <a:xfrm>
            <a:off x="3000148" y="3974885"/>
            <a:ext cx="3329532" cy="842565"/>
          </a:xfrm>
          <a:prstGeom prst="wedgeRectCallout">
            <a:avLst>
              <a:gd name="adj1" fmla="val -81924"/>
              <a:gd name="adj2" fmla="val -125650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否定形 </a:t>
            </a:r>
            <a:r>
              <a:rPr lang="ja-JP" altLang="en-US" sz="2000" b="1" dirty="0">
                <a:solidFill>
                  <a:schemeClr val="bg1"/>
                </a:solidFill>
              </a:rPr>
              <a:t>より</a:t>
            </a:r>
            <a:r>
              <a:rPr lang="ja-JP" altLang="en-US" sz="2800" b="1" dirty="0">
                <a:solidFill>
                  <a:schemeClr val="bg1"/>
                </a:solidFill>
              </a:rPr>
              <a:t> 肯定系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807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if/else </a:t>
            </a:r>
            <a:r>
              <a:rPr kumimoji="1" lang="ja-JP" altLang="en-US" dirty="0"/>
              <a:t>の並び順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並び順のルール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D45E10E-3C53-8979-817B-055ED0519F03}"/>
              </a:ext>
            </a:extLst>
          </p:cNvPr>
          <p:cNvSpPr txBox="1"/>
          <p:nvPr/>
        </p:nvSpPr>
        <p:spPr>
          <a:xfrm>
            <a:off x="2958465" y="2322362"/>
            <a:ext cx="627507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否定形より</a:t>
            </a:r>
            <a:r>
              <a:rPr kumimoji="1" lang="ja-JP" altLang="en-US" sz="5400" b="1" dirty="0">
                <a:solidFill>
                  <a:srgbClr val="FF0000"/>
                </a:solidFill>
              </a:rPr>
              <a:t>肯定系</a:t>
            </a:r>
            <a:endParaRPr kumimoji="1" lang="en-US" altLang="ja-JP" sz="54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ja-JP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5400" b="1" dirty="0">
                <a:solidFill>
                  <a:srgbClr val="FF0000"/>
                </a:solidFill>
              </a:rPr>
              <a:t>単純</a:t>
            </a:r>
            <a:r>
              <a:rPr lang="ja-JP" altLang="en-US" sz="5400" dirty="0">
                <a:solidFill>
                  <a:srgbClr val="FF0000"/>
                </a:solidFill>
              </a:rPr>
              <a:t>な条件</a:t>
            </a:r>
            <a:r>
              <a:rPr lang="ja-JP" altLang="en-US" sz="4400" dirty="0"/>
              <a:t>を</a:t>
            </a:r>
            <a:r>
              <a:rPr lang="ja-JP" altLang="en-US" sz="5400" dirty="0"/>
              <a:t>先</a:t>
            </a:r>
            <a:r>
              <a:rPr lang="ja-JP" altLang="en-US" sz="4400" dirty="0"/>
              <a:t>に</a:t>
            </a:r>
            <a:endParaRPr lang="en-US" altLang="ja-JP" sz="5400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kumimoji="1" lang="ja-JP" altLang="en-US" sz="5400" b="1" dirty="0">
                <a:solidFill>
                  <a:srgbClr val="FF0000"/>
                </a:solidFill>
              </a:rPr>
              <a:t>目立つ</a:t>
            </a:r>
            <a:r>
              <a:rPr kumimoji="1" lang="ja-JP" altLang="en-US" sz="5400" dirty="0">
                <a:solidFill>
                  <a:srgbClr val="FF0000"/>
                </a:solidFill>
              </a:rPr>
              <a:t>条件</a:t>
            </a:r>
            <a:r>
              <a:rPr kumimoji="1" lang="ja-JP" altLang="en-US" sz="4400" dirty="0"/>
              <a:t>を</a:t>
            </a:r>
            <a:r>
              <a:rPr kumimoji="1" lang="ja-JP" altLang="en-US" sz="5400" dirty="0"/>
              <a:t>先</a:t>
            </a:r>
            <a:r>
              <a:rPr kumimoji="1" lang="ja-JP" altLang="en-US" sz="4400" dirty="0"/>
              <a:t>に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4436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if/else </a:t>
            </a:r>
            <a:r>
              <a:rPr kumimoji="1" lang="ja-JP" altLang="en-US" dirty="0"/>
              <a:t>の並び順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例外もある</a:t>
            </a:r>
          </a:p>
        </p:txBody>
      </p:sp>
    </p:spTree>
    <p:extLst>
      <p:ext uri="{BB962C8B-B14F-4D97-AF65-F5344CB8AC3E}">
        <p14:creationId xmlns:p14="http://schemas.microsoft.com/office/powerpoint/2010/main" val="2498229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C9B0C4-AB71-4C47-D877-35FD13CA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if/else </a:t>
            </a:r>
            <a:r>
              <a:rPr kumimoji="1" lang="ja-JP" altLang="en-US" dirty="0"/>
              <a:t>の並び順</a:t>
            </a:r>
            <a:r>
              <a:rPr kumimoji="1" lang="en-US" altLang="ja-JP" dirty="0"/>
              <a:t>(</a:t>
            </a:r>
            <a:r>
              <a:rPr lang="ja-JP" altLang="en-US" dirty="0"/>
              <a:t>例外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47B397-A6D5-7C3F-6D0B-5C27F31C3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kumimoji="1" lang="en-US" altLang="ja-JP" b="1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ssert</a:t>
            </a:r>
            <a:r>
              <a:rPr lang="ja-JP" altLang="en-US" dirty="0"/>
              <a:t>文は</a:t>
            </a:r>
            <a:r>
              <a:rPr lang="en-US" altLang="ja-JP" b="1" dirty="0"/>
              <a:t>(</a:t>
            </a:r>
            <a:r>
              <a:rPr lang="ja-JP" altLang="en-US" b="1" dirty="0"/>
              <a:t>比較対象</a:t>
            </a:r>
            <a:r>
              <a:rPr lang="en-US" altLang="ja-JP" b="1" dirty="0"/>
              <a:t>, </a:t>
            </a:r>
            <a:r>
              <a:rPr lang="ja-JP" altLang="en-US" b="1" dirty="0"/>
              <a:t>調査対象</a:t>
            </a:r>
            <a:r>
              <a:rPr lang="en-US" altLang="ja-JP" b="1" dirty="0"/>
              <a:t>)</a:t>
            </a:r>
            <a:r>
              <a:rPr lang="ja-JP" altLang="en-US" dirty="0"/>
              <a:t>の順</a:t>
            </a:r>
            <a:r>
              <a:rPr lang="en-US" altLang="ja-JP" sz="2000" dirty="0"/>
              <a:t>[1]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788B-06D0-F4C3-2B84-8CBF770319FE}"/>
              </a:ext>
            </a:extLst>
          </p:cNvPr>
          <p:cNvSpPr txBox="1"/>
          <p:nvPr/>
        </p:nvSpPr>
        <p:spPr>
          <a:xfrm>
            <a:off x="0" y="6477662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[1]: https://sourceforge.net/p/junit/mailman/message/3338997/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1309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三項演算は避けよ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/>
              <a:t>三項演算</a:t>
            </a:r>
            <a:endParaRPr kumimoji="1" lang="en-US" altLang="ja-JP" b="1" dirty="0"/>
          </a:p>
          <a:p>
            <a:endParaRPr lang="en-US" altLang="ja-JP" b="1" dirty="0"/>
          </a:p>
          <a:p>
            <a:pPr marL="0" indent="0">
              <a:buNone/>
            </a:pPr>
            <a:endParaRPr kumimoji="1" lang="en-US" altLang="ja-JP" b="1" dirty="0"/>
          </a:p>
          <a:p>
            <a:endParaRPr kumimoji="1" lang="en-US" altLang="ja-JP" b="1" dirty="0"/>
          </a:p>
          <a:p>
            <a:r>
              <a:rPr kumimoji="1" lang="en-US" altLang="ja-JP" b="1" dirty="0"/>
              <a:t>if/else </a:t>
            </a:r>
          </a:p>
          <a:p>
            <a:endParaRPr kumimoji="1" lang="ja-JP" altLang="en-US" b="1" dirty="0"/>
          </a:p>
        </p:txBody>
      </p:sp>
      <p:sp>
        <p:nvSpPr>
          <p:cNvPr id="12" name="コンテンツ プレースホルダー 5">
            <a:extLst>
              <a:ext uri="{FF2B5EF4-FFF2-40B4-BE49-F238E27FC236}">
                <a16:creationId xmlns:a16="http://schemas.microsoft.com/office/drawing/2014/main" id="{0F716D32-B807-5878-E23C-31033AC6AA35}"/>
              </a:ext>
            </a:extLst>
          </p:cNvPr>
          <p:cNvSpPr txBox="1">
            <a:spLocks/>
          </p:cNvSpPr>
          <p:nvPr/>
        </p:nvSpPr>
        <p:spPr>
          <a:xfrm>
            <a:off x="260554" y="2178029"/>
            <a:ext cx="11670891" cy="995332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?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9" name="コンテンツ プレースホルダー 5">
            <a:extLst>
              <a:ext uri="{FF2B5EF4-FFF2-40B4-BE49-F238E27FC236}">
                <a16:creationId xmlns:a16="http://schemas.microsoft.com/office/drawing/2014/main" id="{B5A15547-6C2F-2B1E-9C14-AD5663CD0456}"/>
              </a:ext>
            </a:extLst>
          </p:cNvPr>
          <p:cNvSpPr txBox="1">
            <a:spLocks/>
          </p:cNvSpPr>
          <p:nvPr/>
        </p:nvSpPr>
        <p:spPr>
          <a:xfrm>
            <a:off x="260554" y="4278213"/>
            <a:ext cx="11670891" cy="2264015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円: 塗りつぶしなし 19">
            <a:extLst>
              <a:ext uri="{FF2B5EF4-FFF2-40B4-BE49-F238E27FC236}">
                <a16:creationId xmlns:a16="http://schemas.microsoft.com/office/drawing/2014/main" id="{EB616658-9C18-712B-4845-F7838FF7943B}"/>
              </a:ext>
            </a:extLst>
          </p:cNvPr>
          <p:cNvSpPr/>
          <p:nvPr/>
        </p:nvSpPr>
        <p:spPr>
          <a:xfrm>
            <a:off x="119989" y="4063519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乗算記号 20">
            <a:extLst>
              <a:ext uri="{FF2B5EF4-FFF2-40B4-BE49-F238E27FC236}">
                <a16:creationId xmlns:a16="http://schemas.microsoft.com/office/drawing/2014/main" id="{2F7DEC63-D520-6B61-13B0-9170A159078F}"/>
              </a:ext>
            </a:extLst>
          </p:cNvPr>
          <p:cNvSpPr/>
          <p:nvPr/>
        </p:nvSpPr>
        <p:spPr>
          <a:xfrm>
            <a:off x="-65140" y="1852335"/>
            <a:ext cx="651387" cy="651387"/>
          </a:xfrm>
          <a:prstGeom prst="mathMultiply">
            <a:avLst>
              <a:gd name="adj1" fmla="val 159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上下 6">
            <a:extLst>
              <a:ext uri="{FF2B5EF4-FFF2-40B4-BE49-F238E27FC236}">
                <a16:creationId xmlns:a16="http://schemas.microsoft.com/office/drawing/2014/main" id="{9CBE7203-9FCB-F2D4-0BA1-B094BBE1A39D}"/>
              </a:ext>
            </a:extLst>
          </p:cNvPr>
          <p:cNvSpPr/>
          <p:nvPr/>
        </p:nvSpPr>
        <p:spPr>
          <a:xfrm>
            <a:off x="5727290" y="3285298"/>
            <a:ext cx="737420" cy="842566"/>
          </a:xfrm>
          <a:prstGeom prst="upDownArrow">
            <a:avLst>
              <a:gd name="adj1" fmla="val 44667"/>
              <a:gd name="adj2" fmla="val 28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08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F1FE9-9F37-9175-CA87-D1A5EA82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どっちが読みやすい？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2303BE-30ED-9D21-AF5F-3A9EB5A8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601" y="2005778"/>
            <a:ext cx="5652000" cy="4171181"/>
          </a:xfrm>
          <a:solidFill>
            <a:srgbClr val="1F1F1F"/>
          </a:solidFill>
        </p:spPr>
        <p:txBody>
          <a:bodyPr lIns="180000" anchor="ctr">
            <a:normAutofit/>
          </a:bodyPr>
          <a:lstStyle/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9AEF7FD-4E87-3AB3-40A7-E46BACF39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308" y="2005778"/>
            <a:ext cx="5651091" cy="4171182"/>
          </a:xfrm>
          <a:solidFill>
            <a:srgbClr val="1F1F1F"/>
          </a:solidFill>
        </p:spPr>
        <p:txBody>
          <a:bodyPr lIns="180000" anchor="ctr"/>
          <a:lstStyle/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0DB4DF-61AA-5FED-3D71-55B2C37B2753}"/>
              </a:ext>
            </a:extLst>
          </p:cNvPr>
          <p:cNvSpPr/>
          <p:nvPr/>
        </p:nvSpPr>
        <p:spPr>
          <a:xfrm>
            <a:off x="139201" y="17599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82B9496-2625-2538-3EC8-37DEE129CEBF}"/>
              </a:ext>
            </a:extLst>
          </p:cNvPr>
          <p:cNvSpPr/>
          <p:nvPr/>
        </p:nvSpPr>
        <p:spPr>
          <a:xfrm>
            <a:off x="6096000" y="1733977"/>
            <a:ext cx="668593" cy="668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08001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5">
            <a:extLst>
              <a:ext uri="{FF2B5EF4-FFF2-40B4-BE49-F238E27FC236}">
                <a16:creationId xmlns:a16="http://schemas.microsoft.com/office/drawing/2014/main" id="{B999A25F-6D90-74EE-8040-886B684D715B}"/>
              </a:ext>
            </a:extLst>
          </p:cNvPr>
          <p:cNvSpPr txBox="1">
            <a:spLocks/>
          </p:cNvSpPr>
          <p:nvPr/>
        </p:nvSpPr>
        <p:spPr>
          <a:xfrm>
            <a:off x="260554" y="4278213"/>
            <a:ext cx="11670891" cy="2264015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931941C4-F274-A0F4-57A9-C380543EA090}"/>
              </a:ext>
            </a:extLst>
          </p:cNvPr>
          <p:cNvSpPr txBox="1">
            <a:spLocks/>
          </p:cNvSpPr>
          <p:nvPr/>
        </p:nvSpPr>
        <p:spPr>
          <a:xfrm>
            <a:off x="260554" y="2178029"/>
            <a:ext cx="11670891" cy="995332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?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三項演算は避けよ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/>
              <a:t>三項演算</a:t>
            </a:r>
            <a:endParaRPr kumimoji="1" lang="en-US" altLang="ja-JP" b="1" dirty="0"/>
          </a:p>
          <a:p>
            <a:endParaRPr lang="en-US" altLang="ja-JP" b="1" dirty="0"/>
          </a:p>
          <a:p>
            <a:pPr marL="0" indent="0">
              <a:buNone/>
            </a:pPr>
            <a:endParaRPr kumimoji="1" lang="en-US" altLang="ja-JP" b="1" dirty="0"/>
          </a:p>
          <a:p>
            <a:endParaRPr kumimoji="1" lang="en-US" altLang="ja-JP" b="1" dirty="0"/>
          </a:p>
          <a:p>
            <a:r>
              <a:rPr kumimoji="1" lang="en-US" altLang="ja-JP" b="1" dirty="0"/>
              <a:t>if/else </a:t>
            </a:r>
          </a:p>
          <a:p>
            <a:endParaRPr kumimoji="1" lang="ja-JP" altLang="en-US" b="1" dirty="0"/>
          </a:p>
        </p:txBody>
      </p:sp>
      <p:sp>
        <p:nvSpPr>
          <p:cNvPr id="20" name="円: 塗りつぶしなし 19">
            <a:extLst>
              <a:ext uri="{FF2B5EF4-FFF2-40B4-BE49-F238E27FC236}">
                <a16:creationId xmlns:a16="http://schemas.microsoft.com/office/drawing/2014/main" id="{EB616658-9C18-712B-4845-F7838FF7943B}"/>
              </a:ext>
            </a:extLst>
          </p:cNvPr>
          <p:cNvSpPr/>
          <p:nvPr/>
        </p:nvSpPr>
        <p:spPr>
          <a:xfrm>
            <a:off x="119989" y="4063519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EB3BF126-9934-0B0D-7F24-C9A41C0B3066}"/>
              </a:ext>
            </a:extLst>
          </p:cNvPr>
          <p:cNvSpPr/>
          <p:nvPr/>
        </p:nvSpPr>
        <p:spPr>
          <a:xfrm>
            <a:off x="7226708" y="1593900"/>
            <a:ext cx="2477729" cy="842565"/>
          </a:xfrm>
          <a:prstGeom prst="wedgeRectCallout">
            <a:avLst>
              <a:gd name="adj1" fmla="val -64969"/>
              <a:gd name="adj2" fmla="val 63667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長い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わからん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9E0AED3E-F13D-1CCA-7858-A3B6047AE65E}"/>
              </a:ext>
            </a:extLst>
          </p:cNvPr>
          <p:cNvSpPr/>
          <p:nvPr/>
        </p:nvSpPr>
        <p:spPr>
          <a:xfrm>
            <a:off x="7226708" y="3919060"/>
            <a:ext cx="2477729" cy="842565"/>
          </a:xfrm>
          <a:prstGeom prst="wedgeRectCallout">
            <a:avLst>
              <a:gd name="adj1" fmla="val -64969"/>
              <a:gd name="adj2" fmla="val 63667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見やすいやん</a:t>
            </a:r>
          </a:p>
        </p:txBody>
      </p:sp>
      <p:sp>
        <p:nvSpPr>
          <p:cNvPr id="7" name="矢印: 上下 6">
            <a:extLst>
              <a:ext uri="{FF2B5EF4-FFF2-40B4-BE49-F238E27FC236}">
                <a16:creationId xmlns:a16="http://schemas.microsoft.com/office/drawing/2014/main" id="{9CBE7203-9FCB-F2D4-0BA1-B094BBE1A39D}"/>
              </a:ext>
            </a:extLst>
          </p:cNvPr>
          <p:cNvSpPr/>
          <p:nvPr/>
        </p:nvSpPr>
        <p:spPr>
          <a:xfrm>
            <a:off x="5727289" y="3285298"/>
            <a:ext cx="737420" cy="842566"/>
          </a:xfrm>
          <a:prstGeom prst="upDownArrow">
            <a:avLst>
              <a:gd name="adj1" fmla="val 44667"/>
              <a:gd name="adj2" fmla="val 28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乗算記号 20">
            <a:extLst>
              <a:ext uri="{FF2B5EF4-FFF2-40B4-BE49-F238E27FC236}">
                <a16:creationId xmlns:a16="http://schemas.microsoft.com/office/drawing/2014/main" id="{2F7DEC63-D520-6B61-13B0-9170A159078F}"/>
              </a:ext>
            </a:extLst>
          </p:cNvPr>
          <p:cNvSpPr/>
          <p:nvPr/>
        </p:nvSpPr>
        <p:spPr>
          <a:xfrm>
            <a:off x="-65140" y="1852335"/>
            <a:ext cx="651387" cy="651387"/>
          </a:xfrm>
          <a:prstGeom prst="mathMultiply">
            <a:avLst>
              <a:gd name="adj1" fmla="val 159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95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三項演算は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一概に悪いわけではないが</a:t>
            </a:r>
            <a:r>
              <a:rPr kumimoji="1" lang="en-US" altLang="ja-JP" dirty="0"/>
              <a:t>…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lvl="2"/>
            <a:r>
              <a:rPr lang="ja-JP" altLang="en-US" dirty="0"/>
              <a:t>条件、返り値が簡潔のため見やすい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重要な考え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70BCD298-BA6B-C724-8D5E-8BA77C95DF12}"/>
              </a:ext>
            </a:extLst>
          </p:cNvPr>
          <p:cNvSpPr txBox="1">
            <a:spLocks/>
          </p:cNvSpPr>
          <p:nvPr/>
        </p:nvSpPr>
        <p:spPr>
          <a:xfrm>
            <a:off x="1831258" y="2305850"/>
            <a:ext cx="8529484" cy="995332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time_str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hour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12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?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"pm"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"am"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F028E0-B43A-0C03-0BEF-18A921830FBB}"/>
              </a:ext>
            </a:extLst>
          </p:cNvPr>
          <p:cNvSpPr txBox="1"/>
          <p:nvPr/>
        </p:nvSpPr>
        <p:spPr>
          <a:xfrm>
            <a:off x="1043448" y="5196843"/>
            <a:ext cx="1010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chemeClr val="accent2"/>
                </a:solidFill>
              </a:rPr>
              <a:t>自己満足 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</a:t>
            </a:r>
            <a:r>
              <a:rPr lang="ja-JP" altLang="en-US" sz="4000" dirty="0">
                <a:solidFill>
                  <a:srgbClr val="FF0000"/>
                </a:solidFill>
              </a:rPr>
              <a:t> </a:t>
            </a:r>
            <a:r>
              <a:rPr lang="ja-JP" altLang="en-US" sz="5400" b="1" dirty="0">
                <a:solidFill>
                  <a:srgbClr val="FF0000"/>
                </a:solidFill>
              </a:rPr>
              <a:t>他の人の理解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5B3F51-19C1-E4BD-D7BE-519A155407BD}"/>
              </a:ext>
            </a:extLst>
          </p:cNvPr>
          <p:cNvSpPr txBox="1"/>
          <p:nvPr/>
        </p:nvSpPr>
        <p:spPr>
          <a:xfrm>
            <a:off x="9556299" y="501217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6A796A-742F-74D0-6EAA-B7E3333694D4}"/>
              </a:ext>
            </a:extLst>
          </p:cNvPr>
          <p:cNvSpPr txBox="1"/>
          <p:nvPr/>
        </p:nvSpPr>
        <p:spPr>
          <a:xfrm>
            <a:off x="7526593" y="6452324"/>
            <a:ext cx="352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</a:t>
            </a:r>
            <a:r>
              <a:rPr lang="ja-JP" altLang="en-US" dirty="0"/>
              <a:t>ドメインに沿った書き方も大事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43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do/while </a:t>
            </a:r>
            <a:r>
              <a:rPr lang="ja-JP" altLang="en-US" dirty="0"/>
              <a:t>は避けよう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分かりにくい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202427"/>
            <a:ext cx="10440000" cy="4444180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ListHasNode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next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--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2935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do/while </a:t>
            </a:r>
            <a:r>
              <a:rPr lang="ja-JP" altLang="en-US" dirty="0"/>
              <a:t>は避けよう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分かりにくい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202427"/>
            <a:ext cx="10440000" cy="4444180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ListHasNode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next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--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CF294C-5706-E092-477B-8C2AD89B773C}"/>
              </a:ext>
            </a:extLst>
          </p:cNvPr>
          <p:cNvSpPr/>
          <p:nvPr/>
        </p:nvSpPr>
        <p:spPr>
          <a:xfrm>
            <a:off x="1948125" y="4424517"/>
            <a:ext cx="6537113" cy="102255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FA2C0931-E479-7A22-A553-51530D0A46AE}"/>
              </a:ext>
            </a:extLst>
          </p:cNvPr>
          <p:cNvSpPr/>
          <p:nvPr/>
        </p:nvSpPr>
        <p:spPr>
          <a:xfrm>
            <a:off x="4237703" y="6032249"/>
            <a:ext cx="2477729" cy="475406"/>
          </a:xfrm>
          <a:prstGeom prst="wedgeRectCallout">
            <a:avLst>
              <a:gd name="adj1" fmla="val -32429"/>
              <a:gd name="adj2" fmla="val -152936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条件が下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65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do/while </a:t>
            </a:r>
            <a:r>
              <a:rPr lang="ja-JP" altLang="en-US" dirty="0"/>
              <a:t>は避けよう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分かりにくい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202427"/>
            <a:ext cx="10440000" cy="4444180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ListHasNode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next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--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E5CD0B-EB05-2E91-FA17-C3C752E6C9F4}"/>
              </a:ext>
            </a:extLst>
          </p:cNvPr>
          <p:cNvSpPr/>
          <p:nvPr/>
        </p:nvSpPr>
        <p:spPr>
          <a:xfrm>
            <a:off x="1692487" y="2649562"/>
            <a:ext cx="6792751" cy="16847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F21C8819-4F60-2AD3-35C7-65F38EDD7DE0}"/>
              </a:ext>
            </a:extLst>
          </p:cNvPr>
          <p:cNvSpPr/>
          <p:nvPr/>
        </p:nvSpPr>
        <p:spPr>
          <a:xfrm>
            <a:off x="8681884" y="4251385"/>
            <a:ext cx="3146322" cy="1102935"/>
          </a:xfrm>
          <a:prstGeom prst="wedgeRectCallout">
            <a:avLst>
              <a:gd name="adj1" fmla="val -51054"/>
              <a:gd name="adj2" fmla="val -88419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</a:rPr>
              <a:t>while</a:t>
            </a:r>
            <a:r>
              <a:rPr lang="ja-JP" altLang="en-US" sz="2800" b="1" dirty="0">
                <a:solidFill>
                  <a:schemeClr val="bg1"/>
                </a:solidFill>
              </a:rPr>
              <a:t>で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こっち戻るっけ？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24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do/while </a:t>
            </a:r>
            <a:r>
              <a:rPr lang="ja-JP" altLang="en-US" dirty="0"/>
              <a:t>は避けよう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分かりにくい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4800" y="2202427"/>
            <a:ext cx="10440000" cy="4444180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ListHasNode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075A62-E259-8381-4DB1-87B9F77521F7}"/>
              </a:ext>
            </a:extLst>
          </p:cNvPr>
          <p:cNvSpPr/>
          <p:nvPr/>
        </p:nvSpPr>
        <p:spPr>
          <a:xfrm>
            <a:off x="1948125" y="4424517"/>
            <a:ext cx="6537113" cy="102255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D930564C-4C98-8FE4-D3A0-FD65C94E44B9}"/>
              </a:ext>
            </a:extLst>
          </p:cNvPr>
          <p:cNvSpPr/>
          <p:nvPr/>
        </p:nvSpPr>
        <p:spPr>
          <a:xfrm>
            <a:off x="4237703" y="6032249"/>
            <a:ext cx="2477729" cy="475406"/>
          </a:xfrm>
          <a:prstGeom prst="wedgeRectCallout">
            <a:avLst>
              <a:gd name="adj1" fmla="val -32429"/>
              <a:gd name="adj2" fmla="val -152936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条件が下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4A20C0-B521-3D43-ED23-CFE421B9C5F3}"/>
              </a:ext>
            </a:extLst>
          </p:cNvPr>
          <p:cNvSpPr/>
          <p:nvPr/>
        </p:nvSpPr>
        <p:spPr>
          <a:xfrm>
            <a:off x="1692487" y="2649562"/>
            <a:ext cx="6792751" cy="16847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2B4DCFA1-9B64-D124-8F80-A0D26F9E4E80}"/>
              </a:ext>
            </a:extLst>
          </p:cNvPr>
          <p:cNvSpPr/>
          <p:nvPr/>
        </p:nvSpPr>
        <p:spPr>
          <a:xfrm>
            <a:off x="8681884" y="4251385"/>
            <a:ext cx="3146322" cy="1102935"/>
          </a:xfrm>
          <a:prstGeom prst="wedgeRectCallout">
            <a:avLst>
              <a:gd name="adj1" fmla="val -51054"/>
              <a:gd name="adj2" fmla="val -88419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</a:rPr>
              <a:t>while</a:t>
            </a:r>
            <a:r>
              <a:rPr lang="ja-JP" altLang="en-US" sz="2800" b="1" dirty="0">
                <a:solidFill>
                  <a:schemeClr val="bg1"/>
                </a:solidFill>
              </a:rPr>
              <a:t>で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こっち戻るっけ？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654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do/while </a:t>
            </a:r>
            <a:r>
              <a:rPr lang="ja-JP" altLang="en-US" dirty="0"/>
              <a:t>は避けよう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分かりにくい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4800" y="2202427"/>
            <a:ext cx="10440000" cy="4444180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ListHasNode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4F17AB-9AFE-1E45-075D-CF3FAD908C0A}"/>
              </a:ext>
            </a:extLst>
          </p:cNvPr>
          <p:cNvSpPr txBox="1"/>
          <p:nvPr/>
        </p:nvSpPr>
        <p:spPr>
          <a:xfrm>
            <a:off x="3317208" y="1503813"/>
            <a:ext cx="467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chemeClr val="accent2"/>
                </a:solidFill>
              </a:rPr>
              <a:t>=&gt; </a:t>
            </a:r>
            <a:r>
              <a:rPr lang="ja-JP" altLang="en-US" sz="3600" b="1" dirty="0">
                <a:solidFill>
                  <a:schemeClr val="accent2"/>
                </a:solidFill>
              </a:rPr>
              <a:t>構造が非直感的</a:t>
            </a:r>
            <a:endParaRPr kumimoji="1" lang="ja-JP" altLang="en-US" sz="3200" dirty="0">
              <a:solidFill>
                <a:schemeClr val="accent2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075A62-E259-8381-4DB1-87B9F77521F7}"/>
              </a:ext>
            </a:extLst>
          </p:cNvPr>
          <p:cNvSpPr/>
          <p:nvPr/>
        </p:nvSpPr>
        <p:spPr>
          <a:xfrm>
            <a:off x="1948125" y="4424517"/>
            <a:ext cx="6537113" cy="102255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D930564C-4C98-8FE4-D3A0-FD65C94E44B9}"/>
              </a:ext>
            </a:extLst>
          </p:cNvPr>
          <p:cNvSpPr/>
          <p:nvPr/>
        </p:nvSpPr>
        <p:spPr>
          <a:xfrm>
            <a:off x="4237703" y="6032249"/>
            <a:ext cx="2477729" cy="475406"/>
          </a:xfrm>
          <a:prstGeom prst="wedgeRectCallout">
            <a:avLst>
              <a:gd name="adj1" fmla="val -32429"/>
              <a:gd name="adj2" fmla="val -152936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条件が下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4A20C0-B521-3D43-ED23-CFE421B9C5F3}"/>
              </a:ext>
            </a:extLst>
          </p:cNvPr>
          <p:cNvSpPr/>
          <p:nvPr/>
        </p:nvSpPr>
        <p:spPr>
          <a:xfrm>
            <a:off x="1692487" y="2649562"/>
            <a:ext cx="6792751" cy="16847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2B4DCFA1-9B64-D124-8F80-A0D26F9E4E80}"/>
              </a:ext>
            </a:extLst>
          </p:cNvPr>
          <p:cNvSpPr/>
          <p:nvPr/>
        </p:nvSpPr>
        <p:spPr>
          <a:xfrm>
            <a:off x="8681884" y="4251385"/>
            <a:ext cx="3146322" cy="1102935"/>
          </a:xfrm>
          <a:prstGeom prst="wedgeRectCallout">
            <a:avLst>
              <a:gd name="adj1" fmla="val -51054"/>
              <a:gd name="adj2" fmla="val -88419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</a:rPr>
              <a:t>while</a:t>
            </a:r>
            <a:r>
              <a:rPr lang="ja-JP" altLang="en-US" sz="2800" b="1" dirty="0">
                <a:solidFill>
                  <a:schemeClr val="bg1"/>
                </a:solidFill>
              </a:rPr>
              <a:t>で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こっち戻るっけ？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000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do/while </a:t>
            </a:r>
            <a:r>
              <a:rPr lang="ja-JP" altLang="en-US" dirty="0"/>
              <a:t>は避けよう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/>
              <a:t>普通の</a:t>
            </a:r>
            <a:r>
              <a:rPr lang="en-US" altLang="ja-JP" b="1" dirty="0"/>
              <a:t>while</a:t>
            </a:r>
            <a:r>
              <a:rPr lang="ja-JP" altLang="en-US" b="1" dirty="0"/>
              <a:t>に書き換えよう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202427"/>
            <a:ext cx="10440000" cy="4444180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382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ガード節を利用して簡潔に！</a:t>
            </a:r>
            <a:endParaRPr kumimoji="1" lang="ja-JP" altLang="en-US" b="1" dirty="0"/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28D8A7F0-4D2F-BBE8-3E23-67497B6D4197}"/>
              </a:ext>
            </a:extLst>
          </p:cNvPr>
          <p:cNvSpPr txBox="1">
            <a:spLocks/>
          </p:cNvSpPr>
          <p:nvPr/>
        </p:nvSpPr>
        <p:spPr>
          <a:xfrm>
            <a:off x="876000" y="2197693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contains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	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	……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3882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ガード節を利用して簡潔に！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197693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contains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	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	……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9C73D8D6-C545-3AFF-3702-6A4B2400F94E}"/>
              </a:ext>
            </a:extLst>
          </p:cNvPr>
          <p:cNvSpPr/>
          <p:nvPr/>
        </p:nvSpPr>
        <p:spPr>
          <a:xfrm>
            <a:off x="5024282" y="4681229"/>
            <a:ext cx="2477729" cy="842565"/>
          </a:xfrm>
          <a:prstGeom prst="wedgeRectCallout">
            <a:avLst>
              <a:gd name="adj1" fmla="val -84413"/>
              <a:gd name="adj2" fmla="val -14518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正常系処理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深すぎ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0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F1FE9-9F37-9175-CA87-D1A5EA82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どっちが読みやすい？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2303BE-30ED-9D21-AF5F-3A9EB5A8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601" y="2005778"/>
            <a:ext cx="5652000" cy="4171181"/>
          </a:xfrm>
          <a:solidFill>
            <a:srgbClr val="1F1F1F"/>
          </a:solidFill>
        </p:spPr>
        <p:txBody>
          <a:bodyPr lIns="180000" anchor="ctr">
            <a:normAutofit/>
          </a:bodyPr>
          <a:lstStyle/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9AEF7FD-4E87-3AB3-40A7-E46BACF39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308" y="2005778"/>
            <a:ext cx="5651091" cy="4171182"/>
          </a:xfrm>
          <a:solidFill>
            <a:schemeClr val="tx1">
              <a:lumMod val="50000"/>
              <a:lumOff val="50000"/>
            </a:schemeClr>
          </a:solidFill>
        </p:spPr>
        <p:txBody>
          <a:bodyPr lIns="180000" anchor="ctr"/>
          <a:lstStyle/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0DB4DF-61AA-5FED-3D71-55B2C37B2753}"/>
              </a:ext>
            </a:extLst>
          </p:cNvPr>
          <p:cNvSpPr/>
          <p:nvPr/>
        </p:nvSpPr>
        <p:spPr>
          <a:xfrm>
            <a:off x="139201" y="17599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82B9496-2625-2538-3EC8-37DEE129CEBF}"/>
              </a:ext>
            </a:extLst>
          </p:cNvPr>
          <p:cNvSpPr/>
          <p:nvPr/>
        </p:nvSpPr>
        <p:spPr>
          <a:xfrm>
            <a:off x="6096000" y="1733977"/>
            <a:ext cx="668593" cy="6685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BF9BB8FB-2292-23A0-5876-07F543294C3B}"/>
              </a:ext>
            </a:extLst>
          </p:cNvPr>
          <p:cNvSpPr/>
          <p:nvPr/>
        </p:nvSpPr>
        <p:spPr>
          <a:xfrm>
            <a:off x="3000000" y="2281084"/>
            <a:ext cx="903793" cy="903793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485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ガード節を利用して簡潔に！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492661"/>
            <a:ext cx="10440000" cy="3082229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contains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||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……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344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ガード節を利用して簡潔に！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492661"/>
            <a:ext cx="10440000" cy="3082229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contains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||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……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48D6AC5F-E912-26CA-29C8-04B1D55ABD01}"/>
              </a:ext>
            </a:extLst>
          </p:cNvPr>
          <p:cNvSpPr/>
          <p:nvPr/>
        </p:nvSpPr>
        <p:spPr>
          <a:xfrm>
            <a:off x="3755923" y="4462433"/>
            <a:ext cx="2477729" cy="842565"/>
          </a:xfrm>
          <a:prstGeom prst="wedgeRectCallout">
            <a:avLst>
              <a:gd name="adj1" fmla="val -95921"/>
              <a:gd name="adj2" fmla="val -22687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見やすいやん</a:t>
            </a:r>
          </a:p>
        </p:txBody>
      </p:sp>
    </p:spTree>
    <p:extLst>
      <p:ext uri="{BB962C8B-B14F-4D97-AF65-F5344CB8AC3E}">
        <p14:creationId xmlns:p14="http://schemas.microsoft.com/office/powerpoint/2010/main" val="1531608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ガード節を利用して簡潔に！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492661"/>
            <a:ext cx="10440000" cy="3082229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contains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||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……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48D6AC5F-E912-26CA-29C8-04B1D55ABD01}"/>
              </a:ext>
            </a:extLst>
          </p:cNvPr>
          <p:cNvSpPr/>
          <p:nvPr/>
        </p:nvSpPr>
        <p:spPr>
          <a:xfrm>
            <a:off x="3755923" y="4462433"/>
            <a:ext cx="2477729" cy="842565"/>
          </a:xfrm>
          <a:prstGeom prst="wedgeRectCallout">
            <a:avLst>
              <a:gd name="adj1" fmla="val -95921"/>
              <a:gd name="adj2" fmla="val -22687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見やすいやん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7750D5-4A1A-CF08-6200-A03F3F0FE286}"/>
              </a:ext>
            </a:extLst>
          </p:cNvPr>
          <p:cNvSpPr txBox="1"/>
          <p:nvPr/>
        </p:nvSpPr>
        <p:spPr>
          <a:xfrm>
            <a:off x="838200" y="5823020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正常系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は</a:t>
            </a:r>
            <a:r>
              <a:rPr kumimoji="1" lang="ja-JP" altLang="en-US" sz="4000" b="1" dirty="0">
                <a:solidFill>
                  <a:srgbClr val="FF0000"/>
                </a:solidFill>
              </a:rPr>
              <a:t>ネストしない！</a:t>
            </a:r>
          </a:p>
        </p:txBody>
      </p:sp>
    </p:spTree>
    <p:extLst>
      <p:ext uri="{BB962C8B-B14F-4D97-AF65-F5344CB8AC3E}">
        <p14:creationId xmlns:p14="http://schemas.microsoft.com/office/powerpoint/2010/main" val="164847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これは理解しにくい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7677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これは理解しにくい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01A23918-4021-D635-D741-FE08C37290D1}"/>
              </a:ext>
            </a:extLst>
          </p:cNvPr>
          <p:cNvSpPr/>
          <p:nvPr/>
        </p:nvSpPr>
        <p:spPr>
          <a:xfrm>
            <a:off x="6735094" y="3429000"/>
            <a:ext cx="2841525" cy="842565"/>
          </a:xfrm>
          <a:prstGeom prst="wedgeRectCallout">
            <a:avLst>
              <a:gd name="adj1" fmla="val -173945"/>
              <a:gd name="adj2" fmla="val -41358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>
                <a:solidFill>
                  <a:schemeClr val="bg1"/>
                </a:solidFill>
              </a:rPr>
              <a:t>hasPermission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が失敗か</a:t>
            </a:r>
          </a:p>
        </p:txBody>
      </p:sp>
    </p:spTree>
    <p:extLst>
      <p:ext uri="{BB962C8B-B14F-4D97-AF65-F5344CB8AC3E}">
        <p14:creationId xmlns:p14="http://schemas.microsoft.com/office/powerpoint/2010/main" val="3488833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これは理解しにくい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01A23918-4021-D635-D741-FE08C37290D1}"/>
              </a:ext>
            </a:extLst>
          </p:cNvPr>
          <p:cNvSpPr/>
          <p:nvPr/>
        </p:nvSpPr>
        <p:spPr>
          <a:xfrm>
            <a:off x="4434346" y="3437016"/>
            <a:ext cx="3156157" cy="842565"/>
          </a:xfrm>
          <a:prstGeom prst="wedgeRectCallout">
            <a:avLst>
              <a:gd name="adj1" fmla="val -120311"/>
              <a:gd name="adj2" fmla="val 56666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でもここは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canUser 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が 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True 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か</a:t>
            </a:r>
          </a:p>
        </p:txBody>
      </p:sp>
    </p:spTree>
    <p:extLst>
      <p:ext uri="{BB962C8B-B14F-4D97-AF65-F5344CB8AC3E}">
        <p14:creationId xmlns:p14="http://schemas.microsoft.com/office/powerpoint/2010/main" val="2556110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これは理解しにくい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066BDA2-563B-DF98-0EC1-DBC1784FCA20}"/>
              </a:ext>
            </a:extLst>
          </p:cNvPr>
          <p:cNvSpPr/>
          <p:nvPr/>
        </p:nvSpPr>
        <p:spPr>
          <a:xfrm>
            <a:off x="4793223" y="4806989"/>
            <a:ext cx="3156157" cy="842565"/>
          </a:xfrm>
          <a:prstGeom prst="wedgeRectCallout">
            <a:avLst>
              <a:gd name="adj1" fmla="val -120311"/>
              <a:gd name="adj2" fmla="val 56666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ここまでくれば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canUser 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が </a:t>
            </a:r>
            <a:r>
              <a:rPr lang="en-US" altLang="ja-JP" sz="2400" b="1" dirty="0">
                <a:solidFill>
                  <a:schemeClr val="bg1"/>
                </a:solidFill>
              </a:rPr>
              <a:t>False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 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か</a:t>
            </a:r>
          </a:p>
        </p:txBody>
      </p:sp>
    </p:spTree>
    <p:extLst>
      <p:ext uri="{BB962C8B-B14F-4D97-AF65-F5344CB8AC3E}">
        <p14:creationId xmlns:p14="http://schemas.microsoft.com/office/powerpoint/2010/main" val="3845456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これは理解しにくい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爆発: 8 pt 5">
            <a:extLst>
              <a:ext uri="{FF2B5EF4-FFF2-40B4-BE49-F238E27FC236}">
                <a16:creationId xmlns:a16="http://schemas.microsoft.com/office/drawing/2014/main" id="{F1561F4E-B7B9-DF5A-55D9-D0A7F4BB385B}"/>
              </a:ext>
            </a:extLst>
          </p:cNvPr>
          <p:cNvSpPr/>
          <p:nvPr/>
        </p:nvSpPr>
        <p:spPr>
          <a:xfrm>
            <a:off x="39329" y="238338"/>
            <a:ext cx="12152671" cy="6381324"/>
          </a:xfrm>
          <a:prstGeom prst="irregularSeal1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/>
              <a:t>状態</a:t>
            </a:r>
            <a:endParaRPr kumimoji="1" lang="en-US" altLang="ja-JP" sz="4000" b="1" dirty="0"/>
          </a:p>
          <a:p>
            <a:pPr algn="ctr"/>
            <a:r>
              <a:rPr kumimoji="1" lang="ja-JP" altLang="en-US" sz="4000" b="1" dirty="0"/>
              <a:t>覚えてらんねぇよ！！！！</a:t>
            </a:r>
          </a:p>
        </p:txBody>
      </p:sp>
    </p:spTree>
    <p:extLst>
      <p:ext uri="{BB962C8B-B14F-4D97-AF65-F5344CB8AC3E}">
        <p14:creationId xmlns:p14="http://schemas.microsoft.com/office/powerpoint/2010/main" val="932037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失敗を早めに返す！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円: 塗りつぶしなし 4">
            <a:extLst>
              <a:ext uri="{FF2B5EF4-FFF2-40B4-BE49-F238E27FC236}">
                <a16:creationId xmlns:a16="http://schemas.microsoft.com/office/drawing/2014/main" id="{712D7830-1EF2-51EC-6338-6B0BB0746217}"/>
              </a:ext>
            </a:extLst>
          </p:cNvPr>
          <p:cNvSpPr/>
          <p:nvPr/>
        </p:nvSpPr>
        <p:spPr>
          <a:xfrm>
            <a:off x="623506" y="1953502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126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失敗を早めに返す！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円: 塗りつぶしなし 4">
            <a:extLst>
              <a:ext uri="{FF2B5EF4-FFF2-40B4-BE49-F238E27FC236}">
                <a16:creationId xmlns:a16="http://schemas.microsoft.com/office/drawing/2014/main" id="{712D7830-1EF2-51EC-6338-6B0BB0746217}"/>
              </a:ext>
            </a:extLst>
          </p:cNvPr>
          <p:cNvSpPr/>
          <p:nvPr/>
        </p:nvSpPr>
        <p:spPr>
          <a:xfrm>
            <a:off x="623506" y="1953502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2F0EDA89-5EB6-7B39-78D2-82C27C21B575}"/>
              </a:ext>
            </a:extLst>
          </p:cNvPr>
          <p:cNvSpPr/>
          <p:nvPr/>
        </p:nvSpPr>
        <p:spPr>
          <a:xfrm>
            <a:off x="2719603" y="3858298"/>
            <a:ext cx="2477729" cy="842565"/>
          </a:xfrm>
          <a:prstGeom prst="wedgeRectCallout">
            <a:avLst>
              <a:gd name="adj1" fmla="val -95921"/>
              <a:gd name="adj2" fmla="val -22687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覚えなくていい</a:t>
            </a:r>
          </a:p>
        </p:txBody>
      </p:sp>
    </p:spTree>
    <p:extLst>
      <p:ext uri="{BB962C8B-B14F-4D97-AF65-F5344CB8AC3E}">
        <p14:creationId xmlns:p14="http://schemas.microsoft.com/office/powerpoint/2010/main" val="368377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F1FE9-9F37-9175-CA87-D1A5EA82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どっちが読みやすい？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2303BE-30ED-9D21-AF5F-3A9EB5A8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601" y="2005778"/>
            <a:ext cx="5652000" cy="4171181"/>
          </a:xfrm>
          <a:solidFill>
            <a:srgbClr val="1F1F1F"/>
          </a:solidFill>
        </p:spPr>
        <p:txBody>
          <a:bodyPr lIns="180000" anchor="ctr">
            <a:normAutofit/>
          </a:bodyPr>
          <a:lstStyle/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9AEF7FD-4E87-3AB3-40A7-E46BACF39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308" y="2005778"/>
            <a:ext cx="5651091" cy="4171182"/>
          </a:xfrm>
          <a:solidFill>
            <a:srgbClr val="1F1F1F"/>
          </a:solidFill>
        </p:spPr>
        <p:txBody>
          <a:bodyPr lIns="180000" anchor="ctr"/>
          <a:lstStyle/>
          <a:p>
            <a:pPr marL="0" indent="0">
              <a:buNone/>
            </a:pPr>
            <a:r>
              <a:rPr lang="en-US" altLang="ja-JP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altLang="ja-JP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&lt; </a:t>
            </a:r>
            <a:r>
              <a:rPr lang="en-US" altLang="ja-JP" sz="28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lang="en-US" altLang="ja-JP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0DB4DF-61AA-5FED-3D71-55B2C37B2753}"/>
              </a:ext>
            </a:extLst>
          </p:cNvPr>
          <p:cNvSpPr/>
          <p:nvPr/>
        </p:nvSpPr>
        <p:spPr>
          <a:xfrm>
            <a:off x="139201" y="17599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82B9496-2625-2538-3EC8-37DEE129CEBF}"/>
              </a:ext>
            </a:extLst>
          </p:cNvPr>
          <p:cNvSpPr/>
          <p:nvPr/>
        </p:nvSpPr>
        <p:spPr>
          <a:xfrm>
            <a:off x="6096000" y="1733977"/>
            <a:ext cx="668593" cy="668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74580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失敗を早めに返す！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円: 塗りつぶしなし 4">
            <a:extLst>
              <a:ext uri="{FF2B5EF4-FFF2-40B4-BE49-F238E27FC236}">
                <a16:creationId xmlns:a16="http://schemas.microsoft.com/office/drawing/2014/main" id="{712D7830-1EF2-51EC-6338-6B0BB0746217}"/>
              </a:ext>
            </a:extLst>
          </p:cNvPr>
          <p:cNvSpPr/>
          <p:nvPr/>
        </p:nvSpPr>
        <p:spPr>
          <a:xfrm>
            <a:off x="623506" y="1953502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2F0EDA89-5EB6-7B39-78D2-82C27C21B575}"/>
              </a:ext>
            </a:extLst>
          </p:cNvPr>
          <p:cNvSpPr/>
          <p:nvPr/>
        </p:nvSpPr>
        <p:spPr>
          <a:xfrm>
            <a:off x="2384323" y="5755680"/>
            <a:ext cx="2477729" cy="842565"/>
          </a:xfrm>
          <a:prstGeom prst="wedgeRectCallout">
            <a:avLst>
              <a:gd name="adj1" fmla="val -95921"/>
              <a:gd name="adj2" fmla="val -22687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覚えなくていい</a:t>
            </a:r>
          </a:p>
        </p:txBody>
      </p:sp>
    </p:spTree>
    <p:extLst>
      <p:ext uri="{BB962C8B-B14F-4D97-AF65-F5344CB8AC3E}">
        <p14:creationId xmlns:p14="http://schemas.microsoft.com/office/powerpoint/2010/main" val="2604421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失敗を早めに返す！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円: 塗りつぶしなし 4">
            <a:extLst>
              <a:ext uri="{FF2B5EF4-FFF2-40B4-BE49-F238E27FC236}">
                <a16:creationId xmlns:a16="http://schemas.microsoft.com/office/drawing/2014/main" id="{712D7830-1EF2-51EC-6338-6B0BB0746217}"/>
              </a:ext>
            </a:extLst>
          </p:cNvPr>
          <p:cNvSpPr/>
          <p:nvPr/>
        </p:nvSpPr>
        <p:spPr>
          <a:xfrm>
            <a:off x="623506" y="1953502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468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失敗を早めに返す！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円: 塗りつぶしなし 4">
            <a:extLst>
              <a:ext uri="{FF2B5EF4-FFF2-40B4-BE49-F238E27FC236}">
                <a16:creationId xmlns:a16="http://schemas.microsoft.com/office/drawing/2014/main" id="{712D7830-1EF2-51EC-6338-6B0BB0746217}"/>
              </a:ext>
            </a:extLst>
          </p:cNvPr>
          <p:cNvSpPr/>
          <p:nvPr/>
        </p:nvSpPr>
        <p:spPr>
          <a:xfrm>
            <a:off x="623506" y="1953502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0C647C-C240-CC10-8201-712FBF0C8FBE}"/>
              </a:ext>
            </a:extLst>
          </p:cNvPr>
          <p:cNvSpPr txBox="1">
            <a:spLocks/>
          </p:cNvSpPr>
          <p:nvPr/>
        </p:nvSpPr>
        <p:spPr>
          <a:xfrm>
            <a:off x="6058200" y="1115486"/>
            <a:ext cx="5801033" cy="2534807"/>
          </a:xfrm>
          <a:prstGeom prst="rect">
            <a:avLst/>
          </a:prstGeom>
          <a:solidFill>
            <a:srgbClr val="1F1F1F"/>
          </a:solidFill>
          <a:ln w="19050">
            <a:solidFill>
              <a:schemeClr val="bg1"/>
            </a:solidFill>
          </a:ln>
        </p:spPr>
        <p:txBody>
          <a:bodyPr vert="horz" lIns="18000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sz="16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sz="1600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sz="16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sz="1600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sz="1600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乗算記号 6">
            <a:extLst>
              <a:ext uri="{FF2B5EF4-FFF2-40B4-BE49-F238E27FC236}">
                <a16:creationId xmlns:a16="http://schemas.microsoft.com/office/drawing/2014/main" id="{FCDFE8EA-D83E-2744-B15E-86FDA32559FA}"/>
              </a:ext>
            </a:extLst>
          </p:cNvPr>
          <p:cNvSpPr/>
          <p:nvPr/>
        </p:nvSpPr>
        <p:spPr>
          <a:xfrm>
            <a:off x="5732506" y="811203"/>
            <a:ext cx="651387" cy="651387"/>
          </a:xfrm>
          <a:prstGeom prst="mathMultiply">
            <a:avLst>
              <a:gd name="adj1" fmla="val 159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上向き折線 7">
            <a:extLst>
              <a:ext uri="{FF2B5EF4-FFF2-40B4-BE49-F238E27FC236}">
                <a16:creationId xmlns:a16="http://schemas.microsoft.com/office/drawing/2014/main" id="{EF6BA2F3-471E-6F49-71AA-107E328456B2}"/>
              </a:ext>
            </a:extLst>
          </p:cNvPr>
          <p:cNvSpPr/>
          <p:nvPr/>
        </p:nvSpPr>
        <p:spPr>
          <a:xfrm>
            <a:off x="7190439" y="3758471"/>
            <a:ext cx="1170039" cy="1042219"/>
          </a:xfrm>
          <a:prstGeom prst="bentUp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D14BE79B-9762-ABBF-E0E0-C74E9C6245F6}"/>
              </a:ext>
            </a:extLst>
          </p:cNvPr>
          <p:cNvSpPr/>
          <p:nvPr/>
        </p:nvSpPr>
        <p:spPr>
          <a:xfrm>
            <a:off x="6657365" y="5147872"/>
            <a:ext cx="3156157" cy="842565"/>
          </a:xfrm>
          <a:prstGeom prst="wedgeRectCallout">
            <a:avLst>
              <a:gd name="adj1" fmla="val 2431"/>
              <a:gd name="adj2" fmla="val -83368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何故こうなった？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3092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6E6549-265F-F799-8B9D-9209A38D918F}"/>
              </a:ext>
            </a:extLst>
          </p:cNvPr>
          <p:cNvSpPr txBox="1"/>
          <p:nvPr/>
        </p:nvSpPr>
        <p:spPr>
          <a:xfrm>
            <a:off x="1238865" y="3208102"/>
            <a:ext cx="971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</a:rPr>
              <a:t>鍵を覚えていますか？</a:t>
            </a:r>
          </a:p>
        </p:txBody>
      </p:sp>
    </p:spTree>
    <p:extLst>
      <p:ext uri="{BB962C8B-B14F-4D97-AF65-F5344CB8AC3E}">
        <p14:creationId xmlns:p14="http://schemas.microsoft.com/office/powerpoint/2010/main" val="3177020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6E6549-265F-F799-8B9D-9209A38D918F}"/>
              </a:ext>
            </a:extLst>
          </p:cNvPr>
          <p:cNvSpPr txBox="1"/>
          <p:nvPr/>
        </p:nvSpPr>
        <p:spPr>
          <a:xfrm>
            <a:off x="1238864" y="3655142"/>
            <a:ext cx="9714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</a:rPr>
              <a:t>できるだけ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「自然」</a:t>
            </a:r>
            <a:r>
              <a:rPr kumimoji="1" lang="ja-JP" altLang="en-US" sz="4000" dirty="0">
                <a:solidFill>
                  <a:schemeClr val="bg1"/>
                </a:solidFill>
              </a:rPr>
              <a:t>にする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F95020-0DF1-38CD-327F-1AA8E7A8D3DD}"/>
              </a:ext>
            </a:extLst>
          </p:cNvPr>
          <p:cNvSpPr txBox="1"/>
          <p:nvPr/>
        </p:nvSpPr>
        <p:spPr>
          <a:xfrm>
            <a:off x="4980039" y="2187195"/>
            <a:ext cx="2231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solidFill>
                  <a:schemeClr val="bg1"/>
                </a:solidFill>
              </a:rPr>
              <a:t>鍵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5A644E0-6B57-D0F3-2BEE-E1D10491E460}"/>
              </a:ext>
            </a:extLst>
          </p:cNvPr>
          <p:cNvCxnSpPr>
            <a:cxnSpLocks/>
          </p:cNvCxnSpPr>
          <p:nvPr/>
        </p:nvCxnSpPr>
        <p:spPr>
          <a:xfrm>
            <a:off x="5363497" y="3168445"/>
            <a:ext cx="146500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783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自然とは？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解釈の流れ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 dirty="0"/>
              <a:t>条件式の並び順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調査対象、比較対象</a:t>
            </a:r>
            <a:r>
              <a:rPr kumimoji="1" lang="en-US" altLang="ja-JP" sz="2000" dirty="0"/>
              <a:t>)</a:t>
            </a:r>
            <a:r>
              <a:rPr kumimoji="1" lang="en-US" altLang="ja-JP" dirty="0"/>
              <a:t>	</a:t>
            </a:r>
          </a:p>
          <a:p>
            <a:pPr lvl="1"/>
            <a:r>
              <a:rPr kumimoji="1" lang="en-US" altLang="ja-JP" dirty="0"/>
              <a:t>if/else </a:t>
            </a:r>
            <a:r>
              <a:rPr kumimoji="1" lang="ja-JP" altLang="en-US" dirty="0"/>
              <a:t>で重要な</a:t>
            </a:r>
            <a:r>
              <a:rPr lang="en-US" altLang="ja-JP" dirty="0"/>
              <a:t>3</a:t>
            </a:r>
            <a:r>
              <a:rPr lang="ja-JP" altLang="en-US" dirty="0"/>
              <a:t>原則</a:t>
            </a:r>
            <a:endParaRPr kumimoji="1" lang="en-US" altLang="ja-JP" dirty="0"/>
          </a:p>
          <a:p>
            <a:r>
              <a:rPr lang="ja-JP" altLang="en-US" b="1" dirty="0">
                <a:solidFill>
                  <a:srgbClr val="FF0000"/>
                </a:solidFill>
              </a:rPr>
              <a:t>直感的な構造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1"/>
            <a:r>
              <a:rPr lang="en-US" altLang="ja-JP" dirty="0"/>
              <a:t>do/while</a:t>
            </a:r>
            <a:r>
              <a:rPr lang="ja-JP" altLang="en-US" dirty="0"/>
              <a:t>は直感的か？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b="1" dirty="0">
                <a:solidFill>
                  <a:srgbClr val="FF0000"/>
                </a:solidFill>
              </a:rPr>
              <a:t>精神的スタックの回避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 dirty="0"/>
              <a:t>深いネストは追うのが大変</a:t>
            </a:r>
          </a:p>
        </p:txBody>
      </p:sp>
    </p:spTree>
    <p:extLst>
      <p:ext uri="{BB962C8B-B14F-4D97-AF65-F5344CB8AC3E}">
        <p14:creationId xmlns:p14="http://schemas.microsoft.com/office/powerpoint/2010/main" val="41389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F1FE9-9F37-9175-CA87-D1A5EA82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どっちが読みやすい？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2303BE-30ED-9D21-AF5F-3A9EB5A8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601" y="2005778"/>
            <a:ext cx="5652000" cy="4171181"/>
          </a:xfrm>
          <a:solidFill>
            <a:srgbClr val="1F1F1F"/>
          </a:solidFill>
        </p:spPr>
        <p:txBody>
          <a:bodyPr lIns="180000" anchor="ctr">
            <a:normAutofit/>
          </a:bodyPr>
          <a:lstStyle/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9AEF7FD-4E87-3AB3-40A7-E46BACF39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308" y="2005778"/>
            <a:ext cx="5651091" cy="4171182"/>
          </a:xfrm>
          <a:solidFill>
            <a:schemeClr val="tx1">
              <a:lumMod val="50000"/>
              <a:lumOff val="50000"/>
            </a:schemeClr>
          </a:solidFill>
        </p:spPr>
        <p:txBody>
          <a:bodyPr lIns="180000" anchor="ctr"/>
          <a:lstStyle/>
          <a:p>
            <a:pPr marL="0" indent="0">
              <a:buNone/>
            </a:pPr>
            <a:r>
              <a:rPr lang="en-US" altLang="ja-JP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ja-JP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ja-JP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ja-JP" sz="28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received</a:t>
            </a:r>
            <a:r>
              <a:rPr lang="en-US" altLang="ja-JP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altLang="ja-JP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0DB4DF-61AA-5FED-3D71-55B2C37B2753}"/>
              </a:ext>
            </a:extLst>
          </p:cNvPr>
          <p:cNvSpPr/>
          <p:nvPr/>
        </p:nvSpPr>
        <p:spPr>
          <a:xfrm>
            <a:off x="139201" y="17599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82B9496-2625-2538-3EC8-37DEE129CEBF}"/>
              </a:ext>
            </a:extLst>
          </p:cNvPr>
          <p:cNvSpPr/>
          <p:nvPr/>
        </p:nvSpPr>
        <p:spPr>
          <a:xfrm>
            <a:off x="6096000" y="1733977"/>
            <a:ext cx="668593" cy="6685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00DDD343-C3DC-B357-F8F1-0A403BB883AF}"/>
              </a:ext>
            </a:extLst>
          </p:cNvPr>
          <p:cNvSpPr/>
          <p:nvPr/>
        </p:nvSpPr>
        <p:spPr>
          <a:xfrm>
            <a:off x="4740765" y="3087329"/>
            <a:ext cx="903793" cy="903793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8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80C32-D8C2-DDB1-767E-B12735CE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制御フローとは？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09B5F-3FF1-1A61-672C-CDD65389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ロジックの本質では？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32841E-9D8A-5611-B571-7891F4BEF0AC}"/>
              </a:ext>
            </a:extLst>
          </p:cNvPr>
          <p:cNvSpPr/>
          <p:nvPr/>
        </p:nvSpPr>
        <p:spPr>
          <a:xfrm>
            <a:off x="1592825" y="3785420"/>
            <a:ext cx="629265" cy="11034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2BD71-9153-AA9D-66D6-AABBB07C23C9}"/>
              </a:ext>
            </a:extLst>
          </p:cNvPr>
          <p:cNvSpPr txBox="1"/>
          <p:nvPr/>
        </p:nvSpPr>
        <p:spPr>
          <a:xfrm>
            <a:off x="149450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672698-CD5B-58E0-E082-0E22414E01E9}"/>
              </a:ext>
            </a:extLst>
          </p:cNvPr>
          <p:cNvSpPr/>
          <p:nvPr/>
        </p:nvSpPr>
        <p:spPr>
          <a:xfrm>
            <a:off x="2588341" y="3785420"/>
            <a:ext cx="629265" cy="1103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92BBF6-8B57-0218-959D-5645870D21C6}"/>
              </a:ext>
            </a:extLst>
          </p:cNvPr>
          <p:cNvSpPr txBox="1"/>
          <p:nvPr/>
        </p:nvSpPr>
        <p:spPr>
          <a:xfrm>
            <a:off x="2490019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937AF3-A2F6-9AB8-9279-225881A43D5F}"/>
              </a:ext>
            </a:extLst>
          </p:cNvPr>
          <p:cNvSpPr/>
          <p:nvPr/>
        </p:nvSpPr>
        <p:spPr>
          <a:xfrm>
            <a:off x="3485535" y="3785420"/>
            <a:ext cx="629265" cy="11034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24759F-24D4-7101-2A47-BABDC3E2AB8A}"/>
              </a:ext>
            </a:extLst>
          </p:cNvPr>
          <p:cNvSpPr txBox="1"/>
          <p:nvPr/>
        </p:nvSpPr>
        <p:spPr>
          <a:xfrm>
            <a:off x="338721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分岐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437624-2C41-9FED-B979-2054F38B1A9F}"/>
              </a:ext>
            </a:extLst>
          </p:cNvPr>
          <p:cNvSpPr txBox="1"/>
          <p:nvPr/>
        </p:nvSpPr>
        <p:spPr>
          <a:xfrm>
            <a:off x="855702" y="3203305"/>
            <a:ext cx="553998" cy="11852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400" dirty="0"/>
              <a:t>重要度</a:t>
            </a:r>
          </a:p>
        </p:txBody>
      </p:sp>
    </p:spTree>
    <p:extLst>
      <p:ext uri="{BB962C8B-B14F-4D97-AF65-F5344CB8AC3E}">
        <p14:creationId xmlns:p14="http://schemas.microsoft.com/office/powerpoint/2010/main" val="117347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80C32-D8C2-DDB1-767E-B12735CE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制御フローとは？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09B5F-3FF1-1A61-672C-CDD65389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ロジックの本質では？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32841E-9D8A-5611-B571-7891F4BEF0AC}"/>
              </a:ext>
            </a:extLst>
          </p:cNvPr>
          <p:cNvSpPr/>
          <p:nvPr/>
        </p:nvSpPr>
        <p:spPr>
          <a:xfrm>
            <a:off x="1592825" y="3785420"/>
            <a:ext cx="629265" cy="11034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2BD71-9153-AA9D-66D6-AABBB07C23C9}"/>
              </a:ext>
            </a:extLst>
          </p:cNvPr>
          <p:cNvSpPr txBox="1"/>
          <p:nvPr/>
        </p:nvSpPr>
        <p:spPr>
          <a:xfrm>
            <a:off x="149450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672698-CD5B-58E0-E082-0E22414E01E9}"/>
              </a:ext>
            </a:extLst>
          </p:cNvPr>
          <p:cNvSpPr/>
          <p:nvPr/>
        </p:nvSpPr>
        <p:spPr>
          <a:xfrm>
            <a:off x="2588341" y="3785420"/>
            <a:ext cx="629265" cy="1103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92BBF6-8B57-0218-959D-5645870D21C6}"/>
              </a:ext>
            </a:extLst>
          </p:cNvPr>
          <p:cNvSpPr txBox="1"/>
          <p:nvPr/>
        </p:nvSpPr>
        <p:spPr>
          <a:xfrm>
            <a:off x="2490019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937AF3-A2F6-9AB8-9279-225881A43D5F}"/>
              </a:ext>
            </a:extLst>
          </p:cNvPr>
          <p:cNvSpPr/>
          <p:nvPr/>
        </p:nvSpPr>
        <p:spPr>
          <a:xfrm>
            <a:off x="3485535" y="3785420"/>
            <a:ext cx="629265" cy="11034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24759F-24D4-7101-2A47-BABDC3E2AB8A}"/>
              </a:ext>
            </a:extLst>
          </p:cNvPr>
          <p:cNvSpPr txBox="1"/>
          <p:nvPr/>
        </p:nvSpPr>
        <p:spPr>
          <a:xfrm>
            <a:off x="338721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分岐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437624-2C41-9FED-B979-2054F38B1A9F}"/>
              </a:ext>
            </a:extLst>
          </p:cNvPr>
          <p:cNvSpPr txBox="1"/>
          <p:nvPr/>
        </p:nvSpPr>
        <p:spPr>
          <a:xfrm>
            <a:off x="855702" y="3203305"/>
            <a:ext cx="553998" cy="11852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400" dirty="0"/>
              <a:t>重要度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D888F-FE22-71D3-E45B-9077FB545BCE}"/>
              </a:ext>
            </a:extLst>
          </p:cNvPr>
          <p:cNvSpPr/>
          <p:nvPr/>
        </p:nvSpPr>
        <p:spPr>
          <a:xfrm>
            <a:off x="7508157" y="4640825"/>
            <a:ext cx="629265" cy="2480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1722C64-1FAD-706B-16A2-5718D706A88B}"/>
              </a:ext>
            </a:extLst>
          </p:cNvPr>
          <p:cNvSpPr txBox="1"/>
          <p:nvPr/>
        </p:nvSpPr>
        <p:spPr>
          <a:xfrm>
            <a:off x="7409835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FA9DA94-D96B-40BB-C920-5F34941B07D1}"/>
              </a:ext>
            </a:extLst>
          </p:cNvPr>
          <p:cNvSpPr/>
          <p:nvPr/>
        </p:nvSpPr>
        <p:spPr>
          <a:xfrm>
            <a:off x="8503673" y="4070555"/>
            <a:ext cx="629265" cy="818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080599-58E0-3E06-6F78-D0FEBF9CF9A4}"/>
              </a:ext>
            </a:extLst>
          </p:cNvPr>
          <p:cNvSpPr txBox="1"/>
          <p:nvPr/>
        </p:nvSpPr>
        <p:spPr>
          <a:xfrm>
            <a:off x="8405351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B249C82-F4C2-A625-0CB7-02263832D255}"/>
              </a:ext>
            </a:extLst>
          </p:cNvPr>
          <p:cNvSpPr/>
          <p:nvPr/>
        </p:nvSpPr>
        <p:spPr>
          <a:xfrm>
            <a:off x="9400867" y="2084439"/>
            <a:ext cx="629265" cy="2804461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A433CC-F1B4-341D-016E-E800EE388797}"/>
              </a:ext>
            </a:extLst>
          </p:cNvPr>
          <p:cNvSpPr txBox="1"/>
          <p:nvPr/>
        </p:nvSpPr>
        <p:spPr>
          <a:xfrm>
            <a:off x="9302545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分岐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97387DE5-0AC3-E989-3886-96B503487083}"/>
              </a:ext>
            </a:extLst>
          </p:cNvPr>
          <p:cNvSpPr/>
          <p:nvPr/>
        </p:nvSpPr>
        <p:spPr>
          <a:xfrm>
            <a:off x="5535561" y="3386774"/>
            <a:ext cx="1120877" cy="8183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54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80C32-D8C2-DDB1-767E-B12735CE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制御フローとは？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09B5F-3FF1-1A61-672C-CDD65389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ロジックの本質では？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32841E-9D8A-5611-B571-7891F4BEF0AC}"/>
              </a:ext>
            </a:extLst>
          </p:cNvPr>
          <p:cNvSpPr/>
          <p:nvPr/>
        </p:nvSpPr>
        <p:spPr>
          <a:xfrm>
            <a:off x="1592825" y="3785420"/>
            <a:ext cx="629265" cy="11034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2BD71-9153-AA9D-66D6-AABBB07C23C9}"/>
              </a:ext>
            </a:extLst>
          </p:cNvPr>
          <p:cNvSpPr txBox="1"/>
          <p:nvPr/>
        </p:nvSpPr>
        <p:spPr>
          <a:xfrm>
            <a:off x="149450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672698-CD5B-58E0-E082-0E22414E01E9}"/>
              </a:ext>
            </a:extLst>
          </p:cNvPr>
          <p:cNvSpPr/>
          <p:nvPr/>
        </p:nvSpPr>
        <p:spPr>
          <a:xfrm>
            <a:off x="2588341" y="3785420"/>
            <a:ext cx="629265" cy="1103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92BBF6-8B57-0218-959D-5645870D21C6}"/>
              </a:ext>
            </a:extLst>
          </p:cNvPr>
          <p:cNvSpPr txBox="1"/>
          <p:nvPr/>
        </p:nvSpPr>
        <p:spPr>
          <a:xfrm>
            <a:off x="2490019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937AF3-A2F6-9AB8-9279-225881A43D5F}"/>
              </a:ext>
            </a:extLst>
          </p:cNvPr>
          <p:cNvSpPr/>
          <p:nvPr/>
        </p:nvSpPr>
        <p:spPr>
          <a:xfrm>
            <a:off x="3485535" y="3785420"/>
            <a:ext cx="629265" cy="11034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24759F-24D4-7101-2A47-BABDC3E2AB8A}"/>
              </a:ext>
            </a:extLst>
          </p:cNvPr>
          <p:cNvSpPr txBox="1"/>
          <p:nvPr/>
        </p:nvSpPr>
        <p:spPr>
          <a:xfrm>
            <a:off x="338721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分岐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437624-2C41-9FED-B979-2054F38B1A9F}"/>
              </a:ext>
            </a:extLst>
          </p:cNvPr>
          <p:cNvSpPr txBox="1"/>
          <p:nvPr/>
        </p:nvSpPr>
        <p:spPr>
          <a:xfrm>
            <a:off x="855702" y="3203305"/>
            <a:ext cx="553998" cy="11852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400" dirty="0"/>
              <a:t>重要度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D888F-FE22-71D3-E45B-9077FB545BCE}"/>
              </a:ext>
            </a:extLst>
          </p:cNvPr>
          <p:cNvSpPr/>
          <p:nvPr/>
        </p:nvSpPr>
        <p:spPr>
          <a:xfrm>
            <a:off x="7508157" y="4640825"/>
            <a:ext cx="629265" cy="2480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1722C64-1FAD-706B-16A2-5718D706A88B}"/>
              </a:ext>
            </a:extLst>
          </p:cNvPr>
          <p:cNvSpPr txBox="1"/>
          <p:nvPr/>
        </p:nvSpPr>
        <p:spPr>
          <a:xfrm>
            <a:off x="7409835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FA9DA94-D96B-40BB-C920-5F34941B07D1}"/>
              </a:ext>
            </a:extLst>
          </p:cNvPr>
          <p:cNvSpPr/>
          <p:nvPr/>
        </p:nvSpPr>
        <p:spPr>
          <a:xfrm>
            <a:off x="8503673" y="4070555"/>
            <a:ext cx="629265" cy="818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080599-58E0-3E06-6F78-D0FEBF9CF9A4}"/>
              </a:ext>
            </a:extLst>
          </p:cNvPr>
          <p:cNvSpPr txBox="1"/>
          <p:nvPr/>
        </p:nvSpPr>
        <p:spPr>
          <a:xfrm>
            <a:off x="8405351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B249C82-F4C2-A625-0CB7-02263832D255}"/>
              </a:ext>
            </a:extLst>
          </p:cNvPr>
          <p:cNvSpPr/>
          <p:nvPr/>
        </p:nvSpPr>
        <p:spPr>
          <a:xfrm>
            <a:off x="9400867" y="2084439"/>
            <a:ext cx="629265" cy="2804461"/>
          </a:xfrm>
          <a:prstGeom prst="rect">
            <a:avLst/>
          </a:prstGeom>
          <a:solidFill>
            <a:schemeClr val="accent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A433CC-F1B4-341D-016E-E800EE388797}"/>
              </a:ext>
            </a:extLst>
          </p:cNvPr>
          <p:cNvSpPr txBox="1"/>
          <p:nvPr/>
        </p:nvSpPr>
        <p:spPr>
          <a:xfrm>
            <a:off x="9302545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分岐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97387DE5-0AC3-E989-3886-96B503487083}"/>
              </a:ext>
            </a:extLst>
          </p:cNvPr>
          <p:cNvSpPr/>
          <p:nvPr/>
        </p:nvSpPr>
        <p:spPr>
          <a:xfrm>
            <a:off x="5535561" y="3386774"/>
            <a:ext cx="1120877" cy="8183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65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80C32-D8C2-DDB1-767E-B12735CE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制御フローとは？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09B5F-3FF1-1A61-672C-CDD65389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ロジックの本質では？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32841E-9D8A-5611-B571-7891F4BEF0AC}"/>
              </a:ext>
            </a:extLst>
          </p:cNvPr>
          <p:cNvSpPr/>
          <p:nvPr/>
        </p:nvSpPr>
        <p:spPr>
          <a:xfrm>
            <a:off x="1592825" y="3785420"/>
            <a:ext cx="629265" cy="11034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2BD71-9153-AA9D-66D6-AABBB07C23C9}"/>
              </a:ext>
            </a:extLst>
          </p:cNvPr>
          <p:cNvSpPr txBox="1"/>
          <p:nvPr/>
        </p:nvSpPr>
        <p:spPr>
          <a:xfrm>
            <a:off x="149450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672698-CD5B-58E0-E082-0E22414E01E9}"/>
              </a:ext>
            </a:extLst>
          </p:cNvPr>
          <p:cNvSpPr/>
          <p:nvPr/>
        </p:nvSpPr>
        <p:spPr>
          <a:xfrm>
            <a:off x="2588341" y="3785420"/>
            <a:ext cx="629265" cy="1103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92BBF6-8B57-0218-959D-5645870D21C6}"/>
              </a:ext>
            </a:extLst>
          </p:cNvPr>
          <p:cNvSpPr txBox="1"/>
          <p:nvPr/>
        </p:nvSpPr>
        <p:spPr>
          <a:xfrm>
            <a:off x="2490019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937AF3-A2F6-9AB8-9279-225881A43D5F}"/>
              </a:ext>
            </a:extLst>
          </p:cNvPr>
          <p:cNvSpPr/>
          <p:nvPr/>
        </p:nvSpPr>
        <p:spPr>
          <a:xfrm>
            <a:off x="3485535" y="3785420"/>
            <a:ext cx="629265" cy="11034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24759F-24D4-7101-2A47-BABDC3E2AB8A}"/>
              </a:ext>
            </a:extLst>
          </p:cNvPr>
          <p:cNvSpPr txBox="1"/>
          <p:nvPr/>
        </p:nvSpPr>
        <p:spPr>
          <a:xfrm>
            <a:off x="338721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分岐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437624-2C41-9FED-B979-2054F38B1A9F}"/>
              </a:ext>
            </a:extLst>
          </p:cNvPr>
          <p:cNvSpPr txBox="1"/>
          <p:nvPr/>
        </p:nvSpPr>
        <p:spPr>
          <a:xfrm>
            <a:off x="855702" y="3203305"/>
            <a:ext cx="553998" cy="11852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400" dirty="0"/>
              <a:t>重要度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D888F-FE22-71D3-E45B-9077FB545BCE}"/>
              </a:ext>
            </a:extLst>
          </p:cNvPr>
          <p:cNvSpPr/>
          <p:nvPr/>
        </p:nvSpPr>
        <p:spPr>
          <a:xfrm>
            <a:off x="7508157" y="4640825"/>
            <a:ext cx="629265" cy="2480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1722C64-1FAD-706B-16A2-5718D706A88B}"/>
              </a:ext>
            </a:extLst>
          </p:cNvPr>
          <p:cNvSpPr txBox="1"/>
          <p:nvPr/>
        </p:nvSpPr>
        <p:spPr>
          <a:xfrm>
            <a:off x="7409835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FA9DA94-D96B-40BB-C920-5F34941B07D1}"/>
              </a:ext>
            </a:extLst>
          </p:cNvPr>
          <p:cNvSpPr/>
          <p:nvPr/>
        </p:nvSpPr>
        <p:spPr>
          <a:xfrm>
            <a:off x="8503673" y="4070555"/>
            <a:ext cx="629265" cy="818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080599-58E0-3E06-6F78-D0FEBF9CF9A4}"/>
              </a:ext>
            </a:extLst>
          </p:cNvPr>
          <p:cNvSpPr txBox="1"/>
          <p:nvPr/>
        </p:nvSpPr>
        <p:spPr>
          <a:xfrm>
            <a:off x="8405351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B249C82-F4C2-A625-0CB7-02263832D255}"/>
              </a:ext>
            </a:extLst>
          </p:cNvPr>
          <p:cNvSpPr/>
          <p:nvPr/>
        </p:nvSpPr>
        <p:spPr>
          <a:xfrm>
            <a:off x="9400867" y="2084439"/>
            <a:ext cx="629265" cy="2804461"/>
          </a:xfrm>
          <a:prstGeom prst="rect">
            <a:avLst/>
          </a:prstGeom>
          <a:solidFill>
            <a:schemeClr val="accent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A433CC-F1B4-341D-016E-E800EE388797}"/>
              </a:ext>
            </a:extLst>
          </p:cNvPr>
          <p:cNvSpPr txBox="1"/>
          <p:nvPr/>
        </p:nvSpPr>
        <p:spPr>
          <a:xfrm>
            <a:off x="9302545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分岐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97387DE5-0AC3-E989-3886-96B503487083}"/>
              </a:ext>
            </a:extLst>
          </p:cNvPr>
          <p:cNvSpPr/>
          <p:nvPr/>
        </p:nvSpPr>
        <p:spPr>
          <a:xfrm>
            <a:off x="5535561" y="3386774"/>
            <a:ext cx="1120877" cy="8183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CD666C-BF12-8283-376F-C959B8025DBE}"/>
              </a:ext>
            </a:extLst>
          </p:cNvPr>
          <p:cNvSpPr txBox="1"/>
          <p:nvPr/>
        </p:nvSpPr>
        <p:spPr>
          <a:xfrm>
            <a:off x="2021840" y="5541870"/>
            <a:ext cx="80082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読み手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に対して</a:t>
            </a:r>
            <a:endParaRPr kumimoji="1" lang="en-US" altLang="ja-JP" sz="2800" b="1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3600" b="1" dirty="0">
                <a:solidFill>
                  <a:srgbClr val="FF0000"/>
                </a:solidFill>
              </a:rPr>
              <a:t>何を意識すべきか？</a:t>
            </a:r>
          </a:p>
        </p:txBody>
      </p:sp>
    </p:spTree>
    <p:extLst>
      <p:ext uri="{BB962C8B-B14F-4D97-AF65-F5344CB8AC3E}">
        <p14:creationId xmlns:p14="http://schemas.microsoft.com/office/powerpoint/2010/main" val="422035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1791</Words>
  <Application>Microsoft Office PowerPoint</Application>
  <PresentationFormat>ワイド画面</PresentationFormat>
  <Paragraphs>462</Paragraphs>
  <Slides>45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49" baseType="lpstr">
      <vt:lpstr>游ゴシック</vt:lpstr>
      <vt:lpstr>Arial</vt:lpstr>
      <vt:lpstr>Consolas</vt:lpstr>
      <vt:lpstr>Office テーマ</vt:lpstr>
      <vt:lpstr>第7章　 制御フローを読みやすく</vt:lpstr>
      <vt:lpstr>どっちが読みやすい？</vt:lpstr>
      <vt:lpstr>どっちが読みやすい？</vt:lpstr>
      <vt:lpstr>どっちが読みやすい？</vt:lpstr>
      <vt:lpstr>どっちが読みやすい？</vt:lpstr>
      <vt:lpstr>制御フローとは？</vt:lpstr>
      <vt:lpstr>制御フローとは？</vt:lpstr>
      <vt:lpstr>制御フローとは？</vt:lpstr>
      <vt:lpstr>制御フローとは？</vt:lpstr>
      <vt:lpstr>PowerPoint プレゼンテーション</vt:lpstr>
      <vt:lpstr>目次</vt:lpstr>
      <vt:lpstr>条件式の引数</vt:lpstr>
      <vt:lpstr>if/else の並び順</vt:lpstr>
      <vt:lpstr>if/else の並び順</vt:lpstr>
      <vt:lpstr>if/else の並び順</vt:lpstr>
      <vt:lpstr>if/else の並び順</vt:lpstr>
      <vt:lpstr>if/else の並び順</vt:lpstr>
      <vt:lpstr>if/else の並び順(例外)</vt:lpstr>
      <vt:lpstr>三項演算は避けよ</vt:lpstr>
      <vt:lpstr>三項演算は避けよ</vt:lpstr>
      <vt:lpstr>三項演算は…</vt:lpstr>
      <vt:lpstr>do/while は避けよう</vt:lpstr>
      <vt:lpstr>do/while は避けよう</vt:lpstr>
      <vt:lpstr>do/while は避けよう</vt:lpstr>
      <vt:lpstr>do/while は避けよう</vt:lpstr>
      <vt:lpstr>do/while は避けよう</vt:lpstr>
      <vt:lpstr>do/while は避けよう</vt:lpstr>
      <vt:lpstr>ネストを浅く</vt:lpstr>
      <vt:lpstr>ネストを浅く</vt:lpstr>
      <vt:lpstr>ネストを浅く</vt:lpstr>
      <vt:lpstr>ネストを浅く</vt:lpstr>
      <vt:lpstr>ネストを浅く</vt:lpstr>
      <vt:lpstr>ネストを浅く –v2</vt:lpstr>
      <vt:lpstr>ネストを浅く –v2</vt:lpstr>
      <vt:lpstr>ネストを浅く –v2</vt:lpstr>
      <vt:lpstr>ネストを浅く –v2</vt:lpstr>
      <vt:lpstr>ネストを浅く –v2</vt:lpstr>
      <vt:lpstr>ネストを浅く –v2</vt:lpstr>
      <vt:lpstr>ネストを浅く –v2</vt:lpstr>
      <vt:lpstr>ネストを浅く –v2</vt:lpstr>
      <vt:lpstr>ネストを浅く –v2</vt:lpstr>
      <vt:lpstr>ネストを浅く –v2</vt:lpstr>
      <vt:lpstr>PowerPoint プレゼンテーション</vt:lpstr>
      <vt:lpstr>PowerPoint プレゼンテーション</vt:lpstr>
      <vt:lpstr>自然とは？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Hatsuda</dc:creator>
  <cp:lastModifiedBy>Reon Hatsuda</cp:lastModifiedBy>
  <cp:revision>246</cp:revision>
  <dcterms:created xsi:type="dcterms:W3CDTF">2024-04-23T07:35:24Z</dcterms:created>
  <dcterms:modified xsi:type="dcterms:W3CDTF">2024-05-17T07:23:03Z</dcterms:modified>
</cp:coreProperties>
</file>