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61" r:id="rId4"/>
    <p:sldId id="262" r:id="rId5"/>
    <p:sldId id="266" r:id="rId6"/>
    <p:sldId id="272" r:id="rId7"/>
    <p:sldId id="276" r:id="rId8"/>
    <p:sldId id="265" r:id="rId9"/>
    <p:sldId id="271" r:id="rId10"/>
    <p:sldId id="267" r:id="rId11"/>
    <p:sldId id="268"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356400" cy="3564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sataka Yamaguchi" userId="f3653331d0ad00a5" providerId="LiveId" clId="{8A1EA7DD-92A9-421F-BB51-589B66918EC5}"/>
    <pc:docChg chg="delSld modSld">
      <pc:chgData name="Masataka Yamaguchi" userId="f3653331d0ad00a5" providerId="LiveId" clId="{8A1EA7DD-92A9-421F-BB51-589B66918EC5}" dt="2024-07-01T00:33:26.508" v="158" actId="2696"/>
      <pc:docMkLst>
        <pc:docMk/>
      </pc:docMkLst>
      <pc:sldChg chg="modSp mod">
        <pc:chgData name="Masataka Yamaguchi" userId="f3653331d0ad00a5" providerId="LiveId" clId="{8A1EA7DD-92A9-421F-BB51-589B66918EC5}" dt="2024-07-01T00:05:14.697" v="1" actId="20577"/>
        <pc:sldMkLst>
          <pc:docMk/>
          <pc:sldMk cId="1037726890" sldId="256"/>
        </pc:sldMkLst>
        <pc:spChg chg="mod">
          <ac:chgData name="Masataka Yamaguchi" userId="f3653331d0ad00a5" providerId="LiveId" clId="{8A1EA7DD-92A9-421F-BB51-589B66918EC5}" dt="2024-07-01T00:05:14.697" v="1" actId="20577"/>
          <ac:spMkLst>
            <pc:docMk/>
            <pc:sldMk cId="1037726890" sldId="256"/>
            <ac:spMk id="2" creationId="{00000000-0000-0000-0000-000000000000}"/>
          </ac:spMkLst>
        </pc:spChg>
      </pc:sldChg>
      <pc:sldChg chg="modSp mod">
        <pc:chgData name="Masataka Yamaguchi" userId="f3653331d0ad00a5" providerId="LiveId" clId="{8A1EA7DD-92A9-421F-BB51-589B66918EC5}" dt="2024-07-01T00:05:30.769" v="17" actId="20577"/>
        <pc:sldMkLst>
          <pc:docMk/>
          <pc:sldMk cId="2717963320" sldId="266"/>
        </pc:sldMkLst>
        <pc:spChg chg="mod">
          <ac:chgData name="Masataka Yamaguchi" userId="f3653331d0ad00a5" providerId="LiveId" clId="{8A1EA7DD-92A9-421F-BB51-589B66918EC5}" dt="2024-07-01T00:05:30.769" v="17" actId="20577"/>
          <ac:spMkLst>
            <pc:docMk/>
            <pc:sldMk cId="2717963320" sldId="266"/>
            <ac:spMk id="3" creationId="{00000000-0000-0000-0000-000000000000}"/>
          </ac:spMkLst>
        </pc:spChg>
      </pc:sldChg>
      <pc:sldChg chg="modSp mod">
        <pc:chgData name="Masataka Yamaguchi" userId="f3653331d0ad00a5" providerId="LiveId" clId="{8A1EA7DD-92A9-421F-BB51-589B66918EC5}" dt="2024-07-01T00:11:13.256" v="22" actId="20577"/>
        <pc:sldMkLst>
          <pc:docMk/>
          <pc:sldMk cId="572613761" sldId="267"/>
        </pc:sldMkLst>
        <pc:spChg chg="mod">
          <ac:chgData name="Masataka Yamaguchi" userId="f3653331d0ad00a5" providerId="LiveId" clId="{8A1EA7DD-92A9-421F-BB51-589B66918EC5}" dt="2024-07-01T00:11:13.256" v="22" actId="20577"/>
          <ac:spMkLst>
            <pc:docMk/>
            <pc:sldMk cId="572613761" sldId="267"/>
            <ac:spMk id="2" creationId="{00000000-0000-0000-0000-000000000000}"/>
          </ac:spMkLst>
        </pc:spChg>
      </pc:sldChg>
      <pc:sldChg chg="modSp del mod">
        <pc:chgData name="Masataka Yamaguchi" userId="f3653331d0ad00a5" providerId="LiveId" clId="{8A1EA7DD-92A9-421F-BB51-589B66918EC5}" dt="2024-07-01T00:32:59.444" v="157" actId="2696"/>
        <pc:sldMkLst>
          <pc:docMk/>
          <pc:sldMk cId="1697642767" sldId="277"/>
        </pc:sldMkLst>
        <pc:spChg chg="mod">
          <ac:chgData name="Masataka Yamaguchi" userId="f3653331d0ad00a5" providerId="LiveId" clId="{8A1EA7DD-92A9-421F-BB51-589B66918EC5}" dt="2024-07-01T00:32:13.838" v="124"/>
          <ac:spMkLst>
            <pc:docMk/>
            <pc:sldMk cId="1697642767" sldId="277"/>
            <ac:spMk id="3" creationId="{BB33227E-3977-455F-9A0A-0ED6C4A3C797}"/>
          </ac:spMkLst>
        </pc:spChg>
      </pc:sldChg>
      <pc:sldChg chg="modSp del mod">
        <pc:chgData name="Masataka Yamaguchi" userId="f3653331d0ad00a5" providerId="LiveId" clId="{8A1EA7DD-92A9-421F-BB51-589B66918EC5}" dt="2024-07-01T00:33:26.508" v="158" actId="2696"/>
        <pc:sldMkLst>
          <pc:docMk/>
          <pc:sldMk cId="285867493" sldId="278"/>
        </pc:sldMkLst>
        <pc:spChg chg="mod">
          <ac:chgData name="Masataka Yamaguchi" userId="f3653331d0ad00a5" providerId="LiveId" clId="{8A1EA7DD-92A9-421F-BB51-589B66918EC5}" dt="2024-07-01T00:32:40.357" v="156"/>
          <ac:spMkLst>
            <pc:docMk/>
            <pc:sldMk cId="285867493" sldId="278"/>
            <ac:spMk id="2" creationId="{6379B45F-7E6E-47FC-86B6-9510D5AEBE2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568F9-83EF-41DD-ADC8-F525A496FCFD}" type="datetimeFigureOut">
              <a:rPr lang="en-US" smtClean="0"/>
              <a:t>7/1/2024</a:t>
            </a:fld>
            <a:endParaRPr 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0C3AA-340D-4801-831D-FB43F6F4974D}" type="slidenum">
              <a:rPr lang="en-US" smtClean="0"/>
              <a:t>‹#›</a:t>
            </a:fld>
            <a:endParaRPr lang="en-US"/>
          </a:p>
        </p:txBody>
      </p:sp>
    </p:spTree>
    <p:extLst>
      <p:ext uri="{BB962C8B-B14F-4D97-AF65-F5344CB8AC3E}">
        <p14:creationId xmlns:p14="http://schemas.microsoft.com/office/powerpoint/2010/main" val="7860581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dirty="0"/>
          </a:p>
        </p:txBody>
      </p:sp>
      <p:sp>
        <p:nvSpPr>
          <p:cNvPr id="4" name="スライド番号プレースホルダー 3"/>
          <p:cNvSpPr>
            <a:spLocks noGrp="1"/>
          </p:cNvSpPr>
          <p:nvPr>
            <p:ph type="sldNum" sz="quarter" idx="5"/>
          </p:nvPr>
        </p:nvSpPr>
        <p:spPr/>
        <p:txBody>
          <a:bodyPr/>
          <a:lstStyle/>
          <a:p>
            <a:fld id="{C250C3AA-340D-4801-831D-FB43F6F4974D}" type="slidenum">
              <a:rPr lang="en-US" smtClean="0"/>
              <a:t>1</a:t>
            </a:fld>
            <a:endParaRPr lang="en-US"/>
          </a:p>
        </p:txBody>
      </p:sp>
    </p:spTree>
    <p:extLst>
      <p:ext uri="{BB962C8B-B14F-4D97-AF65-F5344CB8AC3E}">
        <p14:creationId xmlns:p14="http://schemas.microsoft.com/office/powerpoint/2010/main" val="388064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844F3B8-B0AB-4DA3-9AA0-34E1B935D459}" type="datetimeFigureOut">
              <a:rPr kumimoji="1" lang="ja-JP" altLang="en-US" smtClean="0"/>
              <a:t>2024/7/1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4837AC5-CAF7-4BC7-8CF6-70D2C80AEC5A}" type="slidenum">
              <a:rPr kumimoji="1" lang="ja-JP" altLang="en-US" smtClean="0"/>
              <a:t>‹#›</a:t>
            </a:fld>
            <a:endParaRPr kumimoji="1" lang="ja-JP" altLang="en-US"/>
          </a:p>
        </p:txBody>
      </p:sp>
    </p:spTree>
    <p:extLst>
      <p:ext uri="{BB962C8B-B14F-4D97-AF65-F5344CB8AC3E}">
        <p14:creationId xmlns:p14="http://schemas.microsoft.com/office/powerpoint/2010/main" val="4052623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844F3B8-B0AB-4DA3-9AA0-34E1B935D459}" type="datetimeFigureOut">
              <a:rPr kumimoji="1" lang="ja-JP" altLang="en-US" smtClean="0"/>
              <a:t>2024/7/1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4837AC5-CAF7-4BC7-8CF6-70D2C80AEC5A}" type="slidenum">
              <a:rPr kumimoji="1" lang="ja-JP" altLang="en-US" smtClean="0"/>
              <a:t>‹#›</a:t>
            </a:fld>
            <a:endParaRPr kumimoji="1" lang="ja-JP" altLang="en-US"/>
          </a:p>
        </p:txBody>
      </p:sp>
    </p:spTree>
    <p:extLst>
      <p:ext uri="{BB962C8B-B14F-4D97-AF65-F5344CB8AC3E}">
        <p14:creationId xmlns:p14="http://schemas.microsoft.com/office/powerpoint/2010/main" val="2525194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844F3B8-B0AB-4DA3-9AA0-34E1B935D459}" type="datetimeFigureOut">
              <a:rPr kumimoji="1" lang="ja-JP" altLang="en-US" smtClean="0"/>
              <a:t>2024/7/1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4837AC5-CAF7-4BC7-8CF6-70D2C80AEC5A}" type="slidenum">
              <a:rPr kumimoji="1" lang="ja-JP" altLang="en-US" smtClean="0"/>
              <a:t>‹#›</a:t>
            </a:fld>
            <a:endParaRPr kumimoji="1" lang="ja-JP" altLang="en-US"/>
          </a:p>
        </p:txBody>
      </p:sp>
    </p:spTree>
    <p:extLst>
      <p:ext uri="{BB962C8B-B14F-4D97-AF65-F5344CB8AC3E}">
        <p14:creationId xmlns:p14="http://schemas.microsoft.com/office/powerpoint/2010/main" val="380535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844F3B8-B0AB-4DA3-9AA0-34E1B935D459}" type="datetimeFigureOut">
              <a:rPr kumimoji="1" lang="ja-JP" altLang="en-US" smtClean="0"/>
              <a:t>2024/7/1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4837AC5-CAF7-4BC7-8CF6-70D2C80AEC5A}" type="slidenum">
              <a:rPr kumimoji="1" lang="ja-JP" altLang="en-US" smtClean="0"/>
              <a:t>‹#›</a:t>
            </a:fld>
            <a:endParaRPr kumimoji="1" lang="ja-JP" altLang="en-US"/>
          </a:p>
        </p:txBody>
      </p:sp>
    </p:spTree>
    <p:extLst>
      <p:ext uri="{BB962C8B-B14F-4D97-AF65-F5344CB8AC3E}">
        <p14:creationId xmlns:p14="http://schemas.microsoft.com/office/powerpoint/2010/main" val="2020491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844F3B8-B0AB-4DA3-9AA0-34E1B935D459}" type="datetimeFigureOut">
              <a:rPr kumimoji="1" lang="ja-JP" altLang="en-US" smtClean="0"/>
              <a:t>2024/7/1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34837AC5-CAF7-4BC7-8CF6-70D2C80AEC5A}" type="slidenum">
              <a:rPr kumimoji="1" lang="ja-JP" altLang="en-US" smtClean="0"/>
              <a:t>‹#›</a:t>
            </a:fld>
            <a:endParaRPr kumimoji="1" lang="ja-JP" altLang="en-US"/>
          </a:p>
        </p:txBody>
      </p:sp>
    </p:spTree>
    <p:extLst>
      <p:ext uri="{BB962C8B-B14F-4D97-AF65-F5344CB8AC3E}">
        <p14:creationId xmlns:p14="http://schemas.microsoft.com/office/powerpoint/2010/main" val="1736240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844F3B8-B0AB-4DA3-9AA0-34E1B935D459}" type="datetimeFigureOut">
              <a:rPr kumimoji="1" lang="ja-JP" altLang="en-US" smtClean="0"/>
              <a:t>2024/7/1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4837AC5-CAF7-4BC7-8CF6-70D2C80AEC5A}" type="slidenum">
              <a:rPr kumimoji="1" lang="ja-JP" altLang="en-US" smtClean="0"/>
              <a:t>‹#›</a:t>
            </a:fld>
            <a:endParaRPr kumimoji="1" lang="ja-JP" altLang="en-US"/>
          </a:p>
        </p:txBody>
      </p:sp>
    </p:spTree>
    <p:extLst>
      <p:ext uri="{BB962C8B-B14F-4D97-AF65-F5344CB8AC3E}">
        <p14:creationId xmlns:p14="http://schemas.microsoft.com/office/powerpoint/2010/main" val="1386269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844F3B8-B0AB-4DA3-9AA0-34E1B935D459}" type="datetimeFigureOut">
              <a:rPr kumimoji="1" lang="ja-JP" altLang="en-US" smtClean="0"/>
              <a:t>2024/7/1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34837AC5-CAF7-4BC7-8CF6-70D2C80AEC5A}" type="slidenum">
              <a:rPr kumimoji="1" lang="ja-JP" altLang="en-US" smtClean="0"/>
              <a:t>‹#›</a:t>
            </a:fld>
            <a:endParaRPr kumimoji="1" lang="ja-JP" altLang="en-US"/>
          </a:p>
        </p:txBody>
      </p:sp>
    </p:spTree>
    <p:extLst>
      <p:ext uri="{BB962C8B-B14F-4D97-AF65-F5344CB8AC3E}">
        <p14:creationId xmlns:p14="http://schemas.microsoft.com/office/powerpoint/2010/main" val="4241048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844F3B8-B0AB-4DA3-9AA0-34E1B935D459}" type="datetimeFigureOut">
              <a:rPr kumimoji="1" lang="ja-JP" altLang="en-US" smtClean="0"/>
              <a:t>2024/7/1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34837AC5-CAF7-4BC7-8CF6-70D2C80AEC5A}" type="slidenum">
              <a:rPr kumimoji="1" lang="ja-JP" altLang="en-US" smtClean="0"/>
              <a:t>‹#›</a:t>
            </a:fld>
            <a:endParaRPr kumimoji="1" lang="ja-JP" altLang="en-US"/>
          </a:p>
        </p:txBody>
      </p:sp>
    </p:spTree>
    <p:extLst>
      <p:ext uri="{BB962C8B-B14F-4D97-AF65-F5344CB8AC3E}">
        <p14:creationId xmlns:p14="http://schemas.microsoft.com/office/powerpoint/2010/main" val="9471728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844F3B8-B0AB-4DA3-9AA0-34E1B935D459}" type="datetimeFigureOut">
              <a:rPr kumimoji="1" lang="ja-JP" altLang="en-US" smtClean="0"/>
              <a:t>2024/7/1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34837AC5-CAF7-4BC7-8CF6-70D2C80AEC5A}" type="slidenum">
              <a:rPr kumimoji="1" lang="ja-JP" altLang="en-US" smtClean="0"/>
              <a:t>‹#›</a:t>
            </a:fld>
            <a:endParaRPr kumimoji="1" lang="ja-JP" altLang="en-US"/>
          </a:p>
        </p:txBody>
      </p:sp>
    </p:spTree>
    <p:extLst>
      <p:ext uri="{BB962C8B-B14F-4D97-AF65-F5344CB8AC3E}">
        <p14:creationId xmlns:p14="http://schemas.microsoft.com/office/powerpoint/2010/main" val="33933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844F3B8-B0AB-4DA3-9AA0-34E1B935D459}" type="datetimeFigureOut">
              <a:rPr kumimoji="1" lang="ja-JP" altLang="en-US" smtClean="0"/>
              <a:t>2024/7/1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4837AC5-CAF7-4BC7-8CF6-70D2C80AEC5A}" type="slidenum">
              <a:rPr kumimoji="1" lang="ja-JP" altLang="en-US" smtClean="0"/>
              <a:t>‹#›</a:t>
            </a:fld>
            <a:endParaRPr kumimoji="1" lang="ja-JP" altLang="en-US"/>
          </a:p>
        </p:txBody>
      </p:sp>
    </p:spTree>
    <p:extLst>
      <p:ext uri="{BB962C8B-B14F-4D97-AF65-F5344CB8AC3E}">
        <p14:creationId xmlns:p14="http://schemas.microsoft.com/office/powerpoint/2010/main" val="174771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844F3B8-B0AB-4DA3-9AA0-34E1B935D459}" type="datetimeFigureOut">
              <a:rPr kumimoji="1" lang="ja-JP" altLang="en-US" smtClean="0"/>
              <a:t>2024/7/1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34837AC5-CAF7-4BC7-8CF6-70D2C80AEC5A}" type="slidenum">
              <a:rPr kumimoji="1" lang="ja-JP" altLang="en-US" smtClean="0"/>
              <a:t>‹#›</a:t>
            </a:fld>
            <a:endParaRPr kumimoji="1" lang="ja-JP" altLang="en-US"/>
          </a:p>
        </p:txBody>
      </p:sp>
    </p:spTree>
    <p:extLst>
      <p:ext uri="{BB962C8B-B14F-4D97-AF65-F5344CB8AC3E}">
        <p14:creationId xmlns:p14="http://schemas.microsoft.com/office/powerpoint/2010/main" val="3846291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4F3B8-B0AB-4DA3-9AA0-34E1B935D459}" type="datetimeFigureOut">
              <a:rPr kumimoji="1" lang="ja-JP" altLang="en-US" smtClean="0"/>
              <a:t>2024/7/1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37AC5-CAF7-4BC7-8CF6-70D2C80AEC5A}" type="slidenum">
              <a:rPr kumimoji="1" lang="ja-JP" altLang="en-US" smtClean="0"/>
              <a:t>‹#›</a:t>
            </a:fld>
            <a:endParaRPr kumimoji="1" lang="ja-JP" altLang="en-US"/>
          </a:p>
        </p:txBody>
      </p:sp>
    </p:spTree>
    <p:extLst>
      <p:ext uri="{BB962C8B-B14F-4D97-AF65-F5344CB8AC3E}">
        <p14:creationId xmlns:p14="http://schemas.microsoft.com/office/powerpoint/2010/main" val="248247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pr.org/2019/11/09/777888000/privacy-and-dna-test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pr.org/sections/health-shots/2018/10/11/656268742/easy-dna-identifications-with-genealogy-databases-raise-privacy-concerns" TargetMode="External"/><Relationship Id="rId2" Type="http://schemas.openxmlformats.org/officeDocument/2006/relationships/hyperlink" Target="https://en.wikipedia.org/wiki/Golden_State_Kill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en-US" altLang="ja-JP" dirty="0"/>
              <a:t>Academic English Communication A2</a:t>
            </a:r>
            <a:br>
              <a:rPr kumimoji="1" lang="en-US" altLang="ja-JP" dirty="0"/>
            </a:br>
            <a:r>
              <a:rPr lang="en-US" altLang="ja-JP" dirty="0"/>
              <a:t>(4) </a:t>
            </a:r>
            <a:endParaRPr kumimoji="1" lang="ja-JP" altLang="en-US" dirty="0"/>
          </a:p>
        </p:txBody>
      </p:sp>
      <p:sp>
        <p:nvSpPr>
          <p:cNvPr id="3" name="サブタイトル 2"/>
          <p:cNvSpPr>
            <a:spLocks noGrp="1"/>
          </p:cNvSpPr>
          <p:nvPr>
            <p:ph type="subTitle" idx="1"/>
          </p:nvPr>
        </p:nvSpPr>
        <p:spPr/>
        <p:txBody>
          <a:bodyPr/>
          <a:lstStyle/>
          <a:p>
            <a:r>
              <a:rPr lang="en-US" altLang="ja-JP" dirty="0"/>
              <a:t>Mon 2</a:t>
            </a:r>
            <a:r>
              <a:rPr lang="en-US" altLang="ja-JP" baseline="30000" dirty="0"/>
              <a:t>nd</a:t>
            </a:r>
            <a:r>
              <a:rPr lang="en-US" altLang="ja-JP" dirty="0"/>
              <a:t> or </a:t>
            </a:r>
            <a:r>
              <a:rPr kumimoji="1" lang="en-US" altLang="ja-JP" dirty="0"/>
              <a:t>3</a:t>
            </a:r>
            <a:r>
              <a:rPr kumimoji="1" lang="en-US" altLang="ja-JP" baseline="30000" dirty="0"/>
              <a:t>rd</a:t>
            </a:r>
            <a:r>
              <a:rPr kumimoji="1" lang="en-US" altLang="ja-JP" dirty="0"/>
              <a:t> period</a:t>
            </a:r>
          </a:p>
          <a:p>
            <a:r>
              <a:rPr lang="en-US" altLang="ja-JP" dirty="0"/>
              <a:t>July, 1</a:t>
            </a:r>
            <a:r>
              <a:rPr lang="en-US" altLang="ja-JP" baseline="30000" dirty="0"/>
              <a:t>st </a:t>
            </a:r>
            <a:r>
              <a:rPr lang="en-US" altLang="ja-JP" dirty="0"/>
              <a:t>2024</a:t>
            </a:r>
          </a:p>
          <a:p>
            <a:r>
              <a:rPr lang="en-US" altLang="ja-JP" dirty="0"/>
              <a:t>Instructor:</a:t>
            </a:r>
            <a:r>
              <a:rPr lang="ja-JP" altLang="en-US" dirty="0"/>
              <a:t> </a:t>
            </a:r>
            <a:r>
              <a:rPr lang="en-US" altLang="ja-JP" dirty="0"/>
              <a:t>Dr.</a:t>
            </a:r>
            <a:r>
              <a:rPr lang="ja-JP" altLang="en-US" dirty="0"/>
              <a:t> </a:t>
            </a:r>
            <a:r>
              <a:rPr lang="en-US" altLang="ja-JP" dirty="0"/>
              <a:t>Masataka</a:t>
            </a:r>
            <a:r>
              <a:rPr lang="ja-JP" altLang="en-US" dirty="0"/>
              <a:t> </a:t>
            </a:r>
            <a:r>
              <a:rPr lang="en-US" altLang="ja-JP" dirty="0"/>
              <a:t>Yamaguchi</a:t>
            </a:r>
            <a:r>
              <a:rPr lang="ja-JP" altLang="en-US" dirty="0"/>
              <a:t>（山口征孝）</a:t>
            </a:r>
            <a:endParaRPr lang="en-US" altLang="ja-JP" dirty="0"/>
          </a:p>
          <a:p>
            <a:endParaRPr kumimoji="1" lang="ja-JP" altLang="en-US" dirty="0"/>
          </a:p>
        </p:txBody>
      </p:sp>
    </p:spTree>
    <p:extLst>
      <p:ext uri="{BB962C8B-B14F-4D97-AF65-F5344CB8AC3E}">
        <p14:creationId xmlns:p14="http://schemas.microsoft.com/office/powerpoint/2010/main" val="1037726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18160" y="365125"/>
            <a:ext cx="10962640" cy="1325563"/>
          </a:xfrm>
        </p:spPr>
        <p:txBody>
          <a:bodyPr/>
          <a:lstStyle/>
          <a:p>
            <a:r>
              <a:rPr lang="ja-JP" altLang="en-US" dirty="0"/>
              <a:t>課題</a:t>
            </a:r>
            <a:r>
              <a:rPr lang="en-US" altLang="ja-JP" dirty="0"/>
              <a:t>1: Answer the following questions in English</a:t>
            </a:r>
            <a:endParaRPr kumimoji="1" lang="ja-JP" altLang="en-US" dirty="0"/>
          </a:p>
        </p:txBody>
      </p:sp>
      <p:sp>
        <p:nvSpPr>
          <p:cNvPr id="3" name="コンテンツ プレースホルダー 2"/>
          <p:cNvSpPr>
            <a:spLocks noGrp="1"/>
          </p:cNvSpPr>
          <p:nvPr>
            <p:ph idx="1"/>
          </p:nvPr>
        </p:nvSpPr>
        <p:spPr>
          <a:xfrm>
            <a:off x="838200" y="1605280"/>
            <a:ext cx="10515600" cy="4805680"/>
          </a:xfrm>
        </p:spPr>
        <p:txBody>
          <a:bodyPr>
            <a:normAutofit fontScale="92500"/>
          </a:bodyPr>
          <a:lstStyle/>
          <a:p>
            <a:r>
              <a:rPr lang="en-US" altLang="ja-JP" sz="2400"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What is the major difference between the Florida case and the “Golden State killer</a:t>
            </a:r>
          </a:p>
          <a:p>
            <a:pPr marL="0" indent="0">
              <a:buNone/>
            </a:pPr>
            <a:r>
              <a:rPr lang="en-US" sz="2400" dirty="0">
                <a:latin typeface="Times New Roman" panose="02020603050405020304" pitchFamily="18" charset="0"/>
                <a:cs typeface="Times New Roman" panose="02020603050405020304" pitchFamily="18" charset="0"/>
              </a:rPr>
              <a:t>case” in California?</a:t>
            </a:r>
          </a:p>
          <a:p>
            <a:r>
              <a:rPr lang="en-US" sz="2400" dirty="0">
                <a:latin typeface="Times New Roman" panose="02020603050405020304" pitchFamily="18" charset="0"/>
                <a:cs typeface="Times New Roman" panose="02020603050405020304" pitchFamily="18" charset="0"/>
              </a:rPr>
              <a:t>b. According to Professor Murphy, with 3 million people’s DNA database, what can we </a:t>
            </a:r>
          </a:p>
          <a:p>
            <a:pPr marL="0" indent="0">
              <a:buNone/>
            </a:pPr>
            <a:r>
              <a:rPr lang="en-US" sz="2400" dirty="0">
                <a:latin typeface="Times New Roman" panose="02020603050405020304" pitchFamily="18" charset="0"/>
                <a:cs typeface="Times New Roman" panose="02020603050405020304" pitchFamily="18" charset="0"/>
              </a:rPr>
              <a:t>know about the populations of the United States?   </a:t>
            </a:r>
          </a:p>
          <a:p>
            <a:r>
              <a:rPr lang="en-US" sz="2400" dirty="0">
                <a:latin typeface="Times New Roman" panose="02020603050405020304" pitchFamily="18" charset="0"/>
                <a:cs typeface="Times New Roman" panose="02020603050405020304" pitchFamily="18" charset="0"/>
              </a:rPr>
              <a:t>c. What does Professor Murphy say about a major problem with the current use of DNA </a:t>
            </a:r>
          </a:p>
          <a:p>
            <a:pPr marL="0" indent="0">
              <a:buNone/>
            </a:pPr>
            <a:r>
              <a:rPr lang="en-US" sz="2400" dirty="0">
                <a:latin typeface="Times New Roman" panose="02020603050405020304" pitchFamily="18" charset="0"/>
                <a:cs typeface="Times New Roman" panose="02020603050405020304" pitchFamily="18" charset="0"/>
              </a:rPr>
              <a:t>databases by law enforcement? </a:t>
            </a:r>
          </a:p>
          <a:p>
            <a:r>
              <a:rPr lang="en-US" sz="2400" dirty="0">
                <a:latin typeface="Times New Roman" panose="02020603050405020304" pitchFamily="18" charset="0"/>
                <a:cs typeface="Times New Roman" panose="02020603050405020304" pitchFamily="18" charset="0"/>
              </a:rPr>
              <a:t>d. What are three things we can do if we want to protect our DNA information as </a:t>
            </a:r>
          </a:p>
          <a:p>
            <a:pPr marL="0" indent="0">
              <a:buNone/>
            </a:pPr>
            <a:r>
              <a:rPr lang="en-US" sz="2400" dirty="0">
                <a:latin typeface="Times New Roman" panose="02020603050405020304" pitchFamily="18" charset="0"/>
                <a:cs typeface="Times New Roman" panose="02020603050405020304" pitchFamily="18" charset="0"/>
              </a:rPr>
              <a:t>our privacy?</a:t>
            </a:r>
          </a:p>
          <a:p>
            <a:r>
              <a:rPr lang="en-US" sz="2400" dirty="0">
                <a:latin typeface="Times New Roman" panose="02020603050405020304" pitchFamily="18" charset="0"/>
                <a:cs typeface="Times New Roman" panose="02020603050405020304" pitchFamily="18" charset="0"/>
              </a:rPr>
              <a:t>e. Scott Simon thinks we have to give up our privacy if we want to know our DNA </a:t>
            </a:r>
          </a:p>
          <a:p>
            <a:pPr marL="0" indent="0">
              <a:buNone/>
            </a:pPr>
            <a:r>
              <a:rPr lang="en-US" sz="2400" dirty="0">
                <a:latin typeface="Times New Roman" panose="02020603050405020304" pitchFamily="18" charset="0"/>
                <a:cs typeface="Times New Roman" panose="02020603050405020304" pitchFamily="18" charset="0"/>
              </a:rPr>
              <a:t>information. On this point, what does Murphy has to say? How different is genomic </a:t>
            </a:r>
          </a:p>
          <a:p>
            <a:pPr marL="0" indent="0">
              <a:buNone/>
            </a:pPr>
            <a:r>
              <a:rPr lang="en-US" sz="2400" dirty="0">
                <a:latin typeface="Times New Roman" panose="02020603050405020304" pitchFamily="18" charset="0"/>
                <a:cs typeface="Times New Roman" panose="02020603050405020304" pitchFamily="18" charset="0"/>
              </a:rPr>
              <a:t>information from other kinds of privacy information, according to her?</a:t>
            </a:r>
          </a:p>
        </p:txBody>
      </p:sp>
    </p:spTree>
    <p:extLst>
      <p:ext uri="{BB962C8B-B14F-4D97-AF65-F5344CB8AC3E}">
        <p14:creationId xmlns:p14="http://schemas.microsoft.com/office/powerpoint/2010/main" val="572613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a:t>課題２ 今日の授業を踏まえ</a:t>
            </a:r>
            <a:r>
              <a:rPr lang="en-US" altLang="ja-JP" dirty="0"/>
              <a:t>150</a:t>
            </a:r>
            <a:r>
              <a:rPr lang="ja-JP" altLang="en-US" dirty="0"/>
              <a:t>語</a:t>
            </a:r>
            <a:r>
              <a:rPr lang="en-US" altLang="ja-JP" dirty="0"/>
              <a:t>‐300</a:t>
            </a:r>
            <a:r>
              <a:rPr lang="ja-JP" altLang="en-US" dirty="0"/>
              <a:t>語以内で</a:t>
            </a:r>
            <a:r>
              <a:rPr lang="en-US" altLang="ja-JP" dirty="0"/>
              <a:t>1</a:t>
            </a:r>
            <a:r>
              <a:rPr lang="ja-JP" altLang="en-US" dirty="0"/>
              <a:t>パラグラフで述べなさい　</a:t>
            </a:r>
            <a:endParaRPr kumimoji="1" lang="ja-JP" altLang="en-US" dirty="0"/>
          </a:p>
        </p:txBody>
      </p:sp>
      <p:sp>
        <p:nvSpPr>
          <p:cNvPr id="3" name="コンテンツ プレースホルダー 2"/>
          <p:cNvSpPr>
            <a:spLocks noGrp="1"/>
          </p:cNvSpPr>
          <p:nvPr>
            <p:ph idx="1"/>
          </p:nvPr>
        </p:nvSpPr>
        <p:spPr/>
        <p:txBody>
          <a:bodyPr/>
          <a:lstStyle/>
          <a:p>
            <a:pPr marL="0" indent="0">
              <a:lnSpc>
                <a:spcPct val="150000"/>
              </a:lnSpc>
              <a:buNone/>
            </a:pPr>
            <a:r>
              <a:rPr lang="en-US" altLang="ja-JP" dirty="0"/>
              <a:t>Do you agree with Murphy’s idea that our genomic data is special and different from other kinds of private information? In more general terms, what can we do in order to protect our privacy if we use our private data on the websites in order to buy something we need or obtain information for our convenience or necessity?</a:t>
            </a:r>
          </a:p>
        </p:txBody>
      </p:sp>
    </p:spTree>
    <p:extLst>
      <p:ext uri="{BB962C8B-B14F-4D97-AF65-F5344CB8AC3E}">
        <p14:creationId xmlns:p14="http://schemas.microsoft.com/office/powerpoint/2010/main" val="2211324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授業の進め方</a:t>
            </a:r>
          </a:p>
        </p:txBody>
      </p:sp>
      <p:sp>
        <p:nvSpPr>
          <p:cNvPr id="3" name="コンテンツ プレースホルダー 2"/>
          <p:cNvSpPr>
            <a:spLocks noGrp="1"/>
          </p:cNvSpPr>
          <p:nvPr>
            <p:ph idx="1"/>
          </p:nvPr>
        </p:nvSpPr>
        <p:spPr/>
        <p:txBody>
          <a:bodyPr>
            <a:normAutofit/>
          </a:bodyPr>
          <a:lstStyle/>
          <a:p>
            <a:r>
              <a:rPr lang="ja-JP" altLang="en-US" b="1" dirty="0"/>
              <a:t>予習（授業開始までにしておくこと）</a:t>
            </a:r>
            <a:endParaRPr lang="en-US" altLang="ja-JP" b="1" dirty="0"/>
          </a:p>
          <a:p>
            <a:r>
              <a:rPr lang="en-US" altLang="ja-JP" dirty="0"/>
              <a:t>NPR</a:t>
            </a:r>
            <a:r>
              <a:rPr lang="ja-JP" altLang="en-US" dirty="0"/>
              <a:t>でサイエンス関連のニュースを毎回提示するので聞いてわからない単語や理解できない言い回しなどを電子辞書や</a:t>
            </a:r>
            <a:r>
              <a:rPr lang="en-US" altLang="ja-JP" dirty="0"/>
              <a:t>Google</a:t>
            </a:r>
            <a:r>
              <a:rPr lang="ja-JP" altLang="en-US" dirty="0"/>
              <a:t>などを使い調べできるだけ理解しておくこと</a:t>
            </a:r>
          </a:p>
          <a:p>
            <a:r>
              <a:rPr lang="ja-JP" altLang="en-US" b="1" dirty="0"/>
              <a:t>スケジュール</a:t>
            </a:r>
          </a:p>
          <a:p>
            <a:r>
              <a:rPr lang="en-US" altLang="ja-JP" dirty="0"/>
              <a:t>4</a:t>
            </a:r>
            <a:r>
              <a:rPr lang="ja-JP" altLang="en-US" dirty="0"/>
              <a:t>回の講義と演習の繰り返しで構成する</a:t>
            </a:r>
          </a:p>
          <a:p>
            <a:r>
              <a:rPr lang="ja-JP" altLang="en-US" b="1" dirty="0"/>
              <a:t>復習として課題１と２をする（</a:t>
            </a:r>
            <a:r>
              <a:rPr lang="en-US" altLang="ja-JP" b="1" dirty="0"/>
              <a:t>2</a:t>
            </a:r>
            <a:r>
              <a:rPr lang="ja-JP" altLang="en-US" b="1" dirty="0"/>
              <a:t>日後までに提出）</a:t>
            </a:r>
          </a:p>
        </p:txBody>
      </p:sp>
    </p:spTree>
    <p:extLst>
      <p:ext uri="{BB962C8B-B14F-4D97-AF65-F5344CB8AC3E}">
        <p14:creationId xmlns:p14="http://schemas.microsoft.com/office/powerpoint/2010/main" val="293479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endParaRPr kumimoji="1" lang="ja-JP" altLang="en-US" sz="3600" dirty="0"/>
          </a:p>
        </p:txBody>
      </p:sp>
      <p:sp>
        <p:nvSpPr>
          <p:cNvPr id="3" name="コンテンツ プレースホルダー 2"/>
          <p:cNvSpPr>
            <a:spLocks noGrp="1"/>
          </p:cNvSpPr>
          <p:nvPr>
            <p:ph idx="1"/>
          </p:nvPr>
        </p:nvSpPr>
        <p:spPr>
          <a:xfrm>
            <a:off x="838200" y="1825624"/>
            <a:ext cx="10764520" cy="4534535"/>
          </a:xfrm>
        </p:spPr>
        <p:txBody>
          <a:bodyPr>
            <a:normAutofit/>
          </a:bodyPr>
          <a:lstStyle/>
          <a:p>
            <a:pPr marL="0" indent="0">
              <a:lnSpc>
                <a:spcPct val="150000"/>
              </a:lnSpc>
              <a:buNone/>
            </a:pPr>
            <a:r>
              <a:rPr lang="en-US" dirty="0"/>
              <a:t>“Privacy And DNA Tests”:</a:t>
            </a:r>
          </a:p>
          <a:p>
            <a:pPr marL="0" indent="0">
              <a:lnSpc>
                <a:spcPct val="150000"/>
              </a:lnSpc>
              <a:buNone/>
            </a:pPr>
            <a:r>
              <a:rPr lang="en-US" altLang="ja-JP" dirty="0">
                <a:hlinkClick r:id="rId2"/>
              </a:rPr>
              <a:t>https://www.npr.org/2019/11/09/777888000/privacy-and-dna-tests</a:t>
            </a:r>
            <a:endParaRPr lang="en-US" altLang="ja-JP" dirty="0"/>
          </a:p>
          <a:p>
            <a:pPr marL="0" indent="0">
              <a:lnSpc>
                <a:spcPct val="150000"/>
              </a:lnSpc>
              <a:buNone/>
            </a:pPr>
            <a:r>
              <a:rPr kumimoji="1" lang="ja-JP" altLang="en-US" dirty="0"/>
              <a:t>（１）まず全体を聞いてどのようなニュースかを理解して下さい</a:t>
            </a:r>
            <a:endParaRPr kumimoji="1" lang="en-US" altLang="ja-JP" dirty="0"/>
          </a:p>
          <a:p>
            <a:pPr marL="0" indent="0">
              <a:buNone/>
            </a:pPr>
            <a:r>
              <a:rPr lang="ja-JP" altLang="en-US" dirty="0"/>
              <a:t>（２）キーワードの確認</a:t>
            </a:r>
            <a:endParaRPr lang="en-US" altLang="ja-JP" dirty="0"/>
          </a:p>
          <a:p>
            <a:pPr marL="0" indent="0">
              <a:buNone/>
            </a:pPr>
            <a:r>
              <a:rPr kumimoji="1" lang="ja-JP" altLang="en-US" dirty="0"/>
              <a:t>（</a:t>
            </a:r>
            <a:r>
              <a:rPr lang="ja-JP" altLang="en-US" dirty="0"/>
              <a:t>３</a:t>
            </a:r>
            <a:r>
              <a:rPr kumimoji="1" lang="ja-JP" altLang="en-US" dirty="0"/>
              <a:t>）各自の自習へ</a:t>
            </a:r>
          </a:p>
        </p:txBody>
      </p:sp>
    </p:spTree>
    <p:extLst>
      <p:ext uri="{BB962C8B-B14F-4D97-AF65-F5344CB8AC3E}">
        <p14:creationId xmlns:p14="http://schemas.microsoft.com/office/powerpoint/2010/main" val="2737970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全体を聞いてどんなニュースですか？</a:t>
            </a:r>
          </a:p>
        </p:txBody>
      </p:sp>
      <p:sp>
        <p:nvSpPr>
          <p:cNvPr id="3" name="コンテンツ プレースホルダー 2"/>
          <p:cNvSpPr>
            <a:spLocks noGrp="1"/>
          </p:cNvSpPr>
          <p:nvPr>
            <p:ph idx="1"/>
          </p:nvPr>
        </p:nvSpPr>
        <p:spPr/>
        <p:txBody>
          <a:bodyPr/>
          <a:lstStyle/>
          <a:p>
            <a:endParaRPr kumimoji="1" lang="en-US" altLang="ja-JP" dirty="0"/>
          </a:p>
          <a:p>
            <a:r>
              <a:rPr kumimoji="1" lang="ja-JP" altLang="en-US" dirty="0"/>
              <a:t>このニュースの主なトピックは何ですか？</a:t>
            </a:r>
            <a:endParaRPr kumimoji="1" lang="en-US" altLang="ja-JP" dirty="0"/>
          </a:p>
          <a:p>
            <a:pPr marL="0" indent="0">
              <a:buNone/>
            </a:pPr>
            <a:endParaRPr lang="en-US" altLang="ja-JP" dirty="0"/>
          </a:p>
          <a:p>
            <a:r>
              <a:rPr lang="ja-JP" altLang="en-US" dirty="0"/>
              <a:t>このニュースはだれがだれに話していますか？</a:t>
            </a:r>
            <a:endParaRPr lang="en-US" altLang="ja-JP" dirty="0"/>
          </a:p>
          <a:p>
            <a:endParaRPr kumimoji="1" lang="en-US" altLang="ja-JP" dirty="0"/>
          </a:p>
          <a:p>
            <a:r>
              <a:rPr lang="ja-JP" altLang="en-US" dirty="0"/>
              <a:t>このニュースでインタビューされている人（話しかけれれた人）はだれですか？どこの研究機関の所属で、専門は何ですか？</a:t>
            </a:r>
            <a:endParaRPr lang="en-US" altLang="ja-JP" dirty="0"/>
          </a:p>
          <a:p>
            <a:endParaRPr kumimoji="1" lang="ja-JP" altLang="en-US" dirty="0"/>
          </a:p>
        </p:txBody>
      </p:sp>
    </p:spTree>
    <p:extLst>
      <p:ext uri="{BB962C8B-B14F-4D97-AF65-F5344CB8AC3E}">
        <p14:creationId xmlns:p14="http://schemas.microsoft.com/office/powerpoint/2010/main" val="2250484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（２）</a:t>
            </a:r>
            <a:r>
              <a:rPr kumimoji="1" lang="en-US" altLang="ja-JP" dirty="0"/>
              <a:t>Key words</a:t>
            </a:r>
            <a:endParaRPr kumimoji="1" lang="ja-JP" altLang="en-US" dirty="0"/>
          </a:p>
        </p:txBody>
      </p:sp>
      <p:sp>
        <p:nvSpPr>
          <p:cNvPr id="3" name="コンテンツ プレースホルダー 2"/>
          <p:cNvSpPr>
            <a:spLocks noGrp="1"/>
          </p:cNvSpPr>
          <p:nvPr>
            <p:ph idx="1"/>
          </p:nvPr>
        </p:nvSpPr>
        <p:spPr>
          <a:xfrm>
            <a:off x="838200" y="1400175"/>
            <a:ext cx="10515600" cy="5092700"/>
          </a:xfrm>
        </p:spPr>
        <p:txBody>
          <a:bodyPr>
            <a:normAutofit fontScale="85000" lnSpcReduction="20000"/>
          </a:bodyPr>
          <a:lstStyle/>
          <a:p>
            <a:r>
              <a:rPr lang="en-US" altLang="ja-JP" dirty="0"/>
              <a:t>(1) </a:t>
            </a:r>
            <a:r>
              <a:rPr lang="en-US" altLang="ja-JP" b="1" dirty="0"/>
              <a:t>Vocabulary</a:t>
            </a:r>
          </a:p>
          <a:p>
            <a:r>
              <a:rPr lang="en-US" altLang="ja-JP" dirty="0"/>
              <a:t>1. . flocked to (do something) (</a:t>
            </a:r>
            <a:r>
              <a:rPr lang="en-US" altLang="ja-JP" dirty="0" err="1"/>
              <a:t>vt.</a:t>
            </a:r>
            <a:r>
              <a:rPr lang="en-US" altLang="ja-JP" dirty="0"/>
              <a:t>)                        2. saliva (n.)</a:t>
            </a:r>
          </a:p>
          <a:p>
            <a:r>
              <a:rPr lang="en-US" altLang="ja-JP" dirty="0"/>
              <a:t>3. forensic (adj.) </a:t>
            </a:r>
            <a:r>
              <a:rPr lang="ja-JP" altLang="en-US" dirty="0"/>
              <a:t>                                  </a:t>
            </a:r>
            <a:r>
              <a:rPr lang="en-US" altLang="ja-JP" dirty="0"/>
              <a:t>4. law enforcement (n.)</a:t>
            </a:r>
          </a:p>
          <a:p>
            <a:r>
              <a:rPr lang="en-US" altLang="ja-JP" dirty="0"/>
              <a:t>5. petition (</a:t>
            </a:r>
            <a:r>
              <a:rPr lang="en-US" altLang="ja-JP" dirty="0" err="1"/>
              <a:t>vt.</a:t>
            </a:r>
            <a:r>
              <a:rPr lang="en-US" altLang="ja-JP" dirty="0"/>
              <a:t>)                                         6. genealogical (adj.) </a:t>
            </a:r>
          </a:p>
          <a:p>
            <a:r>
              <a:rPr lang="en-US" altLang="ja-JP" dirty="0"/>
              <a:t>7. genetic information (n.)                        8. backlash (n.) </a:t>
            </a:r>
          </a:p>
          <a:p>
            <a:r>
              <a:rPr lang="en-US" altLang="ja-JP" dirty="0"/>
              <a:t>9. plausible (adj.)                                       10. compelling (adj.)</a:t>
            </a:r>
          </a:p>
          <a:p>
            <a:r>
              <a:rPr lang="en-US" altLang="ja-JP" dirty="0"/>
              <a:t>11. genomic (adj.) </a:t>
            </a:r>
            <a:r>
              <a:rPr lang="ja-JP" altLang="en-US" dirty="0"/>
              <a:t>                                    </a:t>
            </a:r>
            <a:r>
              <a:rPr lang="en-US" altLang="ja-JP" dirty="0"/>
              <a:t>12. discretion (n.)  </a:t>
            </a:r>
          </a:p>
          <a:p>
            <a:r>
              <a:rPr lang="en-US" altLang="ja-JP" dirty="0"/>
              <a:t>(2) </a:t>
            </a:r>
            <a:r>
              <a:rPr lang="en-US" altLang="ja-JP" b="1" dirty="0"/>
              <a:t>Idioms and phrasal expressions</a:t>
            </a:r>
          </a:p>
          <a:p>
            <a:r>
              <a:rPr lang="en-US" altLang="ja-JP" dirty="0"/>
              <a:t>1. </a:t>
            </a:r>
            <a:r>
              <a:rPr lang="en-US" dirty="0"/>
              <a:t>. put (…) out:                                        2. take down:</a:t>
            </a:r>
          </a:p>
          <a:p>
            <a:r>
              <a:rPr lang="en-US" dirty="0"/>
              <a:t>3. Golden State killer case:</a:t>
            </a:r>
          </a:p>
          <a:p>
            <a:pPr marL="0" indent="0">
              <a:buNone/>
            </a:pPr>
            <a:r>
              <a:rPr lang="en-US" u="sng" dirty="0">
                <a:hlinkClick r:id="rId2"/>
              </a:rPr>
              <a:t>https://en.wikipedia.org/wiki/Golden_State_Killer</a:t>
            </a:r>
            <a:endParaRPr lang="en-US" altLang="ja-JP" dirty="0"/>
          </a:p>
          <a:p>
            <a:pPr marL="0" indent="0">
              <a:buNone/>
            </a:pPr>
            <a:r>
              <a:rPr lang="en-US" altLang="ja-JP" dirty="0">
                <a:hlinkClick r:id="rId3"/>
              </a:rPr>
              <a:t>https://www.npr.org/sections/health-shots/2018/10/11/656268742/easy-dna-identifications-with-genealogy-databases-raise-privacy-concerns</a:t>
            </a:r>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2717963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EF2063-895A-4C3E-8694-C27B83C14951}"/>
              </a:ext>
            </a:extLst>
          </p:cNvPr>
          <p:cNvSpPr>
            <a:spLocks noGrp="1"/>
          </p:cNvSpPr>
          <p:nvPr>
            <p:ph type="title"/>
          </p:nvPr>
        </p:nvSpPr>
        <p:spPr/>
        <p:txBody>
          <a:bodyPr/>
          <a:lstStyle/>
          <a:p>
            <a:r>
              <a:rPr lang="ja-JP" altLang="en-US" dirty="0"/>
              <a:t>（</a:t>
            </a:r>
            <a:r>
              <a:rPr lang="en-US" altLang="ja-JP" dirty="0"/>
              <a:t>3</a:t>
            </a:r>
            <a:r>
              <a:rPr lang="ja-JP" altLang="en-US" dirty="0"/>
              <a:t>）日本語での問い</a:t>
            </a:r>
            <a:endParaRPr lang="en-US" dirty="0"/>
          </a:p>
        </p:txBody>
      </p:sp>
      <p:sp>
        <p:nvSpPr>
          <p:cNvPr id="3" name="コンテンツ プレースホルダー 2">
            <a:extLst>
              <a:ext uri="{FF2B5EF4-FFF2-40B4-BE49-F238E27FC236}">
                <a16:creationId xmlns:a16="http://schemas.microsoft.com/office/drawing/2014/main" id="{322151DC-D9DF-408A-88DF-5DB75F5A133D}"/>
              </a:ext>
            </a:extLst>
          </p:cNvPr>
          <p:cNvSpPr>
            <a:spLocks noGrp="1"/>
          </p:cNvSpPr>
          <p:nvPr>
            <p:ph idx="1"/>
          </p:nvPr>
        </p:nvSpPr>
        <p:spPr/>
        <p:txBody>
          <a:bodyPr>
            <a:normAutofit lnSpcReduction="10000"/>
          </a:bodyPr>
          <a:lstStyle/>
          <a:p>
            <a:r>
              <a:rPr lang="en-US" altLang="ja-JP" dirty="0"/>
              <a:t>DNA</a:t>
            </a:r>
            <a:r>
              <a:rPr lang="ja-JP" altLang="en-US" dirty="0"/>
              <a:t>のテストをする主な会社は顧客に何を約束していますか？</a:t>
            </a:r>
            <a:endParaRPr lang="en-US" altLang="ja-JP" dirty="0"/>
          </a:p>
          <a:p>
            <a:endParaRPr lang="en-US" dirty="0"/>
          </a:p>
          <a:p>
            <a:r>
              <a:rPr lang="ja-JP" altLang="en-US" dirty="0"/>
              <a:t>最近フロリダ州で起きた訴訟を見ると、この約束がどのようなものであると思われますか？</a:t>
            </a:r>
            <a:endParaRPr lang="en-US" altLang="ja-JP" dirty="0"/>
          </a:p>
          <a:p>
            <a:pPr marL="0" indent="0">
              <a:buNone/>
            </a:pPr>
            <a:endParaRPr lang="en-US" dirty="0"/>
          </a:p>
          <a:p>
            <a:r>
              <a:rPr lang="ja-JP" altLang="en-US" dirty="0"/>
              <a:t>フロリダ州の検察官は</a:t>
            </a:r>
            <a:r>
              <a:rPr lang="en-US" dirty="0" err="1"/>
              <a:t>GEDmatch</a:t>
            </a:r>
            <a:r>
              <a:rPr lang="ja-JP" altLang="en-US" dirty="0"/>
              <a:t>という会社のデータベースに何をしましたか</a:t>
            </a:r>
            <a:r>
              <a:rPr lang="en-US" dirty="0"/>
              <a:t>? </a:t>
            </a:r>
          </a:p>
          <a:p>
            <a:endParaRPr lang="en-US" dirty="0"/>
          </a:p>
          <a:p>
            <a:r>
              <a:rPr lang="ja-JP" altLang="en-US" dirty="0"/>
              <a:t>フロリダ州の訴訟とカリフォルニア州のゴールデン・ステート殺人鬼の重要な違いは何ですか？</a:t>
            </a:r>
            <a:r>
              <a:rPr lang="en-US" dirty="0"/>
              <a:t> </a:t>
            </a:r>
          </a:p>
          <a:p>
            <a:endParaRPr lang="en-US" altLang="ja-JP" dirty="0"/>
          </a:p>
          <a:p>
            <a:endParaRPr lang="en-US" altLang="ja-JP" dirty="0"/>
          </a:p>
        </p:txBody>
      </p:sp>
    </p:spTree>
    <p:extLst>
      <p:ext uri="{BB962C8B-B14F-4D97-AF65-F5344CB8AC3E}">
        <p14:creationId xmlns:p14="http://schemas.microsoft.com/office/powerpoint/2010/main" val="1344650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ED4BBA-CAFD-4C69-A8E2-FCEEB262D4D5}"/>
              </a:ext>
            </a:extLst>
          </p:cNvPr>
          <p:cNvSpPr>
            <a:spLocks noGrp="1"/>
          </p:cNvSpPr>
          <p:nvPr>
            <p:ph type="title"/>
          </p:nvPr>
        </p:nvSpPr>
        <p:spPr/>
        <p:txBody>
          <a:bodyPr/>
          <a:lstStyle/>
          <a:p>
            <a:endParaRPr lang="en-US" dirty="0"/>
          </a:p>
        </p:txBody>
      </p:sp>
      <p:sp>
        <p:nvSpPr>
          <p:cNvPr id="3" name="コンテンツ プレースホルダー 2">
            <a:extLst>
              <a:ext uri="{FF2B5EF4-FFF2-40B4-BE49-F238E27FC236}">
                <a16:creationId xmlns:a16="http://schemas.microsoft.com/office/drawing/2014/main" id="{C7FDD024-0FDE-45C9-943C-B58B570B6E12}"/>
              </a:ext>
            </a:extLst>
          </p:cNvPr>
          <p:cNvSpPr>
            <a:spLocks noGrp="1"/>
          </p:cNvSpPr>
          <p:nvPr>
            <p:ph idx="1"/>
          </p:nvPr>
        </p:nvSpPr>
        <p:spPr/>
        <p:txBody>
          <a:bodyPr>
            <a:normAutofit fontScale="92500" lnSpcReduction="10000"/>
          </a:bodyPr>
          <a:lstStyle/>
          <a:p>
            <a:r>
              <a:rPr lang="ja-JP" altLang="en-US" dirty="0"/>
              <a:t>マーフィー教授によると</a:t>
            </a:r>
            <a:r>
              <a:rPr lang="en-US" altLang="ja-JP" dirty="0"/>
              <a:t>3</a:t>
            </a:r>
            <a:r>
              <a:rPr lang="ja-JP" altLang="en-US" dirty="0"/>
              <a:t>百万人の</a:t>
            </a:r>
            <a:r>
              <a:rPr lang="en-US" altLang="ja-JP" dirty="0"/>
              <a:t>DNA</a:t>
            </a:r>
            <a:r>
              <a:rPr lang="ja-JP" altLang="en-US" dirty="0"/>
              <a:t>データベースでアメリカ合衆国の人口の何人の</a:t>
            </a:r>
            <a:r>
              <a:rPr lang="en-US" altLang="ja-JP" dirty="0"/>
              <a:t>DNA</a:t>
            </a:r>
            <a:r>
              <a:rPr lang="ja-JP" altLang="en-US" dirty="0"/>
              <a:t>情報がわかりますか？</a:t>
            </a:r>
            <a:r>
              <a:rPr lang="en-US" dirty="0"/>
              <a:t> </a:t>
            </a:r>
          </a:p>
          <a:p>
            <a:endParaRPr lang="en-US" dirty="0"/>
          </a:p>
          <a:p>
            <a:r>
              <a:rPr lang="ja-JP" altLang="en-US" dirty="0"/>
              <a:t>検察側が</a:t>
            </a:r>
            <a:r>
              <a:rPr lang="en-US" altLang="ja-JP" dirty="0"/>
              <a:t>DNA</a:t>
            </a:r>
            <a:r>
              <a:rPr lang="ja-JP" altLang="en-US" dirty="0"/>
              <a:t>情報を使うことができるとする際の主張は何ですか？そのメリットとデメリットは何ですか？</a:t>
            </a:r>
            <a:endParaRPr lang="en-US" altLang="ja-JP" dirty="0"/>
          </a:p>
          <a:p>
            <a:endParaRPr lang="en-US" dirty="0"/>
          </a:p>
          <a:p>
            <a:r>
              <a:rPr lang="ja-JP" altLang="en-US" dirty="0"/>
              <a:t>検察による</a:t>
            </a:r>
            <a:r>
              <a:rPr lang="en-US" altLang="ja-JP" dirty="0"/>
              <a:t>DNA</a:t>
            </a:r>
            <a:r>
              <a:rPr lang="ja-JP" altLang="en-US" dirty="0"/>
              <a:t>データベースの現在の使用方法に関し、主な問題は何であるとマーフィー教授は言っていますか？</a:t>
            </a:r>
            <a:r>
              <a:rPr lang="en-US" dirty="0"/>
              <a:t> </a:t>
            </a:r>
          </a:p>
          <a:p>
            <a:endParaRPr lang="en-US" dirty="0"/>
          </a:p>
          <a:p>
            <a:r>
              <a:rPr lang="ja-JP" altLang="en-US" dirty="0"/>
              <a:t>プライバシーとしての</a:t>
            </a:r>
            <a:r>
              <a:rPr lang="en-US" altLang="ja-JP" dirty="0"/>
              <a:t>DNA</a:t>
            </a:r>
            <a:r>
              <a:rPr lang="ja-JP" altLang="en-US" dirty="0"/>
              <a:t>情報を自分で守るためにできること</a:t>
            </a:r>
            <a:r>
              <a:rPr lang="en-US" altLang="ja-JP" dirty="0"/>
              <a:t>3</a:t>
            </a:r>
            <a:r>
              <a:rPr lang="ja-JP" altLang="en-US" dirty="0"/>
              <a:t>点を挙げなさい。</a:t>
            </a:r>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92847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br>
              <a:rPr lang="en-US" altLang="ja-JP" dirty="0"/>
            </a:br>
            <a:r>
              <a:rPr lang="ja-JP" altLang="en-US" dirty="0"/>
              <a:t>（４）覚えてほしい構文</a:t>
            </a:r>
            <a:br>
              <a:rPr lang="ja-JP" altLang="en-US" dirty="0"/>
            </a:br>
            <a:endParaRPr kumimoji="1" lang="ja-JP" altLang="en-US" dirty="0"/>
          </a:p>
        </p:txBody>
      </p:sp>
      <p:sp>
        <p:nvSpPr>
          <p:cNvPr id="3" name="コンテンツ プレースホルダー 2"/>
          <p:cNvSpPr>
            <a:spLocks noGrp="1"/>
          </p:cNvSpPr>
          <p:nvPr>
            <p:ph idx="1"/>
          </p:nvPr>
        </p:nvSpPr>
        <p:spPr>
          <a:xfrm>
            <a:off x="726440" y="1615440"/>
            <a:ext cx="10515600" cy="4785359"/>
          </a:xfrm>
        </p:spPr>
        <p:txBody>
          <a:bodyPr>
            <a:normAutofit/>
          </a:bodyPr>
          <a:lstStyle/>
          <a:p>
            <a:r>
              <a:rPr lang="en-US" altLang="ja-JP" sz="3200" dirty="0"/>
              <a:t>(a) The reality is these searches are </a:t>
            </a:r>
            <a:r>
              <a:rPr lang="en-US" altLang="ja-JP" sz="3200" b="1" dirty="0"/>
              <a:t>more </a:t>
            </a:r>
            <a:r>
              <a:rPr lang="en-US" altLang="ja-JP" sz="3200" dirty="0"/>
              <a:t>efficient </a:t>
            </a:r>
          </a:p>
          <a:p>
            <a:pPr marL="0" indent="0">
              <a:buNone/>
            </a:pPr>
            <a:r>
              <a:rPr lang="en-US" altLang="ja-JP" sz="3200" b="1" dirty="0"/>
              <a:t>the</a:t>
            </a:r>
            <a:r>
              <a:rPr lang="en-US" altLang="ja-JP" sz="3200" dirty="0"/>
              <a:t> bigger the database. </a:t>
            </a:r>
            <a:endParaRPr kumimoji="1" lang="en-US" altLang="ja-JP" sz="3200" dirty="0"/>
          </a:p>
          <a:p>
            <a:r>
              <a:rPr lang="en-US" altLang="ja-JP" sz="3200" dirty="0"/>
              <a:t>(b) If 3 million people of European descent offer their </a:t>
            </a:r>
          </a:p>
          <a:p>
            <a:pPr marL="0" indent="0">
              <a:buNone/>
            </a:pPr>
            <a:r>
              <a:rPr lang="en-US" altLang="ja-JP" sz="3200" dirty="0"/>
              <a:t>genetic information to a database, you have essentially </a:t>
            </a:r>
          </a:p>
          <a:p>
            <a:pPr marL="0" indent="0">
              <a:buNone/>
            </a:pPr>
            <a:r>
              <a:rPr lang="en-US" altLang="ja-JP" sz="3200" dirty="0"/>
              <a:t>a universal genetic database for the American </a:t>
            </a:r>
          </a:p>
          <a:p>
            <a:pPr marL="0" indent="0">
              <a:buNone/>
            </a:pPr>
            <a:r>
              <a:rPr lang="en-US" altLang="ja-JP" sz="3200" dirty="0"/>
              <a:t>population of European descent.</a:t>
            </a:r>
            <a:endParaRPr kumimoji="1" lang="en-US" altLang="ja-JP" sz="3200" dirty="0"/>
          </a:p>
          <a:p>
            <a:r>
              <a:rPr lang="en-US" altLang="ja-JP" sz="3200" dirty="0"/>
              <a:t>(c) It’s completely </a:t>
            </a:r>
            <a:r>
              <a:rPr lang="en-US" altLang="ja-JP" sz="3200" b="1" dirty="0"/>
              <a:t>at law enforcement’s discretion </a:t>
            </a:r>
            <a:r>
              <a:rPr lang="en-US" altLang="ja-JP" sz="3200" dirty="0"/>
              <a:t>to only look for murderers or rapists.</a:t>
            </a:r>
          </a:p>
          <a:p>
            <a:endParaRPr kumimoji="1" lang="ja-JP" altLang="en-US" sz="3200" dirty="0"/>
          </a:p>
        </p:txBody>
      </p:sp>
    </p:spTree>
    <p:extLst>
      <p:ext uri="{BB962C8B-B14F-4D97-AF65-F5344CB8AC3E}">
        <p14:creationId xmlns:p14="http://schemas.microsoft.com/office/powerpoint/2010/main" val="412266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試訳</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en-US" altLang="ja-JP" dirty="0"/>
              <a:t>(1</a:t>
            </a:r>
            <a:r>
              <a:rPr lang="en-US" altLang="ja-JP" dirty="0"/>
              <a:t>) </a:t>
            </a:r>
            <a:r>
              <a:rPr lang="ja-JP" altLang="en-US" dirty="0"/>
              <a:t>遺伝子の系統的探究はデータベースが大きくなればなるほどより効率的です。 </a:t>
            </a:r>
            <a:endParaRPr kumimoji="1" lang="en-US" altLang="ja-JP" dirty="0"/>
          </a:p>
          <a:p>
            <a:endParaRPr lang="en-US" altLang="ja-JP" dirty="0"/>
          </a:p>
          <a:p>
            <a:r>
              <a:rPr kumimoji="1" lang="en-US" altLang="ja-JP" dirty="0"/>
              <a:t>(2)</a:t>
            </a:r>
            <a:r>
              <a:rPr lang="ja-JP" altLang="en-US" dirty="0"/>
              <a:t>もし</a:t>
            </a:r>
            <a:r>
              <a:rPr lang="en-US" altLang="ja-JP" dirty="0"/>
              <a:t>3</a:t>
            </a:r>
            <a:r>
              <a:rPr lang="ja-JP" altLang="en-US" dirty="0"/>
              <a:t>百万人のヨーロッパ系の人々が遺伝子情報をデータベースに提供すれば、実質上、ヨーロッパ系アメリカ人の全人口の普遍的データベースが手に入ります。</a:t>
            </a:r>
            <a:endParaRPr lang="en-US" altLang="ja-JP" dirty="0"/>
          </a:p>
          <a:p>
            <a:endParaRPr lang="en-US" altLang="ja-JP" dirty="0"/>
          </a:p>
          <a:p>
            <a:r>
              <a:rPr kumimoji="1" lang="en-US" altLang="ja-JP" dirty="0"/>
              <a:t>(3)</a:t>
            </a:r>
            <a:r>
              <a:rPr lang="ja-JP" altLang="en-US" dirty="0"/>
              <a:t>殺人鬼や強姦者だけを探すのかは、完全に検察側の裁量に委ねられています。 </a:t>
            </a:r>
            <a:endParaRPr kumimoji="1" lang="en-US" altLang="ja-JP" dirty="0"/>
          </a:p>
          <a:p>
            <a:pPr marL="0" indent="0">
              <a:buNone/>
            </a:pPr>
            <a:r>
              <a:rPr lang="ja-JP" altLang="en-US" dirty="0"/>
              <a:t>　</a:t>
            </a:r>
            <a:endParaRPr lang="en-US" altLang="ja-JP" dirty="0"/>
          </a:p>
        </p:txBody>
      </p:sp>
    </p:spTree>
    <p:extLst>
      <p:ext uri="{BB962C8B-B14F-4D97-AF65-F5344CB8AC3E}">
        <p14:creationId xmlns:p14="http://schemas.microsoft.com/office/powerpoint/2010/main" val="15102494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4231</TotalTime>
  <Words>917</Words>
  <Application>Microsoft Office PowerPoint</Application>
  <PresentationFormat>ワイド画面</PresentationFormat>
  <Paragraphs>89</Paragraphs>
  <Slides>11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vt:lpstr>
      <vt:lpstr>游ゴシック Light</vt:lpstr>
      <vt:lpstr>Arial</vt:lpstr>
      <vt:lpstr>Calibri</vt:lpstr>
      <vt:lpstr>Times New Roman</vt:lpstr>
      <vt:lpstr>Office テーマ</vt:lpstr>
      <vt:lpstr>Academic English Communication A2 (4) </vt:lpstr>
      <vt:lpstr>授業の進め方</vt:lpstr>
      <vt:lpstr>PowerPoint プレゼンテーション</vt:lpstr>
      <vt:lpstr>全体を聞いてどんなニュースですか？</vt:lpstr>
      <vt:lpstr>（２）Key words</vt:lpstr>
      <vt:lpstr>（3）日本語での問い</vt:lpstr>
      <vt:lpstr>PowerPoint プレゼンテーション</vt:lpstr>
      <vt:lpstr> （４）覚えてほしい構文 </vt:lpstr>
      <vt:lpstr>試訳</vt:lpstr>
      <vt:lpstr>課題1: Answer the following questions in English</vt:lpstr>
      <vt:lpstr>課題２ 今日の授業を踏まえ150語‐300語以内で1パラグラフで述べなさい　</vt:lpstr>
    </vt:vector>
  </TitlesOfParts>
  <Company>神戸市外国語大学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English Academic Communication A1</dc:title>
  <dc:creator>Kobe-Cufs</dc:creator>
  <cp:lastModifiedBy>Masataka Yamaguchi</cp:lastModifiedBy>
  <cp:revision>100</cp:revision>
  <dcterms:created xsi:type="dcterms:W3CDTF">2020-05-11T01:18:13Z</dcterms:created>
  <dcterms:modified xsi:type="dcterms:W3CDTF">2024-07-01T00:34:19Z</dcterms:modified>
</cp:coreProperties>
</file>