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B4115-C1D0-47D3-9466-A10A6140D0D8}" type="datetimeFigureOut">
              <a:rPr kumimoji="1" lang="ja-JP" altLang="en-US" smtClean="0"/>
              <a:t>2021/12/16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EC09C7-8792-48B2-8A3C-AB40C82630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017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価電子とは、最外殻電子に相当するもの。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C09C7-8792-48B2-8A3C-AB40C826301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2758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https://engineer-education.com/pn-junction/</a:t>
            </a:r>
          </a:p>
          <a:p>
            <a:r>
              <a:rPr kumimoji="1" lang="en-US" altLang="ja-JP" dirty="0"/>
              <a:t>https://detail-infomation.com/diode-depletion-layer/</a:t>
            </a:r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C09C7-8792-48B2-8A3C-AB40C826301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8343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CD9958-E536-44B6-A929-85AB8708A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40C4A9B-8DD4-4B0C-90F8-747F3A145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17F0D4-33FF-407C-BEE1-CAFC21F98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63EB-A7F4-41FB-85D6-0847BBDA88F8}" type="datetimeFigureOut">
              <a:rPr kumimoji="1" lang="ja-JP" altLang="en-US" smtClean="0"/>
              <a:t>2021/12/16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B790FB-AA62-4D00-80B7-B3E052AFF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6CFC48-4884-47F0-85D2-3D905B50A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D02A-386D-45EE-8B77-A7A86BF005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2027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E1EEAE-6E40-469F-9F0D-C6D3E18E1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5CE5D63-0B46-4EE9-A138-6A72F8696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55C27E-7538-44E0-88F2-919D0C779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63EB-A7F4-41FB-85D6-0847BBDA88F8}" type="datetimeFigureOut">
              <a:rPr kumimoji="1" lang="ja-JP" altLang="en-US" smtClean="0"/>
              <a:t>2021/12/16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243A39-C355-4B35-B2B0-58669C5C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EAE687-1997-472E-B9F0-4E3BB77F8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D02A-386D-45EE-8B77-A7A86BF005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9595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4B27ED5-3034-41C5-93A5-BBB1B5E2B9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9FF861D-1084-4999-8F09-062A56678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0C61E0-B301-4DE5-A135-AA49631E0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63EB-A7F4-41FB-85D6-0847BBDA88F8}" type="datetimeFigureOut">
              <a:rPr kumimoji="1" lang="ja-JP" altLang="en-US" smtClean="0"/>
              <a:t>2021/12/16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03727F-D501-4E61-8CE5-FE905CE57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A4F15D-3526-4E01-9826-C39977F0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D02A-386D-45EE-8B77-A7A86BF005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4374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B6F92A-82BE-479C-A674-B9BF9896F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907B28-E8DF-45E7-8DAB-EF28BC14F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EE5775-A850-4807-882B-15F1E577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63EB-A7F4-41FB-85D6-0847BBDA88F8}" type="datetimeFigureOut">
              <a:rPr kumimoji="1" lang="ja-JP" altLang="en-US" smtClean="0"/>
              <a:t>2021/12/16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C39C65-D8E6-45D0-81FC-D2A78B84B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CDF4F5-74B5-478C-922D-4BBD6BAC0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D02A-386D-45EE-8B77-A7A86BF005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2355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01DD7D-2DF1-4F47-A6CD-06FE4E12D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41DB7B-292A-4512-84C3-56F3E21EF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E202F0-47CB-4E06-8189-084DCA078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63EB-A7F4-41FB-85D6-0847BBDA88F8}" type="datetimeFigureOut">
              <a:rPr kumimoji="1" lang="ja-JP" altLang="en-US" smtClean="0"/>
              <a:t>2021/12/16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776D5C-233B-493B-8AE8-16AF2272D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20045F-1140-4E6B-AAC9-E37AEBFBF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D02A-386D-45EE-8B77-A7A86BF005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224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DCC234-0731-4120-843D-9B985FD3E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8D021A-2183-4675-9C00-6704E1F67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586A5B4-41DE-4638-B298-510FAB8E4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EA05644-CF10-43D6-9397-561B5E31A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63EB-A7F4-41FB-85D6-0847BBDA88F8}" type="datetimeFigureOut">
              <a:rPr kumimoji="1" lang="ja-JP" altLang="en-US" smtClean="0"/>
              <a:t>2021/12/16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7D0E39C-3B08-499F-97EB-261963A26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31CBFEA-165F-44B7-8319-0A661E966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D02A-386D-45EE-8B77-A7A86BF005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0836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2D0F8C-62B6-4BA1-9461-AF790C88B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01FFCE0-66B6-41CC-A094-DEF1B7F82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0A72D55-5E54-401A-9ED2-430DD999E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BEC6798-827C-4BD2-AB71-3CEEA838EE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EB62FEE-7E64-49DF-861B-FFB508B59B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674315C-7339-4D06-AB1F-3963BBBBF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63EB-A7F4-41FB-85D6-0847BBDA88F8}" type="datetimeFigureOut">
              <a:rPr kumimoji="1" lang="ja-JP" altLang="en-US" smtClean="0"/>
              <a:t>2021/12/16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F85C68B-7641-46C3-94B9-1FB593D90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B52E8F4-262D-4D43-A592-1BCCDB8BA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D02A-386D-45EE-8B77-A7A86BF005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8675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EBC926-1B73-49EC-BCD0-7AC63DC3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8492C4C-5667-4A1E-8140-9A9F69F7D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63EB-A7F4-41FB-85D6-0847BBDA88F8}" type="datetimeFigureOut">
              <a:rPr kumimoji="1" lang="ja-JP" altLang="en-US" smtClean="0"/>
              <a:t>2021/12/16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8CB8AE5-D8C6-495F-98F8-4968769A0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5A28314-AAB1-4A95-BA8C-CF5381979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D02A-386D-45EE-8B77-A7A86BF005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9811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0CA66DD-A82E-450B-916B-E98A08BA9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63EB-A7F4-41FB-85D6-0847BBDA88F8}" type="datetimeFigureOut">
              <a:rPr kumimoji="1" lang="ja-JP" altLang="en-US" smtClean="0"/>
              <a:t>2021/12/16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A345292-FA46-4AF4-A60B-2926BFDF9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E980398-E633-4AE0-98F7-B98263F02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D02A-386D-45EE-8B77-A7A86BF005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35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923B02-7C1F-46A1-9E67-970901697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9013C7-15DA-426A-9E43-5F6106011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7D625DD-1D1B-437B-8F27-E5CBF5541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8939337-609C-426E-BA79-C23C13CE6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63EB-A7F4-41FB-85D6-0847BBDA88F8}" type="datetimeFigureOut">
              <a:rPr kumimoji="1" lang="ja-JP" altLang="en-US" smtClean="0"/>
              <a:t>2021/12/16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54B2892-CBAA-4318-9C43-E5BDDE2D9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C9CDD4D-ED71-4C45-B18F-70CD74299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D02A-386D-45EE-8B77-A7A86BF005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2646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F45273-87D8-4143-B247-4DE0A4208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D0C34B7-1AEE-4E3B-BDF2-BA7BA25E0A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70FC852-5226-4914-AA0C-62A5F5E70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385F02-F3AA-4597-BCAB-2D92DFA35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63EB-A7F4-41FB-85D6-0847BBDA88F8}" type="datetimeFigureOut">
              <a:rPr kumimoji="1" lang="ja-JP" altLang="en-US" smtClean="0"/>
              <a:t>2021/12/16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812B777-667D-4C35-BF68-52FE256B2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E72DD15-2B2A-44A1-B400-1D2B82C57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D02A-386D-45EE-8B77-A7A86BF005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793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8826E4A-6C7A-4DAF-B15C-19FEEBF70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707F55-D707-46B3-BFA6-1C098ADA5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258195-8136-46D3-AC7D-D7A4F4AE5F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D63EB-A7F4-41FB-85D6-0847BBDA88F8}" type="datetimeFigureOut">
              <a:rPr kumimoji="1" lang="ja-JP" altLang="en-US" smtClean="0"/>
              <a:t>2021/12/16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B4008A-F40D-4FF5-8772-208E07172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8FB3C4-FECD-49A1-9BCB-4B46E6F4E6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1D02A-386D-45EE-8B77-A7A86BF005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5469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8BA80B-FB4E-4D16-A8F4-3465ABE895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半導体エネルギー変換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E7366D1-B044-49F7-A807-16CC7901DA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エネルギーバンド図までの過程のついて</a:t>
            </a:r>
            <a:endParaRPr kumimoji="1" lang="en-US" altLang="ja-JP"/>
          </a:p>
          <a:p>
            <a:r>
              <a:rPr kumimoji="1" lang="en-US" altLang="ja-JP" dirty="0"/>
              <a:t>21P2033 </a:t>
            </a:r>
            <a:r>
              <a:rPr kumimoji="1" lang="ja-JP" altLang="en-US" dirty="0"/>
              <a:t>機械電子創成工学科専攻　山田　竜輝</a:t>
            </a:r>
          </a:p>
        </p:txBody>
      </p:sp>
    </p:spTree>
    <p:extLst>
      <p:ext uri="{BB962C8B-B14F-4D97-AF65-F5344CB8AC3E}">
        <p14:creationId xmlns:p14="http://schemas.microsoft.com/office/powerpoint/2010/main" val="716886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5F1B3E-33E5-487F-AFAE-5A42EB2D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PN</a:t>
            </a:r>
            <a:r>
              <a:rPr kumimoji="1" lang="ja-JP" altLang="en-US" dirty="0"/>
              <a:t>接合とは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E5FB59-C03E-4900-AF1E-4DCBFA165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P</a:t>
            </a:r>
            <a:r>
              <a:rPr kumimoji="1" lang="ja-JP" altLang="en-US" dirty="0"/>
              <a:t>型半導体と</a:t>
            </a:r>
            <a:r>
              <a:rPr kumimoji="1" lang="en-US" altLang="ja-JP" dirty="0"/>
              <a:t>N</a:t>
            </a:r>
            <a:r>
              <a:rPr kumimoji="1" lang="ja-JP" altLang="en-US" dirty="0"/>
              <a:t>型半導体を接合させた時の接触面積のこと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07C20E9-9CFB-4430-A120-ABABF4B53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25" y="2432719"/>
            <a:ext cx="5415449" cy="365016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2BE2395-820F-47B9-BEAE-138DB96B5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211512"/>
            <a:ext cx="4897651" cy="310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650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A6B179-DA5C-4392-A58A-CD3E3FC09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</a:t>
            </a:r>
            <a:r>
              <a:rPr kumimoji="1" lang="ja-JP" altLang="en-US" dirty="0"/>
              <a:t>型半導体・</a:t>
            </a:r>
            <a:r>
              <a:rPr kumimoji="1" lang="en-US" altLang="ja-JP" dirty="0"/>
              <a:t>N</a:t>
            </a:r>
            <a:r>
              <a:rPr kumimoji="1" lang="ja-JP" altLang="en-US" dirty="0"/>
              <a:t>型半導体とは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801A91-AA6B-424F-9F9A-F5F1262D9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P</a:t>
            </a:r>
            <a:r>
              <a:rPr kumimoji="1" lang="ja-JP" altLang="en-US" dirty="0"/>
              <a:t>型半導体とは</a:t>
            </a:r>
            <a:endParaRPr kumimoji="1" lang="en-US" altLang="ja-JP" dirty="0"/>
          </a:p>
          <a:p>
            <a:r>
              <a:rPr kumimoji="1" lang="ja-JP" altLang="en-US" dirty="0"/>
              <a:t>キャリアが正孔のもの（自由電子よりも正孔が多い。）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N</a:t>
            </a:r>
            <a:r>
              <a:rPr lang="ja-JP" altLang="en-US" dirty="0"/>
              <a:t>型半導体とは</a:t>
            </a:r>
            <a:endParaRPr lang="en-US" altLang="ja-JP" dirty="0"/>
          </a:p>
          <a:p>
            <a:r>
              <a:rPr lang="ja-JP" altLang="en-US" dirty="0"/>
              <a:t>キャリアが電子のもの（正孔よりも自由電子が多い。）</a:t>
            </a:r>
            <a:endParaRPr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4717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DF85AE-95AB-40E1-9611-32BCB8E4B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半導体のエネルギーバンド図</a:t>
            </a:r>
            <a:r>
              <a:rPr lang="ja-JP" altLang="en-US" dirty="0"/>
              <a:t>を理解</a:t>
            </a:r>
            <a:br>
              <a:rPr lang="en-US" altLang="ja-JP" dirty="0"/>
            </a:br>
            <a:r>
              <a:rPr lang="ja-JP" altLang="en-US" dirty="0"/>
              <a:t>　　　　　　　　（理解するべき単語）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01C5B9F-B38F-4602-9A5E-7584241F97E3}"/>
              </a:ext>
            </a:extLst>
          </p:cNvPr>
          <p:cNvSpPr txBox="1"/>
          <p:nvPr/>
        </p:nvSpPr>
        <p:spPr>
          <a:xfrm>
            <a:off x="1000406" y="1932920"/>
            <a:ext cx="24288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エネルギー準位</a:t>
            </a:r>
            <a:endParaRPr kumimoji="1" lang="en-US" altLang="ja-JP" b="1" dirty="0"/>
          </a:p>
          <a:p>
            <a:r>
              <a:rPr lang="ja-JP" altLang="en-US" dirty="0"/>
              <a:t>　</a:t>
            </a:r>
            <a:r>
              <a:rPr lang="en-US" altLang="ja-JP" dirty="0"/>
              <a:t>- </a:t>
            </a:r>
            <a:r>
              <a:rPr lang="ja-JP" altLang="en-US" dirty="0"/>
              <a:t>電子の動きの軌跡</a:t>
            </a: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9CA2A8F-18D5-4AC7-ABE0-0030F4FAD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534" y="2736532"/>
            <a:ext cx="3575654" cy="2394585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01ABAF19-556D-4B9C-974A-935C8D88DAC0}"/>
              </a:ext>
            </a:extLst>
          </p:cNvPr>
          <p:cNvCxnSpPr>
            <a:cxnSpLocks/>
          </p:cNvCxnSpPr>
          <p:nvPr/>
        </p:nvCxnSpPr>
        <p:spPr>
          <a:xfrm>
            <a:off x="2082800" y="2558256"/>
            <a:ext cx="406400" cy="540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90AFCD6-B232-4284-8A24-1151C3A0FC96}"/>
              </a:ext>
            </a:extLst>
          </p:cNvPr>
          <p:cNvSpPr txBox="1"/>
          <p:nvPr/>
        </p:nvSpPr>
        <p:spPr>
          <a:xfrm>
            <a:off x="4582160" y="1828800"/>
            <a:ext cx="757130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エネルギーバンド</a:t>
            </a:r>
            <a:endParaRPr kumimoji="1" lang="en-US" altLang="ja-JP" dirty="0"/>
          </a:p>
          <a:p>
            <a:r>
              <a:rPr kumimoji="1" lang="ja-JP" altLang="en-US" dirty="0"/>
              <a:t>　</a:t>
            </a:r>
            <a:r>
              <a:rPr kumimoji="1" lang="en-US" altLang="ja-JP" dirty="0"/>
              <a:t>-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エネルギー準位の幅</a:t>
            </a:r>
            <a:endParaRPr lang="en-US" altLang="ja-JP" b="0" i="0" dirty="0">
              <a:solidFill>
                <a:srgbClr val="000000"/>
              </a:solidFill>
              <a:effectLst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　　</a:t>
            </a:r>
            <a:r>
              <a:rPr kumimoji="1" lang="en-US" altLang="ja-JP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-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原子同士が集まって固体になり、そのエネルギー準位に幅を持つ</a:t>
            </a:r>
            <a:endParaRPr lang="en-US" altLang="ja-JP" b="0" i="0" dirty="0">
              <a:solidFill>
                <a:srgbClr val="000000"/>
              </a:solidFill>
              <a:effectLst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kumimoji="1" lang="en-US" altLang="ja-JP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価電子帯</a:t>
            </a:r>
            <a:endParaRPr lang="en-US" altLang="ja-JP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　</a:t>
            </a:r>
            <a:r>
              <a:rPr lang="en-US" altLang="ja-JP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-</a:t>
            </a:r>
            <a:r>
              <a:rPr lang="ja-JP" altLang="en-US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低いエネルギー領域でたくさんの電子を持つ</a:t>
            </a:r>
            <a:endParaRPr lang="en-US" altLang="ja-JP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dirty="0"/>
              <a:t>禁制帯</a:t>
            </a:r>
            <a:r>
              <a:rPr kumimoji="1" lang="en-US" altLang="ja-JP" dirty="0"/>
              <a:t>(</a:t>
            </a:r>
            <a:r>
              <a:rPr kumimoji="1" lang="ja-JP" altLang="en-US" dirty="0"/>
              <a:t>エネルギーギャップ</a:t>
            </a:r>
            <a:r>
              <a:rPr kumimoji="1" lang="en-US" altLang="ja-JP" dirty="0"/>
              <a:t>)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- </a:t>
            </a:r>
            <a:r>
              <a:rPr lang="ja-JP" altLang="en-US" dirty="0"/>
              <a:t>電子が存在できない場所</a:t>
            </a:r>
            <a:endParaRPr kumimoji="1"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- </a:t>
            </a:r>
            <a:r>
              <a:rPr lang="ja-JP" altLang="en-US" b="1" i="0" dirty="0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外部から半導体にエネルギーギャップ以上の</a:t>
            </a:r>
            <a:endParaRPr lang="en-US" altLang="ja-JP" b="1" i="0" dirty="0">
              <a:solidFill>
                <a:srgbClr val="000000"/>
              </a:solidFill>
              <a:effectLst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b="1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　　</a:t>
            </a:r>
            <a:r>
              <a:rPr lang="ja-JP" altLang="en-US" b="1" i="0" dirty="0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エネルギーを与えることで、価電子帯の電子は伝導帯に持ち上げる</a:t>
            </a:r>
            <a:endParaRPr kumimoji="1" lang="ja-JP" altLang="en-US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7C8A2139-4AFE-4AA5-82DF-543B20F05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160" y="2828369"/>
            <a:ext cx="3941147" cy="213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357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76E1B6-0373-4752-8DDA-D1F9CCF97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/>
              <a:t>P</a:t>
            </a:r>
            <a:r>
              <a:rPr kumimoji="1" lang="ja-JP" altLang="en-US" b="1" dirty="0"/>
              <a:t>型半導体、</a:t>
            </a:r>
            <a:r>
              <a:rPr kumimoji="1" lang="en-US" altLang="ja-JP" b="1" dirty="0"/>
              <a:t>N</a:t>
            </a:r>
            <a:r>
              <a:rPr kumimoji="1" lang="ja-JP" altLang="en-US" b="1" dirty="0"/>
              <a:t>型半導体のエネルギー図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6A5F088-C4B6-4CE5-9C04-38DF8A204D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0825"/>
            <a:ext cx="642746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6C6C4CD-470F-4B18-BBE1-E1FABBC833A1}"/>
              </a:ext>
            </a:extLst>
          </p:cNvPr>
          <p:cNvSpPr txBox="1"/>
          <p:nvPr/>
        </p:nvSpPr>
        <p:spPr>
          <a:xfrm>
            <a:off x="6084238" y="1821220"/>
            <a:ext cx="6107762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0" dirty="0">
                <a:solidFill>
                  <a:srgbClr val="000000"/>
                </a:solidFill>
                <a:effectLst/>
                <a:latin typeface="-apple-system"/>
              </a:rPr>
              <a:t>N</a:t>
            </a:r>
            <a:r>
              <a:rPr lang="ja-JP" altLang="en-US" b="1" i="0" dirty="0">
                <a:solidFill>
                  <a:srgbClr val="000000"/>
                </a:solidFill>
                <a:effectLst/>
                <a:latin typeface="-apple-system"/>
              </a:rPr>
              <a:t>型半導体</a:t>
            </a:r>
            <a:endParaRPr lang="en-US" altLang="ja-JP" dirty="0">
              <a:solidFill>
                <a:srgbClr val="000000"/>
              </a:solidFill>
              <a:latin typeface="-apple-system"/>
            </a:endParaRPr>
          </a:p>
          <a:p>
            <a:r>
              <a:rPr lang="ja-JP" altLang="en-US" b="1" i="0" dirty="0">
                <a:solidFill>
                  <a:srgbClr val="000000"/>
                </a:solidFill>
                <a:effectLst/>
                <a:latin typeface="-apple-system"/>
              </a:rPr>
              <a:t>自由電子</a:t>
            </a:r>
            <a:r>
              <a:rPr lang="en-US" altLang="ja-JP" b="1" i="0" dirty="0">
                <a:solidFill>
                  <a:srgbClr val="000000"/>
                </a:solidFill>
                <a:effectLst/>
                <a:latin typeface="-apple-system"/>
              </a:rPr>
              <a:t>(</a:t>
            </a:r>
            <a:r>
              <a:rPr lang="ja-JP" altLang="en-US" b="1" i="0" dirty="0">
                <a:solidFill>
                  <a:srgbClr val="000000"/>
                </a:solidFill>
                <a:effectLst/>
                <a:latin typeface="-apple-system"/>
              </a:rPr>
              <a:t>伝導電子</a:t>
            </a:r>
            <a:r>
              <a:rPr lang="en-US" altLang="ja-JP" b="1" i="0" dirty="0">
                <a:solidFill>
                  <a:srgbClr val="000000"/>
                </a:solidFill>
                <a:effectLst/>
                <a:latin typeface="-apple-system"/>
              </a:rPr>
              <a:t>)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-apple-system"/>
              </a:rPr>
              <a:t>の濃度が多い半導体です。</a:t>
            </a:r>
            <a:endParaRPr lang="en-US" altLang="ja-JP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ja-JP" altLang="en-US" b="0" i="0" dirty="0">
                <a:solidFill>
                  <a:srgbClr val="000000"/>
                </a:solidFill>
                <a:effectLst/>
                <a:latin typeface="-apple-system"/>
              </a:rPr>
              <a:t>そのため、伝導帯に</a:t>
            </a:r>
            <a:r>
              <a:rPr lang="ja-JP" altLang="en-US" b="1" i="0" dirty="0">
                <a:solidFill>
                  <a:srgbClr val="000000"/>
                </a:solidFill>
                <a:effectLst/>
                <a:latin typeface="-apple-system"/>
              </a:rPr>
              <a:t>自由電子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-apple-system"/>
              </a:rPr>
              <a:t>が多く存在しています。</a:t>
            </a:r>
            <a:endParaRPr lang="en-US" altLang="ja-JP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altLang="ja-JP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en-US" altLang="ja-JP" b="1" i="0" dirty="0">
                <a:solidFill>
                  <a:srgbClr val="000000"/>
                </a:solidFill>
                <a:effectLst/>
                <a:latin typeface="-apple-system"/>
              </a:rPr>
              <a:t>P</a:t>
            </a:r>
            <a:r>
              <a:rPr lang="ja-JP" altLang="en-US" b="1" i="0" dirty="0">
                <a:solidFill>
                  <a:srgbClr val="000000"/>
                </a:solidFill>
                <a:effectLst/>
                <a:latin typeface="-apple-system"/>
              </a:rPr>
              <a:t>型半導体</a:t>
            </a:r>
            <a:endParaRPr lang="en-US" altLang="ja-JP" dirty="0">
              <a:solidFill>
                <a:srgbClr val="000000"/>
              </a:solidFill>
              <a:latin typeface="-apple-system"/>
            </a:endParaRPr>
          </a:p>
          <a:p>
            <a:r>
              <a:rPr lang="ja-JP" altLang="en-US" b="0" i="0" dirty="0">
                <a:solidFill>
                  <a:srgbClr val="000000"/>
                </a:solidFill>
                <a:effectLst/>
                <a:latin typeface="-apple-system"/>
              </a:rPr>
              <a:t>自由電子の濃度が低い半導体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-apple-system"/>
              </a:rPr>
              <a:t>(</a:t>
            </a:r>
            <a:r>
              <a:rPr lang="ja-JP" altLang="en-US" b="1" i="0" dirty="0">
                <a:solidFill>
                  <a:srgbClr val="000000"/>
                </a:solidFill>
                <a:effectLst/>
                <a:latin typeface="-apple-system"/>
              </a:rPr>
              <a:t>正孔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-apple-system"/>
              </a:rPr>
              <a:t>が多い半導体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-apple-system"/>
              </a:rPr>
              <a:t>)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-apple-system"/>
              </a:rPr>
              <a:t>です。</a:t>
            </a:r>
            <a:endParaRPr lang="en-US" altLang="ja-JP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ja-JP" altLang="en-US" b="0" i="0" dirty="0">
                <a:solidFill>
                  <a:srgbClr val="000000"/>
                </a:solidFill>
                <a:effectLst/>
                <a:latin typeface="-apple-system"/>
              </a:rPr>
              <a:t>そのため、価電子帯に</a:t>
            </a:r>
            <a:r>
              <a:rPr lang="ja-JP" altLang="en-US" b="1" i="0" dirty="0">
                <a:solidFill>
                  <a:srgbClr val="000000"/>
                </a:solidFill>
                <a:effectLst/>
                <a:latin typeface="-apple-system"/>
              </a:rPr>
              <a:t>正孔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-apple-system"/>
              </a:rPr>
              <a:t>が多く存在しています。</a:t>
            </a:r>
            <a:endParaRPr lang="en-US" altLang="ja-JP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kumimoji="1" lang="en-US" altLang="ja-JP" dirty="0">
              <a:solidFill>
                <a:srgbClr val="000000"/>
              </a:solidFill>
              <a:latin typeface="-apple-system"/>
            </a:endParaRPr>
          </a:p>
          <a:p>
            <a:r>
              <a:rPr lang="ja-JP" altLang="en-US" b="1" dirty="0">
                <a:solidFill>
                  <a:srgbClr val="000000"/>
                </a:solidFill>
                <a:latin typeface="-apple-system"/>
              </a:rPr>
              <a:t>フェルミ準位</a:t>
            </a:r>
            <a:endParaRPr lang="en-US" altLang="ja-JP" b="1" dirty="0">
              <a:solidFill>
                <a:srgbClr val="000000"/>
              </a:solidFill>
              <a:latin typeface="-apple-system"/>
            </a:endParaRPr>
          </a:p>
          <a:p>
            <a:r>
              <a:rPr lang="ja-JP" altLang="en-US" b="1" i="0" dirty="0">
                <a:solidFill>
                  <a:srgbClr val="000000"/>
                </a:solidFill>
                <a:effectLst/>
                <a:latin typeface="-apple-system"/>
              </a:rPr>
              <a:t>電子のいる確率が</a:t>
            </a:r>
            <a:r>
              <a:rPr lang="en-US" altLang="ja-JP" b="1" i="0" dirty="0">
                <a:solidFill>
                  <a:srgbClr val="000000"/>
                </a:solidFill>
                <a:effectLst/>
                <a:latin typeface="-apple-system"/>
              </a:rPr>
              <a:t>50%</a:t>
            </a:r>
            <a:r>
              <a:rPr lang="ja-JP" altLang="en-US" b="1" i="0" dirty="0">
                <a:solidFill>
                  <a:srgbClr val="000000"/>
                </a:solidFill>
                <a:effectLst/>
                <a:latin typeface="-apple-system"/>
              </a:rPr>
              <a:t>になるエネルギーの場所</a:t>
            </a:r>
            <a:endParaRPr lang="en-US" altLang="ja-JP" b="1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en-US" altLang="ja-JP" b="1" i="0" dirty="0">
                <a:solidFill>
                  <a:srgbClr val="000000"/>
                </a:solidFill>
                <a:effectLst/>
                <a:latin typeface="-apple-system"/>
              </a:rPr>
              <a:t>N</a:t>
            </a:r>
            <a:r>
              <a:rPr lang="ja-JP" altLang="en-US" b="1" i="0" dirty="0">
                <a:solidFill>
                  <a:srgbClr val="000000"/>
                </a:solidFill>
                <a:effectLst/>
                <a:latin typeface="-apple-system"/>
              </a:rPr>
              <a:t>型半導体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-apple-system"/>
              </a:rPr>
              <a:t>は伝導帯に</a:t>
            </a:r>
            <a:r>
              <a:rPr lang="ja-JP" altLang="en-US" b="1" i="0" dirty="0">
                <a:solidFill>
                  <a:srgbClr val="000000"/>
                </a:solidFill>
                <a:effectLst/>
                <a:latin typeface="-apple-system"/>
              </a:rPr>
              <a:t>自由電子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-apple-system"/>
              </a:rPr>
              <a:t>が多く存在しているため、</a:t>
            </a:r>
            <a:endParaRPr lang="en-US" altLang="ja-JP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ja-JP" altLang="en-US" b="0" i="0" dirty="0">
                <a:solidFill>
                  <a:srgbClr val="000000"/>
                </a:solidFill>
                <a:effectLst/>
                <a:latin typeface="-apple-system"/>
              </a:rPr>
              <a:t>フェルミ準位が伝導帯に近い場所にあります。</a:t>
            </a:r>
            <a:endParaRPr lang="en-US" altLang="ja-JP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kumimoji="1" lang="en-US" altLang="ja-JP" dirty="0">
              <a:solidFill>
                <a:srgbClr val="000000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ja-JP" b="0" i="0" dirty="0">
                <a:solidFill>
                  <a:srgbClr val="000000"/>
                </a:solidFill>
                <a:effectLst/>
                <a:latin typeface="-apple-system"/>
              </a:rPr>
              <a:t>E</a:t>
            </a:r>
            <a:r>
              <a:rPr lang="en-US" altLang="ja-JP" b="0" i="0" baseline="-25000" dirty="0">
                <a:solidFill>
                  <a:srgbClr val="000000"/>
                </a:solidFill>
                <a:effectLst/>
                <a:latin typeface="-apple-system"/>
              </a:rPr>
              <a:t>C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-apple-system"/>
              </a:rPr>
              <a:t>：伝導帯のエネルギー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ja-JP" b="0" i="0" dirty="0">
                <a:solidFill>
                  <a:srgbClr val="000000"/>
                </a:solidFill>
                <a:effectLst/>
                <a:latin typeface="-apple-system"/>
              </a:rPr>
              <a:t>E</a:t>
            </a:r>
            <a:r>
              <a:rPr lang="en-US" altLang="ja-JP" b="0" i="0" baseline="-25000" dirty="0">
                <a:solidFill>
                  <a:srgbClr val="000000"/>
                </a:solidFill>
                <a:effectLst/>
                <a:latin typeface="-apple-system"/>
              </a:rPr>
              <a:t>V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-apple-system"/>
              </a:rPr>
              <a:t>：価電子帯のエネルギー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ja-JP" b="0" i="0" dirty="0">
                <a:solidFill>
                  <a:srgbClr val="000000"/>
                </a:solidFill>
                <a:effectLst/>
                <a:latin typeface="-apple-system"/>
              </a:rPr>
              <a:t>E</a:t>
            </a:r>
            <a:r>
              <a:rPr lang="en-US" altLang="ja-JP" b="0" i="0" baseline="-25000" dirty="0">
                <a:solidFill>
                  <a:srgbClr val="000000"/>
                </a:solidFill>
                <a:effectLst/>
                <a:latin typeface="-apple-system"/>
              </a:rPr>
              <a:t>F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-apple-system"/>
              </a:rPr>
              <a:t>：フェルミ準位のエネルギー</a:t>
            </a:r>
          </a:p>
          <a:p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786460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C041F4-B6D8-428F-9813-2450C7C16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結論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15C56E09-7178-4799-9476-722BDE21AE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8175" y="1825625"/>
            <a:ext cx="78356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847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344</Words>
  <Application>Microsoft Office PowerPoint</Application>
  <PresentationFormat>ワイド画面</PresentationFormat>
  <Paragraphs>55</Paragraphs>
  <Slides>6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-apple-system</vt:lpstr>
      <vt:lpstr>游ゴシック</vt:lpstr>
      <vt:lpstr>游ゴシック Light</vt:lpstr>
      <vt:lpstr>Arial</vt:lpstr>
      <vt:lpstr>Office テーマ</vt:lpstr>
      <vt:lpstr>半導体エネルギー変換</vt:lpstr>
      <vt:lpstr>PN接合とは</vt:lpstr>
      <vt:lpstr>P型半導体・N型半導体とは</vt:lpstr>
      <vt:lpstr>半導体のエネルギーバンド図を理解 　　　　　　　　（理解するべき単語）</vt:lpstr>
      <vt:lpstr>P型半導体、N型半導体のエネルギー図</vt:lpstr>
      <vt:lpstr>結論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半導体エネルギー変換</dc:title>
  <dc:creator>山田　竜輝</dc:creator>
  <cp:lastModifiedBy>山田　竜輝</cp:lastModifiedBy>
  <cp:revision>11</cp:revision>
  <dcterms:created xsi:type="dcterms:W3CDTF">2021-10-10T01:48:20Z</dcterms:created>
  <dcterms:modified xsi:type="dcterms:W3CDTF">2021-12-16T02:57:51Z</dcterms:modified>
</cp:coreProperties>
</file>