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DFAFEF9-4E58-4BA0-97E5-61D57FEE23EE}" type="datetimeFigureOut">
              <a:rPr kumimoji="1" lang="ja-JP" altLang="en-US" smtClean="0"/>
              <a:t>2021/12/2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6137F2-BD8C-407B-82A6-A16D92A1D0B1}"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36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DFAFEF9-4E58-4BA0-97E5-61D57FEE23EE}" type="datetimeFigureOut">
              <a:rPr kumimoji="1" lang="ja-JP" altLang="en-US" smtClean="0"/>
              <a:t>2021/12/2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6137F2-BD8C-407B-82A6-A16D92A1D0B1}" type="slidenum">
              <a:rPr kumimoji="1" lang="ja-JP" altLang="en-US" smtClean="0"/>
              <a:t>‹#›</a:t>
            </a:fld>
            <a:endParaRPr kumimoji="1" lang="ja-JP" altLang="en-US"/>
          </a:p>
        </p:txBody>
      </p:sp>
    </p:spTree>
    <p:extLst>
      <p:ext uri="{BB962C8B-B14F-4D97-AF65-F5344CB8AC3E}">
        <p14:creationId xmlns:p14="http://schemas.microsoft.com/office/powerpoint/2010/main" val="229666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DFAFEF9-4E58-4BA0-97E5-61D57FEE23EE}" type="datetimeFigureOut">
              <a:rPr kumimoji="1" lang="ja-JP" altLang="en-US" smtClean="0"/>
              <a:t>2021/12/2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6137F2-BD8C-407B-82A6-A16D92A1D0B1}" type="slidenum">
              <a:rPr kumimoji="1" lang="ja-JP" altLang="en-US" smtClean="0"/>
              <a:t>‹#›</a:t>
            </a:fld>
            <a:endParaRPr kumimoji="1" lang="ja-JP" altLang="en-US"/>
          </a:p>
        </p:txBody>
      </p:sp>
    </p:spTree>
    <p:extLst>
      <p:ext uri="{BB962C8B-B14F-4D97-AF65-F5344CB8AC3E}">
        <p14:creationId xmlns:p14="http://schemas.microsoft.com/office/powerpoint/2010/main" val="177859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DFAFEF9-4E58-4BA0-97E5-61D57FEE23EE}" type="datetimeFigureOut">
              <a:rPr kumimoji="1" lang="ja-JP" altLang="en-US" smtClean="0"/>
              <a:t>2021/12/2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6137F2-BD8C-407B-82A6-A16D92A1D0B1}" type="slidenum">
              <a:rPr kumimoji="1" lang="ja-JP" altLang="en-US" smtClean="0"/>
              <a:t>‹#›</a:t>
            </a:fld>
            <a:endParaRPr kumimoji="1" lang="ja-JP" altLang="en-US"/>
          </a:p>
        </p:txBody>
      </p:sp>
    </p:spTree>
    <p:extLst>
      <p:ext uri="{BB962C8B-B14F-4D97-AF65-F5344CB8AC3E}">
        <p14:creationId xmlns:p14="http://schemas.microsoft.com/office/powerpoint/2010/main" val="3421576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DFAFEF9-4E58-4BA0-97E5-61D57FEE23EE}" type="datetimeFigureOut">
              <a:rPr kumimoji="1" lang="ja-JP" altLang="en-US" smtClean="0"/>
              <a:t>2021/12/2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6137F2-BD8C-407B-82A6-A16D92A1D0B1}"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712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DFAFEF9-4E58-4BA0-97E5-61D57FEE23EE}" type="datetimeFigureOut">
              <a:rPr kumimoji="1" lang="ja-JP" altLang="en-US" smtClean="0"/>
              <a:t>2021/12/2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6137F2-BD8C-407B-82A6-A16D92A1D0B1}" type="slidenum">
              <a:rPr kumimoji="1" lang="ja-JP" altLang="en-US" smtClean="0"/>
              <a:t>‹#›</a:t>
            </a:fld>
            <a:endParaRPr kumimoji="1" lang="ja-JP" altLang="en-US"/>
          </a:p>
        </p:txBody>
      </p:sp>
    </p:spTree>
    <p:extLst>
      <p:ext uri="{BB962C8B-B14F-4D97-AF65-F5344CB8AC3E}">
        <p14:creationId xmlns:p14="http://schemas.microsoft.com/office/powerpoint/2010/main" val="2254038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DFAFEF9-4E58-4BA0-97E5-61D57FEE23EE}" type="datetimeFigureOut">
              <a:rPr kumimoji="1" lang="ja-JP" altLang="en-US" smtClean="0"/>
              <a:t>2021/12/2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16137F2-BD8C-407B-82A6-A16D92A1D0B1}" type="slidenum">
              <a:rPr kumimoji="1" lang="ja-JP" altLang="en-US" smtClean="0"/>
              <a:t>‹#›</a:t>
            </a:fld>
            <a:endParaRPr kumimoji="1" lang="ja-JP" altLang="en-US"/>
          </a:p>
        </p:txBody>
      </p:sp>
    </p:spTree>
    <p:extLst>
      <p:ext uri="{BB962C8B-B14F-4D97-AF65-F5344CB8AC3E}">
        <p14:creationId xmlns:p14="http://schemas.microsoft.com/office/powerpoint/2010/main" val="185307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FAFEF9-4E58-4BA0-97E5-61D57FEE23EE}" type="datetimeFigureOut">
              <a:rPr kumimoji="1" lang="ja-JP" altLang="en-US" smtClean="0"/>
              <a:t>2021/12/2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16137F2-BD8C-407B-82A6-A16D92A1D0B1}" type="slidenum">
              <a:rPr kumimoji="1" lang="ja-JP" altLang="en-US" smtClean="0"/>
              <a:t>‹#›</a:t>
            </a:fld>
            <a:endParaRPr kumimoji="1" lang="ja-JP" altLang="en-US"/>
          </a:p>
        </p:txBody>
      </p:sp>
    </p:spTree>
    <p:extLst>
      <p:ext uri="{BB962C8B-B14F-4D97-AF65-F5344CB8AC3E}">
        <p14:creationId xmlns:p14="http://schemas.microsoft.com/office/powerpoint/2010/main" val="24445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FAFEF9-4E58-4BA0-97E5-61D57FEE23EE}" type="datetimeFigureOut">
              <a:rPr kumimoji="1" lang="ja-JP" altLang="en-US" smtClean="0"/>
              <a:t>2021/12/2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16137F2-BD8C-407B-82A6-A16D92A1D0B1}" type="slidenum">
              <a:rPr kumimoji="1" lang="ja-JP" altLang="en-US" smtClean="0"/>
              <a:t>‹#›</a:t>
            </a:fld>
            <a:endParaRPr kumimoji="1" lang="ja-JP" altLang="en-US"/>
          </a:p>
        </p:txBody>
      </p:sp>
    </p:spTree>
    <p:extLst>
      <p:ext uri="{BB962C8B-B14F-4D97-AF65-F5344CB8AC3E}">
        <p14:creationId xmlns:p14="http://schemas.microsoft.com/office/powerpoint/2010/main" val="3155908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FAFEF9-4E58-4BA0-97E5-61D57FEE23EE}" type="datetimeFigureOut">
              <a:rPr kumimoji="1" lang="ja-JP" altLang="en-US" smtClean="0"/>
              <a:t>2021/12/2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6137F2-BD8C-407B-82A6-A16D92A1D0B1}" type="slidenum">
              <a:rPr kumimoji="1" lang="ja-JP" altLang="en-US" smtClean="0"/>
              <a:t>‹#›</a:t>
            </a:fld>
            <a:endParaRPr kumimoji="1" lang="ja-JP" altLang="en-US"/>
          </a:p>
        </p:txBody>
      </p:sp>
    </p:spTree>
    <p:extLst>
      <p:ext uri="{BB962C8B-B14F-4D97-AF65-F5344CB8AC3E}">
        <p14:creationId xmlns:p14="http://schemas.microsoft.com/office/powerpoint/2010/main" val="216413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DFAFEF9-4E58-4BA0-97E5-61D57FEE23EE}" type="datetimeFigureOut">
              <a:rPr kumimoji="1" lang="ja-JP" altLang="en-US" smtClean="0"/>
              <a:t>2021/12/2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6137F2-BD8C-407B-82A6-A16D92A1D0B1}" type="slidenum">
              <a:rPr kumimoji="1" lang="ja-JP" altLang="en-US" smtClean="0"/>
              <a:t>‹#›</a:t>
            </a:fld>
            <a:endParaRPr kumimoji="1" lang="ja-JP" altLang="en-US"/>
          </a:p>
        </p:txBody>
      </p:sp>
    </p:spTree>
    <p:extLst>
      <p:ext uri="{BB962C8B-B14F-4D97-AF65-F5344CB8AC3E}">
        <p14:creationId xmlns:p14="http://schemas.microsoft.com/office/powerpoint/2010/main" val="328482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FAFEF9-4E58-4BA0-97E5-61D57FEE23EE}" type="datetimeFigureOut">
              <a:rPr kumimoji="1" lang="ja-JP" altLang="en-US" smtClean="0"/>
              <a:t>2021/12/2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6137F2-BD8C-407B-82A6-A16D92A1D0B1}"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910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etail-infomation.com/resistance-and-resistivity-equ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home.hiroshima-u.ac.jp/ino/lecture/SSP1note2_ino2017.pdf"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www7a.biglobe.ne.jp/nifongo/ron/ron_04.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22FD0-3BFA-4014-9203-A4577BB67437}"/>
              </a:ext>
            </a:extLst>
          </p:cNvPr>
          <p:cNvSpPr>
            <a:spLocks noGrp="1"/>
          </p:cNvSpPr>
          <p:nvPr>
            <p:ph type="ctrTitle"/>
          </p:nvPr>
        </p:nvSpPr>
        <p:spPr/>
        <p:txBody>
          <a:bodyPr/>
          <a:lstStyle/>
          <a:p>
            <a:r>
              <a:rPr kumimoji="1" lang="ja-JP" altLang="en-US" dirty="0"/>
              <a:t>電気抵抗の物理的意味</a:t>
            </a:r>
          </a:p>
        </p:txBody>
      </p:sp>
      <p:sp>
        <p:nvSpPr>
          <p:cNvPr id="3" name="字幕 2">
            <a:extLst>
              <a:ext uri="{FF2B5EF4-FFF2-40B4-BE49-F238E27FC236}">
                <a16:creationId xmlns:a16="http://schemas.microsoft.com/office/drawing/2014/main" id="{3F52BE86-CC3C-4DF3-9D9A-923EEC7027B2}"/>
              </a:ext>
            </a:extLst>
          </p:cNvPr>
          <p:cNvSpPr>
            <a:spLocks noGrp="1"/>
          </p:cNvSpPr>
          <p:nvPr>
            <p:ph type="subTitle" idx="1"/>
          </p:nvPr>
        </p:nvSpPr>
        <p:spPr/>
        <p:txBody>
          <a:bodyPr/>
          <a:lstStyle/>
          <a:p>
            <a:r>
              <a:rPr kumimoji="1" lang="en-US" altLang="ja-JP" dirty="0"/>
              <a:t>21P2033 </a:t>
            </a:r>
            <a:r>
              <a:rPr kumimoji="1" lang="ja-JP" altLang="en-US" dirty="0"/>
              <a:t>山田　竜輝</a:t>
            </a:r>
          </a:p>
        </p:txBody>
      </p:sp>
    </p:spTree>
    <p:extLst>
      <p:ext uri="{BB962C8B-B14F-4D97-AF65-F5344CB8AC3E}">
        <p14:creationId xmlns:p14="http://schemas.microsoft.com/office/powerpoint/2010/main" val="1119226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329588-6C53-47FF-9E57-32E9E399A113}"/>
              </a:ext>
            </a:extLst>
          </p:cNvPr>
          <p:cNvSpPr>
            <a:spLocks noGrp="1"/>
          </p:cNvSpPr>
          <p:nvPr>
            <p:ph type="title"/>
          </p:nvPr>
        </p:nvSpPr>
        <p:spPr/>
        <p:txBody>
          <a:bodyPr/>
          <a:lstStyle/>
          <a:p>
            <a:r>
              <a:rPr kumimoji="1" lang="ja-JP" altLang="en-US" dirty="0"/>
              <a:t>電気抵抗率の物理的意味（回答）</a:t>
            </a:r>
          </a:p>
        </p:txBody>
      </p:sp>
      <p:sp>
        <p:nvSpPr>
          <p:cNvPr id="3" name="コンテンツ プレースホルダー 2">
            <a:extLst>
              <a:ext uri="{FF2B5EF4-FFF2-40B4-BE49-F238E27FC236}">
                <a16:creationId xmlns:a16="http://schemas.microsoft.com/office/drawing/2014/main" id="{ED2F92CF-FBE5-4699-9EFA-B5A85137A996}"/>
              </a:ext>
            </a:extLst>
          </p:cNvPr>
          <p:cNvSpPr>
            <a:spLocks noGrp="1"/>
          </p:cNvSpPr>
          <p:nvPr>
            <p:ph idx="1"/>
          </p:nvPr>
        </p:nvSpPr>
        <p:spPr/>
        <p:txBody>
          <a:bodyPr/>
          <a:lstStyle/>
          <a:p>
            <a:r>
              <a:rPr kumimoji="1" lang="ja-JP" altLang="en-US" dirty="0"/>
              <a:t>結論</a:t>
            </a:r>
            <a:endParaRPr kumimoji="1" lang="en-US" altLang="ja-JP" dirty="0"/>
          </a:p>
          <a:p>
            <a:endParaRPr kumimoji="1" lang="en-US" altLang="ja-JP" dirty="0"/>
          </a:p>
        </p:txBody>
      </p:sp>
      <p:pic>
        <p:nvPicPr>
          <p:cNvPr id="7" name="図 6">
            <a:extLst>
              <a:ext uri="{FF2B5EF4-FFF2-40B4-BE49-F238E27FC236}">
                <a16:creationId xmlns:a16="http://schemas.microsoft.com/office/drawing/2014/main" id="{FDDB44D9-B0B7-4A23-9D67-476482D7D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737360"/>
            <a:ext cx="5892972" cy="4407161"/>
          </a:xfrm>
          <a:prstGeom prst="rect">
            <a:avLst/>
          </a:prstGeom>
        </p:spPr>
      </p:pic>
      <p:sp>
        <p:nvSpPr>
          <p:cNvPr id="8" name="楕円 7">
            <a:extLst>
              <a:ext uri="{FF2B5EF4-FFF2-40B4-BE49-F238E27FC236}">
                <a16:creationId xmlns:a16="http://schemas.microsoft.com/office/drawing/2014/main" id="{7E12D9AC-92ED-4DC5-ACBC-88549E2371C7}"/>
              </a:ext>
            </a:extLst>
          </p:cNvPr>
          <p:cNvSpPr/>
          <p:nvPr/>
        </p:nvSpPr>
        <p:spPr>
          <a:xfrm>
            <a:off x="5191125" y="4972051"/>
            <a:ext cx="1676400" cy="8970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 name="直線矢印コネクタ 9">
            <a:extLst>
              <a:ext uri="{FF2B5EF4-FFF2-40B4-BE49-F238E27FC236}">
                <a16:creationId xmlns:a16="http://schemas.microsoft.com/office/drawing/2014/main" id="{B85FD4A8-4B4E-44C2-B41C-A92CF9E73C89}"/>
              </a:ext>
            </a:extLst>
          </p:cNvPr>
          <p:cNvCxnSpPr/>
          <p:nvPr/>
        </p:nvCxnSpPr>
        <p:spPr>
          <a:xfrm flipV="1">
            <a:off x="6743700" y="2495550"/>
            <a:ext cx="2552700" cy="2695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B9DA6A7-2EEF-49E1-93FD-289A4E6608E0}"/>
              </a:ext>
            </a:extLst>
          </p:cNvPr>
          <p:cNvSpPr txBox="1"/>
          <p:nvPr/>
        </p:nvSpPr>
        <p:spPr>
          <a:xfrm>
            <a:off x="9296400" y="2172383"/>
            <a:ext cx="2904962" cy="646331"/>
          </a:xfrm>
          <a:prstGeom prst="rect">
            <a:avLst/>
          </a:prstGeom>
          <a:noFill/>
        </p:spPr>
        <p:txBody>
          <a:bodyPr wrap="none" rtlCol="0">
            <a:spAutoFit/>
          </a:bodyPr>
          <a:lstStyle/>
          <a:p>
            <a:r>
              <a:rPr kumimoji="1" lang="ja-JP" altLang="en-US" dirty="0"/>
              <a:t>導くべし！</a:t>
            </a:r>
            <a:endParaRPr kumimoji="1" lang="en-US" altLang="ja-JP" dirty="0"/>
          </a:p>
          <a:p>
            <a:r>
              <a:rPr kumimoji="1" lang="ja-JP" altLang="en-US" dirty="0"/>
              <a:t>特に質量が用いられること。</a:t>
            </a:r>
          </a:p>
        </p:txBody>
      </p:sp>
    </p:spTree>
    <p:extLst>
      <p:ext uri="{BB962C8B-B14F-4D97-AF65-F5344CB8AC3E}">
        <p14:creationId xmlns:p14="http://schemas.microsoft.com/office/powerpoint/2010/main" val="246041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0698ED-DB1D-4636-A377-744F9FA7062F}"/>
              </a:ext>
            </a:extLst>
          </p:cNvPr>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a:extLst>
              <a:ext uri="{FF2B5EF4-FFF2-40B4-BE49-F238E27FC236}">
                <a16:creationId xmlns:a16="http://schemas.microsoft.com/office/drawing/2014/main" id="{B5032F2D-CFE7-4E42-BF62-5E5F453B2E5A}"/>
              </a:ext>
            </a:extLst>
          </p:cNvPr>
          <p:cNvSpPr>
            <a:spLocks noGrp="1"/>
          </p:cNvSpPr>
          <p:nvPr>
            <p:ph idx="1"/>
          </p:nvPr>
        </p:nvSpPr>
        <p:spPr>
          <a:xfrm>
            <a:off x="1230630" y="1940984"/>
            <a:ext cx="10058400" cy="4023360"/>
          </a:xfrm>
        </p:spPr>
        <p:txBody>
          <a:bodyPr/>
          <a:lstStyle/>
          <a:p>
            <a:r>
              <a:rPr kumimoji="1" lang="en-US" altLang="ja-JP" dirty="0"/>
              <a:t>Electrical Information, </a:t>
            </a:r>
            <a:r>
              <a:rPr kumimoji="1" lang="ja-JP" altLang="en-US" dirty="0"/>
              <a:t>電気抵抗と抵抗率の式の導出方法について！</a:t>
            </a:r>
            <a:r>
              <a:rPr kumimoji="1" lang="en-US" altLang="ja-JP" dirty="0"/>
              <a:t>, </a:t>
            </a:r>
          </a:p>
          <a:p>
            <a:r>
              <a:rPr kumimoji="1" lang="en-US" altLang="ja-JP" dirty="0">
                <a:hlinkClick r:id="rId2"/>
              </a:rPr>
              <a:t>https://detail-infomation.com/resistance-and-resistivity-equation/</a:t>
            </a:r>
            <a:r>
              <a:rPr kumimoji="1" lang="en-US" altLang="ja-JP" dirty="0"/>
              <a:t>, (2021/11/11)</a:t>
            </a:r>
            <a:endParaRPr kumimoji="1" lang="ja-JP" altLang="en-US" dirty="0"/>
          </a:p>
        </p:txBody>
      </p:sp>
    </p:spTree>
    <p:extLst>
      <p:ext uri="{BB962C8B-B14F-4D97-AF65-F5344CB8AC3E}">
        <p14:creationId xmlns:p14="http://schemas.microsoft.com/office/powerpoint/2010/main" val="119724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7F53F3-6034-4CDA-941C-37108FD0CD1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496586DC-0578-4A1F-B741-D126CBD2A4E5}"/>
              </a:ext>
            </a:extLst>
          </p:cNvPr>
          <p:cNvSpPr>
            <a:spLocks noGrp="1"/>
          </p:cNvSpPr>
          <p:nvPr>
            <p:ph idx="1"/>
          </p:nvPr>
        </p:nvSpPr>
        <p:spPr/>
        <p:txBody>
          <a:bodyPr/>
          <a:lstStyle/>
          <a:p>
            <a:r>
              <a:rPr kumimoji="1" lang="ja-JP" altLang="en-US" b="1" dirty="0"/>
              <a:t>電気抵抗率とは</a:t>
            </a:r>
            <a:endParaRPr kumimoji="1" lang="en-US" altLang="ja-JP" b="1" dirty="0"/>
          </a:p>
          <a:p>
            <a:r>
              <a:rPr lang="ja-JP" altLang="en-US" b="1" dirty="0"/>
              <a:t>電気抵抗率の公式について</a:t>
            </a:r>
            <a:endParaRPr lang="en-US" altLang="ja-JP" b="1" dirty="0"/>
          </a:p>
          <a:p>
            <a:r>
              <a:rPr kumimoji="1" lang="ja-JP" altLang="en-US" b="1" dirty="0"/>
              <a:t>電気抵抗率の公式の導出方法</a:t>
            </a:r>
            <a:endParaRPr kumimoji="1" lang="en-US" altLang="ja-JP" b="1" dirty="0"/>
          </a:p>
          <a:p>
            <a:r>
              <a:rPr kumimoji="1" lang="ja-JP" altLang="en-US" b="1" dirty="0"/>
              <a:t>電気抵抗率の式深堀</a:t>
            </a:r>
          </a:p>
        </p:txBody>
      </p:sp>
    </p:spTree>
    <p:extLst>
      <p:ext uri="{BB962C8B-B14F-4D97-AF65-F5344CB8AC3E}">
        <p14:creationId xmlns:p14="http://schemas.microsoft.com/office/powerpoint/2010/main" val="926738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F47A67-680E-4150-B6DA-822E4E4E5CAD}"/>
              </a:ext>
            </a:extLst>
          </p:cNvPr>
          <p:cNvSpPr>
            <a:spLocks noGrp="1"/>
          </p:cNvSpPr>
          <p:nvPr>
            <p:ph type="title"/>
          </p:nvPr>
        </p:nvSpPr>
        <p:spPr/>
        <p:txBody>
          <a:bodyPr/>
          <a:lstStyle/>
          <a:p>
            <a:r>
              <a:rPr kumimoji="1" lang="ja-JP" altLang="en-US" dirty="0"/>
              <a:t>電気抵抗率とは</a:t>
            </a:r>
          </a:p>
        </p:txBody>
      </p:sp>
      <p:sp>
        <p:nvSpPr>
          <p:cNvPr id="3" name="コンテンツ プレースホルダー 2">
            <a:extLst>
              <a:ext uri="{FF2B5EF4-FFF2-40B4-BE49-F238E27FC236}">
                <a16:creationId xmlns:a16="http://schemas.microsoft.com/office/drawing/2014/main" id="{4C0955AF-180C-4FAB-81E2-5E3613753951}"/>
              </a:ext>
            </a:extLst>
          </p:cNvPr>
          <p:cNvSpPr>
            <a:spLocks noGrp="1"/>
          </p:cNvSpPr>
          <p:nvPr>
            <p:ph idx="1"/>
          </p:nvPr>
        </p:nvSpPr>
        <p:spPr/>
        <p:txBody>
          <a:bodyPr/>
          <a:lstStyle/>
          <a:p>
            <a:pPr marL="0" indent="0">
              <a:buNone/>
            </a:pPr>
            <a:r>
              <a:rPr lang="en-US" altLang="ja-JP" b="1" dirty="0">
                <a:solidFill>
                  <a:srgbClr val="000000"/>
                </a:solidFill>
                <a:latin typeface="-apple-system"/>
              </a:rPr>
              <a:t> </a:t>
            </a:r>
            <a:r>
              <a:rPr lang="ja-JP" altLang="en-US" b="1" i="0" dirty="0">
                <a:solidFill>
                  <a:srgbClr val="000000"/>
                </a:solidFill>
                <a:effectLst/>
                <a:latin typeface="-apple-system"/>
              </a:rPr>
              <a:t>抵抗率は</a:t>
            </a:r>
            <a:r>
              <a:rPr lang="ja-JP" altLang="en-US" b="1" i="0" dirty="0">
                <a:solidFill>
                  <a:srgbClr val="E74C3C"/>
                </a:solidFill>
                <a:effectLst/>
                <a:latin typeface="-apple-system"/>
              </a:rPr>
              <a:t>電流の流れにくさを表す比例定数</a:t>
            </a:r>
            <a:r>
              <a:rPr lang="ja-JP" altLang="en-US" b="1" i="0" dirty="0">
                <a:solidFill>
                  <a:srgbClr val="000000"/>
                </a:solidFill>
                <a:effectLst/>
                <a:latin typeface="-apple-system"/>
              </a:rPr>
              <a:t>です。</a:t>
            </a:r>
            <a:endParaRPr lang="ja-JP" altLang="en-US" b="0" i="0" dirty="0">
              <a:solidFill>
                <a:srgbClr val="000000"/>
              </a:solidFill>
              <a:effectLst/>
              <a:latin typeface="-apple-system"/>
            </a:endParaRPr>
          </a:p>
          <a:p>
            <a:r>
              <a:rPr lang="ja-JP" altLang="en-US" b="1" i="0" dirty="0">
                <a:solidFill>
                  <a:srgbClr val="000000"/>
                </a:solidFill>
                <a:effectLst/>
                <a:latin typeface="-apple-system"/>
              </a:rPr>
              <a:t>記号はギリシャ文字の</a:t>
            </a:r>
            <a:r>
              <a:rPr lang="en-US" altLang="ja-JP" b="1" i="0" dirty="0">
                <a:solidFill>
                  <a:srgbClr val="E74C3C"/>
                </a:solidFill>
                <a:effectLst/>
                <a:latin typeface="-apple-system"/>
              </a:rPr>
              <a:t>ρ(</a:t>
            </a:r>
            <a:r>
              <a:rPr lang="ja-JP" altLang="en-US" b="1" i="0" dirty="0">
                <a:solidFill>
                  <a:srgbClr val="E74C3C"/>
                </a:solidFill>
                <a:effectLst/>
                <a:latin typeface="-apple-system"/>
              </a:rPr>
              <a:t>ロー</a:t>
            </a:r>
            <a:r>
              <a:rPr lang="en-US" altLang="ja-JP" b="1" i="0" dirty="0">
                <a:solidFill>
                  <a:srgbClr val="E74C3C"/>
                </a:solidFill>
                <a:effectLst/>
                <a:latin typeface="-apple-system"/>
              </a:rPr>
              <a:t>)</a:t>
            </a:r>
            <a:r>
              <a:rPr lang="ja-JP" altLang="en-US" b="1" i="0" dirty="0">
                <a:solidFill>
                  <a:srgbClr val="000000"/>
                </a:solidFill>
                <a:effectLst/>
                <a:latin typeface="-apple-system"/>
              </a:rPr>
              <a:t>で表します。</a:t>
            </a:r>
            <a:endParaRPr lang="ja-JP" altLang="en-US" b="0" i="0" dirty="0">
              <a:solidFill>
                <a:srgbClr val="000000"/>
              </a:solidFill>
              <a:effectLst/>
              <a:latin typeface="-apple-system"/>
            </a:endParaRPr>
          </a:p>
          <a:p>
            <a:r>
              <a:rPr lang="ja-JP" altLang="en-US" b="1" i="0" dirty="0">
                <a:solidFill>
                  <a:srgbClr val="000000"/>
                </a:solidFill>
                <a:effectLst/>
                <a:latin typeface="-apple-system"/>
              </a:rPr>
              <a:t>単位は</a:t>
            </a:r>
            <a:r>
              <a:rPr lang="en-US" altLang="ja-JP" b="1" i="0" dirty="0">
                <a:solidFill>
                  <a:srgbClr val="E74C3C"/>
                </a:solidFill>
                <a:effectLst/>
                <a:latin typeface="-apple-system"/>
              </a:rPr>
              <a:t>[Ω</a:t>
            </a:r>
            <a:r>
              <a:rPr lang="ja-JP" altLang="en-US" b="1" i="0" dirty="0">
                <a:solidFill>
                  <a:srgbClr val="E74C3C"/>
                </a:solidFill>
                <a:effectLst/>
                <a:latin typeface="-apple-system"/>
              </a:rPr>
              <a:t>・</a:t>
            </a:r>
            <a:r>
              <a:rPr lang="en-US" altLang="ja-JP" b="1" i="0" dirty="0">
                <a:solidFill>
                  <a:srgbClr val="E74C3C"/>
                </a:solidFill>
                <a:effectLst/>
                <a:latin typeface="-apple-system"/>
              </a:rPr>
              <a:t>m](←</a:t>
            </a:r>
            <a:r>
              <a:rPr lang="ja-JP" altLang="en-US" b="1" i="0" dirty="0">
                <a:solidFill>
                  <a:srgbClr val="E74C3C"/>
                </a:solidFill>
                <a:effectLst/>
                <a:latin typeface="-apple-system"/>
              </a:rPr>
              <a:t>オームメートル</a:t>
            </a:r>
            <a:r>
              <a:rPr lang="en-US" altLang="ja-JP" b="1" i="0" dirty="0">
                <a:solidFill>
                  <a:srgbClr val="E74C3C"/>
                </a:solidFill>
                <a:effectLst/>
                <a:latin typeface="-apple-system"/>
              </a:rPr>
              <a:t>)</a:t>
            </a:r>
            <a:r>
              <a:rPr lang="ja-JP" altLang="en-US" b="1" i="0" dirty="0">
                <a:solidFill>
                  <a:srgbClr val="000000"/>
                </a:solidFill>
                <a:effectLst/>
                <a:latin typeface="-apple-system"/>
              </a:rPr>
              <a:t>です。</a:t>
            </a:r>
            <a:endParaRPr lang="ja-JP" altLang="en-US" b="0" i="0" dirty="0">
              <a:solidFill>
                <a:srgbClr val="000000"/>
              </a:solidFill>
              <a:effectLst/>
              <a:latin typeface="-apple-system"/>
            </a:endParaRPr>
          </a:p>
          <a:p>
            <a:r>
              <a:rPr lang="ja-JP" altLang="en-US" b="1" i="0" dirty="0">
                <a:solidFill>
                  <a:srgbClr val="000000"/>
                </a:solidFill>
                <a:effectLst/>
                <a:latin typeface="-apple-system"/>
              </a:rPr>
              <a:t>抵抗率は</a:t>
            </a:r>
            <a:r>
              <a:rPr lang="ja-JP" altLang="en-US" b="1" i="0" dirty="0">
                <a:solidFill>
                  <a:srgbClr val="E74C3C"/>
                </a:solidFill>
                <a:effectLst/>
                <a:latin typeface="-apple-system"/>
              </a:rPr>
              <a:t>導体の材料によって決まる値</a:t>
            </a:r>
            <a:r>
              <a:rPr lang="ja-JP" altLang="en-US" b="1" i="0" dirty="0">
                <a:solidFill>
                  <a:srgbClr val="000000"/>
                </a:solidFill>
                <a:effectLst/>
                <a:latin typeface="-apple-system"/>
              </a:rPr>
              <a:t>です。</a:t>
            </a:r>
            <a:endParaRPr lang="ja-JP" altLang="en-US" b="0" i="0" dirty="0">
              <a:solidFill>
                <a:srgbClr val="000000"/>
              </a:solidFill>
              <a:effectLst/>
              <a:latin typeface="-apple-system"/>
            </a:endParaRPr>
          </a:p>
          <a:p>
            <a:endParaRPr kumimoji="1" lang="ja-JP" altLang="en-US" dirty="0"/>
          </a:p>
        </p:txBody>
      </p:sp>
      <p:pic>
        <p:nvPicPr>
          <p:cNvPr id="4" name="図 3">
            <a:extLst>
              <a:ext uri="{FF2B5EF4-FFF2-40B4-BE49-F238E27FC236}">
                <a16:creationId xmlns:a16="http://schemas.microsoft.com/office/drawing/2014/main" id="{72637EAA-A936-4082-854F-483A815A037E}"/>
              </a:ext>
            </a:extLst>
          </p:cNvPr>
          <p:cNvPicPr>
            <a:picLocks noChangeAspect="1"/>
          </p:cNvPicPr>
          <p:nvPr/>
        </p:nvPicPr>
        <p:blipFill>
          <a:blip r:embed="rId2"/>
          <a:stretch>
            <a:fillRect/>
          </a:stretch>
        </p:blipFill>
        <p:spPr>
          <a:xfrm>
            <a:off x="6496050" y="1845734"/>
            <a:ext cx="4598670" cy="1609920"/>
          </a:xfrm>
          <a:prstGeom prst="rect">
            <a:avLst/>
          </a:prstGeom>
        </p:spPr>
      </p:pic>
    </p:spTree>
    <p:extLst>
      <p:ext uri="{BB962C8B-B14F-4D97-AF65-F5344CB8AC3E}">
        <p14:creationId xmlns:p14="http://schemas.microsoft.com/office/powerpoint/2010/main" val="139046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5342F4-A5E3-4EBD-AC7B-C1EF21901E55}"/>
              </a:ext>
            </a:extLst>
          </p:cNvPr>
          <p:cNvSpPr>
            <a:spLocks noGrp="1"/>
          </p:cNvSpPr>
          <p:nvPr>
            <p:ph type="title"/>
          </p:nvPr>
        </p:nvSpPr>
        <p:spPr/>
        <p:txBody>
          <a:bodyPr/>
          <a:lstStyle/>
          <a:p>
            <a:r>
              <a:rPr kumimoji="1" lang="ja-JP" altLang="en-US" b="1" dirty="0"/>
              <a:t>電気抵抗率の公式について</a:t>
            </a:r>
          </a:p>
        </p:txBody>
      </p:sp>
      <p:pic>
        <p:nvPicPr>
          <p:cNvPr id="4" name="コンテンツ プレースホルダー 3">
            <a:extLst>
              <a:ext uri="{FF2B5EF4-FFF2-40B4-BE49-F238E27FC236}">
                <a16:creationId xmlns:a16="http://schemas.microsoft.com/office/drawing/2014/main" id="{36CF6AC1-8219-4CB0-9D30-0D5ADAA5C8AD}"/>
              </a:ext>
            </a:extLst>
          </p:cNvPr>
          <p:cNvPicPr>
            <a:picLocks noGrp="1" noChangeAspect="1"/>
          </p:cNvPicPr>
          <p:nvPr>
            <p:ph idx="1"/>
          </p:nvPr>
        </p:nvPicPr>
        <p:blipFill>
          <a:blip r:embed="rId2"/>
          <a:stretch>
            <a:fillRect/>
          </a:stretch>
        </p:blipFill>
        <p:spPr>
          <a:xfrm>
            <a:off x="1607051" y="1737360"/>
            <a:ext cx="4046035" cy="3099594"/>
          </a:xfrm>
          <a:prstGeom prst="rect">
            <a:avLst/>
          </a:prstGeom>
        </p:spPr>
      </p:pic>
      <p:sp>
        <p:nvSpPr>
          <p:cNvPr id="6" name="正方形/長方形 5">
            <a:extLst>
              <a:ext uri="{FF2B5EF4-FFF2-40B4-BE49-F238E27FC236}">
                <a16:creationId xmlns:a16="http://schemas.microsoft.com/office/drawing/2014/main" id="{74080278-F297-41B7-9ED3-A310715BF3D4}"/>
              </a:ext>
            </a:extLst>
          </p:cNvPr>
          <p:cNvSpPr/>
          <p:nvPr/>
        </p:nvSpPr>
        <p:spPr>
          <a:xfrm>
            <a:off x="6356894" y="1798801"/>
            <a:ext cx="4348160" cy="441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公式の単語について</a:t>
            </a:r>
            <a:endParaRPr kumimoji="1" lang="en-US" altLang="ja-JP" sz="2400" b="1" dirty="0"/>
          </a:p>
          <a:p>
            <a:pPr algn="ctr"/>
            <a:r>
              <a:rPr kumimoji="1" lang="en-US" altLang="ja-JP" sz="2400" b="1" dirty="0"/>
              <a:t>R</a:t>
            </a:r>
            <a:r>
              <a:rPr lang="ja-JP" altLang="en-US" sz="2400" b="1" dirty="0"/>
              <a:t> </a:t>
            </a:r>
            <a:r>
              <a:rPr lang="en-US" altLang="ja-JP" sz="2400" b="1" dirty="0"/>
              <a:t>=</a:t>
            </a:r>
            <a:r>
              <a:rPr lang="ja-JP" altLang="en-US" sz="2400" b="1" dirty="0"/>
              <a:t> 抵抗</a:t>
            </a:r>
            <a:endParaRPr lang="en-US" altLang="ja-JP" sz="2400" b="1" dirty="0"/>
          </a:p>
          <a:p>
            <a:pPr algn="ctr"/>
            <a:r>
              <a:rPr lang="ja-JP" altLang="en-US" sz="2400" b="1" dirty="0"/>
              <a:t>　</a:t>
            </a:r>
            <a:r>
              <a:rPr lang="en-US" altLang="ja-JP" sz="2400" b="1" dirty="0"/>
              <a:t>ρ= </a:t>
            </a:r>
            <a:r>
              <a:rPr lang="ja-JP" altLang="en-US" sz="2400" b="1" dirty="0"/>
              <a:t>抵抗率</a:t>
            </a:r>
            <a:endParaRPr lang="en-US" altLang="ja-JP" sz="2400" b="1" dirty="0"/>
          </a:p>
          <a:p>
            <a:pPr algn="ctr"/>
            <a:r>
              <a:rPr lang="ja-JP" altLang="en-US" sz="2400" b="1" dirty="0"/>
              <a:t>　　　</a:t>
            </a:r>
            <a:r>
              <a:rPr lang="en-US" altLang="ja-JP" sz="2400" b="1" dirty="0"/>
              <a:t>L = </a:t>
            </a:r>
            <a:r>
              <a:rPr lang="ja-JP" altLang="en-US" sz="2400" b="1" dirty="0"/>
              <a:t>導線の長さ</a:t>
            </a:r>
            <a:endParaRPr lang="en-US" altLang="ja-JP" sz="2400" b="1" dirty="0"/>
          </a:p>
          <a:p>
            <a:pPr algn="ctr"/>
            <a:r>
              <a:rPr kumimoji="1" lang="ja-JP" altLang="en-US" sz="2400" b="1" dirty="0"/>
              <a:t>　</a:t>
            </a:r>
            <a:r>
              <a:rPr kumimoji="1" lang="en-US" altLang="ja-JP" sz="2400" b="1" dirty="0"/>
              <a:t>S </a:t>
            </a:r>
            <a:r>
              <a:rPr lang="en-US" altLang="ja-JP" sz="2400" b="1" dirty="0"/>
              <a:t> = </a:t>
            </a:r>
            <a:r>
              <a:rPr lang="ja-JP" altLang="en-US" sz="2400" b="1" dirty="0"/>
              <a:t>断面積</a:t>
            </a:r>
            <a:endParaRPr kumimoji="1" lang="ja-JP" altLang="en-US" sz="2400" b="1" dirty="0"/>
          </a:p>
        </p:txBody>
      </p:sp>
      <p:pic>
        <p:nvPicPr>
          <p:cNvPr id="7" name="図 6">
            <a:extLst>
              <a:ext uri="{FF2B5EF4-FFF2-40B4-BE49-F238E27FC236}">
                <a16:creationId xmlns:a16="http://schemas.microsoft.com/office/drawing/2014/main" id="{140D368C-5586-45E9-897F-E47306703D0D}"/>
              </a:ext>
            </a:extLst>
          </p:cNvPr>
          <p:cNvPicPr>
            <a:picLocks noChangeAspect="1"/>
          </p:cNvPicPr>
          <p:nvPr/>
        </p:nvPicPr>
        <p:blipFill>
          <a:blip r:embed="rId3"/>
          <a:stretch>
            <a:fillRect/>
          </a:stretch>
        </p:blipFill>
        <p:spPr>
          <a:xfrm>
            <a:off x="1486946" y="4781550"/>
            <a:ext cx="4609054" cy="1613555"/>
          </a:xfrm>
          <a:prstGeom prst="rect">
            <a:avLst/>
          </a:prstGeom>
        </p:spPr>
      </p:pic>
      <p:cxnSp>
        <p:nvCxnSpPr>
          <p:cNvPr id="9" name="コネクタ: カギ線 8">
            <a:extLst>
              <a:ext uri="{FF2B5EF4-FFF2-40B4-BE49-F238E27FC236}">
                <a16:creationId xmlns:a16="http://schemas.microsoft.com/office/drawing/2014/main" id="{9A4E74AA-895B-42FF-8B7B-68137E8E972B}"/>
              </a:ext>
            </a:extLst>
          </p:cNvPr>
          <p:cNvCxnSpPr>
            <a:cxnSpLocks/>
            <a:stCxn id="7" idx="1"/>
          </p:cNvCxnSpPr>
          <p:nvPr/>
        </p:nvCxnSpPr>
        <p:spPr>
          <a:xfrm rot="10800000">
            <a:off x="737664" y="2419350"/>
            <a:ext cx="749282" cy="3168978"/>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直線矢印コネクタ 11">
            <a:extLst>
              <a:ext uri="{FF2B5EF4-FFF2-40B4-BE49-F238E27FC236}">
                <a16:creationId xmlns:a16="http://schemas.microsoft.com/office/drawing/2014/main" id="{136EE902-0516-40DF-8CAE-B31176ED0BC9}"/>
              </a:ext>
            </a:extLst>
          </p:cNvPr>
          <p:cNvCxnSpPr/>
          <p:nvPr/>
        </p:nvCxnSpPr>
        <p:spPr>
          <a:xfrm>
            <a:off x="777884" y="2457450"/>
            <a:ext cx="70906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1111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4919B-9818-4D43-ABEB-69C549D1899F}"/>
              </a:ext>
            </a:extLst>
          </p:cNvPr>
          <p:cNvSpPr>
            <a:spLocks noGrp="1"/>
          </p:cNvSpPr>
          <p:nvPr>
            <p:ph type="title"/>
          </p:nvPr>
        </p:nvSpPr>
        <p:spPr/>
        <p:txBody>
          <a:bodyPr/>
          <a:lstStyle/>
          <a:p>
            <a:r>
              <a:rPr kumimoji="1" lang="ja-JP" altLang="en-US" dirty="0"/>
              <a:t>電気抵抗率の式導出方法</a:t>
            </a:r>
          </a:p>
        </p:txBody>
      </p:sp>
      <p:sp>
        <p:nvSpPr>
          <p:cNvPr id="3" name="コンテンツ プレースホルダー 2">
            <a:extLst>
              <a:ext uri="{FF2B5EF4-FFF2-40B4-BE49-F238E27FC236}">
                <a16:creationId xmlns:a16="http://schemas.microsoft.com/office/drawing/2014/main" id="{DD634312-85EC-44C3-B496-6E1EC7EC032C}"/>
              </a:ext>
            </a:extLst>
          </p:cNvPr>
          <p:cNvSpPr>
            <a:spLocks noGrp="1"/>
          </p:cNvSpPr>
          <p:nvPr>
            <p:ph idx="1"/>
          </p:nvPr>
        </p:nvSpPr>
        <p:spPr>
          <a:xfrm>
            <a:off x="291465" y="1845734"/>
            <a:ext cx="11670030" cy="4131734"/>
          </a:xfrm>
        </p:spPr>
        <p:txBody>
          <a:bodyPr/>
          <a:lstStyle/>
          <a:p>
            <a:r>
              <a:rPr lang="ja-JP" altLang="en-US" dirty="0"/>
              <a:t>・</a:t>
            </a:r>
            <a:r>
              <a:rPr kumimoji="1" lang="ja-JP" altLang="en-US" dirty="0"/>
              <a:t>断面積</a:t>
            </a:r>
            <a:r>
              <a:rPr lang="en-US" altLang="ja-JP" dirty="0"/>
              <a:t>S,</a:t>
            </a:r>
            <a:r>
              <a:rPr lang="ja-JP" altLang="en-US" dirty="0"/>
              <a:t>長さ</a:t>
            </a:r>
            <a:r>
              <a:rPr lang="en-US" altLang="ja-JP" dirty="0"/>
              <a:t>L</a:t>
            </a:r>
            <a:r>
              <a:rPr lang="ja-JP" altLang="en-US" dirty="0"/>
              <a:t>の導体に電圧</a:t>
            </a:r>
            <a:r>
              <a:rPr lang="en-US" altLang="ja-JP" dirty="0"/>
              <a:t>V</a:t>
            </a:r>
            <a:r>
              <a:rPr lang="ja-JP" altLang="en-US" dirty="0"/>
              <a:t>を印加している状況を考える</a:t>
            </a:r>
            <a:endParaRPr lang="en-US" altLang="ja-JP" dirty="0"/>
          </a:p>
          <a:p>
            <a:r>
              <a:rPr lang="ja-JP" altLang="en-US" dirty="0"/>
              <a:t>　　</a:t>
            </a:r>
            <a:r>
              <a:rPr lang="en-US" altLang="ja-JP" dirty="0"/>
              <a:t>1. </a:t>
            </a:r>
            <a:r>
              <a:rPr lang="ja-JP" altLang="en-US" dirty="0"/>
              <a:t>導体内に電場が発生しており、                      で電場を表すことができる。</a:t>
            </a:r>
            <a:endParaRPr lang="en-US" altLang="ja-JP" dirty="0"/>
          </a:p>
          <a:p>
            <a:r>
              <a:rPr kumimoji="1" lang="ja-JP" altLang="en-US" dirty="0"/>
              <a:t>　　</a:t>
            </a:r>
            <a:r>
              <a:rPr kumimoji="1" lang="en-US" altLang="ja-JP" dirty="0"/>
              <a:t>2. </a:t>
            </a:r>
            <a:r>
              <a:rPr kumimoji="1" lang="ja-JP" altLang="en-US" dirty="0"/>
              <a:t>電場によって、電気量の大きさが</a:t>
            </a:r>
            <a:r>
              <a:rPr kumimoji="1" lang="en-US" altLang="ja-JP" dirty="0"/>
              <a:t>e</a:t>
            </a:r>
            <a:r>
              <a:rPr kumimoji="1" lang="ja-JP" altLang="en-US" dirty="0"/>
              <a:t>の自由電子は、力</a:t>
            </a:r>
            <a:r>
              <a:rPr kumimoji="1" lang="en-US" altLang="ja-JP" dirty="0"/>
              <a:t>F</a:t>
            </a:r>
            <a:r>
              <a:rPr kumimoji="1" lang="ja-JP" altLang="en-US" dirty="0"/>
              <a:t>を左向きに受ける。</a:t>
            </a:r>
            <a:endParaRPr kumimoji="1" lang="en-US" altLang="ja-JP" dirty="0"/>
          </a:p>
          <a:p>
            <a:endParaRPr kumimoji="1" lang="en-US" altLang="ja-JP" dirty="0"/>
          </a:p>
          <a:p>
            <a:endParaRPr kumimoji="1" lang="en-US" altLang="ja-JP" dirty="0"/>
          </a:p>
          <a:p>
            <a:r>
              <a:rPr lang="ja-JP" altLang="en-US" dirty="0"/>
              <a:t>　　</a:t>
            </a:r>
            <a:r>
              <a:rPr lang="en-US" altLang="ja-JP" dirty="0"/>
              <a:t>3. </a:t>
            </a:r>
            <a:r>
              <a:rPr lang="ja-JP" altLang="en-US" dirty="0"/>
              <a:t>電場により、電子は力を受けるが、同時に陽イオンとの衝突による力（抵抗）を右向きに受ける。</a:t>
            </a:r>
            <a:endParaRPr kumimoji="1" lang="ja-JP" altLang="en-US" dirty="0"/>
          </a:p>
        </p:txBody>
      </p:sp>
      <p:pic>
        <p:nvPicPr>
          <p:cNvPr id="4" name="図 3">
            <a:extLst>
              <a:ext uri="{FF2B5EF4-FFF2-40B4-BE49-F238E27FC236}">
                <a16:creationId xmlns:a16="http://schemas.microsoft.com/office/drawing/2014/main" id="{AF77E8DF-6329-4341-878C-5D0B4964AC75}"/>
              </a:ext>
            </a:extLst>
          </p:cNvPr>
          <p:cNvPicPr>
            <a:picLocks noChangeAspect="1"/>
          </p:cNvPicPr>
          <p:nvPr/>
        </p:nvPicPr>
        <p:blipFill>
          <a:blip r:embed="rId2"/>
          <a:stretch>
            <a:fillRect/>
          </a:stretch>
        </p:blipFill>
        <p:spPr>
          <a:xfrm>
            <a:off x="6979920" y="4550962"/>
            <a:ext cx="4981575" cy="2166985"/>
          </a:xfrm>
          <a:prstGeom prst="rect">
            <a:avLst/>
          </a:prstGeom>
        </p:spPr>
      </p:pic>
      <p:pic>
        <p:nvPicPr>
          <p:cNvPr id="5" name="図 4">
            <a:extLst>
              <a:ext uri="{FF2B5EF4-FFF2-40B4-BE49-F238E27FC236}">
                <a16:creationId xmlns:a16="http://schemas.microsoft.com/office/drawing/2014/main" id="{2EFB7D9C-D6C0-40B3-BB28-DC5D14E4476A}"/>
              </a:ext>
            </a:extLst>
          </p:cNvPr>
          <p:cNvPicPr>
            <a:picLocks noChangeAspect="1"/>
          </p:cNvPicPr>
          <p:nvPr/>
        </p:nvPicPr>
        <p:blipFill>
          <a:blip r:embed="rId3"/>
          <a:stretch>
            <a:fillRect/>
          </a:stretch>
        </p:blipFill>
        <p:spPr>
          <a:xfrm>
            <a:off x="5229225" y="2142643"/>
            <a:ext cx="1019174" cy="677074"/>
          </a:xfrm>
          <a:prstGeom prst="rect">
            <a:avLst/>
          </a:prstGeom>
        </p:spPr>
      </p:pic>
      <p:pic>
        <p:nvPicPr>
          <p:cNvPr id="6" name="図 5">
            <a:extLst>
              <a:ext uri="{FF2B5EF4-FFF2-40B4-BE49-F238E27FC236}">
                <a16:creationId xmlns:a16="http://schemas.microsoft.com/office/drawing/2014/main" id="{4B486B23-6028-4E47-B5ED-1CB0117E885C}"/>
              </a:ext>
            </a:extLst>
          </p:cNvPr>
          <p:cNvPicPr>
            <a:picLocks noChangeAspect="1"/>
          </p:cNvPicPr>
          <p:nvPr/>
        </p:nvPicPr>
        <p:blipFill>
          <a:blip r:embed="rId4"/>
          <a:stretch>
            <a:fillRect/>
          </a:stretch>
        </p:blipFill>
        <p:spPr>
          <a:xfrm>
            <a:off x="4943594" y="3037510"/>
            <a:ext cx="2304812" cy="1000774"/>
          </a:xfrm>
          <a:prstGeom prst="rect">
            <a:avLst/>
          </a:prstGeom>
        </p:spPr>
      </p:pic>
      <p:cxnSp>
        <p:nvCxnSpPr>
          <p:cNvPr id="8" name="直線矢印コネクタ 7">
            <a:extLst>
              <a:ext uri="{FF2B5EF4-FFF2-40B4-BE49-F238E27FC236}">
                <a16:creationId xmlns:a16="http://schemas.microsoft.com/office/drawing/2014/main" id="{7CE863E7-40A2-4819-8853-2D71362C91C9}"/>
              </a:ext>
            </a:extLst>
          </p:cNvPr>
          <p:cNvCxnSpPr>
            <a:cxnSpLocks/>
          </p:cNvCxnSpPr>
          <p:nvPr/>
        </p:nvCxnSpPr>
        <p:spPr>
          <a:xfrm>
            <a:off x="5895975" y="2609850"/>
            <a:ext cx="352424" cy="73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6012E9D3-03B4-4DB1-8D61-EB012ABDAE07}"/>
              </a:ext>
            </a:extLst>
          </p:cNvPr>
          <p:cNvPicPr>
            <a:picLocks noChangeAspect="1"/>
          </p:cNvPicPr>
          <p:nvPr/>
        </p:nvPicPr>
        <p:blipFill>
          <a:blip r:embed="rId5"/>
          <a:stretch>
            <a:fillRect/>
          </a:stretch>
        </p:blipFill>
        <p:spPr>
          <a:xfrm>
            <a:off x="4650738" y="4975479"/>
            <a:ext cx="2176148" cy="1040247"/>
          </a:xfrm>
          <a:prstGeom prst="rect">
            <a:avLst/>
          </a:prstGeom>
        </p:spPr>
      </p:pic>
    </p:spTree>
    <p:extLst>
      <p:ext uri="{BB962C8B-B14F-4D97-AF65-F5344CB8AC3E}">
        <p14:creationId xmlns:p14="http://schemas.microsoft.com/office/powerpoint/2010/main" val="164730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B832DC-E574-4E0A-9154-E052D56B999E}"/>
              </a:ext>
            </a:extLst>
          </p:cNvPr>
          <p:cNvSpPr>
            <a:spLocks noGrp="1"/>
          </p:cNvSpPr>
          <p:nvPr>
            <p:ph type="title"/>
          </p:nvPr>
        </p:nvSpPr>
        <p:spPr/>
        <p:txBody>
          <a:bodyPr/>
          <a:lstStyle/>
          <a:p>
            <a:r>
              <a:rPr kumimoji="1" lang="ja-JP" altLang="en-US" dirty="0"/>
              <a:t>電気抵抗率の式導出方法</a:t>
            </a:r>
          </a:p>
        </p:txBody>
      </p:sp>
      <p:sp>
        <p:nvSpPr>
          <p:cNvPr id="3" name="コンテンツ プレースホルダー 2">
            <a:extLst>
              <a:ext uri="{FF2B5EF4-FFF2-40B4-BE49-F238E27FC236}">
                <a16:creationId xmlns:a16="http://schemas.microsoft.com/office/drawing/2014/main" id="{DCF03CBF-66F2-40C6-B073-39C231833036}"/>
              </a:ext>
            </a:extLst>
          </p:cNvPr>
          <p:cNvSpPr>
            <a:spLocks noGrp="1"/>
          </p:cNvSpPr>
          <p:nvPr>
            <p:ph idx="1"/>
          </p:nvPr>
        </p:nvSpPr>
        <p:spPr/>
        <p:txBody>
          <a:bodyPr/>
          <a:lstStyle/>
          <a:p>
            <a:pPr marL="0" indent="0">
              <a:buNone/>
            </a:pPr>
            <a:r>
              <a:rPr kumimoji="1" lang="ja-JP" altLang="en-US" dirty="0"/>
              <a:t>・電場によって生じる力と陽イオンの衝突による力が等しくなるので、</a:t>
            </a:r>
            <a:endParaRPr kumimoji="1" lang="en-US" altLang="ja-JP" dirty="0"/>
          </a:p>
          <a:p>
            <a:pPr marL="0" indent="0">
              <a:buNone/>
            </a:pPr>
            <a:r>
              <a:rPr lang="ja-JP" altLang="en-US" dirty="0"/>
              <a:t>　</a:t>
            </a:r>
            <a:r>
              <a:rPr kumimoji="1" lang="ja-JP" altLang="en-US" dirty="0"/>
              <a:t>自由電子の速度は一定である。この時の自由電子の速度は、下記式で表される。</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ja-JP" altLang="en-US" dirty="0"/>
              <a:t>・電流の大きさは、</a:t>
            </a:r>
            <a:r>
              <a:rPr lang="en-US" altLang="ja-JP" dirty="0"/>
              <a:t>I</a:t>
            </a:r>
            <a:r>
              <a:rPr lang="ja-JP" altLang="en-US" dirty="0"/>
              <a:t>は自由電子の単位体積当たりの個数とすると、</a:t>
            </a:r>
            <a:endParaRPr lang="en-US" altLang="ja-JP" dirty="0"/>
          </a:p>
          <a:p>
            <a:pPr marL="0" indent="0">
              <a:buNone/>
            </a:pPr>
            <a:endParaRPr kumimoji="1" lang="en-US" altLang="ja-JP" dirty="0"/>
          </a:p>
        </p:txBody>
      </p:sp>
      <p:pic>
        <p:nvPicPr>
          <p:cNvPr id="4" name="図 3">
            <a:extLst>
              <a:ext uri="{FF2B5EF4-FFF2-40B4-BE49-F238E27FC236}">
                <a16:creationId xmlns:a16="http://schemas.microsoft.com/office/drawing/2014/main" id="{E836F7A0-6B44-44A6-817E-367C37BFDC6A}"/>
              </a:ext>
            </a:extLst>
          </p:cNvPr>
          <p:cNvPicPr>
            <a:picLocks noChangeAspect="1"/>
          </p:cNvPicPr>
          <p:nvPr/>
        </p:nvPicPr>
        <p:blipFill>
          <a:blip r:embed="rId2"/>
          <a:stretch>
            <a:fillRect/>
          </a:stretch>
        </p:blipFill>
        <p:spPr>
          <a:xfrm>
            <a:off x="5186362" y="2857500"/>
            <a:ext cx="1819275" cy="1143000"/>
          </a:xfrm>
          <a:prstGeom prst="rect">
            <a:avLst/>
          </a:prstGeom>
        </p:spPr>
      </p:pic>
      <p:pic>
        <p:nvPicPr>
          <p:cNvPr id="5" name="図 4">
            <a:extLst>
              <a:ext uri="{FF2B5EF4-FFF2-40B4-BE49-F238E27FC236}">
                <a16:creationId xmlns:a16="http://schemas.microsoft.com/office/drawing/2014/main" id="{0B5ABAC2-C6E5-4B11-99C1-1C758B895C37}"/>
              </a:ext>
            </a:extLst>
          </p:cNvPr>
          <p:cNvPicPr>
            <a:picLocks noChangeAspect="1"/>
          </p:cNvPicPr>
          <p:nvPr/>
        </p:nvPicPr>
        <p:blipFill>
          <a:blip r:embed="rId3"/>
          <a:stretch>
            <a:fillRect/>
          </a:stretch>
        </p:blipFill>
        <p:spPr>
          <a:xfrm>
            <a:off x="5186362" y="4521728"/>
            <a:ext cx="1885950" cy="981075"/>
          </a:xfrm>
          <a:prstGeom prst="rect">
            <a:avLst/>
          </a:prstGeom>
        </p:spPr>
      </p:pic>
      <p:pic>
        <p:nvPicPr>
          <p:cNvPr id="6" name="図 5">
            <a:extLst>
              <a:ext uri="{FF2B5EF4-FFF2-40B4-BE49-F238E27FC236}">
                <a16:creationId xmlns:a16="http://schemas.microsoft.com/office/drawing/2014/main" id="{8197056B-26D6-4DEA-AB29-E7DC38319228}"/>
              </a:ext>
            </a:extLst>
          </p:cNvPr>
          <p:cNvPicPr>
            <a:picLocks noChangeAspect="1"/>
          </p:cNvPicPr>
          <p:nvPr/>
        </p:nvPicPr>
        <p:blipFill>
          <a:blip r:embed="rId4"/>
          <a:stretch>
            <a:fillRect/>
          </a:stretch>
        </p:blipFill>
        <p:spPr>
          <a:xfrm>
            <a:off x="8115776" y="2750078"/>
            <a:ext cx="3409950" cy="1605216"/>
          </a:xfrm>
          <a:prstGeom prst="rect">
            <a:avLst/>
          </a:prstGeom>
        </p:spPr>
      </p:pic>
    </p:spTree>
    <p:extLst>
      <p:ext uri="{BB962C8B-B14F-4D97-AF65-F5344CB8AC3E}">
        <p14:creationId xmlns:p14="http://schemas.microsoft.com/office/powerpoint/2010/main" val="17463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DA243-3F5A-462C-BE59-5B5F16C04E74}"/>
              </a:ext>
            </a:extLst>
          </p:cNvPr>
          <p:cNvSpPr>
            <a:spLocks noGrp="1"/>
          </p:cNvSpPr>
          <p:nvPr>
            <p:ph type="title"/>
          </p:nvPr>
        </p:nvSpPr>
        <p:spPr/>
        <p:txBody>
          <a:bodyPr/>
          <a:lstStyle/>
          <a:p>
            <a:r>
              <a:rPr kumimoji="1" lang="ja-JP" altLang="en-US" dirty="0"/>
              <a:t>電気抵抗率の式導出方法</a:t>
            </a:r>
          </a:p>
        </p:txBody>
      </p:sp>
      <p:sp>
        <p:nvSpPr>
          <p:cNvPr id="3" name="コンテンツ プレースホルダー 2">
            <a:extLst>
              <a:ext uri="{FF2B5EF4-FFF2-40B4-BE49-F238E27FC236}">
                <a16:creationId xmlns:a16="http://schemas.microsoft.com/office/drawing/2014/main" id="{377275AD-EB8A-44DC-945E-3D07B17B20EF}"/>
              </a:ext>
            </a:extLst>
          </p:cNvPr>
          <p:cNvSpPr>
            <a:spLocks noGrp="1"/>
          </p:cNvSpPr>
          <p:nvPr>
            <p:ph idx="1"/>
          </p:nvPr>
        </p:nvSpPr>
        <p:spPr/>
        <p:txBody>
          <a:bodyPr/>
          <a:lstStyle/>
          <a:p>
            <a:r>
              <a:rPr kumimoji="1" lang="ja-JP" altLang="en-US" dirty="0"/>
              <a:t>・スライド</a:t>
            </a:r>
            <a:r>
              <a:rPr kumimoji="1" lang="en-US" altLang="ja-JP" dirty="0"/>
              <a:t>p6</a:t>
            </a:r>
            <a:r>
              <a:rPr kumimoji="1" lang="ja-JP" altLang="en-US" dirty="0"/>
              <a:t>で示した式を利用する。</a:t>
            </a:r>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・電流の式は下記式になる。</a:t>
            </a:r>
            <a:endParaRPr lang="en-US" altLang="ja-JP" dirty="0"/>
          </a:p>
          <a:p>
            <a:endParaRPr kumimoji="1" lang="en-US" altLang="ja-JP" dirty="0"/>
          </a:p>
          <a:p>
            <a:endParaRPr kumimoji="1" lang="en-US" altLang="ja-JP" dirty="0"/>
          </a:p>
          <a:p>
            <a:endParaRPr kumimoji="1" lang="en-US" altLang="ja-JP" dirty="0"/>
          </a:p>
          <a:p>
            <a:endParaRPr kumimoji="1" lang="ja-JP" altLang="en-US" dirty="0"/>
          </a:p>
        </p:txBody>
      </p:sp>
      <p:pic>
        <p:nvPicPr>
          <p:cNvPr id="4" name="図 3">
            <a:extLst>
              <a:ext uri="{FF2B5EF4-FFF2-40B4-BE49-F238E27FC236}">
                <a16:creationId xmlns:a16="http://schemas.microsoft.com/office/drawing/2014/main" id="{4B6E4163-2825-4C64-84B1-74E9034CF44C}"/>
              </a:ext>
            </a:extLst>
          </p:cNvPr>
          <p:cNvPicPr>
            <a:picLocks noChangeAspect="1"/>
          </p:cNvPicPr>
          <p:nvPr/>
        </p:nvPicPr>
        <p:blipFill>
          <a:blip r:embed="rId2"/>
          <a:stretch>
            <a:fillRect/>
          </a:stretch>
        </p:blipFill>
        <p:spPr>
          <a:xfrm>
            <a:off x="5324633" y="2343150"/>
            <a:ext cx="2395379" cy="1504950"/>
          </a:xfrm>
          <a:prstGeom prst="rect">
            <a:avLst/>
          </a:prstGeom>
        </p:spPr>
      </p:pic>
      <p:pic>
        <p:nvPicPr>
          <p:cNvPr id="5" name="図 4">
            <a:extLst>
              <a:ext uri="{FF2B5EF4-FFF2-40B4-BE49-F238E27FC236}">
                <a16:creationId xmlns:a16="http://schemas.microsoft.com/office/drawing/2014/main" id="{DB02863B-2888-47FD-B2CB-5CDDCEFB8D06}"/>
              </a:ext>
            </a:extLst>
          </p:cNvPr>
          <p:cNvPicPr>
            <a:picLocks noChangeAspect="1"/>
          </p:cNvPicPr>
          <p:nvPr/>
        </p:nvPicPr>
        <p:blipFill>
          <a:blip r:embed="rId3"/>
          <a:stretch>
            <a:fillRect/>
          </a:stretch>
        </p:blipFill>
        <p:spPr>
          <a:xfrm>
            <a:off x="1750609" y="2445278"/>
            <a:ext cx="3264303" cy="1698097"/>
          </a:xfrm>
          <a:prstGeom prst="rect">
            <a:avLst/>
          </a:prstGeom>
        </p:spPr>
      </p:pic>
      <p:cxnSp>
        <p:nvCxnSpPr>
          <p:cNvPr id="7" name="直線矢印コネクタ 6">
            <a:extLst>
              <a:ext uri="{FF2B5EF4-FFF2-40B4-BE49-F238E27FC236}">
                <a16:creationId xmlns:a16="http://schemas.microsoft.com/office/drawing/2014/main" id="{4AEB0389-8D77-40B9-8E8F-BC21305F1B0C}"/>
              </a:ext>
            </a:extLst>
          </p:cNvPr>
          <p:cNvCxnSpPr/>
          <p:nvPr/>
        </p:nvCxnSpPr>
        <p:spPr>
          <a:xfrm flipH="1">
            <a:off x="3590925" y="3362325"/>
            <a:ext cx="2200275" cy="666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テキスト ボックス 7">
            <a:extLst>
              <a:ext uri="{FF2B5EF4-FFF2-40B4-BE49-F238E27FC236}">
                <a16:creationId xmlns:a16="http://schemas.microsoft.com/office/drawing/2014/main" id="{035B66D2-B8C0-4859-86CD-B805BCB5DB35}"/>
              </a:ext>
            </a:extLst>
          </p:cNvPr>
          <p:cNvSpPr txBox="1"/>
          <p:nvPr/>
        </p:nvSpPr>
        <p:spPr>
          <a:xfrm>
            <a:off x="4523441" y="3003589"/>
            <a:ext cx="646331" cy="369332"/>
          </a:xfrm>
          <a:prstGeom prst="rect">
            <a:avLst/>
          </a:prstGeom>
          <a:noFill/>
        </p:spPr>
        <p:txBody>
          <a:bodyPr wrap="none" rtlCol="0">
            <a:spAutoFit/>
          </a:bodyPr>
          <a:lstStyle/>
          <a:p>
            <a:r>
              <a:rPr kumimoji="1" lang="ja-JP" altLang="en-US" dirty="0"/>
              <a:t>代入</a:t>
            </a:r>
          </a:p>
        </p:txBody>
      </p:sp>
      <p:pic>
        <p:nvPicPr>
          <p:cNvPr id="9" name="図 8">
            <a:extLst>
              <a:ext uri="{FF2B5EF4-FFF2-40B4-BE49-F238E27FC236}">
                <a16:creationId xmlns:a16="http://schemas.microsoft.com/office/drawing/2014/main" id="{84214423-8787-4A77-8178-003D63AF074A}"/>
              </a:ext>
            </a:extLst>
          </p:cNvPr>
          <p:cNvPicPr>
            <a:picLocks noChangeAspect="1"/>
          </p:cNvPicPr>
          <p:nvPr/>
        </p:nvPicPr>
        <p:blipFill>
          <a:blip r:embed="rId4"/>
          <a:stretch>
            <a:fillRect/>
          </a:stretch>
        </p:blipFill>
        <p:spPr>
          <a:xfrm>
            <a:off x="1971674" y="4399002"/>
            <a:ext cx="5438775" cy="990600"/>
          </a:xfrm>
          <a:prstGeom prst="rect">
            <a:avLst/>
          </a:prstGeom>
        </p:spPr>
      </p:pic>
    </p:spTree>
    <p:extLst>
      <p:ext uri="{BB962C8B-B14F-4D97-AF65-F5344CB8AC3E}">
        <p14:creationId xmlns:p14="http://schemas.microsoft.com/office/powerpoint/2010/main" val="2063510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2AB65-0A2C-476E-A6E2-6460F660D3CB}"/>
              </a:ext>
            </a:extLst>
          </p:cNvPr>
          <p:cNvSpPr>
            <a:spLocks noGrp="1"/>
          </p:cNvSpPr>
          <p:nvPr>
            <p:ph type="title"/>
          </p:nvPr>
        </p:nvSpPr>
        <p:spPr/>
        <p:txBody>
          <a:bodyPr/>
          <a:lstStyle/>
          <a:p>
            <a:r>
              <a:rPr kumimoji="1" lang="ja-JP" altLang="en-US" dirty="0"/>
              <a:t>電気抵抗率の式導出方法</a:t>
            </a:r>
          </a:p>
        </p:txBody>
      </p:sp>
      <p:sp>
        <p:nvSpPr>
          <p:cNvPr id="3" name="コンテンツ プレースホルダー 2">
            <a:extLst>
              <a:ext uri="{FF2B5EF4-FFF2-40B4-BE49-F238E27FC236}">
                <a16:creationId xmlns:a16="http://schemas.microsoft.com/office/drawing/2014/main" id="{019FE609-2936-452D-9228-5077E9ECDBA5}"/>
              </a:ext>
            </a:extLst>
          </p:cNvPr>
          <p:cNvSpPr>
            <a:spLocks noGrp="1"/>
          </p:cNvSpPr>
          <p:nvPr>
            <p:ph idx="1"/>
          </p:nvPr>
        </p:nvSpPr>
        <p:spPr/>
        <p:txBody>
          <a:bodyPr/>
          <a:lstStyle/>
          <a:p>
            <a:r>
              <a:rPr kumimoji="1" lang="ja-JP" altLang="en-US" dirty="0"/>
              <a:t>・オームの法則を利用。</a:t>
            </a:r>
            <a:endParaRPr kumimoji="1"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・オームの法則と</a:t>
            </a:r>
            <a:r>
              <a:rPr lang="en-US" altLang="ja-JP" dirty="0"/>
              <a:t>P7</a:t>
            </a:r>
            <a:r>
              <a:rPr lang="ja-JP" altLang="en-US" dirty="0"/>
              <a:t>で求めた電流</a:t>
            </a:r>
            <a:r>
              <a:rPr lang="en-US" altLang="ja-JP" dirty="0"/>
              <a:t>I</a:t>
            </a:r>
            <a:r>
              <a:rPr lang="ja-JP" altLang="en-US" dirty="0"/>
              <a:t>を比較すると、</a:t>
            </a:r>
            <a:endParaRPr lang="en-US" altLang="ja-JP" dirty="0"/>
          </a:p>
          <a:p>
            <a:endParaRPr kumimoji="1" lang="ja-JP" altLang="en-US" dirty="0"/>
          </a:p>
        </p:txBody>
      </p:sp>
      <p:pic>
        <p:nvPicPr>
          <p:cNvPr id="4" name="図 3">
            <a:extLst>
              <a:ext uri="{FF2B5EF4-FFF2-40B4-BE49-F238E27FC236}">
                <a16:creationId xmlns:a16="http://schemas.microsoft.com/office/drawing/2014/main" id="{1AC28C63-AAB7-4295-95D9-E417274A7D5F}"/>
              </a:ext>
            </a:extLst>
          </p:cNvPr>
          <p:cNvPicPr>
            <a:picLocks noChangeAspect="1"/>
          </p:cNvPicPr>
          <p:nvPr/>
        </p:nvPicPr>
        <p:blipFill>
          <a:blip r:embed="rId2"/>
          <a:stretch>
            <a:fillRect/>
          </a:stretch>
        </p:blipFill>
        <p:spPr>
          <a:xfrm>
            <a:off x="4052887" y="2347912"/>
            <a:ext cx="4086225" cy="1381125"/>
          </a:xfrm>
          <a:prstGeom prst="rect">
            <a:avLst/>
          </a:prstGeom>
        </p:spPr>
      </p:pic>
      <p:pic>
        <p:nvPicPr>
          <p:cNvPr id="5" name="図 4">
            <a:extLst>
              <a:ext uri="{FF2B5EF4-FFF2-40B4-BE49-F238E27FC236}">
                <a16:creationId xmlns:a16="http://schemas.microsoft.com/office/drawing/2014/main" id="{A0BBFDAF-C27E-4D58-95EB-3E5D3F5F3B40}"/>
              </a:ext>
            </a:extLst>
          </p:cNvPr>
          <p:cNvPicPr>
            <a:picLocks noChangeAspect="1"/>
          </p:cNvPicPr>
          <p:nvPr/>
        </p:nvPicPr>
        <p:blipFill>
          <a:blip r:embed="rId3"/>
          <a:stretch>
            <a:fillRect/>
          </a:stretch>
        </p:blipFill>
        <p:spPr>
          <a:xfrm>
            <a:off x="2773825" y="4611581"/>
            <a:ext cx="5444200" cy="987638"/>
          </a:xfrm>
          <a:prstGeom prst="rect">
            <a:avLst/>
          </a:prstGeom>
        </p:spPr>
      </p:pic>
      <p:cxnSp>
        <p:nvCxnSpPr>
          <p:cNvPr id="7" name="直線矢印コネクタ 6">
            <a:extLst>
              <a:ext uri="{FF2B5EF4-FFF2-40B4-BE49-F238E27FC236}">
                <a16:creationId xmlns:a16="http://schemas.microsoft.com/office/drawing/2014/main" id="{8C30D471-E782-4B2C-90DE-07299B1EE1F0}"/>
              </a:ext>
            </a:extLst>
          </p:cNvPr>
          <p:cNvCxnSpPr/>
          <p:nvPr/>
        </p:nvCxnSpPr>
        <p:spPr>
          <a:xfrm>
            <a:off x="6353175" y="3305175"/>
            <a:ext cx="809625" cy="150495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8" name="図 7">
            <a:extLst>
              <a:ext uri="{FF2B5EF4-FFF2-40B4-BE49-F238E27FC236}">
                <a16:creationId xmlns:a16="http://schemas.microsoft.com/office/drawing/2014/main" id="{7E8AA101-4927-4309-B74A-BFF3D133DB80}"/>
              </a:ext>
            </a:extLst>
          </p:cNvPr>
          <p:cNvPicPr>
            <a:picLocks noChangeAspect="1"/>
          </p:cNvPicPr>
          <p:nvPr/>
        </p:nvPicPr>
        <p:blipFill>
          <a:blip r:embed="rId4"/>
          <a:stretch>
            <a:fillRect/>
          </a:stretch>
        </p:blipFill>
        <p:spPr>
          <a:xfrm>
            <a:off x="7162800" y="2886075"/>
            <a:ext cx="4810645" cy="1085850"/>
          </a:xfrm>
          <a:prstGeom prst="rect">
            <a:avLst/>
          </a:prstGeom>
        </p:spPr>
      </p:pic>
      <p:cxnSp>
        <p:nvCxnSpPr>
          <p:cNvPr id="10" name="直線矢印コネクタ 9">
            <a:extLst>
              <a:ext uri="{FF2B5EF4-FFF2-40B4-BE49-F238E27FC236}">
                <a16:creationId xmlns:a16="http://schemas.microsoft.com/office/drawing/2014/main" id="{4BB3B941-E024-4FC1-9F20-2649F8ADE2D7}"/>
              </a:ext>
            </a:extLst>
          </p:cNvPr>
          <p:cNvCxnSpPr>
            <a:cxnSpLocks/>
          </p:cNvCxnSpPr>
          <p:nvPr/>
        </p:nvCxnSpPr>
        <p:spPr>
          <a:xfrm flipV="1">
            <a:off x="6686550" y="3429001"/>
            <a:ext cx="476250" cy="4811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3" name="図 12">
            <a:extLst>
              <a:ext uri="{FF2B5EF4-FFF2-40B4-BE49-F238E27FC236}">
                <a16:creationId xmlns:a16="http://schemas.microsoft.com/office/drawing/2014/main" id="{19037D7C-72AE-4DD7-A4CB-5862DF139D95}"/>
              </a:ext>
            </a:extLst>
          </p:cNvPr>
          <p:cNvPicPr>
            <a:picLocks noChangeAspect="1"/>
          </p:cNvPicPr>
          <p:nvPr/>
        </p:nvPicPr>
        <p:blipFill>
          <a:blip r:embed="rId5"/>
          <a:stretch>
            <a:fillRect/>
          </a:stretch>
        </p:blipFill>
        <p:spPr>
          <a:xfrm>
            <a:off x="5267325" y="5494867"/>
            <a:ext cx="6924675" cy="1181100"/>
          </a:xfrm>
          <a:prstGeom prst="rect">
            <a:avLst/>
          </a:prstGeom>
        </p:spPr>
      </p:pic>
      <p:cxnSp>
        <p:nvCxnSpPr>
          <p:cNvPr id="15" name="直線矢印コネクタ 14">
            <a:extLst>
              <a:ext uri="{FF2B5EF4-FFF2-40B4-BE49-F238E27FC236}">
                <a16:creationId xmlns:a16="http://schemas.microsoft.com/office/drawing/2014/main" id="{91BD369F-24EF-4944-BA7D-E7CD6A624D44}"/>
              </a:ext>
            </a:extLst>
          </p:cNvPr>
          <p:cNvCxnSpPr/>
          <p:nvPr/>
        </p:nvCxnSpPr>
        <p:spPr>
          <a:xfrm flipH="1">
            <a:off x="8139112" y="3729037"/>
            <a:ext cx="1300163" cy="22621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3443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1E3B1-9983-496A-9EBD-075371DDCBB4}"/>
              </a:ext>
            </a:extLst>
          </p:cNvPr>
          <p:cNvSpPr>
            <a:spLocks noGrp="1"/>
          </p:cNvSpPr>
          <p:nvPr>
            <p:ph type="title"/>
          </p:nvPr>
        </p:nvSpPr>
        <p:spPr/>
        <p:txBody>
          <a:bodyPr/>
          <a:lstStyle/>
          <a:p>
            <a:r>
              <a:rPr kumimoji="1" lang="ja-JP" altLang="en-US" dirty="0"/>
              <a:t>電気抵抗率の深堀</a:t>
            </a:r>
          </a:p>
        </p:txBody>
      </p:sp>
      <p:pic>
        <p:nvPicPr>
          <p:cNvPr id="4" name="コンテンツ プレースホルダー 3">
            <a:extLst>
              <a:ext uri="{FF2B5EF4-FFF2-40B4-BE49-F238E27FC236}">
                <a16:creationId xmlns:a16="http://schemas.microsoft.com/office/drawing/2014/main" id="{5215029B-5776-4A5C-BE10-937FDC58CF70}"/>
              </a:ext>
            </a:extLst>
          </p:cNvPr>
          <p:cNvPicPr>
            <a:picLocks noGrp="1" noChangeAspect="1"/>
          </p:cNvPicPr>
          <p:nvPr>
            <p:ph idx="1"/>
          </p:nvPr>
        </p:nvPicPr>
        <p:blipFill>
          <a:blip r:embed="rId2"/>
          <a:stretch>
            <a:fillRect/>
          </a:stretch>
        </p:blipFill>
        <p:spPr>
          <a:xfrm>
            <a:off x="2797492" y="1933575"/>
            <a:ext cx="6924675" cy="1943100"/>
          </a:xfrm>
          <a:prstGeom prst="rect">
            <a:avLst/>
          </a:prstGeom>
        </p:spPr>
      </p:pic>
      <p:sp>
        <p:nvSpPr>
          <p:cNvPr id="5" name="テキスト ボックス 4">
            <a:extLst>
              <a:ext uri="{FF2B5EF4-FFF2-40B4-BE49-F238E27FC236}">
                <a16:creationId xmlns:a16="http://schemas.microsoft.com/office/drawing/2014/main" id="{FB6ECDA3-BDCD-4C1B-8786-28519856D5FC}"/>
              </a:ext>
            </a:extLst>
          </p:cNvPr>
          <p:cNvSpPr txBox="1"/>
          <p:nvPr/>
        </p:nvSpPr>
        <p:spPr>
          <a:xfrm>
            <a:off x="249555" y="4072890"/>
            <a:ext cx="10307886" cy="2585323"/>
          </a:xfrm>
          <a:prstGeom prst="rect">
            <a:avLst/>
          </a:prstGeom>
          <a:noFill/>
        </p:spPr>
        <p:txBody>
          <a:bodyPr wrap="none" rtlCol="0">
            <a:spAutoFit/>
          </a:bodyPr>
          <a:lstStyle/>
          <a:p>
            <a:r>
              <a:rPr kumimoji="1" lang="ja-JP" altLang="en-US" dirty="0"/>
              <a:t>電気抵抗率</a:t>
            </a:r>
            <a:r>
              <a:rPr kumimoji="1" lang="en-US" altLang="ja-JP" dirty="0"/>
              <a:t>ρ</a:t>
            </a:r>
            <a:r>
              <a:rPr kumimoji="1" lang="ja-JP" altLang="en-US" dirty="0"/>
              <a:t>は</a:t>
            </a:r>
            <a:r>
              <a:rPr kumimoji="1" lang="en-US" altLang="ja-JP" dirty="0"/>
              <a:t>k</a:t>
            </a:r>
            <a:r>
              <a:rPr kumimoji="1" lang="ja-JP" altLang="en-US" dirty="0"/>
              <a:t>と</a:t>
            </a:r>
            <a:r>
              <a:rPr kumimoji="1" lang="en-US" altLang="ja-JP" dirty="0"/>
              <a:t>e</a:t>
            </a:r>
            <a:r>
              <a:rPr kumimoji="1" lang="ja-JP" altLang="en-US" dirty="0"/>
              <a:t>と</a:t>
            </a:r>
            <a:r>
              <a:rPr kumimoji="1" lang="en-US" altLang="ja-JP" dirty="0"/>
              <a:t>n</a:t>
            </a:r>
            <a:r>
              <a:rPr kumimoji="1" lang="ja-JP" altLang="en-US" dirty="0"/>
              <a:t>で成り立っている。</a:t>
            </a:r>
            <a:endParaRPr kumimoji="1" lang="en-US" altLang="ja-JP" dirty="0"/>
          </a:p>
          <a:p>
            <a:r>
              <a:rPr kumimoji="1" lang="en-US" altLang="ja-JP" dirty="0"/>
              <a:t>k</a:t>
            </a:r>
            <a:r>
              <a:rPr kumimoji="1" lang="ja-JP" altLang="en-US" dirty="0"/>
              <a:t>は電子の比例定数で、</a:t>
            </a:r>
            <a:r>
              <a:rPr kumimoji="1" lang="en-US" altLang="ja-JP" dirty="0"/>
              <a:t>e</a:t>
            </a:r>
            <a:r>
              <a:rPr kumimoji="1" lang="ja-JP" altLang="en-US" dirty="0"/>
              <a:t>は自由電子の電気量の大きさ、</a:t>
            </a:r>
            <a:r>
              <a:rPr kumimoji="1" lang="en-US" altLang="ja-JP" dirty="0"/>
              <a:t>n</a:t>
            </a:r>
            <a:r>
              <a:rPr kumimoji="1" lang="ja-JP" altLang="en-US" dirty="0"/>
              <a:t>は単位体積当たりの電子の個数</a:t>
            </a:r>
            <a:endParaRPr kumimoji="1" lang="en-US" altLang="ja-JP" dirty="0"/>
          </a:p>
          <a:p>
            <a:r>
              <a:rPr kumimoji="1" lang="en-US" altLang="ja-JP"/>
              <a:t>ρ</a:t>
            </a:r>
            <a:r>
              <a:rPr kumimoji="1" lang="ja-JP" altLang="en-US"/>
              <a:t>が</a:t>
            </a:r>
            <a:r>
              <a:rPr kumimoji="1" lang="ja-JP" altLang="en-US" dirty="0"/>
              <a:t>あることで、物質固有の量にする（固有の量に変換するための物）</a:t>
            </a:r>
            <a:endParaRPr kumimoji="1" lang="en-US" altLang="ja-JP" dirty="0"/>
          </a:p>
          <a:p>
            <a:endParaRPr kumimoji="1" lang="en-US" altLang="ja-JP" dirty="0"/>
          </a:p>
          <a:p>
            <a:r>
              <a:rPr kumimoji="1" lang="ja-JP" altLang="en-US" dirty="0"/>
              <a:t>参考文献：</a:t>
            </a:r>
            <a:endParaRPr kumimoji="1" lang="en-US" altLang="ja-JP" dirty="0"/>
          </a:p>
          <a:p>
            <a:r>
              <a:rPr kumimoji="1" lang="ja-JP" altLang="en-US" dirty="0"/>
              <a:t>井野　明洋</a:t>
            </a:r>
            <a:r>
              <a:rPr kumimoji="1" lang="en-US" altLang="ja-JP" dirty="0"/>
              <a:t>(2017),</a:t>
            </a:r>
            <a:r>
              <a:rPr kumimoji="1" lang="ja-JP" altLang="en-US" dirty="0"/>
              <a:t>伝導電子の古典論</a:t>
            </a:r>
            <a:r>
              <a:rPr kumimoji="1" lang="en-US" altLang="ja-JP" dirty="0"/>
              <a:t>, </a:t>
            </a:r>
            <a:r>
              <a:rPr kumimoji="1" lang="en-US" altLang="ja-JP" dirty="0">
                <a:hlinkClick r:id="rId3"/>
              </a:rPr>
              <a:t>https://home.hiroshima-u.ac.jp/ino/lecture/SSP1note2_ino2017.pdf</a:t>
            </a:r>
            <a:endParaRPr kumimoji="1" lang="en-US" altLang="ja-JP" dirty="0"/>
          </a:p>
          <a:p>
            <a:r>
              <a:rPr kumimoji="1" lang="en-US" altLang="ja-JP" dirty="0"/>
              <a:t>(2021/11/12)</a:t>
            </a:r>
          </a:p>
          <a:p>
            <a:r>
              <a:rPr kumimoji="1" lang="ja-JP" altLang="en-US" dirty="0"/>
              <a:t>参考文献書き方</a:t>
            </a:r>
            <a:r>
              <a:rPr kumimoji="1" lang="en-US" altLang="ja-JP" dirty="0"/>
              <a:t>,</a:t>
            </a:r>
            <a:r>
              <a:rPr kumimoji="1" lang="en-US" altLang="ja-JP" dirty="0">
                <a:hlinkClick r:id="rId4"/>
              </a:rPr>
              <a:t>http://www7a.biglobe.ne.jp/nifongo/ron/ron_04.html</a:t>
            </a:r>
            <a:r>
              <a:rPr kumimoji="1" lang="en-US" altLang="ja-JP" dirty="0"/>
              <a:t>,(2021/11/12)</a:t>
            </a:r>
          </a:p>
          <a:p>
            <a:endParaRPr kumimoji="1" lang="ja-JP" altLang="en-US" dirty="0"/>
          </a:p>
        </p:txBody>
      </p:sp>
    </p:spTree>
    <p:extLst>
      <p:ext uri="{BB962C8B-B14F-4D97-AF65-F5344CB8AC3E}">
        <p14:creationId xmlns:p14="http://schemas.microsoft.com/office/powerpoint/2010/main" val="2689241201"/>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レトロスペクト</Template>
  <TotalTime>90</TotalTime>
  <Words>510</Words>
  <Application>Microsoft Office PowerPoint</Application>
  <PresentationFormat>ワイド画面</PresentationFormat>
  <Paragraphs>65</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-apple-system</vt:lpstr>
      <vt:lpstr>Calibri</vt:lpstr>
      <vt:lpstr>Calibri Light</vt:lpstr>
      <vt:lpstr>レトロスペクト</vt:lpstr>
      <vt:lpstr>電気抵抗の物理的意味</vt:lpstr>
      <vt:lpstr>目次</vt:lpstr>
      <vt:lpstr>電気抵抗率とは</vt:lpstr>
      <vt:lpstr>電気抵抗率の公式について</vt:lpstr>
      <vt:lpstr>電気抵抗率の式導出方法</vt:lpstr>
      <vt:lpstr>電気抵抗率の式導出方法</vt:lpstr>
      <vt:lpstr>電気抵抗率の式導出方法</vt:lpstr>
      <vt:lpstr>電気抵抗率の式導出方法</vt:lpstr>
      <vt:lpstr>電気抵抗率の深堀</vt:lpstr>
      <vt:lpstr>電気抵抗率の物理的意味（回答）</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電気抵抗の物理的意味</dc:title>
  <dc:creator>山田　竜輝</dc:creator>
  <cp:lastModifiedBy>山田　竜輝</cp:lastModifiedBy>
  <cp:revision>9</cp:revision>
  <dcterms:created xsi:type="dcterms:W3CDTF">2021-11-11T03:01:35Z</dcterms:created>
  <dcterms:modified xsi:type="dcterms:W3CDTF">2021-12-02T00:48:45Z</dcterms:modified>
</cp:coreProperties>
</file>