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62" r:id="rId6"/>
    <p:sldId id="263" r:id="rId7"/>
    <p:sldId id="269" r:id="rId8"/>
    <p:sldId id="270" r:id="rId9"/>
    <p:sldId id="268" r:id="rId10"/>
    <p:sldId id="260" r:id="rId11"/>
    <p:sldId id="258" r:id="rId12"/>
    <p:sldId id="264" r:id="rId13"/>
    <p:sldId id="266" r:id="rId14"/>
    <p:sldId id="267"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7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3821E-7912-4943-B006-64D8EAD0FB27}" type="datetimeFigureOut">
              <a:rPr kumimoji="1" lang="ja-JP" altLang="en-US" smtClean="0"/>
              <a:t>2021/12/3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2BD5-1703-4DAF-B659-A30F19A97235}" type="slidenum">
              <a:rPr kumimoji="1" lang="ja-JP" altLang="en-US" smtClean="0"/>
              <a:t>‹#›</a:t>
            </a:fld>
            <a:endParaRPr kumimoji="1" lang="ja-JP" altLang="en-US"/>
          </a:p>
        </p:txBody>
      </p:sp>
    </p:spTree>
    <p:extLst>
      <p:ext uri="{BB962C8B-B14F-4D97-AF65-F5344CB8AC3E}">
        <p14:creationId xmlns:p14="http://schemas.microsoft.com/office/powerpoint/2010/main" val="12409484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ブラシレスモーター　</a:t>
            </a:r>
            <a:r>
              <a:rPr kumimoji="1" lang="en-US" altLang="ja-JP" dirty="0"/>
              <a:t>On Time</a:t>
            </a:r>
            <a:r>
              <a:rPr kumimoji="1" lang="ja-JP" altLang="en-US" dirty="0"/>
              <a:t>の根拠</a:t>
            </a:r>
            <a:endParaRPr kumimoji="1" lang="en-US" altLang="ja-JP" dirty="0"/>
          </a:p>
          <a:p>
            <a:r>
              <a:rPr kumimoji="1" lang="en-US" altLang="ja-JP" dirty="0"/>
              <a:t>https://discuss.ardupilot.org/t/rover-with-skid-steering-wont-move-in-auto-mode/15774</a:t>
            </a:r>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3</a:t>
            </a:fld>
            <a:endParaRPr kumimoji="1" lang="ja-JP" altLang="en-US"/>
          </a:p>
        </p:txBody>
      </p:sp>
    </p:spTree>
    <p:extLst>
      <p:ext uri="{BB962C8B-B14F-4D97-AF65-F5344CB8AC3E}">
        <p14:creationId xmlns:p14="http://schemas.microsoft.com/office/powerpoint/2010/main" val="193447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次の無線通信するための情報収集として・・・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QGC</a:t>
            </a:r>
            <a:r>
              <a:rPr kumimoji="1" lang="ja-JP" altLang="en-US" dirty="0"/>
              <a:t>と</a:t>
            </a:r>
            <a:r>
              <a:rPr kumimoji="1" lang="en-US" altLang="ja-JP" dirty="0"/>
              <a:t>Pixhawk1</a:t>
            </a:r>
            <a:r>
              <a:rPr kumimoji="1" lang="ja-JP" altLang="en-US" dirty="0"/>
              <a:t>の無線通信の仕組みを知ること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理由：</a:t>
            </a:r>
            <a:r>
              <a:rPr kumimoji="1" lang="en-US" altLang="ja-JP" dirty="0"/>
              <a:t>QGC</a:t>
            </a:r>
            <a:r>
              <a:rPr kumimoji="1" lang="ja-JP" altLang="en-US" dirty="0"/>
              <a:t>と</a:t>
            </a:r>
            <a:r>
              <a:rPr kumimoji="1" lang="en-US" altLang="ja-JP" dirty="0"/>
              <a:t>Pixhawk1</a:t>
            </a:r>
            <a:r>
              <a:rPr kumimoji="1" lang="ja-JP" altLang="en-US" dirty="0"/>
              <a:t>の無線通信の実装完了しているため、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そこから無線通信の情報を得られると思ったから。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また、</a:t>
            </a:r>
            <a:r>
              <a:rPr kumimoji="1" lang="en-US" altLang="ja-JP" dirty="0" err="1"/>
              <a:t>mavlink</a:t>
            </a:r>
            <a:r>
              <a:rPr kumimoji="1" lang="ja-JP" altLang="en-US" dirty="0"/>
              <a:t>通信に無線通信実装するためのヒントがあると予測したため。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5</a:t>
            </a:fld>
            <a:endParaRPr kumimoji="1" lang="ja-JP" altLang="en-US"/>
          </a:p>
        </p:txBody>
      </p:sp>
    </p:spTree>
    <p:extLst>
      <p:ext uri="{BB962C8B-B14F-4D97-AF65-F5344CB8AC3E}">
        <p14:creationId xmlns:p14="http://schemas.microsoft.com/office/powerpoint/2010/main" val="211035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https://geospace-code.github.io/pymap3d/latitude.html</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9</a:t>
            </a:fld>
            <a:endParaRPr kumimoji="1" lang="ja-JP" altLang="en-US"/>
          </a:p>
        </p:txBody>
      </p:sp>
    </p:spTree>
    <p:extLst>
      <p:ext uri="{BB962C8B-B14F-4D97-AF65-F5344CB8AC3E}">
        <p14:creationId xmlns:p14="http://schemas.microsoft.com/office/powerpoint/2010/main" val="325534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https://qiita.com/Yuya-Shimizu/items/14f36b9620a6f0d385d4</a:t>
            </a:r>
          </a:p>
          <a:p>
            <a:r>
              <a:rPr kumimoji="1" lang="en-US" altLang="ja-JP" dirty="0"/>
              <a:t>https://qiita.com/hsgucci/items/eee5894e3651d0a8cb75</a:t>
            </a:r>
          </a:p>
          <a:p>
            <a:r>
              <a:rPr kumimoji="1" lang="en-US" altLang="ja-JP" dirty="0"/>
              <a:t>https://dev.px4.io/master/en/middleware/modules_communication.html</a:t>
            </a:r>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10</a:t>
            </a:fld>
            <a:endParaRPr kumimoji="1" lang="ja-JP" altLang="en-US"/>
          </a:p>
        </p:txBody>
      </p:sp>
    </p:spTree>
    <p:extLst>
      <p:ext uri="{BB962C8B-B14F-4D97-AF65-F5344CB8AC3E}">
        <p14:creationId xmlns:p14="http://schemas.microsoft.com/office/powerpoint/2010/main" val="1684681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dirty="0">
                <a:solidFill>
                  <a:srgbClr val="444444"/>
                </a:solidFill>
                <a:effectLst/>
                <a:latin typeface="Arial" panose="020B0604020202020204" pitchFamily="34" charset="0"/>
              </a:rPr>
              <a:t>非同期</a:t>
            </a:r>
            <a:r>
              <a:rPr lang="ja-JP" altLang="en-US" b="0" i="0" dirty="0">
                <a:solidFill>
                  <a:srgbClr val="444444"/>
                </a:solidFill>
                <a:effectLst/>
                <a:latin typeface="Arial" panose="020B0604020202020204" pitchFamily="34" charset="0"/>
              </a:rPr>
              <a:t>処理とは、あるタスクを実行している最中に、その処理を止めることなく別のタスクを実行できる方式を指します。</a:t>
            </a:r>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12</a:t>
            </a:fld>
            <a:endParaRPr kumimoji="1" lang="ja-JP" altLang="en-US"/>
          </a:p>
        </p:txBody>
      </p:sp>
    </p:spTree>
    <p:extLst>
      <p:ext uri="{BB962C8B-B14F-4D97-AF65-F5344CB8AC3E}">
        <p14:creationId xmlns:p14="http://schemas.microsoft.com/office/powerpoint/2010/main" val="200413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参考文献：</a:t>
            </a:r>
            <a:r>
              <a:rPr lang="ja-JP" altLang="en-US" b="1" i="0" dirty="0">
                <a:effectLst/>
                <a:latin typeface="-apple-system"/>
              </a:rPr>
              <a:t>株式会社センシンロボティクス、</a:t>
            </a:r>
            <a:r>
              <a:rPr lang="en-US" altLang="ja-JP" b="1" i="0" dirty="0" err="1">
                <a:effectLst/>
                <a:latin typeface="-apple-system"/>
              </a:rPr>
              <a:t>Qiita</a:t>
            </a:r>
            <a:r>
              <a:rPr lang="en-US" altLang="ja-JP" b="1" i="0" dirty="0">
                <a:effectLst/>
                <a:latin typeface="-apple-system"/>
              </a:rPr>
              <a:t> </a:t>
            </a:r>
            <a:r>
              <a:rPr lang="en-US" altLang="ja-JP" b="1" i="0" dirty="0" err="1">
                <a:effectLst/>
                <a:latin typeface="-apple-system"/>
              </a:rPr>
              <a:t>Dronecode</a:t>
            </a:r>
            <a:r>
              <a:rPr lang="en-US" altLang="ja-JP" b="1" i="0" dirty="0">
                <a:effectLst/>
                <a:latin typeface="-apple-system"/>
              </a:rPr>
              <a:t> - </a:t>
            </a:r>
            <a:r>
              <a:rPr lang="en-US" altLang="ja-JP" b="1" i="0" dirty="0" err="1">
                <a:effectLst/>
                <a:latin typeface="-apple-system"/>
              </a:rPr>
              <a:t>uORB</a:t>
            </a:r>
            <a:r>
              <a:rPr lang="en-US" altLang="ja-JP" b="1" i="0" dirty="0">
                <a:effectLst/>
                <a:latin typeface="-apple-system"/>
              </a:rPr>
              <a:t> Messaging</a:t>
            </a:r>
            <a:r>
              <a:rPr lang="ja-JP" altLang="en-US" b="1" i="0" dirty="0">
                <a:effectLst/>
                <a:latin typeface="-apple-system"/>
              </a:rPr>
              <a:t>、</a:t>
            </a:r>
            <a:r>
              <a:rPr lang="en-US" altLang="ja-JP" b="1" i="0" dirty="0">
                <a:effectLst/>
                <a:latin typeface="-apple-system"/>
              </a:rPr>
              <a:t>https://qiita.com/k-koh/items/c57c02df772785816c14</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i="0" dirty="0">
                <a:effectLst/>
                <a:latin typeface="-apple-system"/>
              </a:rPr>
              <a:t>             （</a:t>
            </a:r>
            <a:r>
              <a:rPr lang="en-US" altLang="ja-JP" b="1" i="0" dirty="0">
                <a:effectLst/>
                <a:latin typeface="-apple-system"/>
              </a:rPr>
              <a:t>2021/11/25</a:t>
            </a:r>
            <a:r>
              <a:rPr lang="ja-JP" altLang="en-US" b="1" i="0" dirty="0">
                <a:effectLst/>
                <a:latin typeface="-apple-system"/>
              </a:rPr>
              <a:t>）</a:t>
            </a:r>
            <a:endParaRPr lang="en-US" altLang="ja-JP" b="1" i="0" dirty="0">
              <a:effectLst/>
              <a:latin typeface="-apple-system"/>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13</a:t>
            </a:fld>
            <a:endParaRPr kumimoji="1" lang="ja-JP" altLang="en-US"/>
          </a:p>
        </p:txBody>
      </p:sp>
    </p:spTree>
    <p:extLst>
      <p:ext uri="{BB962C8B-B14F-4D97-AF65-F5344CB8AC3E}">
        <p14:creationId xmlns:p14="http://schemas.microsoft.com/office/powerpoint/2010/main" val="97060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必要な知識：極座標、</a:t>
            </a:r>
            <a:r>
              <a:rPr lang="en-US" altLang="ja-JP" dirty="0" err="1"/>
              <a:t>x,y</a:t>
            </a:r>
            <a:r>
              <a:rPr lang="ja-JP" altLang="en-US" dirty="0"/>
              <a:t>座標変換する仕組み、方法</a:t>
            </a:r>
            <a:endParaRPr lang="en-US" altLang="ja-JP" dirty="0"/>
          </a:p>
          <a:p>
            <a:pPr marL="0" indent="0">
              <a:buNone/>
            </a:pPr>
            <a:r>
              <a:rPr kumimoji="1" lang="ja-JP" altLang="en-US" dirty="0"/>
              <a:t>　　極座標：距離と角度を座標系に表したもの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14</a:t>
            </a:fld>
            <a:endParaRPr kumimoji="1" lang="ja-JP" altLang="en-US"/>
          </a:p>
        </p:txBody>
      </p:sp>
    </p:spTree>
    <p:extLst>
      <p:ext uri="{BB962C8B-B14F-4D97-AF65-F5344CB8AC3E}">
        <p14:creationId xmlns:p14="http://schemas.microsoft.com/office/powerpoint/2010/main" val="31210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79C4D-DA26-482F-8D50-6EC100AC29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A0CCC6A-FF68-4E5B-B0CA-C6F997647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D2449B-4073-4115-BFE2-6AA6E88B9EEB}"/>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760943EC-0E4A-4FB0-B547-1ECA5E0C4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7FD0C1-7CE1-453E-BE55-C3FCA6446AA4}"/>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273072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156D8-8FF7-444D-9F18-624C718B8EC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ECB34A-680F-4138-9369-C4335C84ABA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6116E7-9DE7-480A-96ED-30638A12B6A4}"/>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543193E0-DE22-46E8-90FE-6A67CFE4DA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928C01-143D-4DD1-8CA2-C4CEBB84FC3A}"/>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378182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CFD309-48FD-4514-9097-0D37ECFD97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D2086B-45C6-41C8-91F5-A94F402992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9F6465-5B49-4B78-B6F1-38D4E97DD009}"/>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2F4B69CD-D429-499C-B665-DFAE5F08BA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F7CBE6-FE71-48C8-8535-656CB3FF1767}"/>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199154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B6667-D4D3-4055-8A52-473991F516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5134B-8997-4F36-A5CD-6BAC668368E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5D7D7B-8F2F-4F55-AB11-7E3480964640}"/>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61801EFD-E36E-404C-9588-29B4405FC8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2A1BFF-BB39-43B4-8B46-DD073D67DAB8}"/>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385241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72277-566B-4E6B-A093-12B0FD9A36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56B66C-EDBE-47D9-9BD9-696E7B59E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868EBB-5520-442B-803D-C378041BB091}"/>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31357DE9-A2B8-4AB4-8958-81AF3E1401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22B15B-ABC4-4AF9-9E48-18745E1EBE8A}"/>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40083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BFA4C5-1B28-4916-922F-592E7EB959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83A8B0-7187-4495-BBC8-4171004707C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30C534-92DA-4808-988A-FB4573C4B0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AF4FFD-8F55-46DD-9866-590CFCE501EC}"/>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28A21DEE-1B2A-4904-9284-6F2B877E51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AEC8D9-25C5-4396-B98A-2BA27BDB1A75}"/>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11263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AAF00F-59B0-433C-82D9-8E8C97FD00C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B02A5-1A71-4F4F-B720-EED3D2E0F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59AF3F3-6AAA-4F62-BC4E-76B28FFF78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E2B224-5079-4829-B346-231538207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77B3B0-690D-4FE9-B01B-0A80A597BA0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3C8855-7C60-457E-977D-82951A993A96}"/>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8" name="フッター プレースホルダー 7">
            <a:extLst>
              <a:ext uri="{FF2B5EF4-FFF2-40B4-BE49-F238E27FC236}">
                <a16:creationId xmlns:a16="http://schemas.microsoft.com/office/drawing/2014/main" id="{B62E057F-CE5C-49BA-AD69-0A38315D5E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31A2B8B-3D57-4DB6-8B6B-761B20329121}"/>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340449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FE6D4-FAFF-4F24-B94D-6B26880BF9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122508-225D-4AC0-A729-38467D29D3C8}"/>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4" name="フッター プレースホルダー 3">
            <a:extLst>
              <a:ext uri="{FF2B5EF4-FFF2-40B4-BE49-F238E27FC236}">
                <a16:creationId xmlns:a16="http://schemas.microsoft.com/office/drawing/2014/main" id="{E39D25D6-25A4-4F0E-A13B-C46AD216FC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D37CAF-4B7A-4988-A41F-7E2475F1A1D8}"/>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16181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4034149-4C38-4111-AB7F-38E06FD44112}"/>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3" name="フッター プレースホルダー 2">
            <a:extLst>
              <a:ext uri="{FF2B5EF4-FFF2-40B4-BE49-F238E27FC236}">
                <a16:creationId xmlns:a16="http://schemas.microsoft.com/office/drawing/2014/main" id="{4B75A1B2-36F9-4EED-890F-39FA1F6C9FB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E7218F-972F-4B55-BC54-5495E076A93B}"/>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214453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7ECF6-6A01-48DF-AF3B-9A8989B58D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07634D-E1F8-4F2A-AEF8-ECB60A2F3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14D39B1-EBEA-4BF4-9D02-E644DC2B5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E9E760-FE57-4936-BD53-278185A90748}"/>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90BE33F8-3F85-4B68-88FE-8A5FF43BAF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20530D-BBD8-42DE-A861-0CDA416B0B39}"/>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365999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6447C-7C2D-4B67-92B5-23C21BF1FF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FAC02B-490D-43FD-979F-75B7443CC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5EAB0FA-0F4D-4C76-9972-74040E3FE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5EA558-E1A2-458E-A3C5-00F70432DAA0}"/>
              </a:ext>
            </a:extLst>
          </p:cNvPr>
          <p:cNvSpPr>
            <a:spLocks noGrp="1"/>
          </p:cNvSpPr>
          <p:nvPr>
            <p:ph type="dt" sz="half" idx="10"/>
          </p:nvPr>
        </p:nvSpPr>
        <p:spPr/>
        <p:txBody>
          <a:bodyPr/>
          <a:lstStyle/>
          <a:p>
            <a:fld id="{A9805AED-4E3D-4E2B-8BDC-4539A7C420FB}" type="datetimeFigureOut">
              <a:rPr kumimoji="1" lang="ja-JP" altLang="en-US" smtClean="0"/>
              <a:t>2021/12/3</a:t>
            </a:fld>
            <a:endParaRPr kumimoji="1" lang="ja-JP" altLang="en-US"/>
          </a:p>
        </p:txBody>
      </p:sp>
      <p:sp>
        <p:nvSpPr>
          <p:cNvPr id="6" name="フッター プレースホルダー 5">
            <a:extLst>
              <a:ext uri="{FF2B5EF4-FFF2-40B4-BE49-F238E27FC236}">
                <a16:creationId xmlns:a16="http://schemas.microsoft.com/office/drawing/2014/main" id="{2205E055-47A5-4BBD-BF03-EA2317179B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953A73-1B6C-4739-8A20-448A991407E2}"/>
              </a:ext>
            </a:extLst>
          </p:cNvPr>
          <p:cNvSpPr>
            <a:spLocks noGrp="1"/>
          </p:cNvSpPr>
          <p:nvPr>
            <p:ph type="sldNum" sz="quarter" idx="12"/>
          </p:nvPr>
        </p:nvSpPr>
        <p:spPr/>
        <p:txBody>
          <a:body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201958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404CAD3-0A2A-4C95-9050-A3B7DC83B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5F24DE-0DC2-4FD3-B881-B0F1E6169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D223D9-46D9-4F53-A5DE-4FA8BA5DF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05AED-4E3D-4E2B-8BDC-4539A7C420FB}" type="datetimeFigureOut">
              <a:rPr kumimoji="1" lang="ja-JP" altLang="en-US" smtClean="0"/>
              <a:t>2021/12/3</a:t>
            </a:fld>
            <a:endParaRPr kumimoji="1" lang="ja-JP" altLang="en-US"/>
          </a:p>
        </p:txBody>
      </p:sp>
      <p:sp>
        <p:nvSpPr>
          <p:cNvPr id="5" name="フッター プレースホルダー 4">
            <a:extLst>
              <a:ext uri="{FF2B5EF4-FFF2-40B4-BE49-F238E27FC236}">
                <a16:creationId xmlns:a16="http://schemas.microsoft.com/office/drawing/2014/main" id="{991170DB-4BF9-42B2-A1FF-9902EDEE2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7607AA7-55B1-413E-85DD-5EE19BF62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B5864-BB20-48A7-8864-39535AD75AD3}" type="slidenum">
              <a:rPr kumimoji="1" lang="ja-JP" altLang="en-US" smtClean="0"/>
              <a:t>‹#›</a:t>
            </a:fld>
            <a:endParaRPr kumimoji="1" lang="ja-JP" altLang="en-US"/>
          </a:p>
        </p:txBody>
      </p:sp>
    </p:spTree>
    <p:extLst>
      <p:ext uri="{BB962C8B-B14F-4D97-AF65-F5344CB8AC3E}">
        <p14:creationId xmlns:p14="http://schemas.microsoft.com/office/powerpoint/2010/main" val="200865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catalog.lib.kyushu-u.ac.jp/opac_download_md/17069/2006-1.pdf"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dupilot.org/rover/docs/common-brushed-motor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ardupilot.org/copter/docs/common-brushless-esc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eospace-code/matmap3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452DE-67D9-4242-A852-FF9AC3E89C54}"/>
              </a:ext>
            </a:extLst>
          </p:cNvPr>
          <p:cNvSpPr>
            <a:spLocks noGrp="1"/>
          </p:cNvSpPr>
          <p:nvPr>
            <p:ph type="ctrTitle"/>
          </p:nvPr>
        </p:nvSpPr>
        <p:spPr/>
        <p:txBody>
          <a:bodyPr/>
          <a:lstStyle/>
          <a:p>
            <a:r>
              <a:rPr kumimoji="1" lang="ja-JP" altLang="en-US" dirty="0"/>
              <a:t>週報</a:t>
            </a:r>
          </a:p>
        </p:txBody>
      </p:sp>
      <p:sp>
        <p:nvSpPr>
          <p:cNvPr id="3" name="字幕 2">
            <a:extLst>
              <a:ext uri="{FF2B5EF4-FFF2-40B4-BE49-F238E27FC236}">
                <a16:creationId xmlns:a16="http://schemas.microsoft.com/office/drawing/2014/main" id="{6D2AFB82-5AE7-46D1-A648-EB0DF0584457}"/>
              </a:ext>
            </a:extLst>
          </p:cNvPr>
          <p:cNvSpPr>
            <a:spLocks noGrp="1"/>
          </p:cNvSpPr>
          <p:nvPr>
            <p:ph type="subTitle" idx="1"/>
          </p:nvPr>
        </p:nvSpPr>
        <p:spPr/>
        <p:txBody>
          <a:bodyPr/>
          <a:lstStyle/>
          <a:p>
            <a:r>
              <a:rPr kumimoji="1" lang="en-US" altLang="ja-JP" dirty="0"/>
              <a:t>2021/11/26</a:t>
            </a:r>
            <a:r>
              <a:rPr kumimoji="1" lang="ja-JP" altLang="en-US" dirty="0"/>
              <a:t>　</a:t>
            </a:r>
            <a:r>
              <a:rPr lang="ja-JP" altLang="en-US" dirty="0"/>
              <a:t>山田竜輝</a:t>
            </a:r>
            <a:endParaRPr kumimoji="1" lang="ja-JP" altLang="en-US" dirty="0"/>
          </a:p>
        </p:txBody>
      </p:sp>
    </p:spTree>
    <p:extLst>
      <p:ext uri="{BB962C8B-B14F-4D97-AF65-F5344CB8AC3E}">
        <p14:creationId xmlns:p14="http://schemas.microsoft.com/office/powerpoint/2010/main" val="3458264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29A6F-1FD9-47BE-A0E3-DE84F3A93C7C}"/>
              </a:ext>
            </a:extLst>
          </p:cNvPr>
          <p:cNvSpPr>
            <a:spLocks noGrp="1"/>
          </p:cNvSpPr>
          <p:nvPr>
            <p:ph type="title"/>
          </p:nvPr>
        </p:nvSpPr>
        <p:spPr/>
        <p:txBody>
          <a:bodyPr/>
          <a:lstStyle/>
          <a:p>
            <a:r>
              <a:rPr lang="en-US" altLang="ja-JP" sz="4400" b="1" dirty="0"/>
              <a:t>Pixhawk</a:t>
            </a:r>
            <a:r>
              <a:rPr lang="ja-JP" altLang="en-US" sz="4400" b="1" dirty="0"/>
              <a:t>の無線通信実装（情報収集）</a:t>
            </a:r>
            <a:endParaRPr kumimoji="1" lang="ja-JP" altLang="en-US" dirty="0"/>
          </a:p>
        </p:txBody>
      </p:sp>
      <p:sp>
        <p:nvSpPr>
          <p:cNvPr id="3" name="コンテンツ プレースホルダー 2">
            <a:extLst>
              <a:ext uri="{FF2B5EF4-FFF2-40B4-BE49-F238E27FC236}">
                <a16:creationId xmlns:a16="http://schemas.microsoft.com/office/drawing/2014/main" id="{11A25394-22EC-4109-9C11-7AB159A6B867}"/>
              </a:ext>
            </a:extLst>
          </p:cNvPr>
          <p:cNvSpPr>
            <a:spLocks noGrp="1"/>
          </p:cNvSpPr>
          <p:nvPr>
            <p:ph idx="1"/>
          </p:nvPr>
        </p:nvSpPr>
        <p:spPr>
          <a:xfrm>
            <a:off x="500849" y="2141537"/>
            <a:ext cx="10515600" cy="4351338"/>
          </a:xfrm>
        </p:spPr>
        <p:txBody>
          <a:bodyPr/>
          <a:lstStyle/>
          <a:p>
            <a:r>
              <a:rPr kumimoji="1" lang="en-US" altLang="ja-JP" dirty="0"/>
              <a:t>QGC</a:t>
            </a:r>
            <a:r>
              <a:rPr kumimoji="1" lang="ja-JP" altLang="en-US" dirty="0"/>
              <a:t>と</a:t>
            </a:r>
            <a:r>
              <a:rPr kumimoji="1" lang="en-US" altLang="ja-JP" dirty="0"/>
              <a:t>Pixhawk</a:t>
            </a:r>
            <a:r>
              <a:rPr kumimoji="1" lang="ja-JP" altLang="en-US" dirty="0"/>
              <a:t>の無線通信の仕組み</a:t>
            </a:r>
            <a:endParaRPr kumimoji="1" lang="en-US" altLang="ja-JP" dirty="0"/>
          </a:p>
          <a:p>
            <a:pPr marL="0" indent="0">
              <a:buNone/>
            </a:pPr>
            <a:r>
              <a:rPr lang="ja-JP" altLang="en-US" dirty="0"/>
              <a:t>　無線通信の仕組みに関して、</a:t>
            </a:r>
            <a:r>
              <a:rPr lang="en-US" altLang="ja-JP" dirty="0"/>
              <a:t>QGC</a:t>
            </a:r>
            <a:r>
              <a:rPr lang="ja-JP" altLang="en-US" dirty="0"/>
              <a:t>と</a:t>
            </a:r>
            <a:r>
              <a:rPr lang="en-US" altLang="ja-JP" dirty="0"/>
              <a:t>Pixhawk</a:t>
            </a:r>
            <a:r>
              <a:rPr lang="ja-JP" altLang="en-US" dirty="0"/>
              <a:t>の無線通信は無線モジュールを用いて実装している。</a:t>
            </a:r>
            <a:endParaRPr lang="en-US" altLang="ja-JP" dirty="0"/>
          </a:p>
          <a:p>
            <a:pPr marL="0" indent="0">
              <a:buNone/>
            </a:pPr>
            <a:r>
              <a:rPr lang="ja-JP" altLang="en-US" dirty="0"/>
              <a:t>　無線通信の仕組みに関して、</a:t>
            </a:r>
            <a:r>
              <a:rPr lang="en-US" altLang="ja-JP" dirty="0"/>
              <a:t>UART</a:t>
            </a:r>
            <a:r>
              <a:rPr lang="ja-JP" altLang="en-US" dirty="0"/>
              <a:t>インターフェイス（シリアル通信）で</a:t>
            </a:r>
            <a:r>
              <a:rPr lang="en-US" altLang="ja-JP" dirty="0" err="1"/>
              <a:t>mavlink</a:t>
            </a:r>
            <a:r>
              <a:rPr lang="ja-JP" altLang="en-US" dirty="0"/>
              <a:t>プロトコルを用いて、</a:t>
            </a:r>
            <a:r>
              <a:rPr lang="en-US" altLang="ja-JP" dirty="0"/>
              <a:t>587600</a:t>
            </a:r>
            <a:r>
              <a:rPr lang="ja-JP" altLang="en-US" dirty="0"/>
              <a:t>速度で無線通信している。</a:t>
            </a:r>
            <a:endParaRPr lang="en-US" altLang="ja-JP" dirty="0"/>
          </a:p>
          <a:p>
            <a:pPr marL="0" indent="0">
              <a:buNone/>
            </a:pPr>
            <a:r>
              <a:rPr kumimoji="1" lang="en-US" altLang="ja-JP" sz="1600" dirty="0" err="1"/>
              <a:t>mavlink</a:t>
            </a:r>
            <a:r>
              <a:rPr kumimoji="1" lang="ja-JP" altLang="en-US" sz="1600" dirty="0"/>
              <a:t>プロトコル</a:t>
            </a:r>
            <a:endParaRPr kumimoji="1" lang="en-US" altLang="ja-JP" sz="1600" dirty="0"/>
          </a:p>
          <a:p>
            <a:pPr marL="0" indent="0">
              <a:buNone/>
            </a:pPr>
            <a:r>
              <a:rPr lang="ja-JP" altLang="en-US" sz="1600" dirty="0"/>
              <a:t>　</a:t>
            </a:r>
            <a:r>
              <a:rPr lang="en-US" altLang="ja-JP" sz="1600" dirty="0"/>
              <a:t>QGC</a:t>
            </a:r>
            <a:r>
              <a:rPr lang="ja-JP" altLang="en-US" sz="1600" dirty="0"/>
              <a:t>などの</a:t>
            </a:r>
            <a:r>
              <a:rPr lang="ja-JP" altLang="en-US" sz="1600" b="0" i="0" dirty="0">
                <a:solidFill>
                  <a:srgbClr val="333333"/>
                </a:solidFill>
                <a:effectLst/>
                <a:latin typeface="-apple-system"/>
              </a:rPr>
              <a:t>地上ステーションソフトと</a:t>
            </a:r>
            <a:r>
              <a:rPr lang="en-US" altLang="ja-JP" sz="1600" b="0" i="0" dirty="0">
                <a:solidFill>
                  <a:srgbClr val="333333"/>
                </a:solidFill>
                <a:effectLst/>
                <a:latin typeface="-apple-system"/>
              </a:rPr>
              <a:t>Pixhawk</a:t>
            </a:r>
            <a:r>
              <a:rPr lang="ja-JP" altLang="en-US" sz="1600" b="0" i="0" dirty="0">
                <a:solidFill>
                  <a:srgbClr val="333333"/>
                </a:solidFill>
                <a:effectLst/>
                <a:latin typeface="-apple-system"/>
              </a:rPr>
              <a:t>が無線でやり取りする会話方式</a:t>
            </a:r>
            <a:endParaRPr lang="en-US" altLang="ja-JP" sz="1600" b="0" i="0" dirty="0">
              <a:solidFill>
                <a:srgbClr val="333333"/>
              </a:solidFill>
              <a:effectLst/>
              <a:latin typeface="-apple-system"/>
            </a:endParaRPr>
          </a:p>
          <a:p>
            <a:pPr marL="0" indent="0">
              <a:buNone/>
            </a:pPr>
            <a:endParaRPr kumimoji="1" lang="ja-JP" altLang="en-US" sz="1600" dirty="0"/>
          </a:p>
        </p:txBody>
      </p:sp>
      <p:pic>
        <p:nvPicPr>
          <p:cNvPr id="5" name="図 4">
            <a:extLst>
              <a:ext uri="{FF2B5EF4-FFF2-40B4-BE49-F238E27FC236}">
                <a16:creationId xmlns:a16="http://schemas.microsoft.com/office/drawing/2014/main" id="{31FB21D8-7D40-4F04-AE17-9154128C7E86}"/>
              </a:ext>
            </a:extLst>
          </p:cNvPr>
          <p:cNvPicPr>
            <a:picLocks noChangeAspect="1"/>
          </p:cNvPicPr>
          <p:nvPr/>
        </p:nvPicPr>
        <p:blipFill>
          <a:blip r:embed="rId3"/>
          <a:stretch>
            <a:fillRect/>
          </a:stretch>
        </p:blipFill>
        <p:spPr>
          <a:xfrm>
            <a:off x="9893100" y="105153"/>
            <a:ext cx="2019345" cy="2692460"/>
          </a:xfrm>
          <a:prstGeom prst="rect">
            <a:avLst/>
          </a:prstGeom>
        </p:spPr>
      </p:pic>
      <p:sp>
        <p:nvSpPr>
          <p:cNvPr id="6" name="楕円 5">
            <a:extLst>
              <a:ext uri="{FF2B5EF4-FFF2-40B4-BE49-F238E27FC236}">
                <a16:creationId xmlns:a16="http://schemas.microsoft.com/office/drawing/2014/main" id="{5CF1174C-9BF2-4FA7-9FC5-CA0F065E1200}"/>
              </a:ext>
            </a:extLst>
          </p:cNvPr>
          <p:cNvSpPr/>
          <p:nvPr/>
        </p:nvSpPr>
        <p:spPr>
          <a:xfrm>
            <a:off x="9800948" y="1027906"/>
            <a:ext cx="967666" cy="17596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5D28568C-36C6-4649-ABD7-D9ED67859262}"/>
              </a:ext>
            </a:extLst>
          </p:cNvPr>
          <p:cNvCxnSpPr/>
          <p:nvPr/>
        </p:nvCxnSpPr>
        <p:spPr>
          <a:xfrm flipH="1">
            <a:off x="7087756" y="1459418"/>
            <a:ext cx="2805344" cy="1287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72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F46E0-9287-4B92-B007-090A741A9C99}"/>
              </a:ext>
            </a:extLst>
          </p:cNvPr>
          <p:cNvSpPr>
            <a:spLocks noGrp="1"/>
          </p:cNvSpPr>
          <p:nvPr>
            <p:ph type="title"/>
          </p:nvPr>
        </p:nvSpPr>
        <p:spPr/>
        <p:txBody>
          <a:bodyPr/>
          <a:lstStyle/>
          <a:p>
            <a:r>
              <a:rPr kumimoji="1" lang="en-US" altLang="ja-JP" sz="4400" b="1" dirty="0"/>
              <a:t>Rover/Drone</a:t>
            </a:r>
            <a:r>
              <a:rPr kumimoji="1" lang="ja-JP" altLang="en-US" sz="4400" b="1" dirty="0"/>
              <a:t>の</a:t>
            </a:r>
            <a:r>
              <a:rPr lang="ja-JP" altLang="en-US" sz="4400" b="1" dirty="0"/>
              <a:t>モーター制御</a:t>
            </a:r>
            <a:r>
              <a:rPr kumimoji="1" lang="ja-JP" altLang="en-US" sz="4400" b="1" dirty="0"/>
              <a:t>モデルの実装</a:t>
            </a:r>
            <a:endParaRPr kumimoji="1" lang="ja-JP" altLang="en-US" dirty="0"/>
          </a:p>
        </p:txBody>
      </p:sp>
      <p:pic>
        <p:nvPicPr>
          <p:cNvPr id="4" name="コンテンツ プレースホルダー 4">
            <a:extLst>
              <a:ext uri="{FF2B5EF4-FFF2-40B4-BE49-F238E27FC236}">
                <a16:creationId xmlns:a16="http://schemas.microsoft.com/office/drawing/2014/main" id="{2B03937B-FE8C-48F8-A6C0-ECA9F5C89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113" y="1825625"/>
            <a:ext cx="10391774" cy="4351338"/>
          </a:xfrm>
        </p:spPr>
      </p:pic>
      <p:sp>
        <p:nvSpPr>
          <p:cNvPr id="5" name="正方形/長方形 4">
            <a:extLst>
              <a:ext uri="{FF2B5EF4-FFF2-40B4-BE49-F238E27FC236}">
                <a16:creationId xmlns:a16="http://schemas.microsoft.com/office/drawing/2014/main" id="{701818E7-BF0F-409D-9FE8-C1A8A2268FF0}"/>
              </a:ext>
            </a:extLst>
          </p:cNvPr>
          <p:cNvSpPr/>
          <p:nvPr/>
        </p:nvSpPr>
        <p:spPr>
          <a:xfrm>
            <a:off x="4437776" y="2197916"/>
            <a:ext cx="922789" cy="260897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0EFD96A-6081-44D5-A7CD-183B5602C873}"/>
              </a:ext>
            </a:extLst>
          </p:cNvPr>
          <p:cNvCxnSpPr/>
          <p:nvPr/>
        </p:nvCxnSpPr>
        <p:spPr>
          <a:xfrm flipV="1">
            <a:off x="5360565" y="1468073"/>
            <a:ext cx="1753299" cy="729843"/>
          </a:xfrm>
          <a:prstGeom prst="line">
            <a:avLst/>
          </a:prstGeom>
        </p:spPr>
        <p:style>
          <a:lnRef idx="3">
            <a:schemeClr val="accent1"/>
          </a:lnRef>
          <a:fillRef idx="0">
            <a:schemeClr val="accent1"/>
          </a:fillRef>
          <a:effectRef idx="2">
            <a:schemeClr val="accent1"/>
          </a:effectRef>
          <a:fontRef idx="minor">
            <a:schemeClr val="tx1"/>
          </a:fontRef>
        </p:style>
      </p:cxnSp>
      <p:sp>
        <p:nvSpPr>
          <p:cNvPr id="8" name="テキスト ボックス 7">
            <a:extLst>
              <a:ext uri="{FF2B5EF4-FFF2-40B4-BE49-F238E27FC236}">
                <a16:creationId xmlns:a16="http://schemas.microsoft.com/office/drawing/2014/main" id="{C1ACFE53-C9A5-4F06-852A-BEAE0841EEE2}"/>
              </a:ext>
            </a:extLst>
          </p:cNvPr>
          <p:cNvSpPr txBox="1"/>
          <p:nvPr/>
        </p:nvSpPr>
        <p:spPr>
          <a:xfrm>
            <a:off x="7113864" y="1296189"/>
            <a:ext cx="3313728" cy="369332"/>
          </a:xfrm>
          <a:prstGeom prst="rect">
            <a:avLst/>
          </a:prstGeom>
          <a:noFill/>
        </p:spPr>
        <p:txBody>
          <a:bodyPr wrap="none" rtlCol="0">
            <a:spAutoFit/>
          </a:bodyPr>
          <a:lstStyle/>
          <a:p>
            <a:r>
              <a:rPr kumimoji="1" lang="ja-JP" altLang="en-US" b="1" dirty="0"/>
              <a:t>緯度</a:t>
            </a:r>
            <a:r>
              <a:rPr kumimoji="1" lang="en-US" altLang="ja-JP" b="1" dirty="0"/>
              <a:t>,</a:t>
            </a:r>
            <a:r>
              <a:rPr kumimoji="1" lang="ja-JP" altLang="en-US" b="1" dirty="0"/>
              <a:t>経度</a:t>
            </a:r>
            <a:r>
              <a:rPr kumimoji="1" lang="en-US" altLang="ja-JP" b="1" dirty="0"/>
              <a:t>,</a:t>
            </a:r>
            <a:r>
              <a:rPr kumimoji="1" lang="ja-JP" altLang="en-US" b="1" dirty="0"/>
              <a:t>高度入力（目標値）</a:t>
            </a:r>
          </a:p>
        </p:txBody>
      </p:sp>
      <p:sp>
        <p:nvSpPr>
          <p:cNvPr id="9" name="正方形/長方形 8">
            <a:extLst>
              <a:ext uri="{FF2B5EF4-FFF2-40B4-BE49-F238E27FC236}">
                <a16:creationId xmlns:a16="http://schemas.microsoft.com/office/drawing/2014/main" id="{692985E0-9588-4436-967A-E1D20B890C20}"/>
              </a:ext>
            </a:extLst>
          </p:cNvPr>
          <p:cNvSpPr/>
          <p:nvPr/>
        </p:nvSpPr>
        <p:spPr>
          <a:xfrm>
            <a:off x="8309333" y="3284036"/>
            <a:ext cx="922789" cy="723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299AE2B-3077-496C-B2B2-F1FDE721B59E}"/>
              </a:ext>
            </a:extLst>
          </p:cNvPr>
          <p:cNvSpPr txBox="1"/>
          <p:nvPr/>
        </p:nvSpPr>
        <p:spPr>
          <a:xfrm>
            <a:off x="7511408" y="2991648"/>
            <a:ext cx="2518638" cy="584775"/>
          </a:xfrm>
          <a:prstGeom prst="rect">
            <a:avLst/>
          </a:prstGeom>
          <a:noFill/>
        </p:spPr>
        <p:txBody>
          <a:bodyPr wrap="none" rtlCol="0">
            <a:spAutoFit/>
          </a:bodyPr>
          <a:lstStyle/>
          <a:p>
            <a:r>
              <a:rPr kumimoji="1" lang="ja-JP" altLang="en-US" sz="1400" b="1" dirty="0"/>
              <a:t>モータの回転するか止めるか</a:t>
            </a:r>
            <a:endParaRPr kumimoji="1" lang="en-US" altLang="ja-JP" sz="1400" b="1" dirty="0"/>
          </a:p>
          <a:p>
            <a:endParaRPr kumimoji="1" lang="ja-JP" altLang="en-US" dirty="0"/>
          </a:p>
        </p:txBody>
      </p:sp>
    </p:spTree>
    <p:extLst>
      <p:ext uri="{BB962C8B-B14F-4D97-AF65-F5344CB8AC3E}">
        <p14:creationId xmlns:p14="http://schemas.microsoft.com/office/powerpoint/2010/main" val="11115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6035-820F-4969-A298-AD682A2D1D1C}"/>
              </a:ext>
            </a:extLst>
          </p:cNvPr>
          <p:cNvSpPr>
            <a:spLocks noGrp="1"/>
          </p:cNvSpPr>
          <p:nvPr>
            <p:ph type="title"/>
          </p:nvPr>
        </p:nvSpPr>
        <p:spPr/>
        <p:txBody>
          <a:bodyPr/>
          <a:lstStyle/>
          <a:p>
            <a:r>
              <a:rPr kumimoji="1" lang="en-US" altLang="ja-JP" b="1" dirty="0" err="1"/>
              <a:t>uORB</a:t>
            </a:r>
            <a:r>
              <a:rPr kumimoji="1" lang="en-US" altLang="ja-JP" b="1" dirty="0"/>
              <a:t> Message</a:t>
            </a:r>
            <a:r>
              <a:rPr kumimoji="1" lang="ja-JP" altLang="en-US" b="1" dirty="0"/>
              <a:t>について</a:t>
            </a:r>
            <a:r>
              <a:rPr kumimoji="1" lang="en-US" altLang="ja-JP" b="1" dirty="0"/>
              <a:t>(</a:t>
            </a:r>
            <a:r>
              <a:rPr kumimoji="1" lang="ja-JP" altLang="en-US" b="1" dirty="0"/>
              <a:t>メモ</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88B709DD-3303-4FDF-9918-2161F8C5AB1A}"/>
              </a:ext>
            </a:extLst>
          </p:cNvPr>
          <p:cNvSpPr>
            <a:spLocks noGrp="1"/>
          </p:cNvSpPr>
          <p:nvPr>
            <p:ph idx="1"/>
          </p:nvPr>
        </p:nvSpPr>
        <p:spPr/>
        <p:txBody>
          <a:bodyPr>
            <a:normAutofit lnSpcReduction="10000"/>
          </a:bodyPr>
          <a:lstStyle/>
          <a:p>
            <a:r>
              <a:rPr lang="en-US" altLang="ja-JP" dirty="0"/>
              <a:t>PX4</a:t>
            </a:r>
            <a:r>
              <a:rPr lang="ja-JP" altLang="en-US" dirty="0"/>
              <a:t>の</a:t>
            </a:r>
            <a:r>
              <a:rPr lang="en-US" altLang="ja-JP" dirty="0"/>
              <a:t>Message</a:t>
            </a:r>
            <a:r>
              <a:rPr lang="ja-JP" altLang="en-US" dirty="0"/>
              <a:t>は</a:t>
            </a:r>
            <a:r>
              <a:rPr lang="en-US" altLang="ja-JP" dirty="0" err="1"/>
              <a:t>uORB</a:t>
            </a:r>
            <a:r>
              <a:rPr lang="en-US" altLang="ja-JP" dirty="0"/>
              <a:t> Message pool</a:t>
            </a:r>
            <a:r>
              <a:rPr lang="ja-JP" altLang="en-US" dirty="0"/>
              <a:t>に保存される。</a:t>
            </a:r>
            <a:endParaRPr lang="en-US" altLang="ja-JP" dirty="0"/>
          </a:p>
          <a:p>
            <a:r>
              <a:rPr lang="en-US" altLang="ja-JP" dirty="0" err="1">
                <a:effectLst/>
              </a:rPr>
              <a:t>uORB</a:t>
            </a:r>
            <a:r>
              <a:rPr lang="ja-JP" altLang="en-US" dirty="0">
                <a:effectLst/>
              </a:rPr>
              <a:t>とは、スレッドとプロセス内通信で非同期な </a:t>
            </a:r>
            <a:r>
              <a:rPr lang="en-US" altLang="ja-JP" dirty="0">
                <a:effectLst/>
              </a:rPr>
              <a:t>publish/subscribe</a:t>
            </a:r>
            <a:r>
              <a:rPr lang="ja-JP" altLang="en-US" dirty="0">
                <a:effectLst/>
              </a:rPr>
              <a:t>のメッセージ</a:t>
            </a:r>
            <a:r>
              <a:rPr lang="en-US" altLang="ja-JP" dirty="0">
                <a:effectLst/>
              </a:rPr>
              <a:t>API</a:t>
            </a:r>
            <a:r>
              <a:rPr lang="ja-JP" altLang="en-US" dirty="0">
                <a:effectLst/>
              </a:rPr>
              <a:t>です。</a:t>
            </a:r>
            <a:endParaRPr lang="en-US" altLang="ja-JP" dirty="0">
              <a:effectLst/>
            </a:endParaRPr>
          </a:p>
          <a:p>
            <a:pPr marL="0" indent="0">
              <a:buNone/>
            </a:pPr>
            <a:r>
              <a:rPr lang="ja-JP" altLang="en-US" dirty="0"/>
              <a:t>　</a:t>
            </a:r>
            <a:r>
              <a:rPr lang="ja-JP" altLang="en-US" b="1" dirty="0"/>
              <a:t>プロセス</a:t>
            </a:r>
            <a:r>
              <a:rPr lang="ja-JP" altLang="en-US" dirty="0"/>
              <a:t>：実行中のプログラムのこと。</a:t>
            </a:r>
            <a:endParaRPr lang="en-US" altLang="ja-JP" dirty="0"/>
          </a:p>
          <a:p>
            <a:pPr marL="0" indent="0">
              <a:buNone/>
            </a:pPr>
            <a:r>
              <a:rPr lang="ja-JP" altLang="en-US" dirty="0">
                <a:effectLst/>
              </a:rPr>
              <a:t>　</a:t>
            </a:r>
            <a:r>
              <a:rPr lang="ja-JP" altLang="en-US" b="1" dirty="0">
                <a:effectLst/>
              </a:rPr>
              <a:t>スレッド</a:t>
            </a:r>
            <a:r>
              <a:rPr lang="ja-JP" altLang="en-US" dirty="0">
                <a:effectLst/>
              </a:rPr>
              <a:t>：プロセス内の命令を実行する部分。</a:t>
            </a:r>
            <a:endParaRPr lang="en-US" altLang="ja-JP" dirty="0">
              <a:effectLst/>
            </a:endParaRPr>
          </a:p>
          <a:p>
            <a:pPr marL="0" indent="0">
              <a:buNone/>
            </a:pPr>
            <a:r>
              <a:rPr lang="ja-JP" altLang="en-US" dirty="0">
                <a:effectLst/>
              </a:rPr>
              <a:t>　</a:t>
            </a:r>
            <a:r>
              <a:rPr lang="en-US" altLang="ja-JP" b="1" dirty="0">
                <a:effectLst/>
              </a:rPr>
              <a:t>Publish</a:t>
            </a:r>
            <a:r>
              <a:rPr lang="ja-JP" altLang="en-US" dirty="0">
                <a:effectLst/>
              </a:rPr>
              <a:t>：</a:t>
            </a:r>
            <a:r>
              <a:rPr lang="en-US" altLang="ja-JP" dirty="0">
                <a:effectLst/>
              </a:rPr>
              <a:t>GDS</a:t>
            </a:r>
            <a:r>
              <a:rPr lang="ja-JP" altLang="en-US" dirty="0">
                <a:effectLst/>
              </a:rPr>
              <a:t>にトピックデータを配置する。</a:t>
            </a:r>
            <a:endParaRPr lang="en-US" altLang="ja-JP" dirty="0">
              <a:effectLst/>
            </a:endParaRPr>
          </a:p>
          <a:p>
            <a:pPr marL="0" indent="0">
              <a:buNone/>
            </a:pPr>
            <a:r>
              <a:rPr lang="ja-JP" altLang="en-US" dirty="0">
                <a:effectLst/>
              </a:rPr>
              <a:t>　</a:t>
            </a:r>
            <a:r>
              <a:rPr lang="en-US" altLang="ja-JP" b="1" dirty="0">
                <a:effectLst/>
              </a:rPr>
              <a:t>Subscribe</a:t>
            </a:r>
            <a:r>
              <a:rPr lang="ja-JP" altLang="en-US" dirty="0">
                <a:effectLst/>
              </a:rPr>
              <a:t>：</a:t>
            </a:r>
            <a:r>
              <a:rPr lang="en-US" altLang="ja-JP" dirty="0">
                <a:effectLst/>
              </a:rPr>
              <a:t> GDS</a:t>
            </a:r>
            <a:r>
              <a:rPr lang="ja-JP" altLang="en-US" dirty="0">
                <a:effectLst/>
              </a:rPr>
              <a:t>からデータを取得する。</a:t>
            </a:r>
            <a:endParaRPr lang="en-US" altLang="ja-JP" dirty="0">
              <a:effectLst/>
            </a:endParaRPr>
          </a:p>
          <a:p>
            <a:pPr marL="0" indent="0">
              <a:buNone/>
            </a:pPr>
            <a:r>
              <a:rPr lang="ja-JP" altLang="en-US" dirty="0">
                <a:effectLst/>
              </a:rPr>
              <a:t>　両者非同期処理できる。</a:t>
            </a:r>
            <a:endParaRPr lang="en-US" altLang="ja-JP" dirty="0">
              <a:effectLst/>
            </a:endParaRPr>
          </a:p>
          <a:p>
            <a:pPr marL="0" indent="0">
              <a:buNone/>
            </a:pPr>
            <a:r>
              <a:rPr lang="ja-JP" altLang="en-US" dirty="0"/>
              <a:t>　</a:t>
            </a:r>
            <a:r>
              <a:rPr lang="en-US" altLang="ja-JP" b="1" dirty="0"/>
              <a:t>API</a:t>
            </a:r>
            <a:r>
              <a:rPr lang="ja-JP" altLang="en-US" b="1" dirty="0"/>
              <a:t>：</a:t>
            </a:r>
            <a:r>
              <a:rPr lang="ja-JP" altLang="en-US" dirty="0"/>
              <a:t>用意されているソフトウエアの機能のこと</a:t>
            </a:r>
            <a:endParaRPr lang="ja-JP" altLang="en-US" dirty="0">
              <a:effectLst/>
            </a:endParaRPr>
          </a:p>
        </p:txBody>
      </p:sp>
      <p:pic>
        <p:nvPicPr>
          <p:cNvPr id="4" name="図 3">
            <a:extLst>
              <a:ext uri="{FF2B5EF4-FFF2-40B4-BE49-F238E27FC236}">
                <a16:creationId xmlns:a16="http://schemas.microsoft.com/office/drawing/2014/main" id="{C4C98DE4-6098-4FAF-A0CD-3C1C4BDCBD4C}"/>
              </a:ext>
            </a:extLst>
          </p:cNvPr>
          <p:cNvPicPr>
            <a:picLocks noChangeAspect="1"/>
          </p:cNvPicPr>
          <p:nvPr/>
        </p:nvPicPr>
        <p:blipFill>
          <a:blip r:embed="rId3"/>
          <a:stretch>
            <a:fillRect/>
          </a:stretch>
        </p:blipFill>
        <p:spPr>
          <a:xfrm>
            <a:off x="9678222" y="365125"/>
            <a:ext cx="2197548" cy="2571909"/>
          </a:xfrm>
          <a:prstGeom prst="rect">
            <a:avLst/>
          </a:prstGeom>
        </p:spPr>
      </p:pic>
      <p:pic>
        <p:nvPicPr>
          <p:cNvPr id="6" name="図 5">
            <a:extLst>
              <a:ext uri="{FF2B5EF4-FFF2-40B4-BE49-F238E27FC236}">
                <a16:creationId xmlns:a16="http://schemas.microsoft.com/office/drawing/2014/main" id="{AA8E0EE3-B127-4CCE-9C00-8BD6CAA50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8720" y="3310173"/>
            <a:ext cx="2894330" cy="1221587"/>
          </a:xfrm>
          <a:prstGeom prst="rect">
            <a:avLst/>
          </a:prstGeom>
        </p:spPr>
      </p:pic>
      <p:sp>
        <p:nvSpPr>
          <p:cNvPr id="7" name="テキスト ボックス 6">
            <a:extLst>
              <a:ext uri="{FF2B5EF4-FFF2-40B4-BE49-F238E27FC236}">
                <a16:creationId xmlns:a16="http://schemas.microsoft.com/office/drawing/2014/main" id="{9CCD323A-A0DF-44FE-B97B-3009D456974D}"/>
              </a:ext>
            </a:extLst>
          </p:cNvPr>
          <p:cNvSpPr txBox="1"/>
          <p:nvPr/>
        </p:nvSpPr>
        <p:spPr>
          <a:xfrm>
            <a:off x="746409" y="6030068"/>
            <a:ext cx="10607391" cy="646331"/>
          </a:xfrm>
          <a:prstGeom prst="rect">
            <a:avLst/>
          </a:prstGeom>
          <a:noFill/>
        </p:spPr>
        <p:txBody>
          <a:bodyPr wrap="none" rtlCol="0">
            <a:spAutoFit/>
          </a:bodyPr>
          <a:lstStyle/>
          <a:p>
            <a:r>
              <a:rPr kumimoji="1" lang="ja-JP" altLang="en-US" dirty="0"/>
              <a:t>参考文献：藤田有機、三菱電機株式会社</a:t>
            </a:r>
            <a:r>
              <a:rPr lang="ja-JP" altLang="en-US" dirty="0"/>
              <a:t>、</a:t>
            </a:r>
            <a:r>
              <a:rPr lang="en-US" altLang="ja-JP" dirty="0">
                <a:effectLst/>
              </a:rPr>
              <a:t> Publish/Subscriber</a:t>
            </a:r>
            <a:r>
              <a:rPr lang="ja-JP" altLang="en-US" dirty="0">
                <a:effectLst/>
              </a:rPr>
              <a:t>通信における効率的な通信方式の検討</a:t>
            </a:r>
            <a:endParaRPr lang="en-US" altLang="ja-JP" dirty="0">
              <a:effectLst/>
            </a:endParaRPr>
          </a:p>
          <a:p>
            <a:r>
              <a:rPr kumimoji="1" lang="ja-JP" altLang="en-US" dirty="0"/>
              <a:t>　　　　　</a:t>
            </a:r>
            <a:r>
              <a:rPr lang="en-US" altLang="ja-JP" dirty="0">
                <a:effectLst/>
              </a:rPr>
              <a:t> file:///C:/Users/yamadaryuki/Downloads/IPSJ-Z80-1D-06.pdf,(2021/11/25)</a:t>
            </a:r>
            <a:endParaRPr kumimoji="1" lang="ja-JP" altLang="en-US" dirty="0"/>
          </a:p>
        </p:txBody>
      </p:sp>
    </p:spTree>
    <p:extLst>
      <p:ext uri="{BB962C8B-B14F-4D97-AF65-F5344CB8AC3E}">
        <p14:creationId xmlns:p14="http://schemas.microsoft.com/office/powerpoint/2010/main" val="8615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873BB-99E5-4136-B3DB-6CEB47B759BB}"/>
              </a:ext>
            </a:extLst>
          </p:cNvPr>
          <p:cNvSpPr>
            <a:spLocks noGrp="1"/>
          </p:cNvSpPr>
          <p:nvPr>
            <p:ph type="title"/>
          </p:nvPr>
        </p:nvSpPr>
        <p:spPr/>
        <p:txBody>
          <a:bodyPr/>
          <a:lstStyle/>
          <a:p>
            <a:r>
              <a:rPr kumimoji="1" lang="en-US" altLang="ja-JP" b="1" dirty="0" err="1"/>
              <a:t>uORB</a:t>
            </a:r>
            <a:r>
              <a:rPr kumimoji="1" lang="en-US" altLang="ja-JP" b="1" dirty="0"/>
              <a:t> Message</a:t>
            </a:r>
            <a:r>
              <a:rPr kumimoji="1" lang="ja-JP" altLang="en-US" b="1" dirty="0"/>
              <a:t>について</a:t>
            </a:r>
            <a:endParaRPr kumimoji="1" lang="ja-JP" altLang="en-US" dirty="0"/>
          </a:p>
        </p:txBody>
      </p:sp>
      <p:pic>
        <p:nvPicPr>
          <p:cNvPr id="8" name="コンテンツ プレースホルダー 7">
            <a:extLst>
              <a:ext uri="{FF2B5EF4-FFF2-40B4-BE49-F238E27FC236}">
                <a16:creationId xmlns:a16="http://schemas.microsoft.com/office/drawing/2014/main" id="{8110385A-BBEB-4165-B95C-8CD376035267}"/>
              </a:ext>
            </a:extLst>
          </p:cNvPr>
          <p:cNvPicPr>
            <a:picLocks noGrp="1" noChangeAspect="1"/>
          </p:cNvPicPr>
          <p:nvPr>
            <p:ph idx="1"/>
          </p:nvPr>
        </p:nvPicPr>
        <p:blipFill>
          <a:blip r:embed="rId3"/>
          <a:stretch>
            <a:fillRect/>
          </a:stretch>
        </p:blipFill>
        <p:spPr>
          <a:xfrm>
            <a:off x="9007324" y="5423641"/>
            <a:ext cx="2895851" cy="1219306"/>
          </a:xfrm>
          <a:prstGeom prst="rect">
            <a:avLst/>
          </a:prstGeom>
        </p:spPr>
      </p:pic>
      <p:sp>
        <p:nvSpPr>
          <p:cNvPr id="4" name="正方形/長方形 3">
            <a:extLst>
              <a:ext uri="{FF2B5EF4-FFF2-40B4-BE49-F238E27FC236}">
                <a16:creationId xmlns:a16="http://schemas.microsoft.com/office/drawing/2014/main" id="{724C3476-B54B-4A18-AC35-46EE29BEB57B}"/>
              </a:ext>
            </a:extLst>
          </p:cNvPr>
          <p:cNvSpPr/>
          <p:nvPr/>
        </p:nvSpPr>
        <p:spPr>
          <a:xfrm>
            <a:off x="2743200" y="1592263"/>
            <a:ext cx="6400800" cy="112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effectLst/>
              </a:rPr>
              <a:t>uORB</a:t>
            </a:r>
            <a:r>
              <a:rPr lang="ja-JP" altLang="en-US" b="1" dirty="0">
                <a:effectLst/>
              </a:rPr>
              <a:t>とは、スレッドとプロセス内通信で非同期な </a:t>
            </a:r>
            <a:endParaRPr lang="en-US" altLang="ja-JP" b="1" dirty="0">
              <a:effectLst/>
            </a:endParaRPr>
          </a:p>
          <a:p>
            <a:pPr algn="ctr"/>
            <a:r>
              <a:rPr lang="en-US" altLang="ja-JP" b="1" dirty="0">
                <a:effectLst/>
              </a:rPr>
              <a:t>publish/subscribe</a:t>
            </a:r>
            <a:r>
              <a:rPr lang="ja-JP" altLang="en-US" b="1" dirty="0">
                <a:effectLst/>
              </a:rPr>
              <a:t>のメッセージ</a:t>
            </a:r>
            <a:r>
              <a:rPr lang="en-US" altLang="ja-JP" b="1" dirty="0">
                <a:effectLst/>
              </a:rPr>
              <a:t>API</a:t>
            </a:r>
            <a:r>
              <a:rPr lang="ja-JP" altLang="en-US" b="1" dirty="0">
                <a:effectLst/>
              </a:rPr>
              <a:t>です。</a:t>
            </a:r>
            <a:endParaRPr lang="en-US" altLang="ja-JP" b="1" dirty="0">
              <a:effectLst/>
            </a:endParaRPr>
          </a:p>
          <a:p>
            <a:pPr algn="ctr"/>
            <a:endParaRPr kumimoji="1" lang="ja-JP" altLang="en-US" dirty="0"/>
          </a:p>
        </p:txBody>
      </p:sp>
      <p:sp>
        <p:nvSpPr>
          <p:cNvPr id="5" name="正方形/長方形 4">
            <a:extLst>
              <a:ext uri="{FF2B5EF4-FFF2-40B4-BE49-F238E27FC236}">
                <a16:creationId xmlns:a16="http://schemas.microsoft.com/office/drawing/2014/main" id="{DBD56CFC-6996-4238-B700-729DFCEF789B}"/>
              </a:ext>
            </a:extLst>
          </p:cNvPr>
          <p:cNvSpPr/>
          <p:nvPr/>
        </p:nvSpPr>
        <p:spPr>
          <a:xfrm>
            <a:off x="3093720" y="3429000"/>
            <a:ext cx="6004560" cy="136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実行中のプログラム内（</a:t>
            </a:r>
            <a:r>
              <a:rPr lang="en-US" altLang="ja-JP" dirty="0"/>
              <a:t>Pixhawk</a:t>
            </a:r>
            <a:r>
              <a:rPr lang="ja-JP" altLang="en-US" dirty="0"/>
              <a:t>）での</a:t>
            </a:r>
            <a:endParaRPr lang="en-US" altLang="ja-JP" dirty="0"/>
          </a:p>
          <a:p>
            <a:pPr algn="ctr"/>
            <a:r>
              <a:rPr lang="ja-JP" altLang="en-US" dirty="0"/>
              <a:t>それぞれのプログラム処理内の通信で、</a:t>
            </a:r>
            <a:endParaRPr lang="en-US" altLang="ja-JP" dirty="0"/>
          </a:p>
          <a:p>
            <a:pPr algn="ctr"/>
            <a:r>
              <a:rPr lang="ja-JP" altLang="en-US" dirty="0"/>
              <a:t>データベース内のデータを</a:t>
            </a:r>
            <a:endParaRPr lang="en-US" altLang="ja-JP" dirty="0"/>
          </a:p>
          <a:p>
            <a:pPr algn="ctr"/>
            <a:r>
              <a:rPr lang="ja-JP" altLang="en-US" dirty="0"/>
              <a:t>送受信してくれるメッセージ機能である。</a:t>
            </a:r>
            <a:endParaRPr kumimoji="1" lang="ja-JP" altLang="en-US" dirty="0"/>
          </a:p>
        </p:txBody>
      </p:sp>
      <p:pic>
        <p:nvPicPr>
          <p:cNvPr id="6" name="図 5">
            <a:extLst>
              <a:ext uri="{FF2B5EF4-FFF2-40B4-BE49-F238E27FC236}">
                <a16:creationId xmlns:a16="http://schemas.microsoft.com/office/drawing/2014/main" id="{B790BED1-E5FA-4D18-9332-078EC38CC3DA}"/>
              </a:ext>
            </a:extLst>
          </p:cNvPr>
          <p:cNvPicPr>
            <a:picLocks noChangeAspect="1"/>
          </p:cNvPicPr>
          <p:nvPr/>
        </p:nvPicPr>
        <p:blipFill>
          <a:blip r:embed="rId4"/>
          <a:stretch>
            <a:fillRect/>
          </a:stretch>
        </p:blipFill>
        <p:spPr>
          <a:xfrm>
            <a:off x="7676848" y="555229"/>
            <a:ext cx="2660952" cy="1397000"/>
          </a:xfrm>
          <a:prstGeom prst="rect">
            <a:avLst/>
          </a:prstGeom>
        </p:spPr>
      </p:pic>
      <p:sp>
        <p:nvSpPr>
          <p:cNvPr id="7" name="矢印: 下 6">
            <a:extLst>
              <a:ext uri="{FF2B5EF4-FFF2-40B4-BE49-F238E27FC236}">
                <a16:creationId xmlns:a16="http://schemas.microsoft.com/office/drawing/2014/main" id="{C273DE5C-FEBA-4728-82A7-D9C425530F42}"/>
              </a:ext>
            </a:extLst>
          </p:cNvPr>
          <p:cNvSpPr/>
          <p:nvPr/>
        </p:nvSpPr>
        <p:spPr>
          <a:xfrm>
            <a:off x="5466080" y="2895097"/>
            <a:ext cx="955040" cy="388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1E6905F8-E1E3-454B-BDF8-7DA96B089015}"/>
              </a:ext>
            </a:extLst>
          </p:cNvPr>
          <p:cNvSpPr/>
          <p:nvPr/>
        </p:nvSpPr>
        <p:spPr>
          <a:xfrm>
            <a:off x="2976880" y="5039360"/>
            <a:ext cx="6030444" cy="160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Pixhawk</a:t>
            </a:r>
            <a:r>
              <a:rPr kumimoji="1" lang="ja-JP" altLang="en-US" dirty="0"/>
              <a:t>外内でのメッセージのやり取り</a:t>
            </a:r>
            <a:endParaRPr kumimoji="1" lang="en-US" altLang="ja-JP" dirty="0"/>
          </a:p>
          <a:p>
            <a:pPr algn="ctr"/>
            <a:r>
              <a:rPr kumimoji="1" lang="ja-JP" altLang="en-US" dirty="0"/>
              <a:t>をしてくれる機能（</a:t>
            </a:r>
            <a:r>
              <a:rPr kumimoji="1" lang="en-US" altLang="ja-JP" dirty="0"/>
              <a:t>API</a:t>
            </a:r>
            <a:r>
              <a:rPr kumimoji="1" lang="ja-JP" altLang="en-US" dirty="0"/>
              <a:t>）</a:t>
            </a:r>
            <a:endParaRPr kumimoji="1" lang="en-US" altLang="ja-JP" dirty="0"/>
          </a:p>
          <a:p>
            <a:pPr algn="ctr"/>
            <a:r>
              <a:rPr lang="en-US" altLang="ja-JP" dirty="0"/>
              <a:t>Message: </a:t>
            </a:r>
            <a:r>
              <a:rPr lang="ja-JP" altLang="en-US" dirty="0"/>
              <a:t>センサなどの情報</a:t>
            </a:r>
            <a:endParaRPr kumimoji="1" lang="ja-JP" altLang="en-US" dirty="0"/>
          </a:p>
        </p:txBody>
      </p:sp>
    </p:spTree>
    <p:extLst>
      <p:ext uri="{BB962C8B-B14F-4D97-AF65-F5344CB8AC3E}">
        <p14:creationId xmlns:p14="http://schemas.microsoft.com/office/powerpoint/2010/main" val="135727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EFF5B-96A8-4AB6-B9FE-CBE480627AB0}"/>
              </a:ext>
            </a:extLst>
          </p:cNvPr>
          <p:cNvSpPr>
            <a:spLocks noGrp="1"/>
          </p:cNvSpPr>
          <p:nvPr>
            <p:ph type="title"/>
          </p:nvPr>
        </p:nvSpPr>
        <p:spPr/>
        <p:txBody>
          <a:bodyPr>
            <a:normAutofit/>
          </a:bodyPr>
          <a:lstStyle/>
          <a:p>
            <a:r>
              <a:rPr lang="en-US" altLang="ja-JP" sz="4400" b="1" i="0" dirty="0">
                <a:solidFill>
                  <a:srgbClr val="222222"/>
                </a:solidFill>
                <a:effectLst/>
                <a:latin typeface="Arial" panose="020B0604020202020204" pitchFamily="34" charset="0"/>
              </a:rPr>
              <a:t>GPS</a:t>
            </a:r>
            <a:r>
              <a:rPr lang="ja-JP" altLang="en-US" sz="4400" b="1" i="0" dirty="0">
                <a:solidFill>
                  <a:srgbClr val="222222"/>
                </a:solidFill>
                <a:effectLst/>
                <a:latin typeface="Arial" panose="020B0604020202020204" pitchFamily="34" charset="0"/>
              </a:rPr>
              <a:t>データを</a:t>
            </a:r>
            <a:r>
              <a:rPr lang="en-US" altLang="ja-JP" sz="4400" b="1" i="0" dirty="0" err="1">
                <a:solidFill>
                  <a:srgbClr val="222222"/>
                </a:solidFill>
                <a:effectLst/>
                <a:latin typeface="Arial" panose="020B0604020202020204" pitchFamily="34" charset="0"/>
              </a:rPr>
              <a:t>xy</a:t>
            </a:r>
            <a:r>
              <a:rPr lang="ja-JP" altLang="en-US" sz="4400" b="1" i="0" dirty="0">
                <a:solidFill>
                  <a:srgbClr val="222222"/>
                </a:solidFill>
                <a:effectLst/>
                <a:latin typeface="Arial" panose="020B0604020202020204" pitchFamily="34" charset="0"/>
              </a:rPr>
              <a:t>座標成分に変換</a:t>
            </a:r>
            <a:endParaRPr kumimoji="1" lang="ja-JP" altLang="en-US" dirty="0"/>
          </a:p>
        </p:txBody>
      </p:sp>
      <p:sp>
        <p:nvSpPr>
          <p:cNvPr id="3" name="コンテンツ プレースホルダー 2">
            <a:extLst>
              <a:ext uri="{FF2B5EF4-FFF2-40B4-BE49-F238E27FC236}">
                <a16:creationId xmlns:a16="http://schemas.microsoft.com/office/drawing/2014/main" id="{C49BC6CC-0A5A-4D79-B6EE-6BA978F27E29}"/>
              </a:ext>
            </a:extLst>
          </p:cNvPr>
          <p:cNvSpPr>
            <a:spLocks noGrp="1"/>
          </p:cNvSpPr>
          <p:nvPr>
            <p:ph idx="1"/>
          </p:nvPr>
        </p:nvSpPr>
        <p:spPr/>
        <p:txBody>
          <a:bodyPr/>
          <a:lstStyle/>
          <a:p>
            <a:r>
              <a:rPr lang="ja-JP" altLang="en-US" dirty="0"/>
              <a:t>緯度、経度をどのようにして</a:t>
            </a:r>
            <a:r>
              <a:rPr lang="en-US" altLang="ja-JP" dirty="0" err="1"/>
              <a:t>x,y</a:t>
            </a:r>
            <a:r>
              <a:rPr lang="ja-JP" altLang="en-US" dirty="0"/>
              <a:t>座標変換させるのか？</a:t>
            </a:r>
            <a:endParaRPr lang="en-US" altLang="ja-JP" dirty="0"/>
          </a:p>
          <a:p>
            <a:pPr marL="0" indent="0">
              <a:buNone/>
            </a:pPr>
            <a:r>
              <a:rPr kumimoji="1" lang="ja-JP" altLang="en-US" dirty="0"/>
              <a:t>　</a:t>
            </a:r>
            <a:r>
              <a:rPr lang="ja-JP" altLang="en-US" dirty="0"/>
              <a:t>調べたキーワード：</a:t>
            </a:r>
            <a:r>
              <a:rPr kumimoji="1" lang="ja-JP" altLang="en-US" dirty="0"/>
              <a:t>極座標系を直行座標に変換</a:t>
            </a:r>
            <a:endParaRPr kumimoji="1" lang="en-US" altLang="ja-JP" dirty="0"/>
          </a:p>
          <a:p>
            <a:r>
              <a:rPr lang="ja-JP" altLang="en-US" dirty="0"/>
              <a:t>測地学における平面直角座標は（</a:t>
            </a:r>
            <a:r>
              <a:rPr lang="en-US" altLang="ja-JP" dirty="0"/>
              <a:t>X,Y</a:t>
            </a:r>
            <a:r>
              <a:rPr lang="ja-JP" altLang="en-US" dirty="0"/>
              <a:t>）</a:t>
            </a:r>
            <a:endParaRPr lang="en-US" altLang="ja-JP" dirty="0"/>
          </a:p>
          <a:p>
            <a:r>
              <a:rPr lang="ja-JP" altLang="en-US" dirty="0"/>
              <a:t>「</a:t>
            </a:r>
            <a:r>
              <a:rPr lang="en-US" altLang="ja-JP" dirty="0"/>
              <a:t>X </a:t>
            </a:r>
            <a:r>
              <a:rPr lang="ja-JP" altLang="en-US" dirty="0"/>
              <a:t>軸」は直交座標系における「</a:t>
            </a:r>
            <a:r>
              <a:rPr lang="en-US" altLang="ja-JP" dirty="0"/>
              <a:t>y </a:t>
            </a:r>
            <a:r>
              <a:rPr lang="ja-JP" altLang="en-US" dirty="0"/>
              <a:t>軸（南北方向）」に、「</a:t>
            </a:r>
            <a:r>
              <a:rPr lang="en-US" altLang="ja-JP" dirty="0"/>
              <a:t>Y </a:t>
            </a:r>
            <a:r>
              <a:rPr lang="ja-JP" altLang="en-US" dirty="0"/>
              <a:t>軸」は「</a:t>
            </a:r>
            <a:r>
              <a:rPr lang="en-US" altLang="ja-JP" dirty="0"/>
              <a:t>x </a:t>
            </a:r>
            <a:r>
              <a:rPr lang="ja-JP" altLang="en-US" dirty="0"/>
              <a:t>軸（東西方向）」にそ れぞれ対応すること</a:t>
            </a:r>
            <a:endParaRPr kumimoji="1" lang="ja-JP" altLang="en-US" dirty="0"/>
          </a:p>
        </p:txBody>
      </p:sp>
      <p:pic>
        <p:nvPicPr>
          <p:cNvPr id="4" name="図 3">
            <a:extLst>
              <a:ext uri="{FF2B5EF4-FFF2-40B4-BE49-F238E27FC236}">
                <a16:creationId xmlns:a16="http://schemas.microsoft.com/office/drawing/2014/main" id="{2FC5385B-4614-4C0F-B528-15F5903715D6}"/>
              </a:ext>
            </a:extLst>
          </p:cNvPr>
          <p:cNvPicPr>
            <a:picLocks noChangeAspect="1"/>
          </p:cNvPicPr>
          <p:nvPr/>
        </p:nvPicPr>
        <p:blipFill>
          <a:blip r:embed="rId3"/>
          <a:stretch>
            <a:fillRect/>
          </a:stretch>
        </p:blipFill>
        <p:spPr>
          <a:xfrm>
            <a:off x="9147810" y="85408"/>
            <a:ext cx="2407920" cy="1605280"/>
          </a:xfrm>
          <a:prstGeom prst="rect">
            <a:avLst/>
          </a:prstGeom>
        </p:spPr>
      </p:pic>
      <p:pic>
        <p:nvPicPr>
          <p:cNvPr id="5" name="図 4">
            <a:extLst>
              <a:ext uri="{FF2B5EF4-FFF2-40B4-BE49-F238E27FC236}">
                <a16:creationId xmlns:a16="http://schemas.microsoft.com/office/drawing/2014/main" id="{F3939841-23ED-470E-B5DA-8074FD23B937}"/>
              </a:ext>
            </a:extLst>
          </p:cNvPr>
          <p:cNvPicPr>
            <a:picLocks noChangeAspect="1"/>
          </p:cNvPicPr>
          <p:nvPr/>
        </p:nvPicPr>
        <p:blipFill>
          <a:blip r:embed="rId4"/>
          <a:stretch>
            <a:fillRect/>
          </a:stretch>
        </p:blipFill>
        <p:spPr>
          <a:xfrm>
            <a:off x="9044940" y="4709478"/>
            <a:ext cx="2712720" cy="1808480"/>
          </a:xfrm>
          <a:prstGeom prst="rect">
            <a:avLst/>
          </a:prstGeom>
        </p:spPr>
      </p:pic>
      <p:sp>
        <p:nvSpPr>
          <p:cNvPr id="6" name="テキスト ボックス 5">
            <a:extLst>
              <a:ext uri="{FF2B5EF4-FFF2-40B4-BE49-F238E27FC236}">
                <a16:creationId xmlns:a16="http://schemas.microsoft.com/office/drawing/2014/main" id="{8D1A08BB-6C30-41E8-9978-AD4089127460}"/>
              </a:ext>
            </a:extLst>
          </p:cNvPr>
          <p:cNvSpPr txBox="1"/>
          <p:nvPr/>
        </p:nvSpPr>
        <p:spPr>
          <a:xfrm>
            <a:off x="434340" y="5946725"/>
            <a:ext cx="9393918" cy="923330"/>
          </a:xfrm>
          <a:prstGeom prst="rect">
            <a:avLst/>
          </a:prstGeom>
          <a:noFill/>
        </p:spPr>
        <p:txBody>
          <a:bodyPr wrap="none" rtlCol="0">
            <a:spAutoFit/>
          </a:bodyPr>
          <a:lstStyle/>
          <a:p>
            <a:r>
              <a:rPr kumimoji="1" lang="ja-JP" altLang="en-US" dirty="0"/>
              <a:t>参考文献：</a:t>
            </a:r>
            <a:endParaRPr kumimoji="1" lang="en-US" altLang="ja-JP" dirty="0"/>
          </a:p>
          <a:p>
            <a:r>
              <a:rPr kumimoji="1" lang="ja-JP" altLang="en-US" dirty="0"/>
              <a:t>石井大輔、緯度・経度から平面直角座標系への変換について、</a:t>
            </a:r>
            <a:endParaRPr kumimoji="1" lang="en-US" altLang="ja-JP" dirty="0"/>
          </a:p>
          <a:p>
            <a:r>
              <a:rPr kumimoji="1" lang="en-US" altLang="ja-JP" dirty="0">
                <a:hlinkClick r:id="rId5"/>
              </a:rPr>
              <a:t>https://catalog.lib.kyushu-u.ac.jp/opac_download_md/17069/2006-1.pdf</a:t>
            </a:r>
            <a:r>
              <a:rPr kumimoji="1" lang="en-US" altLang="ja-JP" dirty="0"/>
              <a:t>(2021/11/25)</a:t>
            </a:r>
            <a:endParaRPr kumimoji="1" lang="ja-JP" altLang="en-US" dirty="0"/>
          </a:p>
        </p:txBody>
      </p:sp>
      <p:pic>
        <p:nvPicPr>
          <p:cNvPr id="8" name="図 7">
            <a:extLst>
              <a:ext uri="{FF2B5EF4-FFF2-40B4-BE49-F238E27FC236}">
                <a16:creationId xmlns:a16="http://schemas.microsoft.com/office/drawing/2014/main" id="{1CD61BA8-C22B-4D89-80C2-D687F79695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8641" y="2411676"/>
            <a:ext cx="1785317" cy="1944284"/>
          </a:xfrm>
          <a:prstGeom prst="rect">
            <a:avLst/>
          </a:prstGeom>
        </p:spPr>
      </p:pic>
      <p:pic>
        <p:nvPicPr>
          <p:cNvPr id="9" name="図 8">
            <a:extLst>
              <a:ext uri="{FF2B5EF4-FFF2-40B4-BE49-F238E27FC236}">
                <a16:creationId xmlns:a16="http://schemas.microsoft.com/office/drawing/2014/main" id="{D2A89FDE-17C0-4084-90EC-68E408069859}"/>
              </a:ext>
            </a:extLst>
          </p:cNvPr>
          <p:cNvPicPr>
            <a:picLocks noChangeAspect="1"/>
          </p:cNvPicPr>
          <p:nvPr/>
        </p:nvPicPr>
        <p:blipFill>
          <a:blip r:embed="rId7"/>
          <a:stretch>
            <a:fillRect/>
          </a:stretch>
        </p:blipFill>
        <p:spPr>
          <a:xfrm>
            <a:off x="4879216" y="4158345"/>
            <a:ext cx="3854075" cy="2189115"/>
          </a:xfrm>
          <a:prstGeom prst="rect">
            <a:avLst/>
          </a:prstGeom>
        </p:spPr>
      </p:pic>
      <p:sp>
        <p:nvSpPr>
          <p:cNvPr id="10" name="テキスト ボックス 9">
            <a:extLst>
              <a:ext uri="{FF2B5EF4-FFF2-40B4-BE49-F238E27FC236}">
                <a16:creationId xmlns:a16="http://schemas.microsoft.com/office/drawing/2014/main" id="{B4A7E081-E61E-4F6F-9238-58520A511937}"/>
              </a:ext>
            </a:extLst>
          </p:cNvPr>
          <p:cNvSpPr txBox="1"/>
          <p:nvPr/>
        </p:nvSpPr>
        <p:spPr>
          <a:xfrm>
            <a:off x="6915973" y="4709478"/>
            <a:ext cx="564578" cy="369332"/>
          </a:xfrm>
          <a:prstGeom prst="rect">
            <a:avLst/>
          </a:prstGeom>
          <a:noFill/>
        </p:spPr>
        <p:txBody>
          <a:bodyPr wrap="none" rtlCol="0">
            <a:spAutoFit/>
          </a:bodyPr>
          <a:lstStyle/>
          <a:p>
            <a:r>
              <a:rPr kumimoji="1" lang="en-US" altLang="ja-JP" dirty="0"/>
              <a:t>X</a:t>
            </a:r>
            <a:r>
              <a:rPr kumimoji="1" lang="ja-JP" altLang="en-US" dirty="0"/>
              <a:t>軸</a:t>
            </a:r>
          </a:p>
        </p:txBody>
      </p:sp>
      <p:sp>
        <p:nvSpPr>
          <p:cNvPr id="11" name="テキスト ボックス 10">
            <a:extLst>
              <a:ext uri="{FF2B5EF4-FFF2-40B4-BE49-F238E27FC236}">
                <a16:creationId xmlns:a16="http://schemas.microsoft.com/office/drawing/2014/main" id="{E8D60DEF-98E6-44CB-91DF-B1610B617D87}"/>
              </a:ext>
            </a:extLst>
          </p:cNvPr>
          <p:cNvSpPr txBox="1"/>
          <p:nvPr/>
        </p:nvSpPr>
        <p:spPr>
          <a:xfrm rot="16200000">
            <a:off x="7524688" y="5608428"/>
            <a:ext cx="461665" cy="472245"/>
          </a:xfrm>
          <a:prstGeom prst="rect">
            <a:avLst/>
          </a:prstGeom>
          <a:noFill/>
        </p:spPr>
        <p:txBody>
          <a:bodyPr vert="eaVert" wrap="none" rtlCol="0">
            <a:spAutoFit/>
          </a:bodyPr>
          <a:lstStyle/>
          <a:p>
            <a:r>
              <a:rPr kumimoji="1" lang="en-US" altLang="ja-JP" dirty="0"/>
              <a:t>Y</a:t>
            </a:r>
            <a:r>
              <a:rPr kumimoji="1" lang="ja-JP" altLang="en-US" dirty="0"/>
              <a:t>軸</a:t>
            </a:r>
          </a:p>
        </p:txBody>
      </p:sp>
    </p:spTree>
    <p:extLst>
      <p:ext uri="{BB962C8B-B14F-4D97-AF65-F5344CB8AC3E}">
        <p14:creationId xmlns:p14="http://schemas.microsoft.com/office/powerpoint/2010/main" val="4187502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FEED9-6185-44FA-AABA-60FAF95AEF02}"/>
              </a:ext>
            </a:extLst>
          </p:cNvPr>
          <p:cNvSpPr>
            <a:spLocks noGrp="1"/>
          </p:cNvSpPr>
          <p:nvPr>
            <p:ph type="title"/>
          </p:nvPr>
        </p:nvSpPr>
        <p:spPr/>
        <p:txBody>
          <a:bodyPr/>
          <a:lstStyle/>
          <a:p>
            <a:r>
              <a:rPr kumimoji="1" lang="en-US" altLang="ja-JP" b="1" dirty="0"/>
              <a:t>Pixhawk</a:t>
            </a:r>
            <a:r>
              <a:rPr kumimoji="1" lang="ja-JP" altLang="en-US" b="1" dirty="0"/>
              <a:t>のコンパイルについて（</a:t>
            </a:r>
            <a:r>
              <a:rPr kumimoji="1" lang="en-US" altLang="ja-JP" b="1" dirty="0"/>
              <a:t>p57</a:t>
            </a:r>
            <a:r>
              <a:rPr kumimoji="1" lang="ja-JP" altLang="en-US" b="1" dirty="0"/>
              <a:t>）</a:t>
            </a:r>
          </a:p>
        </p:txBody>
      </p:sp>
      <p:sp>
        <p:nvSpPr>
          <p:cNvPr id="3" name="コンテンツ プレースホルダー 2">
            <a:extLst>
              <a:ext uri="{FF2B5EF4-FFF2-40B4-BE49-F238E27FC236}">
                <a16:creationId xmlns:a16="http://schemas.microsoft.com/office/drawing/2014/main" id="{8E9C562A-93C5-4670-886D-7E6DCB6A0E52}"/>
              </a:ext>
            </a:extLst>
          </p:cNvPr>
          <p:cNvSpPr>
            <a:spLocks noGrp="1"/>
          </p:cNvSpPr>
          <p:nvPr>
            <p:ph idx="1"/>
          </p:nvPr>
        </p:nvSpPr>
        <p:spPr/>
        <p:txBody>
          <a:bodyPr/>
          <a:lstStyle/>
          <a:p>
            <a:r>
              <a:rPr kumimoji="1" lang="en-US" altLang="ja-JP" dirty="0"/>
              <a:t>Simulink</a:t>
            </a:r>
            <a:r>
              <a:rPr kumimoji="1" lang="ja-JP" altLang="en-US" dirty="0"/>
              <a:t>で作られた</a:t>
            </a:r>
            <a:r>
              <a:rPr kumimoji="1" lang="en-US" altLang="ja-JP" dirty="0"/>
              <a:t>Pixhawk</a:t>
            </a:r>
            <a:r>
              <a:rPr kumimoji="1" lang="ja-JP" altLang="en-US" dirty="0"/>
              <a:t>のモデルを</a:t>
            </a:r>
            <a:r>
              <a:rPr lang="en-US" altLang="ja-JP" dirty="0"/>
              <a:t>PSP Toolbox</a:t>
            </a:r>
            <a:r>
              <a:rPr lang="ja-JP" altLang="en-US" dirty="0"/>
              <a:t>でソースコード化（</a:t>
            </a:r>
            <a:r>
              <a:rPr lang="en-US" altLang="ja-JP" dirty="0"/>
              <a:t>C/C++</a:t>
            </a:r>
            <a:r>
              <a:rPr lang="ja-JP" altLang="en-US" dirty="0"/>
              <a:t>）する。</a:t>
            </a:r>
            <a:endParaRPr lang="en-US" altLang="ja-JP" dirty="0"/>
          </a:p>
          <a:p>
            <a:r>
              <a:rPr kumimoji="1" lang="ja-JP" altLang="en-US" dirty="0"/>
              <a:t>出来たソースコードを</a:t>
            </a:r>
            <a:r>
              <a:rPr kumimoji="1" lang="en-US" altLang="ja-JP" dirty="0"/>
              <a:t>PX4 source code</a:t>
            </a:r>
            <a:r>
              <a:rPr kumimoji="1" lang="ja-JP" altLang="en-US" dirty="0"/>
              <a:t>にインポートする。</a:t>
            </a:r>
            <a:endParaRPr lang="en-US" altLang="ja-JP" dirty="0"/>
          </a:p>
          <a:p>
            <a:pPr marL="0" indent="0">
              <a:buNone/>
            </a:pPr>
            <a:r>
              <a:rPr lang="ja-JP" altLang="en-US" dirty="0"/>
              <a:t>　</a:t>
            </a:r>
            <a:r>
              <a:rPr lang="en-US" altLang="ja-JP" dirty="0"/>
              <a:t>p</a:t>
            </a:r>
            <a:r>
              <a:rPr kumimoji="1" lang="en-US" altLang="ja-JP" dirty="0"/>
              <a:t>x4_</a:t>
            </a:r>
            <a:r>
              <a:rPr lang="en-US" altLang="ja-JP" dirty="0"/>
              <a:t>Simulink_app module</a:t>
            </a:r>
            <a:r>
              <a:rPr lang="ja-JP" altLang="en-US" dirty="0"/>
              <a:t>を生み出すのに</a:t>
            </a:r>
            <a:endParaRPr lang="en-US" altLang="ja-JP" dirty="0"/>
          </a:p>
          <a:p>
            <a:r>
              <a:rPr kumimoji="1" lang="en-US" altLang="ja-JP" dirty="0"/>
              <a:t>PSP Toolbox</a:t>
            </a:r>
            <a:r>
              <a:rPr kumimoji="1" lang="ja-JP" altLang="en-US" dirty="0"/>
              <a:t>が</a:t>
            </a:r>
            <a:r>
              <a:rPr kumimoji="1" lang="en-US" altLang="ja-JP" dirty="0"/>
              <a:t>Cygwin toolchain</a:t>
            </a:r>
            <a:r>
              <a:rPr kumimoji="1" lang="ja-JP" altLang="en-US" dirty="0"/>
              <a:t>を呼んでくれて、コンパイルしてくれる。（</a:t>
            </a:r>
            <a:r>
              <a:rPr kumimoji="1" lang="en-US" altLang="ja-JP" dirty="0"/>
              <a:t>.px4</a:t>
            </a:r>
            <a:r>
              <a:rPr kumimoji="1" lang="ja-JP" altLang="en-US" dirty="0"/>
              <a:t>に変換）</a:t>
            </a:r>
            <a:endParaRPr kumimoji="1" lang="en-US" altLang="ja-JP" dirty="0"/>
          </a:p>
          <a:p>
            <a:r>
              <a:rPr lang="ja-JP" altLang="en-US" dirty="0"/>
              <a:t>自分で作った</a:t>
            </a:r>
            <a:r>
              <a:rPr lang="en-US" altLang="ja-JP" dirty="0"/>
              <a:t>Simulink model</a:t>
            </a:r>
            <a:r>
              <a:rPr lang="ja-JP" altLang="en-US" dirty="0"/>
              <a:t>を使用したい場合、</a:t>
            </a:r>
            <a:r>
              <a:rPr lang="en-US" altLang="ja-JP" dirty="0"/>
              <a:t>module</a:t>
            </a:r>
            <a:r>
              <a:rPr lang="ja-JP" altLang="en-US" dirty="0"/>
              <a:t>の取り換え作業を行う必要がある。</a:t>
            </a:r>
            <a:endParaRPr kumimoji="1" lang="en-US" altLang="ja-JP" dirty="0"/>
          </a:p>
        </p:txBody>
      </p:sp>
    </p:spTree>
    <p:extLst>
      <p:ext uri="{BB962C8B-B14F-4D97-AF65-F5344CB8AC3E}">
        <p14:creationId xmlns:p14="http://schemas.microsoft.com/office/powerpoint/2010/main" val="12410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1A762-6D02-4C5A-9D51-C84AC1A7EC22}"/>
              </a:ext>
            </a:extLst>
          </p:cNvPr>
          <p:cNvSpPr>
            <a:spLocks noGrp="1"/>
          </p:cNvSpPr>
          <p:nvPr>
            <p:ph type="title"/>
          </p:nvPr>
        </p:nvSpPr>
        <p:spPr/>
        <p:txBody>
          <a:bodyPr/>
          <a:lstStyle/>
          <a:p>
            <a:r>
              <a:rPr kumimoji="1" lang="ja-JP" altLang="en-US" b="1" dirty="0"/>
              <a:t>今週の実施事項</a:t>
            </a:r>
          </a:p>
        </p:txBody>
      </p:sp>
      <p:sp>
        <p:nvSpPr>
          <p:cNvPr id="3" name="コンテンツ プレースホルダー 2">
            <a:extLst>
              <a:ext uri="{FF2B5EF4-FFF2-40B4-BE49-F238E27FC236}">
                <a16:creationId xmlns:a16="http://schemas.microsoft.com/office/drawing/2014/main" id="{6672760C-BC1F-4859-872F-2219F1419F05}"/>
              </a:ext>
            </a:extLst>
          </p:cNvPr>
          <p:cNvSpPr>
            <a:spLocks noGrp="1"/>
          </p:cNvSpPr>
          <p:nvPr>
            <p:ph idx="1"/>
          </p:nvPr>
        </p:nvSpPr>
        <p:spPr/>
        <p:txBody>
          <a:bodyPr/>
          <a:lstStyle/>
          <a:p>
            <a:r>
              <a:rPr lang="en-US" altLang="ja-JP" sz="2400" b="1" dirty="0"/>
              <a:t>PWM</a:t>
            </a:r>
            <a:r>
              <a:rPr lang="ja-JP" altLang="en-US" sz="2400" b="1" dirty="0"/>
              <a:t>制御を用いた</a:t>
            </a:r>
            <a:r>
              <a:rPr lang="en-US" altLang="ja-JP" sz="2400" b="1" dirty="0"/>
              <a:t>Rover</a:t>
            </a:r>
            <a:r>
              <a:rPr lang="ja-JP" altLang="en-US" sz="2400" b="1" dirty="0"/>
              <a:t>のモーターの問題解決（原因特定）</a:t>
            </a:r>
            <a:endParaRPr lang="en-US" altLang="ja-JP" sz="2400" b="1" dirty="0"/>
          </a:p>
          <a:p>
            <a:r>
              <a:rPr lang="en-US" altLang="ja-JP" sz="2400" b="1" dirty="0"/>
              <a:t>Pixhawk</a:t>
            </a:r>
            <a:r>
              <a:rPr lang="ja-JP" altLang="en-US" sz="2400" b="1" dirty="0"/>
              <a:t>の無線通信実装（情報収集）</a:t>
            </a:r>
            <a:endParaRPr lang="en-US" altLang="ja-JP" sz="2400" b="1" dirty="0"/>
          </a:p>
          <a:p>
            <a:r>
              <a:rPr lang="en-US" altLang="ja-JP" sz="2400" b="1" i="0" dirty="0">
                <a:solidFill>
                  <a:srgbClr val="222222"/>
                </a:solidFill>
                <a:effectLst/>
                <a:latin typeface="Arial" panose="020B0604020202020204" pitchFamily="34" charset="0"/>
              </a:rPr>
              <a:t>Simulink</a:t>
            </a:r>
            <a:r>
              <a:rPr lang="ja-JP" altLang="en-US" sz="2400" b="1" dirty="0">
                <a:solidFill>
                  <a:srgbClr val="222222"/>
                </a:solidFill>
                <a:latin typeface="Arial" panose="020B0604020202020204" pitchFamily="34" charset="0"/>
              </a:rPr>
              <a:t>内で</a:t>
            </a:r>
            <a:r>
              <a:rPr lang="en-US" altLang="ja-JP" sz="2400" b="1" i="0" dirty="0">
                <a:solidFill>
                  <a:srgbClr val="222222"/>
                </a:solidFill>
                <a:effectLst/>
                <a:latin typeface="Arial" panose="020B0604020202020204" pitchFamily="34" charset="0"/>
              </a:rPr>
              <a:t>GPS</a:t>
            </a:r>
            <a:r>
              <a:rPr lang="ja-JP" altLang="en-US" sz="2400" b="1" i="0" dirty="0">
                <a:solidFill>
                  <a:srgbClr val="222222"/>
                </a:solidFill>
                <a:effectLst/>
                <a:latin typeface="Arial" panose="020B0604020202020204" pitchFamily="34" charset="0"/>
              </a:rPr>
              <a:t>データ（緯度、経度）を</a:t>
            </a:r>
            <a:r>
              <a:rPr lang="en-US" altLang="ja-JP" sz="2400" b="1" i="0" dirty="0" err="1">
                <a:solidFill>
                  <a:srgbClr val="222222"/>
                </a:solidFill>
                <a:effectLst/>
                <a:latin typeface="Arial" panose="020B0604020202020204" pitchFamily="34" charset="0"/>
              </a:rPr>
              <a:t>xy</a:t>
            </a:r>
            <a:r>
              <a:rPr lang="ja-JP" altLang="en-US" sz="2400" b="1" i="0" dirty="0">
                <a:solidFill>
                  <a:srgbClr val="222222"/>
                </a:solidFill>
                <a:effectLst/>
                <a:latin typeface="Arial" panose="020B0604020202020204" pitchFamily="34" charset="0"/>
              </a:rPr>
              <a:t>座標成分に変換する（情報収集編）</a:t>
            </a:r>
            <a:endParaRPr kumimoji="1" lang="ja-JP" altLang="en-US" dirty="0"/>
          </a:p>
        </p:txBody>
      </p:sp>
    </p:spTree>
    <p:extLst>
      <p:ext uri="{BB962C8B-B14F-4D97-AF65-F5344CB8AC3E}">
        <p14:creationId xmlns:p14="http://schemas.microsoft.com/office/powerpoint/2010/main" val="291410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1B1D7-9ED0-42F2-A931-CD4A9554D330}"/>
              </a:ext>
            </a:extLst>
          </p:cNvPr>
          <p:cNvSpPr>
            <a:spLocks noGrp="1"/>
          </p:cNvSpPr>
          <p:nvPr>
            <p:ph type="title"/>
          </p:nvPr>
        </p:nvSpPr>
        <p:spPr/>
        <p:txBody>
          <a:bodyPr>
            <a:normAutofit fontScale="90000"/>
          </a:bodyPr>
          <a:lstStyle/>
          <a:p>
            <a:r>
              <a:rPr lang="en-US" altLang="ja-JP" sz="4000" b="1" dirty="0"/>
              <a:t>PWM</a:t>
            </a:r>
            <a:r>
              <a:rPr lang="ja-JP" altLang="en-US" sz="4000" b="1" dirty="0"/>
              <a:t>制御を用いた</a:t>
            </a:r>
            <a:r>
              <a:rPr lang="en-US" altLang="ja-JP" sz="4000" b="1" dirty="0"/>
              <a:t>Rover</a:t>
            </a:r>
            <a:r>
              <a:rPr lang="ja-JP" altLang="en-US" sz="4000" b="1" dirty="0"/>
              <a:t>のモーターの問題解決</a:t>
            </a:r>
            <a:br>
              <a:rPr lang="en-US" altLang="ja-JP" sz="4000" b="1" dirty="0"/>
            </a:br>
            <a:r>
              <a:rPr lang="ja-JP" altLang="en-US" sz="4000" b="1" dirty="0"/>
              <a:t>　　　　　　　　　　　　　　　　（原因特定）</a:t>
            </a:r>
            <a:br>
              <a:rPr lang="en-US" altLang="ja-JP" sz="4400" b="1" dirty="0"/>
            </a:br>
            <a:endParaRPr kumimoji="1" lang="ja-JP" altLang="en-US" b="1" dirty="0"/>
          </a:p>
        </p:txBody>
      </p:sp>
      <p:graphicFrame>
        <p:nvGraphicFramePr>
          <p:cNvPr id="4" name="表 4">
            <a:extLst>
              <a:ext uri="{FF2B5EF4-FFF2-40B4-BE49-F238E27FC236}">
                <a16:creationId xmlns:a16="http://schemas.microsoft.com/office/drawing/2014/main" id="{B7DA512F-262E-4D67-9520-992EFB3F9B47}"/>
              </a:ext>
            </a:extLst>
          </p:cNvPr>
          <p:cNvGraphicFramePr>
            <a:graphicFrameLocks noGrp="1"/>
          </p:cNvGraphicFramePr>
          <p:nvPr>
            <p:ph idx="1"/>
            <p:extLst>
              <p:ext uri="{D42A27DB-BD31-4B8C-83A1-F6EECF244321}">
                <p14:modId xmlns:p14="http://schemas.microsoft.com/office/powerpoint/2010/main" val="3241257564"/>
              </p:ext>
            </p:extLst>
          </p:nvPr>
        </p:nvGraphicFramePr>
        <p:xfrm>
          <a:off x="838200" y="1287145"/>
          <a:ext cx="10515600" cy="374904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788926956"/>
                    </a:ext>
                  </a:extLst>
                </a:gridCol>
                <a:gridCol w="5410200">
                  <a:extLst>
                    <a:ext uri="{9D8B030D-6E8A-4147-A177-3AD203B41FA5}">
                      <a16:colId xmlns:a16="http://schemas.microsoft.com/office/drawing/2014/main" val="4034206610"/>
                    </a:ext>
                  </a:extLst>
                </a:gridCol>
              </a:tblGrid>
              <a:tr h="226518">
                <a:tc>
                  <a:txBody>
                    <a:bodyPr/>
                    <a:lstStyle/>
                    <a:p>
                      <a:r>
                        <a:rPr kumimoji="1" lang="ja-JP" altLang="en-US" dirty="0"/>
                        <a:t>ブラシレスモーター用の</a:t>
                      </a:r>
                      <a:r>
                        <a:rPr kumimoji="1" lang="en-US" altLang="ja-JP" dirty="0"/>
                        <a:t>ESC</a:t>
                      </a:r>
                      <a:endParaRPr kumimoji="1" lang="ja-JP" altLang="en-US" dirty="0"/>
                    </a:p>
                  </a:txBody>
                  <a:tcPr/>
                </a:tc>
                <a:tc>
                  <a:txBody>
                    <a:bodyPr/>
                    <a:lstStyle/>
                    <a:p>
                      <a:r>
                        <a:rPr kumimoji="1" lang="ja-JP" altLang="en-US" dirty="0"/>
                        <a:t>ブラシモーター用の</a:t>
                      </a:r>
                      <a:r>
                        <a:rPr kumimoji="1" lang="en-US" altLang="ja-JP" dirty="0"/>
                        <a:t>ESC</a:t>
                      </a:r>
                      <a:endParaRPr kumimoji="1" lang="ja-JP" altLang="en-US" dirty="0"/>
                    </a:p>
                  </a:txBody>
                  <a:tcPr/>
                </a:tc>
                <a:extLst>
                  <a:ext uri="{0D108BD9-81ED-4DB2-BD59-A6C34878D82A}">
                    <a16:rowId xmlns:a16="http://schemas.microsoft.com/office/drawing/2014/main" val="518332141"/>
                  </a:ext>
                </a:extLst>
              </a:tr>
              <a:tr h="226518">
                <a:tc>
                  <a:txBody>
                    <a:bodyPr/>
                    <a:lstStyle/>
                    <a:p>
                      <a:r>
                        <a:rPr kumimoji="1" lang="ja-JP" altLang="en-US" b="1" dirty="0"/>
                        <a:t>周波数</a:t>
                      </a:r>
                    </a:p>
                  </a:txBody>
                  <a:tcPr/>
                </a:tc>
                <a:tc>
                  <a:txBody>
                    <a:bodyPr/>
                    <a:lstStyle/>
                    <a:p>
                      <a:r>
                        <a:rPr kumimoji="1" lang="ja-JP" altLang="en-US" b="1" dirty="0"/>
                        <a:t>周波数</a:t>
                      </a:r>
                    </a:p>
                  </a:txBody>
                  <a:tcPr/>
                </a:tc>
                <a:extLst>
                  <a:ext uri="{0D108BD9-81ED-4DB2-BD59-A6C34878D82A}">
                    <a16:rowId xmlns:a16="http://schemas.microsoft.com/office/drawing/2014/main" val="897981791"/>
                  </a:ext>
                </a:extLst>
              </a:tr>
              <a:tr h="226518">
                <a:tc>
                  <a:txBody>
                    <a:bodyPr/>
                    <a:lstStyle/>
                    <a:p>
                      <a:r>
                        <a:rPr kumimoji="1" lang="en-US" altLang="ja-JP" dirty="0"/>
                        <a:t>50~490Hz</a:t>
                      </a:r>
                      <a:endParaRPr kumimoji="1" lang="ja-JP" altLang="en-US" dirty="0"/>
                    </a:p>
                  </a:txBody>
                  <a:tcPr/>
                </a:tc>
                <a:tc>
                  <a:txBody>
                    <a:bodyPr/>
                    <a:lstStyle/>
                    <a:p>
                      <a:r>
                        <a:rPr kumimoji="1" lang="en-US" altLang="ja-JP" b="1" dirty="0">
                          <a:solidFill>
                            <a:srgbClr val="FF0000"/>
                          </a:solidFill>
                        </a:rPr>
                        <a:t>16kHz</a:t>
                      </a:r>
                      <a:endParaRPr kumimoji="1" lang="ja-JP" altLang="en-US" b="1" dirty="0">
                        <a:solidFill>
                          <a:srgbClr val="FF0000"/>
                        </a:solidFill>
                      </a:endParaRPr>
                    </a:p>
                  </a:txBody>
                  <a:tcPr/>
                </a:tc>
                <a:extLst>
                  <a:ext uri="{0D108BD9-81ED-4DB2-BD59-A6C34878D82A}">
                    <a16:rowId xmlns:a16="http://schemas.microsoft.com/office/drawing/2014/main" val="3775347082"/>
                  </a:ext>
                </a:extLst>
              </a:tr>
              <a:tr h="226518">
                <a:tc>
                  <a:txBody>
                    <a:bodyPr/>
                    <a:lstStyle/>
                    <a:p>
                      <a:r>
                        <a:rPr kumimoji="1" lang="en-US" altLang="ja-JP" b="1" dirty="0"/>
                        <a:t>On Time</a:t>
                      </a:r>
                      <a:endParaRPr kumimoji="1" lang="ja-JP" altLang="en-US" b="1" dirty="0"/>
                    </a:p>
                  </a:txBody>
                  <a:tcPr/>
                </a:tc>
                <a:tc>
                  <a:txBody>
                    <a:bodyPr/>
                    <a:lstStyle/>
                    <a:p>
                      <a:r>
                        <a:rPr kumimoji="1" lang="en-US" altLang="ja-JP" b="1" dirty="0"/>
                        <a:t>On Time</a:t>
                      </a:r>
                      <a:endParaRPr kumimoji="1" lang="ja-JP" altLang="en-US" b="1" dirty="0"/>
                    </a:p>
                  </a:txBody>
                  <a:tcPr/>
                </a:tc>
                <a:extLst>
                  <a:ext uri="{0D108BD9-81ED-4DB2-BD59-A6C34878D82A}">
                    <a16:rowId xmlns:a16="http://schemas.microsoft.com/office/drawing/2014/main" val="309326162"/>
                  </a:ext>
                </a:extLst>
              </a:tr>
              <a:tr h="734030">
                <a:tc>
                  <a:txBody>
                    <a:bodyPr/>
                    <a:lstStyle/>
                    <a:p>
                      <a:r>
                        <a:rPr kumimoji="1" lang="en-US" altLang="ja-JP" dirty="0"/>
                        <a:t>1000us~2000us</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1000us~2000us</a:t>
                      </a:r>
                      <a:r>
                        <a:rPr kumimoji="1" lang="ja-JP" altLang="en-US" dirty="0"/>
                        <a:t>（</a:t>
                      </a:r>
                      <a:r>
                        <a:rPr kumimoji="1" lang="en-US" altLang="ja-JP" sz="1800" b="0" i="0" kern="1200" dirty="0">
                          <a:solidFill>
                            <a:schemeClr val="dk1"/>
                          </a:solidFill>
                          <a:effectLst/>
                          <a:latin typeface="+mn-lt"/>
                          <a:ea typeface="+mn-ea"/>
                          <a:cs typeface="+mn-cs"/>
                        </a:rPr>
                        <a:t>1500 us</a:t>
                      </a:r>
                      <a:r>
                        <a:rPr kumimoji="1" lang="ja-JP" altLang="en-US" sz="1800" b="0" i="0" kern="1200" dirty="0">
                          <a:solidFill>
                            <a:schemeClr val="dk1"/>
                          </a:solidFill>
                          <a:effectLst/>
                          <a:latin typeface="+mn-lt"/>
                          <a:ea typeface="+mn-ea"/>
                          <a:cs typeface="+mn-cs"/>
                        </a:rPr>
                        <a:t>のピッチ（スロットル）ニュートラルでフォワード（</a:t>
                      </a:r>
                      <a:r>
                        <a:rPr kumimoji="1" lang="en-US" altLang="ja-JP" sz="1800" b="0" i="0" kern="1200" dirty="0">
                          <a:solidFill>
                            <a:schemeClr val="dk1"/>
                          </a:solidFill>
                          <a:effectLst/>
                          <a:latin typeface="+mn-lt"/>
                          <a:ea typeface="+mn-ea"/>
                          <a:cs typeface="+mn-cs"/>
                        </a:rPr>
                        <a:t>2000 us</a:t>
                      </a:r>
                      <a:r>
                        <a:rPr kumimoji="1" lang="ja-JP" altLang="en-US" sz="1800" b="0" i="0" kern="1200" dirty="0">
                          <a:solidFill>
                            <a:schemeClr val="dk1"/>
                          </a:solidFill>
                          <a:effectLst/>
                          <a:latin typeface="+mn-lt"/>
                          <a:ea typeface="+mn-ea"/>
                          <a:cs typeface="+mn-cs"/>
                        </a:rPr>
                        <a:t>）とリバース（</a:t>
                      </a:r>
                      <a:r>
                        <a:rPr kumimoji="1" lang="en-US" altLang="ja-JP" sz="1800" b="0" i="0" kern="1200" dirty="0">
                          <a:solidFill>
                            <a:schemeClr val="dk1"/>
                          </a:solidFill>
                          <a:effectLst/>
                          <a:latin typeface="+mn-lt"/>
                          <a:ea typeface="+mn-ea"/>
                          <a:cs typeface="+mn-cs"/>
                        </a:rPr>
                        <a:t>1000 us</a:t>
                      </a:r>
                      <a:r>
                        <a:rPr kumimoji="1" lang="ja-JP" altLang="en-US" sz="1800" b="0" i="0" kern="1200" dirty="0">
                          <a:solidFill>
                            <a:schemeClr val="dk1"/>
                          </a:solidFill>
                          <a:effectLst/>
                          <a:latin typeface="+mn-lt"/>
                          <a:ea typeface="+mn-ea"/>
                          <a:cs typeface="+mn-cs"/>
                        </a:rPr>
                        <a:t>）</a:t>
                      </a:r>
                      <a:r>
                        <a:rPr kumimoji="1" lang="ja-JP" altLang="en-US" dirty="0"/>
                        <a:t>）</a:t>
                      </a:r>
                    </a:p>
                  </a:txBody>
                  <a:tcPr/>
                </a:tc>
                <a:extLst>
                  <a:ext uri="{0D108BD9-81ED-4DB2-BD59-A6C34878D82A}">
                    <a16:rowId xmlns:a16="http://schemas.microsoft.com/office/drawing/2014/main" val="3626277335"/>
                  </a:ext>
                </a:extLst>
              </a:tr>
              <a:tr h="226518">
                <a:tc>
                  <a:txBody>
                    <a:bodyPr/>
                    <a:lstStyle/>
                    <a:p>
                      <a:r>
                        <a:rPr kumimoji="1" lang="ja-JP" altLang="en-US" b="1" dirty="0"/>
                        <a:t>どうやってわかったのか</a:t>
                      </a:r>
                    </a:p>
                  </a:txBody>
                  <a:tcPr/>
                </a:tc>
                <a:tc>
                  <a:txBody>
                    <a:bodyPr/>
                    <a:lstStyle/>
                    <a:p>
                      <a:endParaRPr kumimoji="1" lang="ja-JP" altLang="en-US"/>
                    </a:p>
                  </a:txBody>
                  <a:tcPr/>
                </a:tc>
                <a:extLst>
                  <a:ext uri="{0D108BD9-81ED-4DB2-BD59-A6C34878D82A}">
                    <a16:rowId xmlns:a16="http://schemas.microsoft.com/office/drawing/2014/main" val="3299162325"/>
                  </a:ext>
                </a:extLst>
              </a:tr>
              <a:tr h="226518">
                <a:tc>
                  <a:txBody>
                    <a:bodyPr/>
                    <a:lstStyle/>
                    <a:p>
                      <a:r>
                        <a:rPr kumimoji="1" lang="en-US" altLang="ja-JP" dirty="0"/>
                        <a:t>Mission Planner </a:t>
                      </a:r>
                      <a:r>
                        <a:rPr kumimoji="1" lang="ja-JP" altLang="en-US" dirty="0"/>
                        <a:t>と使用している</a:t>
                      </a:r>
                      <a:r>
                        <a:rPr kumimoji="1" lang="en-US" altLang="ja-JP" dirty="0"/>
                        <a:t>ESC</a:t>
                      </a:r>
                      <a:r>
                        <a:rPr kumimoji="1" lang="ja-JP" altLang="en-US" dirty="0"/>
                        <a:t>の</a:t>
                      </a:r>
                      <a:r>
                        <a:rPr kumimoji="1" lang="en-US" altLang="ja-JP" dirty="0"/>
                        <a:t>manual</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25913925"/>
                  </a:ext>
                </a:extLst>
              </a:tr>
              <a:tr h="226518">
                <a:tc>
                  <a:txBody>
                    <a:bodyPr/>
                    <a:lstStyle/>
                    <a:p>
                      <a:r>
                        <a:rPr kumimoji="1" lang="en-US" altLang="ja-JP" dirty="0"/>
                        <a:t>Mission Planner</a:t>
                      </a:r>
                      <a:r>
                        <a:rPr kumimoji="1" lang="ja-JP" altLang="en-US" dirty="0"/>
                        <a:t>のパラメータ設定の</a:t>
                      </a:r>
                      <a:endParaRPr kumimoji="1" lang="en-US" altLang="ja-JP" dirty="0"/>
                    </a:p>
                    <a:p>
                      <a:r>
                        <a:rPr kumimoji="1" lang="en-US" altLang="ja-JP" dirty="0"/>
                        <a:t>MOT_PWM_FREQ</a:t>
                      </a:r>
                      <a:r>
                        <a:rPr kumimoji="1" lang="ja-JP" altLang="en-US" dirty="0"/>
                        <a:t>が</a:t>
                      </a:r>
                      <a:r>
                        <a:rPr kumimoji="1" lang="en-US" altLang="ja-JP" dirty="0"/>
                        <a:t>16kHz</a:t>
                      </a:r>
                      <a:r>
                        <a:rPr kumimoji="1" lang="ja-JP" altLang="en-US" dirty="0"/>
                        <a:t>なため。</a:t>
                      </a:r>
                    </a:p>
                  </a:txBody>
                  <a:tcPr/>
                </a:tc>
                <a:tc>
                  <a:txBody>
                    <a:bodyPr/>
                    <a:lstStyle/>
                    <a:p>
                      <a:endParaRPr kumimoji="1" lang="ja-JP" altLang="en-US" dirty="0"/>
                    </a:p>
                  </a:txBody>
                  <a:tcPr/>
                </a:tc>
                <a:extLst>
                  <a:ext uri="{0D108BD9-81ED-4DB2-BD59-A6C34878D82A}">
                    <a16:rowId xmlns:a16="http://schemas.microsoft.com/office/drawing/2014/main" val="1336442878"/>
                  </a:ext>
                </a:extLst>
              </a:tr>
            </a:tbl>
          </a:graphicData>
        </a:graphic>
      </p:graphicFrame>
      <p:sp>
        <p:nvSpPr>
          <p:cNvPr id="5" name="テキスト ボックス 4">
            <a:extLst>
              <a:ext uri="{FF2B5EF4-FFF2-40B4-BE49-F238E27FC236}">
                <a16:creationId xmlns:a16="http://schemas.microsoft.com/office/drawing/2014/main" id="{A04602E4-99EC-4CAA-AC0F-A7D8D9279468}"/>
              </a:ext>
            </a:extLst>
          </p:cNvPr>
          <p:cNvSpPr txBox="1"/>
          <p:nvPr/>
        </p:nvSpPr>
        <p:spPr>
          <a:xfrm>
            <a:off x="6096000" y="5293697"/>
            <a:ext cx="8193079" cy="1046440"/>
          </a:xfrm>
          <a:prstGeom prst="rect">
            <a:avLst/>
          </a:prstGeom>
          <a:noFill/>
        </p:spPr>
        <p:txBody>
          <a:bodyPr wrap="square" rtlCol="0">
            <a:spAutoFit/>
          </a:bodyPr>
          <a:lstStyle/>
          <a:p>
            <a:r>
              <a:rPr kumimoji="1" lang="ja-JP" altLang="en-US" sz="1050" dirty="0"/>
              <a:t>参考文献</a:t>
            </a:r>
            <a:r>
              <a:rPr lang="en-US" altLang="ja-JP" sz="1050" dirty="0"/>
              <a:t>:</a:t>
            </a:r>
          </a:p>
          <a:p>
            <a:r>
              <a:rPr lang="en-US" altLang="ja-JP" sz="1050" b="1" u="sng" dirty="0">
                <a:solidFill>
                  <a:srgbClr val="CC3434"/>
                </a:solidFill>
                <a:latin typeface="Arial" panose="020B0604020202020204" pitchFamily="34" charset="0"/>
              </a:rPr>
              <a:t>Brushed Motors</a:t>
            </a:r>
            <a:r>
              <a:rPr lang="en-US" altLang="ja-JP" sz="1050" u="sng" dirty="0">
                <a:solidFill>
                  <a:srgbClr val="CC3434"/>
                </a:solidFill>
                <a:latin typeface="Arial" panose="020B0604020202020204" pitchFamily="34" charset="0"/>
              </a:rPr>
              <a:t> — Rover documentation - </a:t>
            </a:r>
            <a:r>
              <a:rPr lang="en-US" altLang="ja-JP" sz="1050" u="sng" dirty="0" err="1">
                <a:solidFill>
                  <a:srgbClr val="CC3434"/>
                </a:solidFill>
                <a:latin typeface="Arial" panose="020B0604020202020204" pitchFamily="34" charset="0"/>
              </a:rPr>
              <a:t>ArduPilot</a:t>
            </a:r>
            <a:r>
              <a:rPr lang="en-US" altLang="ja-JP" sz="1050" dirty="0"/>
              <a:t> ,</a:t>
            </a:r>
          </a:p>
          <a:p>
            <a:r>
              <a:rPr lang="en-US" altLang="ja-JP" sz="1050" dirty="0">
                <a:hlinkClick r:id="rId3"/>
              </a:rPr>
              <a:t>https://ardupilot.org/rover/docs/common-brushed-motors.html</a:t>
            </a:r>
            <a:r>
              <a:rPr lang="en-US" altLang="ja-JP" sz="1050" dirty="0"/>
              <a:t> (2021/11/19)</a:t>
            </a:r>
          </a:p>
          <a:p>
            <a:r>
              <a:rPr lang="en-US" altLang="ja-JP" sz="1050" b="1" i="0" dirty="0" err="1">
                <a:solidFill>
                  <a:srgbClr val="404040"/>
                </a:solidFill>
                <a:effectLst/>
                <a:latin typeface="Roboto Slab"/>
              </a:rPr>
              <a:t>PWM,OneSHot</a:t>
            </a:r>
            <a:r>
              <a:rPr lang="en-US" altLang="ja-JP" sz="1050" b="1" i="0" dirty="0">
                <a:solidFill>
                  <a:srgbClr val="404040"/>
                </a:solidFill>
                <a:effectLst/>
                <a:latin typeface="Roboto Slab"/>
              </a:rPr>
              <a:t>, and </a:t>
            </a:r>
            <a:r>
              <a:rPr lang="en-US" altLang="ja-JP" sz="1050" b="1" i="0" dirty="0" err="1">
                <a:solidFill>
                  <a:srgbClr val="404040"/>
                </a:solidFill>
                <a:effectLst/>
                <a:latin typeface="Roboto Slab"/>
              </a:rPr>
              <a:t>DShot</a:t>
            </a:r>
            <a:r>
              <a:rPr lang="en-US" altLang="ja-JP" sz="1050" b="1" i="0" dirty="0">
                <a:solidFill>
                  <a:srgbClr val="404040"/>
                </a:solidFill>
                <a:effectLst/>
                <a:latin typeface="Roboto Slab"/>
              </a:rPr>
              <a:t> Protocol ESCs</a:t>
            </a:r>
            <a:r>
              <a:rPr kumimoji="1" lang="en-US" altLang="ja-JP" sz="1050" dirty="0"/>
              <a:t>, </a:t>
            </a:r>
          </a:p>
          <a:p>
            <a:r>
              <a:rPr kumimoji="1" lang="en-US" altLang="ja-JP" sz="1050" dirty="0">
                <a:hlinkClick r:id="rId4"/>
              </a:rPr>
              <a:t>https://ardupilot.org/copter/docs/common-brushless-escs.html</a:t>
            </a:r>
            <a:r>
              <a:rPr kumimoji="1" lang="en-US" altLang="ja-JP" sz="1050" dirty="0"/>
              <a:t> </a:t>
            </a:r>
            <a:r>
              <a:rPr kumimoji="1" lang="en-US" altLang="ja-JP" dirty="0"/>
              <a:t>(2021/11/19)</a:t>
            </a:r>
            <a:endParaRPr kumimoji="1" lang="ja-JP" altLang="en-US" dirty="0"/>
          </a:p>
        </p:txBody>
      </p:sp>
      <p:sp>
        <p:nvSpPr>
          <p:cNvPr id="3" name="正方形/長方形 2">
            <a:extLst>
              <a:ext uri="{FF2B5EF4-FFF2-40B4-BE49-F238E27FC236}">
                <a16:creationId xmlns:a16="http://schemas.microsoft.com/office/drawing/2014/main" id="{E5382EAF-2204-4C9E-BD22-43DE47D28B66}"/>
              </a:ext>
            </a:extLst>
          </p:cNvPr>
          <p:cNvSpPr/>
          <p:nvPr/>
        </p:nvSpPr>
        <p:spPr>
          <a:xfrm>
            <a:off x="838200" y="5140960"/>
            <a:ext cx="5059680" cy="1351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問題点：</a:t>
            </a:r>
            <a:endParaRPr kumimoji="1" lang="en-US" altLang="ja-JP" dirty="0"/>
          </a:p>
          <a:p>
            <a:r>
              <a:rPr kumimoji="1" lang="ja-JP" altLang="en-US" dirty="0"/>
              <a:t>　</a:t>
            </a:r>
            <a:r>
              <a:rPr kumimoji="1" lang="en-US" altLang="ja-JP" dirty="0"/>
              <a:t>Simulink</a:t>
            </a:r>
            <a:r>
              <a:rPr kumimoji="1" lang="ja-JP" altLang="en-US" dirty="0"/>
              <a:t>の周波数設定の制限が</a:t>
            </a:r>
            <a:r>
              <a:rPr kumimoji="1" lang="en-US" altLang="ja-JP" dirty="0"/>
              <a:t>50~400Hz</a:t>
            </a:r>
          </a:p>
          <a:p>
            <a:r>
              <a:rPr lang="ja-JP" altLang="en-US" dirty="0"/>
              <a:t>解決方法として：</a:t>
            </a:r>
            <a:endParaRPr lang="en-US" altLang="ja-JP" dirty="0"/>
          </a:p>
          <a:p>
            <a:r>
              <a:rPr kumimoji="1" lang="ja-JP" altLang="en-US" dirty="0"/>
              <a:t>　</a:t>
            </a:r>
            <a:r>
              <a:rPr kumimoji="1" lang="en-US" altLang="ja-JP" dirty="0"/>
              <a:t>1:</a:t>
            </a:r>
            <a:r>
              <a:rPr kumimoji="1" lang="ja-JP" altLang="en-US" dirty="0"/>
              <a:t>周波数設定制限の変更</a:t>
            </a:r>
            <a:endParaRPr kumimoji="1" lang="en-US" altLang="ja-JP" dirty="0"/>
          </a:p>
          <a:p>
            <a:r>
              <a:rPr lang="ja-JP" altLang="en-US" dirty="0"/>
              <a:t>　</a:t>
            </a:r>
            <a:r>
              <a:rPr lang="en-US" altLang="ja-JP" dirty="0"/>
              <a:t>2:Rover</a:t>
            </a:r>
            <a:r>
              <a:rPr lang="ja-JP" altLang="en-US" dirty="0"/>
              <a:t>用の</a:t>
            </a:r>
            <a:r>
              <a:rPr lang="en-US" altLang="ja-JP" dirty="0"/>
              <a:t>firmware</a:t>
            </a:r>
            <a:r>
              <a:rPr lang="ja-JP" altLang="en-US" dirty="0"/>
              <a:t>を使用する。</a:t>
            </a:r>
            <a:endParaRPr kumimoji="1" lang="ja-JP" altLang="en-US" dirty="0"/>
          </a:p>
        </p:txBody>
      </p:sp>
      <p:pic>
        <p:nvPicPr>
          <p:cNvPr id="7" name="図 6" descr="ダイアグラム&#10;&#10;自動的に生成された説明">
            <a:extLst>
              <a:ext uri="{FF2B5EF4-FFF2-40B4-BE49-F238E27FC236}">
                <a16:creationId xmlns:a16="http://schemas.microsoft.com/office/drawing/2014/main" id="{79067DFC-577D-4309-918A-DB0F5E1A2E34}"/>
              </a:ext>
            </a:extLst>
          </p:cNvPr>
          <p:cNvPicPr>
            <a:picLocks noChangeAspect="1"/>
          </p:cNvPicPr>
          <p:nvPr/>
        </p:nvPicPr>
        <p:blipFill>
          <a:blip r:embed="rId5"/>
          <a:stretch>
            <a:fillRect/>
          </a:stretch>
        </p:blipFill>
        <p:spPr>
          <a:xfrm>
            <a:off x="8084021" y="3429000"/>
            <a:ext cx="3269779" cy="1846907"/>
          </a:xfrm>
          <a:prstGeom prst="rect">
            <a:avLst/>
          </a:prstGeom>
        </p:spPr>
      </p:pic>
    </p:spTree>
    <p:extLst>
      <p:ext uri="{BB962C8B-B14F-4D97-AF65-F5344CB8AC3E}">
        <p14:creationId xmlns:p14="http://schemas.microsoft.com/office/powerpoint/2010/main" val="258356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5CA04B-1DC4-4BC9-BA63-00019B14ABF7}"/>
              </a:ext>
            </a:extLst>
          </p:cNvPr>
          <p:cNvSpPr>
            <a:spLocks noGrp="1"/>
          </p:cNvSpPr>
          <p:nvPr>
            <p:ph type="title"/>
          </p:nvPr>
        </p:nvSpPr>
        <p:spPr/>
        <p:txBody>
          <a:bodyPr>
            <a:normAutofit fontScale="90000"/>
          </a:bodyPr>
          <a:lstStyle/>
          <a:p>
            <a:r>
              <a:rPr lang="en-US" altLang="ja-JP" sz="4000" b="1" dirty="0"/>
              <a:t>PWM</a:t>
            </a:r>
            <a:r>
              <a:rPr lang="ja-JP" altLang="en-US" sz="4000" b="1" dirty="0"/>
              <a:t>制御を用いた</a:t>
            </a:r>
            <a:r>
              <a:rPr lang="en-US" altLang="ja-JP" sz="4000" b="1" dirty="0"/>
              <a:t>Rover</a:t>
            </a:r>
            <a:r>
              <a:rPr lang="ja-JP" altLang="en-US" sz="4000" b="1" dirty="0"/>
              <a:t>のモーターの問題解決</a:t>
            </a:r>
            <a:br>
              <a:rPr lang="en-US" altLang="ja-JP" sz="4800" b="1" dirty="0"/>
            </a:br>
            <a:endParaRPr kumimoji="1" lang="ja-JP" altLang="en-US" dirty="0"/>
          </a:p>
        </p:txBody>
      </p:sp>
      <p:sp>
        <p:nvSpPr>
          <p:cNvPr id="4" name="コンテンツ プレースホルダー 3">
            <a:extLst>
              <a:ext uri="{FF2B5EF4-FFF2-40B4-BE49-F238E27FC236}">
                <a16:creationId xmlns:a16="http://schemas.microsoft.com/office/drawing/2014/main" id="{5A815F47-551B-4262-8197-EB21F6289265}"/>
              </a:ext>
            </a:extLst>
          </p:cNvPr>
          <p:cNvSpPr>
            <a:spLocks noGrp="1"/>
          </p:cNvSpPr>
          <p:nvPr>
            <p:ph idx="1"/>
          </p:nvPr>
        </p:nvSpPr>
        <p:spPr>
          <a:xfrm>
            <a:off x="919480" y="1175384"/>
            <a:ext cx="10515600" cy="5550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0" indent="0">
              <a:buNone/>
            </a:pPr>
            <a:r>
              <a:rPr lang="ja-JP" altLang="en-US" dirty="0"/>
              <a:t>解決方法</a:t>
            </a:r>
            <a:r>
              <a:rPr lang="en-US" altLang="ja-JP" dirty="0"/>
              <a:t>1</a:t>
            </a:r>
            <a:r>
              <a:rPr lang="ja-JP" altLang="en-US" dirty="0"/>
              <a:t>：</a:t>
            </a:r>
            <a:endParaRPr lang="en-US" altLang="ja-JP" dirty="0"/>
          </a:p>
          <a:p>
            <a:r>
              <a:rPr kumimoji="1" lang="ja-JP" altLang="en-US" dirty="0"/>
              <a:t>周波数設定制限の変更</a:t>
            </a:r>
            <a:endParaRPr kumimoji="1" lang="en-US" altLang="ja-JP" dirty="0"/>
          </a:p>
          <a:p>
            <a:pPr marL="0" indent="0">
              <a:buNone/>
            </a:pPr>
            <a:r>
              <a:rPr lang="ja-JP" altLang="en-US" dirty="0"/>
              <a:t>　　インストールした</a:t>
            </a:r>
            <a:r>
              <a:rPr lang="en-US" altLang="ja-JP" dirty="0"/>
              <a:t>Firmware</a:t>
            </a:r>
            <a:r>
              <a:rPr lang="ja-JP" altLang="en-US" dirty="0"/>
              <a:t>の</a:t>
            </a:r>
            <a:r>
              <a:rPr lang="en-US" altLang="ja-JP" dirty="0" err="1"/>
              <a:t>src</a:t>
            </a:r>
            <a:r>
              <a:rPr lang="en-US" altLang="ja-JP" dirty="0"/>
              <a:t>/</a:t>
            </a:r>
            <a:r>
              <a:rPr lang="en-US" altLang="ja-JP" dirty="0" err="1"/>
              <a:t>systemcmds</a:t>
            </a:r>
            <a:r>
              <a:rPr lang="en-US" altLang="ja-JP" dirty="0"/>
              <a:t>/</a:t>
            </a:r>
            <a:r>
              <a:rPr lang="en-US" altLang="ja-JP" dirty="0" err="1"/>
              <a:t>pwm</a:t>
            </a:r>
            <a:r>
              <a:rPr lang="ja-JP" altLang="en-US" dirty="0"/>
              <a:t>の</a:t>
            </a:r>
            <a:endParaRPr lang="en-US" altLang="ja-JP" dirty="0"/>
          </a:p>
          <a:p>
            <a:pPr marL="0" indent="0">
              <a:buNone/>
            </a:pPr>
            <a:r>
              <a:rPr lang="ja-JP" altLang="en-US" dirty="0"/>
              <a:t>　　</a:t>
            </a:r>
            <a:r>
              <a:rPr lang="en-US" altLang="ja-JP" dirty="0"/>
              <a:t>C</a:t>
            </a:r>
            <a:r>
              <a:rPr lang="ja-JP" altLang="en-US" dirty="0"/>
              <a:t>言語ソースコードから</a:t>
            </a:r>
            <a:r>
              <a:rPr lang="en-US" altLang="ja-JP" dirty="0"/>
              <a:t>400</a:t>
            </a:r>
            <a:r>
              <a:rPr lang="ja-JP" altLang="en-US" dirty="0"/>
              <a:t>から</a:t>
            </a:r>
            <a:r>
              <a:rPr lang="en-US" altLang="ja-JP" dirty="0"/>
              <a:t>16000</a:t>
            </a:r>
            <a:r>
              <a:rPr lang="ja-JP" altLang="en-US" dirty="0"/>
              <a:t>に変更</a:t>
            </a:r>
            <a:endParaRPr lang="en-US" altLang="ja-JP" dirty="0"/>
          </a:p>
          <a:p>
            <a:pPr marL="0" indent="0">
              <a:buNone/>
            </a:pPr>
            <a:r>
              <a:rPr kumimoji="1" lang="ja-JP" altLang="en-US" dirty="0"/>
              <a:t>解決方法後</a:t>
            </a:r>
            <a:r>
              <a:rPr lang="en-US" altLang="ja-JP" dirty="0"/>
              <a:t>1</a:t>
            </a:r>
            <a:r>
              <a:rPr kumimoji="1" lang="ja-JP" altLang="en-US" dirty="0"/>
              <a:t>：</a:t>
            </a:r>
            <a:endParaRPr kumimoji="1" lang="en-US" altLang="ja-JP" dirty="0"/>
          </a:p>
          <a:p>
            <a:r>
              <a:rPr kumimoji="1" lang="ja-JP" altLang="en-US" dirty="0"/>
              <a:t>特にモーター回らず。</a:t>
            </a:r>
            <a:endParaRPr kumimoji="1" lang="en-US" altLang="ja-JP" dirty="0"/>
          </a:p>
          <a:p>
            <a:pPr marL="0" indent="0">
              <a:buNone/>
            </a:pPr>
            <a:endParaRPr kumimoji="1" lang="en-US" altLang="ja-JP" dirty="0"/>
          </a:p>
          <a:p>
            <a:pPr marL="0" indent="0">
              <a:buNone/>
            </a:pPr>
            <a:r>
              <a:rPr lang="ja-JP" altLang="en-US" dirty="0"/>
              <a:t>解決方法</a:t>
            </a:r>
            <a:r>
              <a:rPr lang="en-US" altLang="ja-JP" dirty="0"/>
              <a:t>2</a:t>
            </a:r>
            <a:r>
              <a:rPr lang="ja-JP" altLang="en-US" dirty="0"/>
              <a:t>：</a:t>
            </a:r>
            <a:endParaRPr kumimoji="1" lang="en-US" altLang="ja-JP" dirty="0"/>
          </a:p>
          <a:p>
            <a:r>
              <a:rPr lang="en-US" altLang="ja-JP" dirty="0"/>
              <a:t>Rover</a:t>
            </a:r>
            <a:r>
              <a:rPr lang="ja-JP" altLang="en-US" dirty="0"/>
              <a:t>用の</a:t>
            </a:r>
            <a:r>
              <a:rPr lang="en-US" altLang="ja-JP" dirty="0"/>
              <a:t>firmware</a:t>
            </a:r>
            <a:r>
              <a:rPr lang="ja-JP" altLang="en-US" dirty="0"/>
              <a:t>を使用する。</a:t>
            </a:r>
            <a:endParaRPr lang="en-US" altLang="ja-JP" dirty="0"/>
          </a:p>
          <a:p>
            <a:pPr marL="0" indent="0">
              <a:buNone/>
            </a:pPr>
            <a:r>
              <a:rPr kumimoji="1" lang="ja-JP" altLang="en-US" dirty="0"/>
              <a:t>問題点２：</a:t>
            </a:r>
            <a:endParaRPr kumimoji="1" lang="en-US" altLang="ja-JP" dirty="0"/>
          </a:p>
          <a:p>
            <a:r>
              <a:rPr lang="ja-JP" altLang="en-US" dirty="0"/>
              <a:t>セットアップでエラーが出る。</a:t>
            </a:r>
            <a:endParaRPr kumimoji="1" lang="en-US" altLang="ja-JP" dirty="0"/>
          </a:p>
        </p:txBody>
      </p:sp>
      <p:pic>
        <p:nvPicPr>
          <p:cNvPr id="5" name="図 4">
            <a:extLst>
              <a:ext uri="{FF2B5EF4-FFF2-40B4-BE49-F238E27FC236}">
                <a16:creationId xmlns:a16="http://schemas.microsoft.com/office/drawing/2014/main" id="{13118EC6-619A-4091-A6D1-419E41B3F3B7}"/>
              </a:ext>
            </a:extLst>
          </p:cNvPr>
          <p:cNvPicPr>
            <a:picLocks noChangeAspect="1"/>
          </p:cNvPicPr>
          <p:nvPr/>
        </p:nvPicPr>
        <p:blipFill>
          <a:blip r:embed="rId2"/>
          <a:stretch>
            <a:fillRect/>
          </a:stretch>
        </p:blipFill>
        <p:spPr>
          <a:xfrm>
            <a:off x="7132320" y="3598922"/>
            <a:ext cx="4545012" cy="1900339"/>
          </a:xfrm>
          <a:prstGeom prst="rect">
            <a:avLst/>
          </a:prstGeom>
        </p:spPr>
      </p:pic>
    </p:spTree>
    <p:extLst>
      <p:ext uri="{BB962C8B-B14F-4D97-AF65-F5344CB8AC3E}">
        <p14:creationId xmlns:p14="http://schemas.microsoft.com/office/powerpoint/2010/main" val="51498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34A03-0906-4233-BFC2-9CC956554A70}"/>
              </a:ext>
            </a:extLst>
          </p:cNvPr>
          <p:cNvSpPr>
            <a:spLocks noGrp="1"/>
          </p:cNvSpPr>
          <p:nvPr>
            <p:ph type="title"/>
          </p:nvPr>
        </p:nvSpPr>
        <p:spPr/>
        <p:txBody>
          <a:bodyPr/>
          <a:lstStyle/>
          <a:p>
            <a:r>
              <a:rPr lang="en-US" altLang="ja-JP" sz="4400" b="1" dirty="0"/>
              <a:t>Pixhawk</a:t>
            </a:r>
            <a:r>
              <a:rPr lang="ja-JP" altLang="en-US" sz="4400" b="1" dirty="0"/>
              <a:t>の無線通信実装（情報収集）</a:t>
            </a:r>
            <a:endParaRPr kumimoji="1" lang="ja-JP" altLang="en-US" dirty="0"/>
          </a:p>
        </p:txBody>
      </p:sp>
      <p:graphicFrame>
        <p:nvGraphicFramePr>
          <p:cNvPr id="4" name="表 4">
            <a:extLst>
              <a:ext uri="{FF2B5EF4-FFF2-40B4-BE49-F238E27FC236}">
                <a16:creationId xmlns:a16="http://schemas.microsoft.com/office/drawing/2014/main" id="{0D8F2DA6-A8FF-4E25-9292-E493C4518F79}"/>
              </a:ext>
            </a:extLst>
          </p:cNvPr>
          <p:cNvGraphicFramePr>
            <a:graphicFrameLocks noGrp="1"/>
          </p:cNvGraphicFramePr>
          <p:nvPr>
            <p:ph idx="1"/>
            <p:extLst>
              <p:ext uri="{D42A27DB-BD31-4B8C-83A1-F6EECF244321}">
                <p14:modId xmlns:p14="http://schemas.microsoft.com/office/powerpoint/2010/main" val="4146227551"/>
              </p:ext>
            </p:extLst>
          </p:nvPr>
        </p:nvGraphicFramePr>
        <p:xfrm>
          <a:off x="838200" y="1336737"/>
          <a:ext cx="10515600" cy="487172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084062747"/>
                    </a:ext>
                  </a:extLst>
                </a:gridCol>
              </a:tblGrid>
              <a:tr h="370840">
                <a:tc>
                  <a:txBody>
                    <a:bodyPr/>
                    <a:lstStyle/>
                    <a:p>
                      <a:r>
                        <a:rPr kumimoji="1" lang="ja-JP" altLang="en-US" dirty="0"/>
                        <a:t>目標：</a:t>
                      </a:r>
                      <a:r>
                        <a:rPr kumimoji="1" lang="en-US" altLang="ja-JP" dirty="0"/>
                        <a:t>Pixhawk</a:t>
                      </a:r>
                      <a:r>
                        <a:rPr kumimoji="1" lang="ja-JP" altLang="en-US" dirty="0"/>
                        <a:t>と</a:t>
                      </a:r>
                      <a:r>
                        <a:rPr kumimoji="1" lang="en-US" altLang="ja-JP" dirty="0"/>
                        <a:t>Simulink</a:t>
                      </a:r>
                      <a:r>
                        <a:rPr kumimoji="1" lang="ja-JP" altLang="en-US" dirty="0"/>
                        <a:t>の無線通信実装</a:t>
                      </a:r>
                    </a:p>
                  </a:txBody>
                  <a:tcPr/>
                </a:tc>
                <a:extLst>
                  <a:ext uri="{0D108BD9-81ED-4DB2-BD59-A6C34878D82A}">
                    <a16:rowId xmlns:a16="http://schemas.microsoft.com/office/drawing/2014/main" val="3111528310"/>
                  </a:ext>
                </a:extLst>
              </a:tr>
              <a:tr h="370840">
                <a:tc>
                  <a:txBody>
                    <a:bodyPr/>
                    <a:lstStyle/>
                    <a:p>
                      <a:r>
                        <a:rPr kumimoji="1" lang="ja-JP" altLang="en-US" b="1" dirty="0"/>
                        <a:t>目標にたどり着くための過程：</a:t>
                      </a:r>
                      <a:endParaRPr kumimoji="1" lang="en-US" altLang="ja-JP" b="1" dirty="0"/>
                    </a:p>
                    <a:p>
                      <a:r>
                        <a:rPr kumimoji="1" lang="ja-JP" altLang="en-US" dirty="0"/>
                        <a:t>　無線通信するための情報収集　</a:t>
                      </a:r>
                      <a:r>
                        <a:rPr kumimoji="1" lang="en-US" altLang="ja-JP" b="1" dirty="0"/>
                        <a:t>&lt;= </a:t>
                      </a:r>
                      <a:r>
                        <a:rPr kumimoji="1" lang="ja-JP" altLang="en-US" b="1" dirty="0"/>
                        <a:t>現在ここを行っている</a:t>
                      </a:r>
                      <a:endParaRPr kumimoji="1" lang="en-US" altLang="ja-JP" b="1" dirty="0"/>
                    </a:p>
                    <a:p>
                      <a:r>
                        <a:rPr kumimoji="1" lang="ja-JP" altLang="en-US" dirty="0"/>
                        <a:t>　無線通信の実装をするための無線機器と構文選択</a:t>
                      </a:r>
                      <a:endParaRPr kumimoji="1" lang="en-US" altLang="ja-JP" dirty="0"/>
                    </a:p>
                    <a:p>
                      <a:r>
                        <a:rPr kumimoji="1" lang="ja-JP" altLang="en-US" dirty="0"/>
                        <a:t>　無線通信実装（構文選択、構文実装）</a:t>
                      </a:r>
                      <a:endParaRPr kumimoji="1" lang="en-US" altLang="ja-JP" dirty="0"/>
                    </a:p>
                    <a:p>
                      <a:r>
                        <a:rPr kumimoji="1" lang="ja-JP" altLang="en-US" dirty="0"/>
                        <a:t>　構文のコンパイルとビルド</a:t>
                      </a:r>
                      <a:endParaRPr kumimoji="1" lang="en-US" altLang="ja-JP" dirty="0"/>
                    </a:p>
                    <a:p>
                      <a:endParaRPr kumimoji="1" lang="en-US" altLang="ja-JP" dirty="0"/>
                    </a:p>
                  </a:txBody>
                  <a:tcPr/>
                </a:tc>
                <a:extLst>
                  <a:ext uri="{0D108BD9-81ED-4DB2-BD59-A6C34878D82A}">
                    <a16:rowId xmlns:a16="http://schemas.microsoft.com/office/drawing/2014/main" val="1067079693"/>
                  </a:ext>
                </a:extLst>
              </a:tr>
              <a:tr h="370840">
                <a:tc>
                  <a:txBody>
                    <a:bodyPr/>
                    <a:lstStyle/>
                    <a:p>
                      <a:r>
                        <a:rPr kumimoji="1" lang="ja-JP" altLang="en-US" b="1" dirty="0"/>
                        <a:t>前回無線通信するための情報収集してわかったこと：</a:t>
                      </a:r>
                      <a:endParaRPr kumimoji="1" lang="en-US" altLang="ja-JP" b="1" dirty="0"/>
                    </a:p>
                    <a:p>
                      <a:r>
                        <a:rPr kumimoji="1" lang="ja-JP" altLang="en-US" dirty="0"/>
                        <a:t>　無線通信するにあたり、</a:t>
                      </a:r>
                      <a:r>
                        <a:rPr kumimoji="1" lang="en-US" altLang="ja-JP" dirty="0"/>
                        <a:t>rc.txt</a:t>
                      </a:r>
                      <a:r>
                        <a:rPr kumimoji="1" lang="ja-JP" altLang="en-US" dirty="0"/>
                        <a:t>に無線通信するための構文を記載する必要あり。</a:t>
                      </a:r>
                      <a:endParaRPr kumimoji="1" lang="en-US" altLang="ja-JP" dirty="0"/>
                    </a:p>
                  </a:txBody>
                  <a:tcPr/>
                </a:tc>
                <a:extLst>
                  <a:ext uri="{0D108BD9-81ED-4DB2-BD59-A6C34878D82A}">
                    <a16:rowId xmlns:a16="http://schemas.microsoft.com/office/drawing/2014/main" val="34102821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無線通信実装する上で必要な知識：</a:t>
                      </a:r>
                      <a:endParaRPr kumimoji="1" lang="en-US" altLang="ja-JP" b="1"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　シリアル通信について学ぶ</a:t>
                      </a:r>
                      <a:endParaRPr kumimoji="1" lang="en-US" altLang="ja-JP" b="1" dirty="0"/>
                    </a:p>
                  </a:txBody>
                  <a:tcPr/>
                </a:tc>
                <a:extLst>
                  <a:ext uri="{0D108BD9-81ED-4DB2-BD59-A6C34878D82A}">
                    <a16:rowId xmlns:a16="http://schemas.microsoft.com/office/drawing/2014/main" val="2993751358"/>
                  </a:ext>
                </a:extLst>
              </a:tr>
              <a:tr h="370840">
                <a:tc>
                  <a:txBody>
                    <a:bodyPr/>
                    <a:lstStyle/>
                    <a:p>
                      <a:endParaRPr kumimoji="1" lang="ja-JP" altLang="en-US" dirty="0"/>
                    </a:p>
                  </a:txBody>
                  <a:tcPr/>
                </a:tc>
                <a:extLst>
                  <a:ext uri="{0D108BD9-81ED-4DB2-BD59-A6C34878D82A}">
                    <a16:rowId xmlns:a16="http://schemas.microsoft.com/office/drawing/2014/main" val="2724651314"/>
                  </a:ext>
                </a:extLst>
              </a:tr>
              <a:tr h="370840">
                <a:tc>
                  <a:txBody>
                    <a:bodyPr/>
                    <a:lstStyle/>
                    <a:p>
                      <a:endParaRPr kumimoji="1" lang="ja-JP" altLang="en-US"/>
                    </a:p>
                  </a:txBody>
                  <a:tcPr/>
                </a:tc>
                <a:extLst>
                  <a:ext uri="{0D108BD9-81ED-4DB2-BD59-A6C34878D82A}">
                    <a16:rowId xmlns:a16="http://schemas.microsoft.com/office/drawing/2014/main" val="786233318"/>
                  </a:ext>
                </a:extLst>
              </a:tr>
              <a:tr h="370840">
                <a:tc>
                  <a:txBody>
                    <a:bodyPr/>
                    <a:lstStyle/>
                    <a:p>
                      <a:endParaRPr kumimoji="1" lang="ja-JP" altLang="en-US"/>
                    </a:p>
                  </a:txBody>
                  <a:tcPr/>
                </a:tc>
                <a:extLst>
                  <a:ext uri="{0D108BD9-81ED-4DB2-BD59-A6C34878D82A}">
                    <a16:rowId xmlns:a16="http://schemas.microsoft.com/office/drawing/2014/main" val="3681072472"/>
                  </a:ext>
                </a:extLst>
              </a:tr>
              <a:tr h="370840">
                <a:tc>
                  <a:txBody>
                    <a:bodyPr/>
                    <a:lstStyle/>
                    <a:p>
                      <a:endParaRPr kumimoji="1" lang="ja-JP" altLang="en-US" dirty="0"/>
                    </a:p>
                  </a:txBody>
                  <a:tcPr/>
                </a:tc>
                <a:extLst>
                  <a:ext uri="{0D108BD9-81ED-4DB2-BD59-A6C34878D82A}">
                    <a16:rowId xmlns:a16="http://schemas.microsoft.com/office/drawing/2014/main" val="25591318"/>
                  </a:ext>
                </a:extLst>
              </a:tr>
            </a:tbl>
          </a:graphicData>
        </a:graphic>
      </p:graphicFrame>
      <p:pic>
        <p:nvPicPr>
          <p:cNvPr id="3" name="図 2">
            <a:extLst>
              <a:ext uri="{FF2B5EF4-FFF2-40B4-BE49-F238E27FC236}">
                <a16:creationId xmlns:a16="http://schemas.microsoft.com/office/drawing/2014/main" id="{456A24D4-FB36-4E51-BC49-6EECE371AC51}"/>
              </a:ext>
            </a:extLst>
          </p:cNvPr>
          <p:cNvPicPr>
            <a:picLocks noChangeAspect="1"/>
          </p:cNvPicPr>
          <p:nvPr/>
        </p:nvPicPr>
        <p:blipFill>
          <a:blip r:embed="rId3"/>
          <a:stretch>
            <a:fillRect/>
          </a:stretch>
        </p:blipFill>
        <p:spPr>
          <a:xfrm>
            <a:off x="6939439" y="4121325"/>
            <a:ext cx="4048095" cy="2371550"/>
          </a:xfrm>
          <a:prstGeom prst="rect">
            <a:avLst/>
          </a:prstGeom>
        </p:spPr>
      </p:pic>
    </p:spTree>
    <p:extLst>
      <p:ext uri="{BB962C8B-B14F-4D97-AF65-F5344CB8AC3E}">
        <p14:creationId xmlns:p14="http://schemas.microsoft.com/office/powerpoint/2010/main" val="46855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2D901-2979-4AFB-A3CF-158D0042AB12}"/>
              </a:ext>
            </a:extLst>
          </p:cNvPr>
          <p:cNvSpPr>
            <a:spLocks noGrp="1"/>
          </p:cNvSpPr>
          <p:nvPr>
            <p:ph type="title"/>
          </p:nvPr>
        </p:nvSpPr>
        <p:spPr/>
        <p:txBody>
          <a:bodyPr/>
          <a:lstStyle/>
          <a:p>
            <a:r>
              <a:rPr lang="ja-JP" altLang="en-US" b="1" dirty="0"/>
              <a:t>シリアル通信について</a:t>
            </a:r>
            <a:endParaRPr kumimoji="1" lang="ja-JP" altLang="en-US" b="1" dirty="0"/>
          </a:p>
        </p:txBody>
      </p:sp>
      <p:pic>
        <p:nvPicPr>
          <p:cNvPr id="6" name="コンテンツ プレースホルダー 5">
            <a:extLst>
              <a:ext uri="{FF2B5EF4-FFF2-40B4-BE49-F238E27FC236}">
                <a16:creationId xmlns:a16="http://schemas.microsoft.com/office/drawing/2014/main" id="{DC9CE38E-3209-4AF7-A3D5-0266EC2788E5}"/>
              </a:ext>
            </a:extLst>
          </p:cNvPr>
          <p:cNvPicPr>
            <a:picLocks noGrp="1" noChangeAspect="1"/>
          </p:cNvPicPr>
          <p:nvPr>
            <p:ph idx="1"/>
          </p:nvPr>
        </p:nvPicPr>
        <p:blipFill>
          <a:blip r:embed="rId2"/>
          <a:stretch>
            <a:fillRect/>
          </a:stretch>
        </p:blipFill>
        <p:spPr>
          <a:xfrm>
            <a:off x="7146524" y="176913"/>
            <a:ext cx="4336116" cy="3252087"/>
          </a:xfrm>
          <a:prstGeom prst="rect">
            <a:avLst/>
          </a:prstGeom>
        </p:spPr>
      </p:pic>
      <p:sp>
        <p:nvSpPr>
          <p:cNvPr id="4" name="正方形/長方形 3">
            <a:extLst>
              <a:ext uri="{FF2B5EF4-FFF2-40B4-BE49-F238E27FC236}">
                <a16:creationId xmlns:a16="http://schemas.microsoft.com/office/drawing/2014/main" id="{297B0A23-54DB-44C8-9077-D9521227DBBE}"/>
              </a:ext>
            </a:extLst>
          </p:cNvPr>
          <p:cNvSpPr/>
          <p:nvPr/>
        </p:nvSpPr>
        <p:spPr>
          <a:xfrm>
            <a:off x="315898" y="3559946"/>
            <a:ext cx="2192784" cy="630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シリアル通信</a:t>
            </a:r>
          </a:p>
        </p:txBody>
      </p:sp>
      <p:sp>
        <p:nvSpPr>
          <p:cNvPr id="5" name="正方形/長方形 4">
            <a:extLst>
              <a:ext uri="{FF2B5EF4-FFF2-40B4-BE49-F238E27FC236}">
                <a16:creationId xmlns:a16="http://schemas.microsoft.com/office/drawing/2014/main" id="{489670D9-9814-4CB1-BFA1-026EBC554869}"/>
              </a:ext>
            </a:extLst>
          </p:cNvPr>
          <p:cNvSpPr/>
          <p:nvPr/>
        </p:nvSpPr>
        <p:spPr>
          <a:xfrm>
            <a:off x="2654424" y="2800113"/>
            <a:ext cx="2636668"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同期式</a:t>
            </a:r>
          </a:p>
        </p:txBody>
      </p:sp>
      <p:sp>
        <p:nvSpPr>
          <p:cNvPr id="7" name="正方形/長方形 6">
            <a:extLst>
              <a:ext uri="{FF2B5EF4-FFF2-40B4-BE49-F238E27FC236}">
                <a16:creationId xmlns:a16="http://schemas.microsoft.com/office/drawing/2014/main" id="{E5C59074-8886-4528-BE55-9FEE46C7BB14}"/>
              </a:ext>
            </a:extLst>
          </p:cNvPr>
          <p:cNvSpPr/>
          <p:nvPr/>
        </p:nvSpPr>
        <p:spPr>
          <a:xfrm>
            <a:off x="2654424" y="4493692"/>
            <a:ext cx="2636668"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非同期式</a:t>
            </a:r>
          </a:p>
        </p:txBody>
      </p:sp>
      <p:sp>
        <p:nvSpPr>
          <p:cNvPr id="8" name="正方形/長方形 7">
            <a:extLst>
              <a:ext uri="{FF2B5EF4-FFF2-40B4-BE49-F238E27FC236}">
                <a16:creationId xmlns:a16="http://schemas.microsoft.com/office/drawing/2014/main" id="{E5948765-0EA0-430F-9262-6BF927012C70}"/>
              </a:ext>
            </a:extLst>
          </p:cNvPr>
          <p:cNvSpPr/>
          <p:nvPr/>
        </p:nvSpPr>
        <p:spPr>
          <a:xfrm>
            <a:off x="5410199" y="3712770"/>
            <a:ext cx="3042084" cy="57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シリアルインターフェイス</a:t>
            </a:r>
            <a:endParaRPr kumimoji="1" lang="ja-JP" altLang="en-US" dirty="0"/>
          </a:p>
        </p:txBody>
      </p:sp>
      <p:sp>
        <p:nvSpPr>
          <p:cNvPr id="10" name="テキスト ボックス 9">
            <a:extLst>
              <a:ext uri="{FF2B5EF4-FFF2-40B4-BE49-F238E27FC236}">
                <a16:creationId xmlns:a16="http://schemas.microsoft.com/office/drawing/2014/main" id="{E1C098A9-A902-4B80-AF2B-574096EE31AE}"/>
              </a:ext>
            </a:extLst>
          </p:cNvPr>
          <p:cNvSpPr txBox="1"/>
          <p:nvPr/>
        </p:nvSpPr>
        <p:spPr>
          <a:xfrm>
            <a:off x="163654" y="5541286"/>
            <a:ext cx="6385081" cy="923330"/>
          </a:xfrm>
          <a:prstGeom prst="rect">
            <a:avLst/>
          </a:prstGeom>
          <a:noFill/>
        </p:spPr>
        <p:txBody>
          <a:bodyPr wrap="none" rtlCol="0">
            <a:spAutoFit/>
          </a:bodyPr>
          <a:lstStyle/>
          <a:p>
            <a:r>
              <a:rPr lang="ja-JP" altLang="en-US" dirty="0"/>
              <a:t>シリアル通信を使用する場合</a:t>
            </a:r>
            <a:endParaRPr lang="en-US" altLang="ja-JP" dirty="0"/>
          </a:p>
          <a:p>
            <a:r>
              <a:rPr lang="ja-JP" altLang="en-US" dirty="0"/>
              <a:t>インターフェイスを理解、プロトコル、通信速度、</a:t>
            </a:r>
            <a:r>
              <a:rPr lang="en-US" altLang="ja-JP" dirty="0"/>
              <a:t>port</a:t>
            </a:r>
            <a:r>
              <a:rPr lang="ja-JP" altLang="en-US" dirty="0"/>
              <a:t>場所</a:t>
            </a:r>
            <a:endParaRPr lang="en-US" altLang="ja-JP" dirty="0"/>
          </a:p>
          <a:p>
            <a:r>
              <a:rPr kumimoji="1" lang="ja-JP" altLang="en-US" dirty="0"/>
              <a:t>　</a:t>
            </a:r>
          </a:p>
        </p:txBody>
      </p:sp>
      <p:pic>
        <p:nvPicPr>
          <p:cNvPr id="3" name="図 2">
            <a:extLst>
              <a:ext uri="{FF2B5EF4-FFF2-40B4-BE49-F238E27FC236}">
                <a16:creationId xmlns:a16="http://schemas.microsoft.com/office/drawing/2014/main" id="{CABA4061-A38D-45DD-B5E8-7005943164D4}"/>
              </a:ext>
            </a:extLst>
          </p:cNvPr>
          <p:cNvPicPr>
            <a:picLocks noChangeAspect="1"/>
          </p:cNvPicPr>
          <p:nvPr/>
        </p:nvPicPr>
        <p:blipFill>
          <a:blip r:embed="rId3"/>
          <a:stretch>
            <a:fillRect/>
          </a:stretch>
        </p:blipFill>
        <p:spPr>
          <a:xfrm>
            <a:off x="7010400" y="4384282"/>
            <a:ext cx="4876800" cy="2133600"/>
          </a:xfrm>
          <a:prstGeom prst="rect">
            <a:avLst/>
          </a:prstGeom>
        </p:spPr>
      </p:pic>
    </p:spTree>
    <p:extLst>
      <p:ext uri="{BB962C8B-B14F-4D97-AF65-F5344CB8AC3E}">
        <p14:creationId xmlns:p14="http://schemas.microsoft.com/office/powerpoint/2010/main" val="310467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CD509A-A813-49F4-A695-19C8C424B47E}"/>
              </a:ext>
            </a:extLst>
          </p:cNvPr>
          <p:cNvSpPr>
            <a:spLocks noGrp="1"/>
          </p:cNvSpPr>
          <p:nvPr>
            <p:ph type="title"/>
          </p:nvPr>
        </p:nvSpPr>
        <p:spPr/>
        <p:txBody>
          <a:bodyPr>
            <a:normAutofit/>
          </a:bodyPr>
          <a:lstStyle/>
          <a:p>
            <a:r>
              <a:rPr lang="en-US" altLang="ja-JP" sz="4400" b="1" i="0" dirty="0">
                <a:solidFill>
                  <a:srgbClr val="222222"/>
                </a:solidFill>
                <a:effectLst/>
                <a:latin typeface="Arial" panose="020B0604020202020204" pitchFamily="34" charset="0"/>
              </a:rPr>
              <a:t>GPS</a:t>
            </a:r>
            <a:r>
              <a:rPr lang="ja-JP" altLang="en-US" sz="4400" b="1" i="0" dirty="0">
                <a:solidFill>
                  <a:srgbClr val="222222"/>
                </a:solidFill>
                <a:effectLst/>
                <a:latin typeface="Arial" panose="020B0604020202020204" pitchFamily="34" charset="0"/>
              </a:rPr>
              <a:t>データ（緯度、経度）を</a:t>
            </a:r>
            <a:r>
              <a:rPr lang="en-US" altLang="ja-JP" sz="4400" b="1" i="0" dirty="0" err="1">
                <a:solidFill>
                  <a:srgbClr val="222222"/>
                </a:solidFill>
                <a:effectLst/>
                <a:latin typeface="Arial" panose="020B0604020202020204" pitchFamily="34" charset="0"/>
              </a:rPr>
              <a:t>xy</a:t>
            </a:r>
            <a:r>
              <a:rPr lang="ja-JP" altLang="en-US" sz="4400" b="1" i="0" dirty="0">
                <a:solidFill>
                  <a:srgbClr val="222222"/>
                </a:solidFill>
                <a:effectLst/>
                <a:latin typeface="Arial" panose="020B0604020202020204" pitchFamily="34" charset="0"/>
              </a:rPr>
              <a:t>座標成分に変換する（情報収集編）</a:t>
            </a:r>
            <a:endParaRPr kumimoji="1" lang="ja-JP" altLang="en-US" dirty="0"/>
          </a:p>
        </p:txBody>
      </p:sp>
      <p:sp>
        <p:nvSpPr>
          <p:cNvPr id="3" name="コンテンツ プレースホルダー 2">
            <a:extLst>
              <a:ext uri="{FF2B5EF4-FFF2-40B4-BE49-F238E27FC236}">
                <a16:creationId xmlns:a16="http://schemas.microsoft.com/office/drawing/2014/main" id="{B1E9FB9C-3351-4D93-9244-6C64ABDBDE59}"/>
              </a:ext>
            </a:extLst>
          </p:cNvPr>
          <p:cNvSpPr>
            <a:spLocks noGrp="1"/>
          </p:cNvSpPr>
          <p:nvPr>
            <p:ph idx="1"/>
          </p:nvPr>
        </p:nvSpPr>
        <p:spPr>
          <a:xfrm>
            <a:off x="838200" y="1856105"/>
            <a:ext cx="10515600" cy="4351338"/>
          </a:xfrm>
        </p:spPr>
        <p:txBody>
          <a:bodyPr/>
          <a:lstStyle/>
          <a:p>
            <a:r>
              <a:rPr lang="ja-JP" altLang="en-US" b="1" dirty="0"/>
              <a:t>緯度経度とは</a:t>
            </a:r>
            <a:endParaRPr lang="en-US" altLang="ja-JP" b="1" dirty="0"/>
          </a:p>
          <a:p>
            <a:pPr marL="0" indent="0">
              <a:buNone/>
            </a:pPr>
            <a:r>
              <a:rPr kumimoji="1" lang="ja-JP" altLang="en-US" dirty="0"/>
              <a:t>　地球上の位置を角度で表したもの（極座標系）</a:t>
            </a:r>
            <a:endParaRPr kumimoji="1" lang="en-US" altLang="ja-JP" dirty="0"/>
          </a:p>
          <a:p>
            <a:r>
              <a:rPr lang="en-US" altLang="ja-JP" sz="2800" b="1" i="0" dirty="0" err="1">
                <a:solidFill>
                  <a:srgbClr val="222222"/>
                </a:solidFill>
                <a:effectLst/>
                <a:latin typeface="Arial" panose="020B0604020202020204" pitchFamily="34" charset="0"/>
              </a:rPr>
              <a:t>xy</a:t>
            </a:r>
            <a:r>
              <a:rPr lang="ja-JP" altLang="en-US" sz="2800" b="1" i="0" dirty="0">
                <a:solidFill>
                  <a:srgbClr val="222222"/>
                </a:solidFill>
                <a:effectLst/>
                <a:latin typeface="Arial" panose="020B0604020202020204" pitchFamily="34" charset="0"/>
              </a:rPr>
              <a:t>座標成分（平面直角座標）</a:t>
            </a:r>
            <a:endParaRPr lang="en-US" altLang="ja-JP" sz="2800" b="1" i="0" dirty="0">
              <a:solidFill>
                <a:srgbClr val="222222"/>
              </a:solidFill>
              <a:effectLst/>
              <a:latin typeface="Arial" panose="020B0604020202020204" pitchFamily="34" charset="0"/>
            </a:endParaRPr>
          </a:p>
          <a:p>
            <a:pPr marL="0" indent="0">
              <a:buNone/>
            </a:pPr>
            <a:r>
              <a:rPr lang="ja-JP" altLang="en-US" dirty="0">
                <a:solidFill>
                  <a:srgbClr val="222222"/>
                </a:solidFill>
                <a:latin typeface="Arial" panose="020B0604020202020204" pitchFamily="34" charset="0"/>
              </a:rPr>
              <a:t>　平面直角座標：ある地点を原点として、その近辺で地球が平坦であるとみなしたもの。</a:t>
            </a:r>
            <a:endParaRPr lang="en-US" altLang="ja-JP" dirty="0">
              <a:solidFill>
                <a:srgbClr val="222222"/>
              </a:solidFill>
              <a:latin typeface="Arial" panose="020B0604020202020204" pitchFamily="34" charset="0"/>
            </a:endParaRPr>
          </a:p>
          <a:p>
            <a:r>
              <a:rPr kumimoji="1" lang="ja-JP" altLang="en-US" b="1" dirty="0">
                <a:solidFill>
                  <a:srgbClr val="222222"/>
                </a:solidFill>
                <a:latin typeface="Arial" panose="020B0604020202020204" pitchFamily="34" charset="0"/>
              </a:rPr>
              <a:t>実装するにあたり</a:t>
            </a:r>
            <a:endParaRPr kumimoji="1" lang="en-US" altLang="ja-JP" b="1" dirty="0"/>
          </a:p>
          <a:p>
            <a:pPr marL="0" indent="0">
              <a:buNone/>
            </a:pPr>
            <a:r>
              <a:rPr lang="ja-JP" altLang="en-US" dirty="0"/>
              <a:t>　</a:t>
            </a:r>
            <a:r>
              <a:rPr lang="en-US" altLang="ja-JP" dirty="0"/>
              <a:t>Mapping Toolbox,pymap3d API</a:t>
            </a:r>
            <a:r>
              <a:rPr lang="ja-JP" altLang="en-US" dirty="0"/>
              <a:t>を使用する。</a:t>
            </a:r>
            <a:endParaRPr lang="en-US" altLang="ja-JP" dirty="0"/>
          </a:p>
          <a:p>
            <a:pPr marL="0" indent="0">
              <a:buNone/>
            </a:pPr>
            <a:r>
              <a:rPr lang="ja-JP" altLang="en-US" dirty="0"/>
              <a:t>　自作でプログラム作成</a:t>
            </a:r>
            <a:endParaRPr lang="en-US" altLang="ja-JP" dirty="0"/>
          </a:p>
          <a:p>
            <a:endParaRPr lang="en-US" altLang="ja-JP" dirty="0"/>
          </a:p>
        </p:txBody>
      </p:sp>
      <p:pic>
        <p:nvPicPr>
          <p:cNvPr id="4" name="図 3">
            <a:extLst>
              <a:ext uri="{FF2B5EF4-FFF2-40B4-BE49-F238E27FC236}">
                <a16:creationId xmlns:a16="http://schemas.microsoft.com/office/drawing/2014/main" id="{B531D34A-E939-418C-9A80-1477C57A93EF}"/>
              </a:ext>
            </a:extLst>
          </p:cNvPr>
          <p:cNvPicPr>
            <a:picLocks noChangeAspect="1"/>
          </p:cNvPicPr>
          <p:nvPr/>
        </p:nvPicPr>
        <p:blipFill>
          <a:blip r:embed="rId2"/>
          <a:stretch>
            <a:fillRect/>
          </a:stretch>
        </p:blipFill>
        <p:spPr>
          <a:xfrm>
            <a:off x="8416408" y="4048520"/>
            <a:ext cx="3671387" cy="2214979"/>
          </a:xfrm>
          <a:prstGeom prst="rect">
            <a:avLst/>
          </a:prstGeom>
        </p:spPr>
      </p:pic>
    </p:spTree>
    <p:extLst>
      <p:ext uri="{BB962C8B-B14F-4D97-AF65-F5344CB8AC3E}">
        <p14:creationId xmlns:p14="http://schemas.microsoft.com/office/powerpoint/2010/main" val="384682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83473-6FB2-4A06-9337-B933E3D679CF}"/>
              </a:ext>
            </a:extLst>
          </p:cNvPr>
          <p:cNvSpPr>
            <a:spLocks noGrp="1"/>
          </p:cNvSpPr>
          <p:nvPr>
            <p:ph type="title"/>
          </p:nvPr>
        </p:nvSpPr>
        <p:spPr/>
        <p:txBody>
          <a:bodyPr/>
          <a:lstStyle/>
          <a:p>
            <a:r>
              <a:rPr kumimoji="1" lang="ja-JP" altLang="en-US" b="1" dirty="0"/>
              <a:t>今後の実施事項</a:t>
            </a:r>
          </a:p>
        </p:txBody>
      </p:sp>
      <p:sp>
        <p:nvSpPr>
          <p:cNvPr id="3" name="コンテンツ プレースホルダー 2">
            <a:extLst>
              <a:ext uri="{FF2B5EF4-FFF2-40B4-BE49-F238E27FC236}">
                <a16:creationId xmlns:a16="http://schemas.microsoft.com/office/drawing/2014/main" id="{6D854CEB-C5BE-4229-9C8C-81E6FCE26F39}"/>
              </a:ext>
            </a:extLst>
          </p:cNvPr>
          <p:cNvSpPr>
            <a:spLocks noGrp="1"/>
          </p:cNvSpPr>
          <p:nvPr>
            <p:ph idx="1"/>
          </p:nvPr>
        </p:nvSpPr>
        <p:spPr/>
        <p:txBody>
          <a:bodyPr/>
          <a:lstStyle/>
          <a:p>
            <a:r>
              <a:rPr lang="en-US" altLang="ja-JP" sz="2800" b="1" i="0" dirty="0">
                <a:solidFill>
                  <a:srgbClr val="222222"/>
                </a:solidFill>
                <a:effectLst/>
                <a:latin typeface="Arial" panose="020B0604020202020204" pitchFamily="34" charset="0"/>
              </a:rPr>
              <a:t>GPS</a:t>
            </a:r>
            <a:r>
              <a:rPr lang="ja-JP" altLang="en-US" sz="2800" b="1" i="0" dirty="0">
                <a:solidFill>
                  <a:srgbClr val="222222"/>
                </a:solidFill>
                <a:effectLst/>
                <a:latin typeface="Arial" panose="020B0604020202020204" pitchFamily="34" charset="0"/>
              </a:rPr>
              <a:t>データ（緯度、経度）を</a:t>
            </a:r>
            <a:r>
              <a:rPr lang="en-US" altLang="ja-JP" sz="2800" b="1" i="0" dirty="0" err="1">
                <a:solidFill>
                  <a:srgbClr val="222222"/>
                </a:solidFill>
                <a:effectLst/>
                <a:latin typeface="Arial" panose="020B0604020202020204" pitchFamily="34" charset="0"/>
              </a:rPr>
              <a:t>xy</a:t>
            </a:r>
            <a:r>
              <a:rPr lang="ja-JP" altLang="en-US" sz="2800" b="1" i="0" dirty="0">
                <a:solidFill>
                  <a:srgbClr val="222222"/>
                </a:solidFill>
                <a:effectLst/>
                <a:latin typeface="Arial" panose="020B0604020202020204" pitchFamily="34" charset="0"/>
              </a:rPr>
              <a:t>座標成分に変換する</a:t>
            </a:r>
            <a:endParaRPr lang="en-US" altLang="ja-JP" sz="2800" b="1" i="0" dirty="0">
              <a:solidFill>
                <a:srgbClr val="222222"/>
              </a:solidFill>
              <a:effectLst/>
              <a:latin typeface="Arial" panose="020B0604020202020204" pitchFamily="34" charset="0"/>
            </a:endParaRPr>
          </a:p>
          <a:p>
            <a:pPr marL="0" indent="0">
              <a:buNone/>
            </a:pPr>
            <a:r>
              <a:rPr lang="ja-JP" altLang="en-US" sz="2800" b="1" i="0" dirty="0">
                <a:solidFill>
                  <a:srgbClr val="222222"/>
                </a:solidFill>
                <a:effectLst/>
                <a:latin typeface="Arial" panose="020B0604020202020204" pitchFamily="34" charset="0"/>
              </a:rPr>
              <a:t>　　　　　　　　　　　　　　　　　　　（構文</a:t>
            </a:r>
            <a:r>
              <a:rPr lang="ja-JP" altLang="en-US" b="1" dirty="0">
                <a:solidFill>
                  <a:srgbClr val="222222"/>
                </a:solidFill>
                <a:latin typeface="Arial" panose="020B0604020202020204" pitchFamily="34" charset="0"/>
              </a:rPr>
              <a:t>選択、実装</a:t>
            </a:r>
            <a:r>
              <a:rPr lang="ja-JP" altLang="en-US" sz="2800" b="1" i="0" dirty="0">
                <a:solidFill>
                  <a:srgbClr val="222222"/>
                </a:solidFill>
                <a:effectLst/>
                <a:latin typeface="Arial" panose="020B0604020202020204" pitchFamily="34" charset="0"/>
              </a:rPr>
              <a:t>）</a:t>
            </a:r>
            <a:endParaRPr lang="en-US" altLang="ja-JP" sz="2800" b="1" i="0" dirty="0">
              <a:solidFill>
                <a:srgbClr val="222222"/>
              </a:solidFill>
              <a:effectLst/>
              <a:latin typeface="Arial" panose="020B0604020202020204" pitchFamily="34" charset="0"/>
            </a:endParaRPr>
          </a:p>
          <a:p>
            <a:r>
              <a:rPr lang="en-US" altLang="ja-JP" sz="2800" b="1" dirty="0"/>
              <a:t>PWM</a:t>
            </a:r>
            <a:r>
              <a:rPr lang="ja-JP" altLang="en-US" sz="2800" b="1" dirty="0"/>
              <a:t>制御を用いた</a:t>
            </a:r>
            <a:r>
              <a:rPr lang="en-US" altLang="ja-JP" sz="2800" b="1" dirty="0"/>
              <a:t>Rover</a:t>
            </a:r>
            <a:r>
              <a:rPr lang="ja-JP" altLang="en-US" sz="2800" b="1" dirty="0"/>
              <a:t>のモーターの問題解決（解決方法編）</a:t>
            </a:r>
            <a:endParaRPr lang="en-US" altLang="ja-JP" sz="2800" b="1" dirty="0"/>
          </a:p>
          <a:p>
            <a:r>
              <a:rPr lang="ja-JP" altLang="en-US" sz="2800" b="1" i="0" dirty="0">
                <a:solidFill>
                  <a:srgbClr val="222222"/>
                </a:solidFill>
                <a:effectLst/>
                <a:latin typeface="Arial" panose="020B0604020202020204" pitchFamily="34" charset="0"/>
              </a:rPr>
              <a:t>無線通信実装（実行編）</a:t>
            </a:r>
            <a:endParaRPr lang="en-US" altLang="ja-JP" sz="2800" b="1" i="0" dirty="0">
              <a:solidFill>
                <a:srgbClr val="222222"/>
              </a:solidFill>
              <a:effectLst/>
              <a:latin typeface="Arial" panose="020B0604020202020204" pitchFamily="34" charset="0"/>
            </a:endParaRPr>
          </a:p>
          <a:p>
            <a:r>
              <a:rPr lang="ja-JP" altLang="en-US" b="1" dirty="0">
                <a:solidFill>
                  <a:srgbClr val="222222"/>
                </a:solidFill>
                <a:latin typeface="Arial" panose="020B0604020202020204" pitchFamily="34" charset="0"/>
              </a:rPr>
              <a:t>赤本を</a:t>
            </a:r>
            <a:r>
              <a:rPr lang="en-US" altLang="ja-JP" b="1" dirty="0">
                <a:solidFill>
                  <a:srgbClr val="222222"/>
                </a:solidFill>
                <a:latin typeface="Arial" panose="020B0604020202020204" pitchFamily="34" charset="0"/>
              </a:rPr>
              <a:t>20</a:t>
            </a:r>
            <a:r>
              <a:rPr lang="ja-JP" altLang="en-US" b="1" dirty="0">
                <a:solidFill>
                  <a:srgbClr val="222222"/>
                </a:solidFill>
                <a:latin typeface="Arial" panose="020B0604020202020204" pitchFamily="34" charset="0"/>
              </a:rPr>
              <a:t>ページ文読む</a:t>
            </a:r>
            <a:endParaRPr lang="en-US" altLang="ja-JP" sz="2800" b="1" i="0" dirty="0">
              <a:solidFill>
                <a:srgbClr val="222222"/>
              </a:solidFill>
              <a:effectLst/>
              <a:latin typeface="Arial" panose="020B0604020202020204" pitchFamily="34" charset="0"/>
            </a:endParaRPr>
          </a:p>
          <a:p>
            <a:endParaRPr lang="en-US" altLang="ja-JP" sz="2800" b="1" i="0" dirty="0">
              <a:solidFill>
                <a:srgbClr val="222222"/>
              </a:solidFill>
              <a:effectLst/>
              <a:latin typeface="Arial" panose="020B0604020202020204" pitchFamily="34" charset="0"/>
            </a:endParaRPr>
          </a:p>
          <a:p>
            <a:endParaRPr lang="en-US" altLang="ja-JP" sz="2800" b="1" i="0" dirty="0">
              <a:solidFill>
                <a:srgbClr val="222222"/>
              </a:solidFill>
              <a:effectLst/>
              <a:latin typeface="Arial" panose="020B0604020202020204" pitchFamily="34" charset="0"/>
            </a:endParaRPr>
          </a:p>
          <a:p>
            <a:endParaRPr kumimoji="1" lang="ja-JP" altLang="en-US" dirty="0"/>
          </a:p>
        </p:txBody>
      </p:sp>
      <p:pic>
        <p:nvPicPr>
          <p:cNvPr id="4" name="図 3">
            <a:extLst>
              <a:ext uri="{FF2B5EF4-FFF2-40B4-BE49-F238E27FC236}">
                <a16:creationId xmlns:a16="http://schemas.microsoft.com/office/drawing/2014/main" id="{D10D2795-B071-42E1-A95F-322292CE3E78}"/>
              </a:ext>
            </a:extLst>
          </p:cNvPr>
          <p:cNvPicPr>
            <a:picLocks noChangeAspect="1"/>
          </p:cNvPicPr>
          <p:nvPr/>
        </p:nvPicPr>
        <p:blipFill>
          <a:blip r:embed="rId2"/>
          <a:stretch>
            <a:fillRect/>
          </a:stretch>
        </p:blipFill>
        <p:spPr>
          <a:xfrm>
            <a:off x="4790929" y="4392504"/>
            <a:ext cx="4048125" cy="2371725"/>
          </a:xfrm>
          <a:prstGeom prst="rect">
            <a:avLst/>
          </a:prstGeom>
        </p:spPr>
      </p:pic>
      <p:pic>
        <p:nvPicPr>
          <p:cNvPr id="5" name="図 4">
            <a:extLst>
              <a:ext uri="{FF2B5EF4-FFF2-40B4-BE49-F238E27FC236}">
                <a16:creationId xmlns:a16="http://schemas.microsoft.com/office/drawing/2014/main" id="{2A207606-336B-4FBC-8FEC-A00963B1950D}"/>
              </a:ext>
            </a:extLst>
          </p:cNvPr>
          <p:cNvPicPr>
            <a:picLocks noChangeAspect="1"/>
          </p:cNvPicPr>
          <p:nvPr/>
        </p:nvPicPr>
        <p:blipFill>
          <a:blip r:embed="rId3"/>
          <a:stretch>
            <a:fillRect/>
          </a:stretch>
        </p:blipFill>
        <p:spPr>
          <a:xfrm>
            <a:off x="9018006" y="3606553"/>
            <a:ext cx="1988166" cy="3157676"/>
          </a:xfrm>
          <a:prstGeom prst="rect">
            <a:avLst/>
          </a:prstGeom>
        </p:spPr>
      </p:pic>
    </p:spTree>
    <p:extLst>
      <p:ext uri="{BB962C8B-B14F-4D97-AF65-F5344CB8AC3E}">
        <p14:creationId xmlns:p14="http://schemas.microsoft.com/office/powerpoint/2010/main" val="417707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F961C-5EF7-41A7-95D4-7A50C210189F}"/>
              </a:ext>
            </a:extLst>
          </p:cNvPr>
          <p:cNvSpPr>
            <a:spLocks noGrp="1"/>
          </p:cNvSpPr>
          <p:nvPr>
            <p:ph type="title"/>
          </p:nvPr>
        </p:nvSpPr>
        <p:spPr/>
        <p:txBody>
          <a:bodyPr/>
          <a:lstStyle/>
          <a:p>
            <a:r>
              <a:rPr lang="en-US" altLang="ja-JP" sz="4400" b="1" i="0" dirty="0">
                <a:solidFill>
                  <a:srgbClr val="222222"/>
                </a:solidFill>
                <a:effectLst/>
                <a:latin typeface="Arial" panose="020B0604020202020204" pitchFamily="34" charset="0"/>
              </a:rPr>
              <a:t>GPS</a:t>
            </a:r>
            <a:r>
              <a:rPr lang="ja-JP" altLang="en-US" sz="4400" b="1" i="0" dirty="0">
                <a:solidFill>
                  <a:srgbClr val="222222"/>
                </a:solidFill>
                <a:effectLst/>
                <a:latin typeface="Arial" panose="020B0604020202020204" pitchFamily="34" charset="0"/>
              </a:rPr>
              <a:t>データを</a:t>
            </a:r>
            <a:r>
              <a:rPr lang="en-US" altLang="ja-JP" sz="4400" b="1" i="0" dirty="0" err="1">
                <a:solidFill>
                  <a:srgbClr val="222222"/>
                </a:solidFill>
                <a:effectLst/>
                <a:latin typeface="Arial" panose="020B0604020202020204" pitchFamily="34" charset="0"/>
              </a:rPr>
              <a:t>xy</a:t>
            </a:r>
            <a:r>
              <a:rPr lang="ja-JP" altLang="en-US" sz="4400" b="1" i="0" dirty="0">
                <a:solidFill>
                  <a:srgbClr val="222222"/>
                </a:solidFill>
                <a:effectLst/>
                <a:latin typeface="Arial" panose="020B0604020202020204" pitchFamily="34" charset="0"/>
              </a:rPr>
              <a:t>座標成分に変換</a:t>
            </a:r>
            <a:endParaRPr kumimoji="1" lang="ja-JP" altLang="en-US" dirty="0"/>
          </a:p>
        </p:txBody>
      </p:sp>
      <p:sp>
        <p:nvSpPr>
          <p:cNvPr id="3" name="コンテンツ プレースホルダー 2">
            <a:extLst>
              <a:ext uri="{FF2B5EF4-FFF2-40B4-BE49-F238E27FC236}">
                <a16:creationId xmlns:a16="http://schemas.microsoft.com/office/drawing/2014/main" id="{8095D085-4009-4E51-95D1-D5AB4E3DDFEE}"/>
              </a:ext>
            </a:extLst>
          </p:cNvPr>
          <p:cNvSpPr>
            <a:spLocks noGrp="1"/>
          </p:cNvSpPr>
          <p:nvPr>
            <p:ph idx="1"/>
          </p:nvPr>
        </p:nvSpPr>
        <p:spPr/>
        <p:txBody>
          <a:bodyPr/>
          <a:lstStyle/>
          <a:p>
            <a:r>
              <a:rPr lang="ja-JP" altLang="en-US" dirty="0"/>
              <a:t>座標系と測地</a:t>
            </a:r>
            <a:r>
              <a:rPr lang="zh-TW" altLang="en-US" b="0" i="0" dirty="0">
                <a:solidFill>
                  <a:srgbClr val="333333"/>
                </a:solidFill>
                <a:effectLst/>
                <a:latin typeface="Verdana" panose="020B0604030504040204" pitchFamily="34" charset="0"/>
              </a:rPr>
              <a:t>（</a:t>
            </a:r>
            <a:r>
              <a:rPr lang="en-US" altLang="zh-TW" b="0" i="0" dirty="0">
                <a:solidFill>
                  <a:srgbClr val="333333"/>
                </a:solidFill>
                <a:effectLst/>
                <a:latin typeface="Verdana" panose="020B0604030504040204" pitchFamily="34" charset="0"/>
              </a:rPr>
              <a:t>GRS80</a:t>
            </a:r>
            <a:r>
              <a:rPr lang="zh-TW" altLang="en-US" b="0" i="0" dirty="0">
                <a:solidFill>
                  <a:srgbClr val="333333"/>
                </a:solidFill>
                <a:effectLst/>
                <a:latin typeface="Verdana" panose="020B0604030504040204" pitchFamily="34" charset="0"/>
              </a:rPr>
              <a:t>楕円体）</a:t>
            </a:r>
            <a:r>
              <a:rPr lang="ja-JP" altLang="en-US" dirty="0"/>
              <a:t>の選択</a:t>
            </a:r>
            <a:endParaRPr lang="en-US" altLang="ja-JP" dirty="0"/>
          </a:p>
          <a:p>
            <a:r>
              <a:rPr kumimoji="1" lang="ja-JP" altLang="en-US" dirty="0"/>
              <a:t>座標変換が必要で、極座標系を直行座標に変換する必要がある。</a:t>
            </a:r>
            <a:endParaRPr kumimoji="1" lang="en-US" altLang="ja-JP" dirty="0"/>
          </a:p>
          <a:p>
            <a:pPr marL="0" indent="0">
              <a:buNone/>
            </a:pPr>
            <a:r>
              <a:rPr kumimoji="1" lang="en-US" altLang="ja-JP" dirty="0">
                <a:hlinkClick r:id="rId3"/>
              </a:rPr>
              <a:t>https://github.com/geospace-code/matmap3d</a:t>
            </a:r>
            <a:endParaRPr kumimoji="1" lang="en-US" altLang="ja-JP" dirty="0"/>
          </a:p>
          <a:p>
            <a:pPr marL="0" indent="0">
              <a:buNone/>
            </a:pPr>
            <a:r>
              <a:rPr lang="en-US" altLang="ja-JP" dirty="0" err="1"/>
              <a:t>Matlab</a:t>
            </a:r>
            <a:r>
              <a:rPr lang="en-US" altLang="ja-JP" dirty="0"/>
              <a:t>/Simulink</a:t>
            </a:r>
            <a:r>
              <a:rPr kumimoji="1" lang="ja-JP" altLang="en-US" dirty="0"/>
              <a:t>（</a:t>
            </a:r>
            <a:r>
              <a:rPr lang="ja-JP" altLang="en-US" dirty="0"/>
              <a:t>変換方法）</a:t>
            </a:r>
            <a:endParaRPr kumimoji="1" lang="ja-JP" altLang="en-US" dirty="0"/>
          </a:p>
        </p:txBody>
      </p:sp>
    </p:spTree>
    <p:extLst>
      <p:ext uri="{BB962C8B-B14F-4D97-AF65-F5344CB8AC3E}">
        <p14:creationId xmlns:p14="http://schemas.microsoft.com/office/powerpoint/2010/main" val="1120051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1418</Words>
  <Application>Microsoft Office PowerPoint</Application>
  <PresentationFormat>ワイド画面</PresentationFormat>
  <Paragraphs>152</Paragraphs>
  <Slides>15</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-apple-system</vt:lpstr>
      <vt:lpstr>Roboto Slab</vt:lpstr>
      <vt:lpstr>游ゴシック</vt:lpstr>
      <vt:lpstr>游ゴシック Light</vt:lpstr>
      <vt:lpstr>Arial</vt:lpstr>
      <vt:lpstr>Verdana</vt:lpstr>
      <vt:lpstr>Office テーマ</vt:lpstr>
      <vt:lpstr>週報</vt:lpstr>
      <vt:lpstr>今週の実施事項</vt:lpstr>
      <vt:lpstr>PWM制御を用いたRoverのモーターの問題解決 　　　　　　　　　　　　　　　　（原因特定） </vt:lpstr>
      <vt:lpstr>PWM制御を用いたRoverのモーターの問題解決 </vt:lpstr>
      <vt:lpstr>Pixhawkの無線通信実装（情報収集）</vt:lpstr>
      <vt:lpstr>シリアル通信について</vt:lpstr>
      <vt:lpstr>GPSデータ（緯度、経度）をxy座標成分に変換する（情報収集編）</vt:lpstr>
      <vt:lpstr>今後の実施事項</vt:lpstr>
      <vt:lpstr>GPSデータをxy座標成分に変換</vt:lpstr>
      <vt:lpstr>Pixhawkの無線通信実装（情報収集）</vt:lpstr>
      <vt:lpstr>Rover/Droneのモーター制御モデルの実装</vt:lpstr>
      <vt:lpstr>uORB Messageについて(メモ)</vt:lpstr>
      <vt:lpstr>uORB Messageについて</vt:lpstr>
      <vt:lpstr>GPSデータをxy座標成分に変換</vt:lpstr>
      <vt:lpstr>Pixhawkのコンパイルについて（p57）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週報</dc:title>
  <dc:creator>山田　竜輝</dc:creator>
  <cp:lastModifiedBy>山田　竜輝</cp:lastModifiedBy>
  <cp:revision>155</cp:revision>
  <dcterms:created xsi:type="dcterms:W3CDTF">2021-11-19T09:01:51Z</dcterms:created>
  <dcterms:modified xsi:type="dcterms:W3CDTF">2021-12-03T00:54:07Z</dcterms:modified>
</cp:coreProperties>
</file>