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73" r:id="rId6"/>
    <p:sldId id="274" r:id="rId7"/>
    <p:sldId id="275" r:id="rId8"/>
    <p:sldId id="268" r:id="rId9"/>
    <p:sldId id="263" r:id="rId10"/>
    <p:sldId id="262" r:id="rId11"/>
    <p:sldId id="261" r:id="rId12"/>
    <p:sldId id="264" r:id="rId13"/>
    <p:sldId id="258" r:id="rId14"/>
    <p:sldId id="260" r:id="rId15"/>
    <p:sldId id="259" r:id="rId16"/>
    <p:sldId id="265" r:id="rId17"/>
    <p:sldId id="270" r:id="rId18"/>
    <p:sldId id="272" r:id="rId19"/>
    <p:sldId id="271" r:id="rId20"/>
    <p:sldId id="26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CA590-4B38-4BE7-AC66-D7B0D240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7A81D2-B6C1-4443-A6E9-03AFAD91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F90954-5C16-4EF2-B12C-F3BE75FC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2A54E-490F-4D0E-945F-DA3A05C5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1BBB3-1C92-4862-A9CA-323D69C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8A870-E583-4FA5-8EF7-44A8BD28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7E180E-952C-4690-B3D9-3C7B4B0E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4C3824-4FC6-4D42-8AF6-5CC1B3BF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C6794D-D5A6-4F64-B59C-5A5128EA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63012-F5CA-45A9-AF0B-60F66E98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4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08643D-FAAD-4D9D-8D80-B631A44EB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FF96AA-76DF-4F2D-B7E4-2EAF06C7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4F93F-986C-4C6E-A9BE-59DF96DC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D5F870-47CB-43AF-BDDF-CA897DD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64016-F078-46FD-B332-1376F00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92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C11B4-FD87-4474-A3C2-9E9C30EF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2217E-1AA9-4BE9-86F7-5EF4C2E8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CDAED-DC6C-4E09-966F-5F5B63CF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D9C51-ECDE-4E35-9DA9-C55DD170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824D6-9E87-4ECA-9059-C380C241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10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2F4AE-254C-4B1C-86E9-EAB3EA10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553567-E0F8-4B35-AEBC-F00DE4AA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6DA62-A43E-44D9-8B14-544A1CBB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1C3EE-B5DD-430C-A764-8BEC142B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12AC8-3204-4CAA-BBDA-B8FBF819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7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9A139-72FF-408E-A64F-9AAA158F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66252E-6ACA-4A48-8AF3-256A99B4C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2624EC-F45D-499C-8625-A73F5FF4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4C9B7-1FE3-436A-9D55-DD45866E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989AA7-B9BC-4D30-A922-DEAF7ADE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ED444-18C3-4F3D-8001-1CFA1257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7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2D547-CEDE-460B-B911-78B328E0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CD8B17-5DE5-4D68-9A59-6147F472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1BFAE6-6257-42F5-A6C7-97D718F0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FCE287-01B7-4E81-ADF2-40CB39B7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B880C4-6B37-4C72-AD19-E2ACA200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5526BF-2416-4A64-A541-64275D01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D7A539-4247-48A8-8FE8-07B918DA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9FF76D-0AFF-4BB6-9656-0B7D5BBF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2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FF28D-545C-433E-80CE-7D278443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158FEB-7C4F-4251-86C9-49805429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355FB1-CCBC-4902-9094-2C644B45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CFA32F-979B-4992-933C-5C7AF601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5F83FD-0323-456A-BA74-297DB0C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CF41F2-EF07-4775-AF1E-1C3E3FE0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C7BED6-03FE-4322-BA01-B332C85C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75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1B532-E443-4B3B-BB4D-712D4D06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AC80E4-F1F1-4373-9B13-3914474E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194D3A-0262-4135-8DF6-6CF73F51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0143D-81B1-41DB-937D-74B8C630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B457D4-5A79-46C9-BD21-A6CC826D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C852B-107E-4DB4-84BA-3FF4347F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3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3AE10-B2C6-4E48-BC81-16473F0D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B0259A-B528-47AC-BC0C-55C70612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94F9C-BC65-44FD-B489-2B6DC443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E09B3-64D9-455B-8063-B0262984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661D70-5E6C-408F-A4BF-4C3B997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140822-4B5F-4F5A-8208-602EA6D5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06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5A0E60-0E16-4EAC-9A5E-2D9FCF69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9EBAE3-913F-428D-8D32-8252A30D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1EB77-65B1-4D21-BD0D-2694AF27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C447-0FAC-4ECF-ABBA-6714419A4F41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A7A6F5-4264-4D05-B666-A9A8C9B25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72B83-E3A6-4FE4-B8C6-8CC5FD1A2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E559-6657-4D55-BBF0-EB35BD13A7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22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gao-inc.co.jp/programming/swift_posi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cs.media/entry/10657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t-kyoto.com/satoh/2016/01/17/gis-002/" TargetMode="External"/><Relationship Id="rId2" Type="http://schemas.openxmlformats.org/officeDocument/2006/relationships/hyperlink" Target="https://qiita.com/oho-sugu/items/d1a17c741bb8c443c0f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oro1929.sakura.ne.jp/hikouki52/page5203.html" TargetMode="External"/><Relationship Id="rId2" Type="http://schemas.openxmlformats.org/officeDocument/2006/relationships/hyperlink" Target="https://sumikuni.hatenablog.com/entry/2020/08/01/0634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1227.hatenablog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gi-chou.jp/?p=927" TargetMode="External"/><Relationship Id="rId5" Type="http://schemas.openxmlformats.org/officeDocument/2006/relationships/hyperlink" Target="https://sw1227.hatenablog.com/entry/2018/11/30/200702#f-df1d995b" TargetMode="External"/><Relationship Id="rId4" Type="http://schemas.openxmlformats.org/officeDocument/2006/relationships/hyperlink" Target="https://sw1227.hatenablog.com/entry/2018/11/30/2007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1227.hatenablog.com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sw1227.hatenablog.com/entry/2018/11/30/200702#f-df1d995b" TargetMode="External"/><Relationship Id="rId4" Type="http://schemas.openxmlformats.org/officeDocument/2006/relationships/hyperlink" Target="https://sw1227.hatenablog.com/entry/2018/11/30/20070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1227.hatenablog.com/entry/2018/11/30/200702#f-df1d995b" TargetMode="External"/><Relationship Id="rId5" Type="http://schemas.openxmlformats.org/officeDocument/2006/relationships/hyperlink" Target="https://sw1227.hatenablog.com/entry/2018/11/30/200702" TargetMode="External"/><Relationship Id="rId4" Type="http://schemas.openxmlformats.org/officeDocument/2006/relationships/hyperlink" Target="https://sw1227.hatenablog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alog.lib.kyushu-u.ac.jp/opac_download_md/17069/2006-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B1EF6-EA27-4401-A224-E44489EF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週報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366FFD-0638-4992-924D-4E97FA424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/>
              <a:t>2021/12/03</a:t>
            </a:r>
          </a:p>
          <a:p>
            <a:r>
              <a:rPr lang="en-US" altLang="ja-JP" b="1" dirty="0"/>
              <a:t>21P2033 </a:t>
            </a:r>
            <a:r>
              <a:rPr lang="ja-JP" altLang="en-US" b="1" dirty="0"/>
              <a:t>山田竜輝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674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D1D33-3D1C-4C49-9111-3BBFF7B8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緯度、経度から距離を求める方法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E47E37C-9487-41B8-87B2-48A7185A2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001" y="1825625"/>
            <a:ext cx="5275997" cy="435133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5F6C7D-59DC-4D00-ABA3-FFB2B2677D82}"/>
              </a:ext>
            </a:extLst>
          </p:cNvPr>
          <p:cNvSpPr txBox="1"/>
          <p:nvPr/>
        </p:nvSpPr>
        <p:spPr>
          <a:xfrm>
            <a:off x="933450" y="6230938"/>
            <a:ext cx="756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参考文献：</a:t>
            </a:r>
            <a:r>
              <a:rPr kumimoji="1" lang="en-US" altLang="ja-JP" dirty="0"/>
              <a:t> </a:t>
            </a:r>
            <a:r>
              <a:rPr kumimoji="1" lang="en-US" altLang="ja-JP" dirty="0">
                <a:hlinkClick r:id="rId3"/>
              </a:rPr>
              <a:t>https://www.egao-inc.co.jp/programming/swift_position/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70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ADDC0-41D3-4ED7-8CB2-309211EB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極座標系から平面直角座標系に変換する　　　　　（球</a:t>
            </a:r>
            <a:r>
              <a:rPr lang="en-US" altLang="ja-JP" b="1" dirty="0"/>
              <a:t>=&gt;</a:t>
            </a:r>
            <a:r>
              <a:rPr lang="ja-JP" altLang="en-US" b="1" dirty="0"/>
              <a:t>平面）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EEB88-467D-44A3-8D81-A3518FF3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緯度、経度から距離を計算する。</a:t>
            </a:r>
            <a:endParaRPr kumimoji="1" lang="en-US" altLang="ja-JP" dirty="0"/>
          </a:p>
          <a:p>
            <a:r>
              <a:rPr lang="ja-JP" altLang="en-US" dirty="0"/>
              <a:t>計算方法（地球の形状について考える）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球面を気にしないか球面を気にして計算する。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気にしない方法：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地球を楕円形とみなして計算。（簡易）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気にする方法：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地球を円形とみなして計算。（複雑）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879E5B-B6B6-40C5-8131-63977AFE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880" y="1825625"/>
            <a:ext cx="1452069" cy="13255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E09B23-4A74-44E4-B04E-0F7176C6F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80" y="3168650"/>
            <a:ext cx="1840523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4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FFE87-FCFD-489C-A28E-8DD8F5E6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GPS</a:t>
            </a:r>
            <a:r>
              <a:rPr kumimoji="1" lang="ja-JP" altLang="en-US" b="1" dirty="0"/>
              <a:t>による測位仕組み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FABEC-6BCD-4998-B5F6-E151F242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電波の時間差を利用した「三角測位量法」を利用して計算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　受信機から衛星までの距離 </a:t>
            </a:r>
            <a:r>
              <a:rPr kumimoji="1" lang="en-US" altLang="ja-JP" dirty="0"/>
              <a:t>= </a:t>
            </a:r>
            <a:r>
              <a:rPr kumimoji="1" lang="ja-JP" altLang="en-US" dirty="0"/>
              <a:t>電波速度（約</a:t>
            </a:r>
            <a:r>
              <a:rPr kumimoji="1" lang="en-US" altLang="ja-JP" dirty="0"/>
              <a:t>30</a:t>
            </a:r>
            <a:r>
              <a:rPr kumimoji="1" lang="ja-JP" altLang="en-US" dirty="0"/>
              <a:t>万</a:t>
            </a:r>
            <a:r>
              <a:rPr kumimoji="1" lang="en-US" altLang="ja-JP" dirty="0"/>
              <a:t>km/</a:t>
            </a:r>
            <a:r>
              <a:rPr lang="ja-JP" altLang="en-US" dirty="0"/>
              <a:t>秒</a:t>
            </a:r>
            <a:r>
              <a:rPr lang="en-US" altLang="ja-JP" dirty="0"/>
              <a:t>)</a:t>
            </a:r>
            <a:r>
              <a:rPr kumimoji="1" lang="en-US" altLang="ja-JP" dirty="0"/>
              <a:t>×</a:t>
            </a:r>
            <a:r>
              <a:rPr kumimoji="1" lang="ja-JP" altLang="en-US" dirty="0"/>
              <a:t>時間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8CB871-D1E8-4F55-9647-9471590A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6" y="3605213"/>
            <a:ext cx="3619500" cy="25717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A87D1BD-8AEE-41F4-B92E-C2B8BA70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2" y="3751263"/>
            <a:ext cx="3671888" cy="24479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DF23F8-F940-4A26-B301-A2FC33D4F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4" y="115368"/>
            <a:ext cx="2543175" cy="16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B9E80-A6F7-48EE-9D56-64700A06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緯度・経度を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座標に変換する</a:t>
            </a:r>
            <a:br>
              <a:rPr kumimoji="1" lang="en-US" altLang="ja-JP" b="1" dirty="0"/>
            </a:br>
            <a:r>
              <a:rPr kumimoji="1" lang="ja-JP" altLang="en-US" b="1" dirty="0"/>
              <a:t>　　　　　　　　　　　（情報収集編）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4C1E6-1258-4BFB-8FE9-88179179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目標：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緯度経度（極座標系）から</a:t>
            </a:r>
            <a:r>
              <a:rPr lang="en-US" altLang="ja-JP" dirty="0" err="1"/>
              <a:t>xy</a:t>
            </a:r>
            <a:r>
              <a:rPr lang="ja-JP" altLang="en-US" dirty="0"/>
              <a:t>（直角平面座標系）にする。</a:t>
            </a:r>
            <a:endParaRPr lang="en-US" altLang="ja-JP" dirty="0"/>
          </a:p>
          <a:p>
            <a:r>
              <a:rPr lang="ja-JP" altLang="en-US" dirty="0"/>
              <a:t>調べ学習</a:t>
            </a:r>
            <a:r>
              <a:rPr lang="ja-JP" altLang="en-US" dirty="0">
                <a:sym typeface="Wingdings" panose="05000000000000000000" pitchFamily="2" charset="2"/>
              </a:rPr>
              <a:t>：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ja-JP" altLang="en-US" dirty="0">
                <a:sym typeface="Wingdings" panose="05000000000000000000" pitchFamily="2" charset="2"/>
              </a:rPr>
              <a:t>　</a:t>
            </a:r>
            <a:r>
              <a:rPr lang="en-US" altLang="ja-JP" dirty="0">
                <a:sym typeface="Wingdings" panose="05000000000000000000" pitchFamily="2" charset="2"/>
              </a:rPr>
              <a:t>Google</a:t>
            </a:r>
            <a:r>
              <a:rPr lang="ja-JP" altLang="en-US" dirty="0">
                <a:sym typeface="Wingdings" panose="05000000000000000000" pitchFamily="2" charset="2"/>
              </a:rPr>
              <a:t>で（緯</a:t>
            </a:r>
            <a:r>
              <a:rPr lang="ja-JP" altLang="en-US" dirty="0"/>
              <a:t>度緯度から </a:t>
            </a:r>
            <a:r>
              <a:rPr lang="en-US" altLang="ja-JP" dirty="0" err="1"/>
              <a:t>xy</a:t>
            </a:r>
            <a:r>
              <a:rPr lang="ja-JP" altLang="en-US" dirty="0"/>
              <a:t>座標変換  数式 わかりやすく）</a:t>
            </a:r>
            <a:endParaRPr lang="en-US" altLang="ja-JP" dirty="0"/>
          </a:p>
          <a:p>
            <a:r>
              <a:rPr lang="ja-JP" altLang="en-US" dirty="0"/>
              <a:t>調べた結果：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- </a:t>
            </a:r>
            <a:r>
              <a:rPr lang="ja-JP" altLang="en-US" dirty="0"/>
              <a:t>三角関数を使用して、角度と半径をもとに</a:t>
            </a:r>
            <a:r>
              <a:rPr lang="en-US" altLang="ja-JP" dirty="0" err="1"/>
              <a:t>xy</a:t>
            </a:r>
            <a:r>
              <a:rPr lang="ja-JP" altLang="en-US" dirty="0"/>
              <a:t>座標を求める。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719148-162A-48B2-9E98-F5AB7913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01" y="4868655"/>
            <a:ext cx="2271536" cy="127773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8AAED6-E22D-43B1-9713-55879EE3BC73}"/>
              </a:ext>
            </a:extLst>
          </p:cNvPr>
          <p:cNvSpPr txBox="1"/>
          <p:nvPr/>
        </p:nvSpPr>
        <p:spPr>
          <a:xfrm>
            <a:off x="1706893" y="5934670"/>
            <a:ext cx="9046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参考文献：</a:t>
            </a:r>
            <a:endParaRPr kumimoji="1" lang="en-US" altLang="ja-JP" dirty="0"/>
          </a:p>
          <a:p>
            <a:r>
              <a:rPr kumimoji="1" lang="ja-JP" altLang="en-US" dirty="0"/>
              <a:t>株式会社</a:t>
            </a:r>
            <a:r>
              <a:rPr kumimoji="1" lang="en-US" altLang="ja-JP" dirty="0"/>
              <a:t>ICS,</a:t>
            </a:r>
            <a:r>
              <a:rPr lang="ja-JP" altLang="en-US" b="0" i="0" dirty="0">
                <a:effectLst/>
                <a:latin typeface="Helvetica Neue"/>
              </a:rPr>
              <a:t> </a:t>
            </a:r>
            <a:r>
              <a:rPr lang="en-US" altLang="ja-JP" b="0" i="0" dirty="0">
                <a:effectLst/>
                <a:latin typeface="Helvetica Neue"/>
              </a:rPr>
              <a:t>WebGL</a:t>
            </a:r>
            <a:r>
              <a:rPr lang="ja-JP" altLang="en-US" b="0" i="0" dirty="0">
                <a:effectLst/>
                <a:latin typeface="Helvetica Neue"/>
              </a:rPr>
              <a:t>開発に役立つ重要な三角関数の数式・概念まとめ （</a:t>
            </a:r>
            <a:r>
              <a:rPr lang="en-US" altLang="ja-JP" b="0" i="0" dirty="0">
                <a:effectLst/>
                <a:latin typeface="Helvetica Neue"/>
              </a:rPr>
              <a:t>Three.js</a:t>
            </a:r>
            <a:r>
              <a:rPr lang="ja-JP" altLang="en-US" b="0" i="0" dirty="0">
                <a:effectLst/>
                <a:latin typeface="Helvetica Neue"/>
              </a:rPr>
              <a:t>編）</a:t>
            </a:r>
          </a:p>
          <a:p>
            <a:r>
              <a:rPr kumimoji="1" lang="en-US" altLang="ja-JP" dirty="0">
                <a:hlinkClick r:id="rId3"/>
              </a:rPr>
              <a:t>https://ics.media/entry/10657/</a:t>
            </a:r>
            <a:r>
              <a:rPr kumimoji="1" lang="en-US" altLang="ja-JP" dirty="0"/>
              <a:t> (2021/11/27)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248286C-F40A-404D-981B-1786E1095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274" y="5061727"/>
            <a:ext cx="3707426" cy="97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8F6EA-6195-4738-B35C-A855DCCF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座標系について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BF8F60-9070-43BC-AB54-5BD5EBA0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地球座標系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緯度、経度で表現する。</a:t>
            </a:r>
            <a:endParaRPr kumimoji="1" lang="en-US" altLang="ja-JP" dirty="0"/>
          </a:p>
          <a:p>
            <a:r>
              <a:rPr kumimoji="1" lang="ja-JP" altLang="en-US" dirty="0"/>
              <a:t>投影座標系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2</a:t>
            </a:r>
            <a:r>
              <a:rPr lang="ja-JP" altLang="en-US" dirty="0"/>
              <a:t>次元の</a:t>
            </a:r>
            <a:r>
              <a:rPr lang="en-US" altLang="ja-JP" dirty="0"/>
              <a:t>X,Y</a:t>
            </a:r>
            <a:r>
              <a:rPr lang="ja-JP" altLang="en-US" dirty="0"/>
              <a:t>座標に変換する。　　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A34962-61E1-4BE4-A2A2-D10E0F7A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80566"/>
            <a:ext cx="6187735" cy="28582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E764538-239F-4FC9-B30C-A04112C0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8556"/>
            <a:ext cx="5060066" cy="27376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DABD507-BA58-46F4-B016-BBC0AD1B3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4195648"/>
            <a:ext cx="3812597" cy="22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9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4386F-79ED-49CE-896D-936277C0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緯度・経度を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座標に変換する</a:t>
            </a:r>
            <a:br>
              <a:rPr kumimoji="1" lang="en-US" altLang="ja-JP" b="1" dirty="0"/>
            </a:br>
            <a:r>
              <a:rPr kumimoji="1" lang="ja-JP" altLang="en-US" b="1" dirty="0"/>
              <a:t>　　　　　　　　　　　（情報収集編）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313C1-A710-419D-B6F9-39076873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調べた結果：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- </a:t>
            </a:r>
            <a:r>
              <a:rPr lang="ja-JP" altLang="en-US" dirty="0"/>
              <a:t>三角関数を使用して、角度と半径をもとに</a:t>
            </a:r>
            <a:r>
              <a:rPr lang="en-US" altLang="ja-JP" dirty="0" err="1"/>
              <a:t>xy</a:t>
            </a:r>
            <a:r>
              <a:rPr lang="ja-JP" altLang="en-US" dirty="0"/>
              <a:t>座標を求める</a:t>
            </a:r>
            <a:endParaRPr lang="en-US" altLang="ja-JP" dirty="0"/>
          </a:p>
          <a:p>
            <a:r>
              <a:rPr lang="ja-JP" altLang="en-US" dirty="0"/>
              <a:t>問題点：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- GPS</a:t>
            </a:r>
            <a:r>
              <a:rPr lang="ja-JP" altLang="en-US" dirty="0"/>
              <a:t>は</a:t>
            </a:r>
            <a:r>
              <a:rPr lang="en-US" altLang="ja-JP" dirty="0"/>
              <a:t>3</a:t>
            </a:r>
            <a:r>
              <a:rPr lang="ja-JP" altLang="en-US" dirty="0"/>
              <a:t>次元の情報を取得してくること。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https://qiita.com/oho-sugu/items/d1a17c741bb8c443c0fd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http://www.iot-kyoto.com/satoh/2016/01/17/gis-002/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4227A7-58B8-4EA1-8F5B-B3EAEAD97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877" y="4001294"/>
            <a:ext cx="3657600" cy="2057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A70AF3-150E-4EB6-8C82-860879728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803" y="2501106"/>
            <a:ext cx="1432719" cy="14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40DF2-312C-489F-AC25-E7A44DEC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/>
              <a:t>PWM</a:t>
            </a:r>
            <a:r>
              <a:rPr kumimoji="1" lang="ja-JP" altLang="en-US" b="1" dirty="0"/>
              <a:t>制御に関して</a:t>
            </a:r>
            <a:r>
              <a:rPr lang="ja-JP" altLang="en-US" b="1" dirty="0"/>
              <a:t>（周波数の決め方）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79F82-1C61-4A58-BE4F-F5DBA4EF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周波数の決め方に関して、</a:t>
            </a:r>
            <a:r>
              <a:rPr lang="en-US" altLang="ja-JP" dirty="0"/>
              <a:t>ESC</a:t>
            </a:r>
            <a:r>
              <a:rPr lang="ja-JP" altLang="en-US" dirty="0"/>
              <a:t>のカタログを確認する必要あり。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ESC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には決められた範囲内のパルス周期とパルス幅で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PWM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信号を入力してあげないとモーターが動かない。</a:t>
            </a:r>
            <a:endParaRPr lang="en-US" altLang="ja-JP" b="0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Pixhawk</a:t>
            </a:r>
            <a:r>
              <a:rPr kumimoji="1"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PWM</a:t>
            </a:r>
            <a:r>
              <a:rPr kumimoji="1"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の信号範囲を知る必要がある。</a:t>
            </a:r>
            <a:endParaRPr kumimoji="1"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 Time = 1/</a:t>
            </a:r>
            <a:r>
              <a:rPr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周期</a:t>
            </a:r>
            <a:endParaRPr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125</a:t>
            </a:r>
            <a:r>
              <a:rPr kumimoji="1" lang="ja-JP" altLang="en-US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を代入してみる。</a:t>
            </a:r>
            <a:endParaRPr kumimoji="1" lang="en-US" altLang="ja-JP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/>
              <a:t>周波数を</a:t>
            </a:r>
            <a:r>
              <a:rPr lang="en-US" altLang="ja-JP" dirty="0"/>
              <a:t>1kHz</a:t>
            </a:r>
            <a:r>
              <a:rPr lang="ja-JP" altLang="en-US" dirty="0"/>
              <a:t>に設定してみる。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E9519EA-9AA1-4FF6-AFDE-2EE2A8E7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88" y="3276600"/>
            <a:ext cx="3376612" cy="233162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123A89-7F72-403E-99D8-FF8406A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3614737"/>
            <a:ext cx="3181350" cy="1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06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C25E3-4CF2-4A60-9F73-AAAA11F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PWM</a:t>
            </a:r>
            <a:r>
              <a:rPr kumimoji="1" lang="ja-JP" altLang="en-US" b="1" dirty="0"/>
              <a:t>制御に関して</a:t>
            </a:r>
            <a:r>
              <a:rPr lang="ja-JP" altLang="en-US" b="1" dirty="0"/>
              <a:t>（パルス幅の決め方）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76D0908-F954-47F9-8141-5A00FCFC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06" y="1816100"/>
            <a:ext cx="4814087" cy="4351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68319B5-A928-478F-842C-EB398D4C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1690688"/>
            <a:ext cx="2571750" cy="24765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BF0A63E-FD33-4BE1-BBBB-C411D91298ED}"/>
              </a:ext>
            </a:extLst>
          </p:cNvPr>
          <p:cNvSpPr/>
          <p:nvPr/>
        </p:nvSpPr>
        <p:spPr>
          <a:xfrm>
            <a:off x="1752601" y="2762251"/>
            <a:ext cx="1733550" cy="88741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D786365-0B30-4CFB-B490-2DE0B719F11A}"/>
              </a:ext>
            </a:extLst>
          </p:cNvPr>
          <p:cNvCxnSpPr>
            <a:cxnSpLocks/>
          </p:cNvCxnSpPr>
          <p:nvPr/>
        </p:nvCxnSpPr>
        <p:spPr>
          <a:xfrm flipV="1">
            <a:off x="3486151" y="2257426"/>
            <a:ext cx="4000499" cy="887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F01578-CEFB-4D4C-B5EC-6D6CC331C298}"/>
              </a:ext>
            </a:extLst>
          </p:cNvPr>
          <p:cNvSpPr txBox="1"/>
          <p:nvPr/>
        </p:nvSpPr>
        <p:spPr>
          <a:xfrm>
            <a:off x="6096000" y="5098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デューティー比＝パルス幅</a:t>
            </a:r>
            <a:r>
              <a:rPr lang="en-US" altLang="ja-JP" b="1" dirty="0"/>
              <a:t>/</a:t>
            </a:r>
            <a:r>
              <a:rPr lang="ja-JP" altLang="en-US" b="1" dirty="0"/>
              <a:t>周期</a:t>
            </a:r>
          </a:p>
        </p:txBody>
      </p:sp>
    </p:spTree>
    <p:extLst>
      <p:ext uri="{BB962C8B-B14F-4D97-AF65-F5344CB8AC3E}">
        <p14:creationId xmlns:p14="http://schemas.microsoft.com/office/powerpoint/2010/main" val="79446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68F66-BC54-42AD-8A6E-F7FFE996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PWM</a:t>
            </a:r>
            <a:r>
              <a:rPr kumimoji="1" lang="ja-JP" altLang="en-US" b="1" dirty="0"/>
              <a:t>制御に関して</a:t>
            </a:r>
            <a:r>
              <a:rPr lang="ja-JP" altLang="en-US" b="1" dirty="0"/>
              <a:t>（周波数の決め方）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BF1B93F-804A-440A-BE3A-D1A8DB4A6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33562"/>
            <a:ext cx="9067800" cy="22383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8D008D-5A7E-4C13-B04B-0D14D6C2289D}"/>
              </a:ext>
            </a:extLst>
          </p:cNvPr>
          <p:cNvSpPr txBox="1"/>
          <p:nvPr/>
        </p:nvSpPr>
        <p:spPr>
          <a:xfrm>
            <a:off x="1304925" y="4505325"/>
            <a:ext cx="7560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補足情報：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 err="1"/>
              <a:t>Kv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1[v]</a:t>
            </a:r>
            <a:r>
              <a:rPr kumimoji="1" lang="ja-JP" altLang="en-US" dirty="0"/>
              <a:t>あたりの回転数（モーターカタログ記載あり）</a:t>
            </a:r>
            <a:endParaRPr kumimoji="1" lang="en-US" altLang="ja-JP" dirty="0"/>
          </a:p>
          <a:p>
            <a:r>
              <a:rPr lang="ja-JP" altLang="en-US" dirty="0"/>
              <a:t>　極数は磁石の数（ブラシは</a:t>
            </a:r>
            <a:r>
              <a:rPr lang="en-US" altLang="ja-JP" dirty="0"/>
              <a:t>2</a:t>
            </a:r>
            <a:r>
              <a:rPr lang="ja-JP" altLang="en-US" dirty="0"/>
              <a:t>個　ブラシレスは</a:t>
            </a:r>
            <a:r>
              <a:rPr lang="en-US" altLang="ja-JP" dirty="0"/>
              <a:t>3</a:t>
            </a:r>
            <a:r>
              <a:rPr lang="ja-JP" altLang="en-US" dirty="0"/>
              <a:t>の倍数（写真</a:t>
            </a:r>
            <a:r>
              <a:rPr lang="en-US" altLang="ja-JP" dirty="0"/>
              <a:t>:6</a:t>
            </a:r>
            <a:r>
              <a:rPr lang="ja-JP" altLang="en-US" dirty="0"/>
              <a:t>個））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CC149E-A6AD-41F4-A511-0A3D7D65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3954184"/>
            <a:ext cx="2743200" cy="143160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DCA34E4-FC55-4F2A-9CAB-4418C957FBC9}"/>
              </a:ext>
            </a:extLst>
          </p:cNvPr>
          <p:cNvCxnSpPr/>
          <p:nvPr/>
        </p:nvCxnSpPr>
        <p:spPr>
          <a:xfrm flipV="1">
            <a:off x="6324600" y="4505325"/>
            <a:ext cx="2571750" cy="63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1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29BA-4493-411B-8606-E2E64FBC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PWM</a:t>
            </a:r>
            <a:r>
              <a:rPr kumimoji="1" lang="ja-JP" altLang="en-US" b="1" dirty="0"/>
              <a:t>制御の参考資料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AD25F-0DB5-423C-AF6A-8ABE2628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PWM</a:t>
            </a:r>
            <a:r>
              <a:rPr lang="ja-JP" altLang="en-US" dirty="0"/>
              <a:t>周波数の計算方法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https://sumikuni.hatenablog.com/entry/2020/08/01/063416</a:t>
            </a:r>
            <a:endParaRPr kumimoji="1" lang="en-US" altLang="ja-JP" dirty="0"/>
          </a:p>
          <a:p>
            <a:r>
              <a:rPr lang="en-US" altLang="ja-JP" dirty="0"/>
              <a:t>ESC</a:t>
            </a:r>
            <a:r>
              <a:rPr lang="ja-JP" altLang="en-US" dirty="0"/>
              <a:t>の計算方法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3"/>
              </a:rPr>
              <a:t>https://horo1929.sakura.ne.jp/hikouki52/page5203.html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5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C1112-9F98-493B-8631-0294949E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今週の実施事項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36615-56C7-4512-A21E-E0B18FBB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緯度・経度を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座標に変換する（</a:t>
            </a:r>
            <a:r>
              <a:rPr kumimoji="1" lang="en-US" altLang="ja-JP" b="1" dirty="0"/>
              <a:t>MATLAB</a:t>
            </a:r>
            <a:r>
              <a:rPr kumimoji="1" lang="ja-JP" altLang="en-US" b="1" dirty="0"/>
              <a:t>での</a:t>
            </a:r>
            <a:r>
              <a:rPr lang="ja-JP" altLang="en-US" b="1" dirty="0"/>
              <a:t>コード</a:t>
            </a:r>
            <a:r>
              <a:rPr kumimoji="1" lang="ja-JP" altLang="en-US" b="1" dirty="0"/>
              <a:t>実装）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b="1" dirty="0"/>
              <a:t>　情報収集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コード実装</a:t>
            </a:r>
            <a:endParaRPr kumimoji="1" lang="en-US" altLang="ja-JP" b="1" dirty="0"/>
          </a:p>
          <a:p>
            <a:r>
              <a:rPr lang="ja-JP" altLang="en-US" b="1" dirty="0"/>
              <a:t>赤本</a:t>
            </a:r>
            <a:r>
              <a:rPr lang="en-US" altLang="ja-JP" b="1" dirty="0"/>
              <a:t>10</a:t>
            </a:r>
            <a:r>
              <a:rPr lang="ja-JP" altLang="en-US" b="1" dirty="0"/>
              <a:t>ページを読む</a:t>
            </a:r>
            <a:endParaRPr kumimoji="1" lang="en-US" altLang="ja-JP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03D26D-40E6-4843-AA1A-FE6605DD9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916" y="2812024"/>
            <a:ext cx="1987468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44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887AD-B1CF-499B-B6B4-D9B521ED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緯度・経度を平面直角座標系</a:t>
            </a:r>
            <a:br>
              <a:rPr kumimoji="1" lang="en-US" altLang="ja-JP" b="1" dirty="0"/>
            </a:br>
            <a:r>
              <a:rPr kumimoji="1" lang="ja-JP" altLang="en-US" b="1" dirty="0"/>
              <a:t>　　　（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座標）に変換する（実装編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3E14320-EA00-43F1-A0E8-C4B27E0DE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449" y="1817489"/>
            <a:ext cx="5471893" cy="3700462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8948D5CC-F021-40BC-AA6F-ECFE5FB9AA80}"/>
              </a:ext>
            </a:extLst>
          </p:cNvPr>
          <p:cNvSpPr/>
          <p:nvPr/>
        </p:nvSpPr>
        <p:spPr>
          <a:xfrm rot="5400000">
            <a:off x="4420453" y="3167955"/>
            <a:ext cx="1524000" cy="16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AD65FE-B5B2-4514-BF79-2DDBA0F4038C}"/>
              </a:ext>
            </a:extLst>
          </p:cNvPr>
          <p:cNvSpPr txBox="1"/>
          <p:nvPr/>
        </p:nvSpPr>
        <p:spPr>
          <a:xfrm>
            <a:off x="682527" y="5328986"/>
            <a:ext cx="10296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参考文献：</a:t>
            </a:r>
            <a:endParaRPr lang="en-US" altLang="ja-JP" dirty="0"/>
          </a:p>
          <a:p>
            <a:r>
              <a:rPr lang="en-US" altLang="ja-JP" b="0" i="0" u="none" strike="noStrike" dirty="0">
                <a:solidFill>
                  <a:srgbClr val="3F3F3F"/>
                </a:solidFill>
                <a:effectLst/>
                <a:latin typeface="-apple-system"/>
                <a:hlinkClick r:id="rId3"/>
              </a:rPr>
              <a:t>sw1227’s diary</a:t>
            </a:r>
            <a:r>
              <a:rPr lang="en-US" altLang="ja-JP" b="0" i="0" u="none" strike="noStrike" dirty="0">
                <a:solidFill>
                  <a:srgbClr val="3F3F3F"/>
                </a:solidFill>
                <a:effectLst/>
                <a:latin typeface="-apple-system"/>
              </a:rPr>
              <a:t>,</a:t>
            </a: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緯度経度と平面直角座標の相互変換を実装するための数式</a:t>
            </a:r>
            <a:r>
              <a:rPr lang="en-US" altLang="ja-JP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,</a:t>
            </a:r>
          </a:p>
          <a:p>
            <a:r>
              <a:rPr lang="en-US" altLang="ja-JP" b="1" i="0" dirty="0">
                <a:solidFill>
                  <a:srgbClr val="3F3F3F"/>
                </a:solidFill>
                <a:effectLst/>
                <a:latin typeface="-apple-system"/>
                <a:hlinkClick r:id="rId5"/>
              </a:rPr>
              <a:t>https://sw1227.hatenablog.com/entry/2018/11/30/200702#f-df1d995b</a:t>
            </a:r>
            <a:r>
              <a:rPr lang="en-US" altLang="ja-JP" b="1" dirty="0">
                <a:solidFill>
                  <a:srgbClr val="333333"/>
                </a:solidFill>
                <a:latin typeface="-apple-system"/>
              </a:rPr>
              <a:t> (2021/11/30</a:t>
            </a:r>
            <a:r>
              <a:rPr lang="ja-JP" altLang="en-US" b="1" dirty="0">
                <a:solidFill>
                  <a:srgbClr val="333333"/>
                </a:solidFill>
                <a:latin typeface="-apple-system"/>
              </a:rPr>
              <a:t>）</a:t>
            </a:r>
            <a:endParaRPr lang="en-US" altLang="ja-JP" b="1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地球は丸い！だから○○しています。、</a:t>
            </a:r>
            <a:r>
              <a:rPr lang="en-US" altLang="ja-JP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hlinkClick r:id="rId6"/>
              </a:rPr>
              <a:t>https://www.sugi-chou.jp/?p=927</a:t>
            </a:r>
            <a:r>
              <a:rPr lang="ja-JP" altLang="en-US" dirty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dirty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2021/11/30</a:t>
            </a:r>
            <a:r>
              <a:rPr lang="ja-JP" altLang="en-US" dirty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ja-JP" altLang="en-US" b="0" i="0" dirty="0">
              <a:solidFill>
                <a:srgbClr val="212529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854637-DE9D-4F00-A959-406182AA1798}"/>
              </a:ext>
            </a:extLst>
          </p:cNvPr>
          <p:cNvSpPr txBox="1"/>
          <p:nvPr/>
        </p:nvSpPr>
        <p:spPr>
          <a:xfrm>
            <a:off x="3649861" y="158235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①：使用する情報を把握する。</a:t>
            </a:r>
            <a:endParaRPr lang="en-US" altLang="ja-JP" b="1" dirty="0"/>
          </a:p>
          <a:p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C7E9BF-CADE-457D-88F8-4BFE73B73BE0}"/>
              </a:ext>
            </a:extLst>
          </p:cNvPr>
          <p:cNvSpPr txBox="1"/>
          <p:nvPr/>
        </p:nvSpPr>
        <p:spPr>
          <a:xfrm>
            <a:off x="7239000" y="274439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どれだけつぶれているか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球面の距離を水平距離に補正するためのもの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30B1072-0509-47A2-8349-1D6C211B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7" y="4765570"/>
            <a:ext cx="57871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②：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パラメータ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m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ϕ0,λ0,a,F,m0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 を既知として、</a:t>
            </a:r>
            <a:endParaRPr kumimoji="0" lang="en-US" altLang="ja-JP" sz="1600" b="1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平面直角座標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x,y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を緯度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ϕ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と経度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λ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に変換すること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です。</a:t>
            </a:r>
            <a:r>
              <a:rPr kumimoji="0" lang="ja-JP" altLang="ja-JP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1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6BFB9-D6EC-4E27-87C5-2F69172A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緯度・経度を平面直角座標系</a:t>
            </a:r>
            <a:br>
              <a:rPr kumimoji="1" lang="en-US" altLang="ja-JP" b="1" dirty="0"/>
            </a:br>
            <a:r>
              <a:rPr kumimoji="1" lang="ja-JP" altLang="en-US" b="1" dirty="0"/>
              <a:t>　　　（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座標）に変換する（情報収集）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2FD9E8C-F98E-4307-9006-2357865ED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973" y="1707294"/>
            <a:ext cx="2274997" cy="258452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03212366-B54B-444F-BC7E-71B809DCB7D8}"/>
              </a:ext>
            </a:extLst>
          </p:cNvPr>
          <p:cNvSpPr/>
          <p:nvPr/>
        </p:nvSpPr>
        <p:spPr>
          <a:xfrm rot="5400000">
            <a:off x="5677557" y="3948029"/>
            <a:ext cx="594337" cy="1055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86C96E-59C1-42BB-B888-F528A6E1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818" y="4920970"/>
            <a:ext cx="3063213" cy="188505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6D3B353-9021-4615-83CC-E728CAE31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5153885"/>
            <a:ext cx="3590925" cy="14192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4BA169-D73A-4C80-9187-847B109E5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031" y="1600200"/>
            <a:ext cx="3590925" cy="2798708"/>
          </a:xfrm>
          <a:prstGeom prst="rect">
            <a:avLst/>
          </a:prstGeom>
        </p:spPr>
      </p:pic>
      <p:sp>
        <p:nvSpPr>
          <p:cNvPr id="9" name="矢印: 左右 8">
            <a:extLst>
              <a:ext uri="{FF2B5EF4-FFF2-40B4-BE49-F238E27FC236}">
                <a16:creationId xmlns:a16="http://schemas.microsoft.com/office/drawing/2014/main" id="{7E11465F-744A-446E-A46C-CBB69274D6B2}"/>
              </a:ext>
            </a:extLst>
          </p:cNvPr>
          <p:cNvSpPr/>
          <p:nvPr/>
        </p:nvSpPr>
        <p:spPr>
          <a:xfrm>
            <a:off x="5251126" y="2455153"/>
            <a:ext cx="1466390" cy="9334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1F3363-8656-4C62-9E94-5DDA10C71F24}"/>
              </a:ext>
            </a:extLst>
          </p:cNvPr>
          <p:cNvSpPr txBox="1"/>
          <p:nvPr/>
        </p:nvSpPr>
        <p:spPr>
          <a:xfrm>
            <a:off x="5253131" y="1266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国土地理院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632D7C0-CC54-4A6E-AC5D-087034FCAFEE}"/>
              </a:ext>
            </a:extLst>
          </p:cNvPr>
          <p:cNvSpPr txBox="1"/>
          <p:nvPr/>
        </p:nvSpPr>
        <p:spPr>
          <a:xfrm>
            <a:off x="6502573" y="4470795"/>
            <a:ext cx="5307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目標：</a:t>
            </a:r>
            <a:endParaRPr kumimoji="1" lang="en-US" altLang="ja-JP" b="1" dirty="0"/>
          </a:p>
          <a:p>
            <a:r>
              <a:rPr lang="en-US" altLang="ja-JP" b="1" dirty="0" err="1"/>
              <a:t>Matlab</a:t>
            </a:r>
            <a:r>
              <a:rPr lang="en-US" altLang="ja-JP" b="1" dirty="0"/>
              <a:t>/Simulink</a:t>
            </a:r>
            <a:r>
              <a:rPr lang="ja-JP" altLang="en-US" b="1" dirty="0"/>
              <a:t>で緯度経度を</a:t>
            </a:r>
            <a:r>
              <a:rPr lang="en-US" altLang="ja-JP" b="1" dirty="0" err="1"/>
              <a:t>xy</a:t>
            </a:r>
            <a:r>
              <a:rPr lang="ja-JP" altLang="en-US" b="1" dirty="0"/>
              <a:t>座標に変換する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3520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36E1B67-8C77-4B37-B9BF-ADEC2BE6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394" y="1877970"/>
            <a:ext cx="3021211" cy="21795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42655F1-3FA2-44B2-A366-1C5DE5B5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/>
              <a:t>緯度・経度を平面直角座標系</a:t>
            </a:r>
            <a:br>
              <a:rPr kumimoji="1" lang="en-US" altLang="ja-JP" b="1" dirty="0"/>
            </a:br>
            <a:r>
              <a:rPr kumimoji="1" lang="ja-JP" altLang="en-US" b="1" dirty="0"/>
              <a:t>　　　（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座標）に変換する（情報収集）</a:t>
            </a:r>
            <a:endParaRPr kumimoji="1" lang="ja-JP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4780D4-188C-4ECC-B480-66E1960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838" y="4211060"/>
            <a:ext cx="5787162" cy="1877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パラメータ</a:t>
            </a: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:</a:t>
            </a:r>
          </a:p>
          <a:p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 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=&gt;</a:t>
            </a:r>
            <a:r>
              <a:rPr kumimoji="0" lang="ja-JP" altLang="en-US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 平面直角座標系原点の緯度経度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[rad]</a:t>
            </a:r>
          </a:p>
          <a:p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en-US" altLang="ja-JP" sz="1600" dirty="0">
                <a:solidFill>
                  <a:srgbClr val="3F3F3F"/>
                </a:solidFill>
                <a:ea typeface="MathJax_Math-italic"/>
              </a:rPr>
              <a:t> =&gt; </a:t>
            </a:r>
            <a:r>
              <a:rPr kumimoji="0" lang="ja-JP" altLang="en-US" sz="1600" dirty="0">
                <a:solidFill>
                  <a:srgbClr val="3F3F3F"/>
                </a:solidFill>
                <a:ea typeface="MathJax_Math-italic"/>
              </a:rPr>
              <a:t>楕円体の長半径及び逆扁平率（潰れているか）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Arial" panose="020B0604020202020204" pitchFamily="34" charset="0"/>
              <a:ea typeface="MathJax_Main"/>
            </a:endParaRPr>
          </a:p>
          <a:p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M</a:t>
            </a: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en-US" sz="1100" b="1" dirty="0">
                <a:solidFill>
                  <a:srgbClr val="3F3F3F"/>
                </a:solidFill>
                <a:ea typeface="MathJax_Main"/>
              </a:rPr>
              <a:t> 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=&gt;  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x</a:t>
            </a: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軸上の縮尺係数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0.9999</a:t>
            </a: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（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 </a:t>
            </a: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球体 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=&gt;</a:t>
            </a: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平面にするための補正）</a:t>
            </a:r>
            <a:endParaRPr kumimoji="0" lang="en-US" altLang="ja-JP" sz="1400" b="1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Arial" panose="020B0604020202020204" pitchFamily="34" charset="0"/>
              <a:ea typeface="MathJax_Main"/>
            </a:endParaRPr>
          </a:p>
          <a:p>
            <a:endParaRPr kumimoji="0" lang="en-US" altLang="ja-JP" sz="1600" b="1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パラメータ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m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ϕ0,λ0,a,F,m0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 を既知として、</a:t>
            </a:r>
            <a:endParaRPr kumimoji="0" lang="en-US" altLang="ja-JP" sz="1600" b="1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平面直角座標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x,y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を緯度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ϕ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と経度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λ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に変換すること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です。</a:t>
            </a:r>
            <a:r>
              <a:rPr kumimoji="0" lang="ja-JP" altLang="ja-JP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C765A6-DBEF-47F7-9F74-DA1B4FF4DD67}"/>
              </a:ext>
            </a:extLst>
          </p:cNvPr>
          <p:cNvSpPr txBox="1"/>
          <p:nvPr/>
        </p:nvSpPr>
        <p:spPr>
          <a:xfrm>
            <a:off x="1407226" y="5838394"/>
            <a:ext cx="8410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参考文献：</a:t>
            </a:r>
            <a:endParaRPr lang="en-US" altLang="ja-JP" b="1" dirty="0"/>
          </a:p>
          <a:p>
            <a:r>
              <a:rPr lang="en-US" altLang="ja-JP" b="0" i="0" u="none" strike="noStrike" dirty="0">
                <a:solidFill>
                  <a:srgbClr val="3F3F3F"/>
                </a:solidFill>
                <a:effectLst/>
                <a:latin typeface="-apple-system"/>
                <a:hlinkClick r:id="rId3"/>
              </a:rPr>
              <a:t>sw1227’s diary</a:t>
            </a:r>
            <a:r>
              <a:rPr lang="en-US" altLang="ja-JP" b="0" i="0" u="none" strike="noStrike" dirty="0">
                <a:solidFill>
                  <a:srgbClr val="3F3F3F"/>
                </a:solidFill>
                <a:effectLst/>
                <a:latin typeface="-apple-system"/>
              </a:rPr>
              <a:t>,</a:t>
            </a: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緯度経度と平面直角座標の相互変換を実装するための数式</a:t>
            </a:r>
            <a:r>
              <a:rPr lang="en-US" altLang="ja-JP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,</a:t>
            </a:r>
          </a:p>
          <a:p>
            <a:r>
              <a:rPr lang="en-US" altLang="ja-JP" b="1" i="0" dirty="0">
                <a:solidFill>
                  <a:srgbClr val="3F3F3F"/>
                </a:solidFill>
                <a:effectLst/>
                <a:latin typeface="-apple-system"/>
                <a:hlinkClick r:id="rId5"/>
              </a:rPr>
              <a:t>https://sw1227.hatenablog.com/entry/2018/11/30/200702#f-df1d995b</a:t>
            </a:r>
            <a:r>
              <a:rPr lang="en-US" altLang="ja-JP" b="1" dirty="0">
                <a:solidFill>
                  <a:srgbClr val="333333"/>
                </a:solidFill>
                <a:latin typeface="-apple-system"/>
              </a:rPr>
              <a:t> (2021/11/30)</a:t>
            </a:r>
            <a:endParaRPr lang="ja-JP" altLang="en-US" b="1" i="0" dirty="0">
              <a:solidFill>
                <a:srgbClr val="3F3F3F"/>
              </a:solidFill>
              <a:effectLst/>
              <a:latin typeface="-apple-system"/>
            </a:endParaRPr>
          </a:p>
          <a:p>
            <a:endParaRPr lang="en-US" altLang="ja-JP" b="0" i="0" dirty="0">
              <a:solidFill>
                <a:srgbClr val="3F3F3F"/>
              </a:solidFill>
              <a:effectLst/>
              <a:latin typeface="-apple-system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9B08AD2-6A24-4C8F-B63D-41FEF23B7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50" y="1577023"/>
            <a:ext cx="3104771" cy="25941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46CAED-FBD6-452E-83B5-0124715C3854}"/>
              </a:ext>
            </a:extLst>
          </p:cNvPr>
          <p:cNvSpPr txBox="1"/>
          <p:nvPr/>
        </p:nvSpPr>
        <p:spPr>
          <a:xfrm>
            <a:off x="9054876" y="147486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python</a:t>
            </a:r>
            <a:endParaRPr kumimoji="1" lang="ja-JP" altLang="en-US" b="1" dirty="0"/>
          </a:p>
        </p:txBody>
      </p:sp>
      <p:pic>
        <p:nvPicPr>
          <p:cNvPr id="9" name="コンテンツ プレースホルダー 3">
            <a:extLst>
              <a:ext uri="{FF2B5EF4-FFF2-40B4-BE49-F238E27FC236}">
                <a16:creationId xmlns:a16="http://schemas.microsoft.com/office/drawing/2014/main" id="{136294BA-84C0-4CA6-B282-673C37FED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248" y="1844198"/>
            <a:ext cx="2274997" cy="258452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34FAD20E-E537-4E9C-9A02-811A26B8E819}"/>
              </a:ext>
            </a:extLst>
          </p:cNvPr>
          <p:cNvSpPr/>
          <p:nvPr/>
        </p:nvSpPr>
        <p:spPr>
          <a:xfrm>
            <a:off x="3257550" y="2428875"/>
            <a:ext cx="1152525" cy="120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67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CF7B3-5134-44ED-B2FB-78305906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/>
              <a:t>緯度・経度を平面直角座標系</a:t>
            </a:r>
            <a:br>
              <a:rPr kumimoji="1" lang="en-US" altLang="ja-JP" b="1" dirty="0"/>
            </a:br>
            <a:r>
              <a:rPr kumimoji="1" lang="ja-JP" altLang="en-US" b="1" dirty="0"/>
              <a:t>　　　（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座標）に変換する（コード実装）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605C3A1-0BE3-4C1E-BA72-48B782409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34" y="1806575"/>
            <a:ext cx="6869532" cy="4351338"/>
          </a:xfrm>
        </p:spPr>
      </p:pic>
    </p:spTree>
    <p:extLst>
      <p:ext uri="{BB962C8B-B14F-4D97-AF65-F5344CB8AC3E}">
        <p14:creationId xmlns:p14="http://schemas.microsoft.com/office/powerpoint/2010/main" val="3049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08849-B96E-4305-BA69-4F991A32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/>
              <a:t>緯度・経度を平面直角座標系</a:t>
            </a:r>
            <a:br>
              <a:rPr kumimoji="1" lang="en-US" altLang="ja-JP" b="1" dirty="0"/>
            </a:br>
            <a:r>
              <a:rPr kumimoji="1" lang="ja-JP" altLang="en-US" b="1" dirty="0"/>
              <a:t>　　　（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座標）に変換する（コード実装）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FEC1249-9AD5-4B5F-BF95-97C54A035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4" y="1690688"/>
            <a:ext cx="6341661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D2020A-D20E-4D2A-8194-72EA75BA826D}"/>
              </a:ext>
            </a:extLst>
          </p:cNvPr>
          <p:cNvSpPr txBox="1"/>
          <p:nvPr/>
        </p:nvSpPr>
        <p:spPr>
          <a:xfrm>
            <a:off x="3372177" y="5410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今後エラーの解決を行う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7932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6FEAC-DB03-4642-96B3-78B06B93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今後の実施事項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60B98-D93C-4A96-AEEB-D4AA36219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緯度・経度を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座標に変換する（問題解決・</a:t>
            </a:r>
            <a:r>
              <a:rPr kumimoji="1" lang="en-US" altLang="ja-JP" b="1" dirty="0"/>
              <a:t>Simulink</a:t>
            </a:r>
            <a:r>
              <a:rPr kumimoji="1" lang="ja-JP" altLang="en-US" b="1" dirty="0"/>
              <a:t>実装）</a:t>
            </a:r>
            <a:endParaRPr kumimoji="1" lang="en-US" altLang="ja-JP" b="1" dirty="0"/>
          </a:p>
          <a:p>
            <a:r>
              <a:rPr lang="en-US" altLang="ja-JP" b="1" dirty="0"/>
              <a:t>PWM</a:t>
            </a:r>
            <a:r>
              <a:rPr lang="ja-JP" altLang="en-US" b="1" dirty="0"/>
              <a:t>での</a:t>
            </a:r>
            <a:r>
              <a:rPr lang="en-US" altLang="ja-JP" b="1" dirty="0"/>
              <a:t>rover</a:t>
            </a:r>
            <a:r>
              <a:rPr lang="ja-JP" altLang="en-US" b="1" dirty="0"/>
              <a:t>モーター制御（再度原因分析と解決方法）</a:t>
            </a:r>
            <a:endParaRPr lang="en-US" altLang="ja-JP" b="1" dirty="0"/>
          </a:p>
          <a:p>
            <a:r>
              <a:rPr kumimoji="1" lang="ja-JP" altLang="en-US" b="1" dirty="0"/>
              <a:t>赤本</a:t>
            </a:r>
            <a:r>
              <a:rPr kumimoji="1" lang="en-US" altLang="ja-JP" b="1" dirty="0"/>
              <a:t>10</a:t>
            </a:r>
            <a:r>
              <a:rPr kumimoji="1" lang="ja-JP" altLang="en-US" b="1" dirty="0"/>
              <a:t>ページ読む</a:t>
            </a:r>
            <a:endParaRPr kumimoji="1" lang="en-US" altLang="ja-JP" b="1" dirty="0"/>
          </a:p>
          <a:p>
            <a:endParaRPr kumimoji="1" lang="en-US" altLang="ja-JP" b="1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04313E-DCE5-4EE6-8C4A-B6CA5C4A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491" y="3153898"/>
            <a:ext cx="1987468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3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6BFB9-D6EC-4E27-87C5-2F69172A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緯度・経度を平面直角座標系</a:t>
            </a:r>
            <a:br>
              <a:rPr kumimoji="1" lang="en-US" altLang="ja-JP" b="1" dirty="0"/>
            </a:br>
            <a:r>
              <a:rPr kumimoji="1" lang="ja-JP" altLang="en-US" b="1" dirty="0"/>
              <a:t>　　　（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座標）に変換する（</a:t>
            </a:r>
            <a:r>
              <a:rPr lang="ja-JP" altLang="en-US" b="1" dirty="0"/>
              <a:t>実装編１</a:t>
            </a:r>
            <a:r>
              <a:rPr kumimoji="1" lang="ja-JP" altLang="en-US" b="1" dirty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2FD9E8C-F98E-4307-9006-2357865ED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089" y="1400885"/>
            <a:ext cx="1693000" cy="192334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03212366-B54B-444F-BC7E-71B809DCB7D8}"/>
              </a:ext>
            </a:extLst>
          </p:cNvPr>
          <p:cNvSpPr/>
          <p:nvPr/>
        </p:nvSpPr>
        <p:spPr>
          <a:xfrm rot="5400000">
            <a:off x="5256525" y="2536165"/>
            <a:ext cx="967997" cy="1597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86C96E-59C1-42BB-B888-F528A6E1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94" y="4350585"/>
            <a:ext cx="4390178" cy="27016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28AC46-D124-4E2C-B1FE-D8D661C01E38}"/>
              </a:ext>
            </a:extLst>
          </p:cNvPr>
          <p:cNvSpPr txBox="1"/>
          <p:nvPr/>
        </p:nvSpPr>
        <p:spPr>
          <a:xfrm>
            <a:off x="1321501" y="5927015"/>
            <a:ext cx="8410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参考文献：</a:t>
            </a:r>
            <a:endParaRPr lang="en-US" altLang="ja-JP" dirty="0"/>
          </a:p>
          <a:p>
            <a:r>
              <a:rPr lang="en-US" altLang="ja-JP" b="0" i="0" u="none" strike="noStrike" dirty="0">
                <a:solidFill>
                  <a:srgbClr val="3F3F3F"/>
                </a:solidFill>
                <a:effectLst/>
                <a:latin typeface="-apple-system"/>
                <a:hlinkClick r:id="rId4"/>
              </a:rPr>
              <a:t>sw1227’s diary</a:t>
            </a:r>
            <a:r>
              <a:rPr lang="en-US" altLang="ja-JP" b="0" i="0" u="none" strike="noStrike" dirty="0">
                <a:solidFill>
                  <a:srgbClr val="3F3F3F"/>
                </a:solidFill>
                <a:effectLst/>
                <a:latin typeface="-apple-system"/>
              </a:rPr>
              <a:t>,</a:t>
            </a: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-apple-system"/>
                <a:hlinkClick r:id="rId5"/>
              </a:rPr>
              <a:t>緯度経度と平面直角座標の相互変換を実装するための数式</a:t>
            </a:r>
            <a:r>
              <a:rPr lang="en-US" altLang="ja-JP" b="1" i="0" u="none" strike="noStrike" dirty="0">
                <a:solidFill>
                  <a:srgbClr val="333333"/>
                </a:solidFill>
                <a:effectLst/>
                <a:latin typeface="-apple-system"/>
              </a:rPr>
              <a:t>,</a:t>
            </a:r>
          </a:p>
          <a:p>
            <a:r>
              <a:rPr lang="en-US" altLang="ja-JP" b="1" i="0" dirty="0">
                <a:solidFill>
                  <a:srgbClr val="3F3F3F"/>
                </a:solidFill>
                <a:effectLst/>
                <a:latin typeface="-apple-system"/>
                <a:hlinkClick r:id="rId6"/>
              </a:rPr>
              <a:t>https://sw1227.hatenablog.com/entry/2018/11/30/200702#f-df1d995b</a:t>
            </a:r>
            <a:r>
              <a:rPr lang="en-US" altLang="ja-JP" b="1" dirty="0">
                <a:solidFill>
                  <a:srgbClr val="333333"/>
                </a:solidFill>
                <a:latin typeface="-apple-system"/>
              </a:rPr>
              <a:t> (2021/11/30)</a:t>
            </a:r>
            <a:endParaRPr lang="ja-JP" altLang="en-US" b="1" i="0" dirty="0">
              <a:solidFill>
                <a:srgbClr val="3F3F3F"/>
              </a:solidFill>
              <a:effectLst/>
              <a:latin typeface="-apple-system"/>
            </a:endParaRPr>
          </a:p>
          <a:p>
            <a:endParaRPr lang="en-US" altLang="ja-JP" b="0" i="0" dirty="0">
              <a:solidFill>
                <a:srgbClr val="3F3F3F"/>
              </a:solidFill>
              <a:effectLst/>
              <a:latin typeface="-apple-system"/>
            </a:endParaRPr>
          </a:p>
        </p:txBody>
      </p:sp>
      <p:pic>
        <p:nvPicPr>
          <p:cNvPr id="10" name="コンテンツ プレースホルダー 3">
            <a:extLst>
              <a:ext uri="{FF2B5EF4-FFF2-40B4-BE49-F238E27FC236}">
                <a16:creationId xmlns:a16="http://schemas.microsoft.com/office/drawing/2014/main" id="{FFB78782-9894-4BBC-A2DF-BA9564BD6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477" y="1264500"/>
            <a:ext cx="3247934" cy="219647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B9091F-AD55-4FC4-A54F-879D197F5A63}"/>
              </a:ext>
            </a:extLst>
          </p:cNvPr>
          <p:cNvSpPr txBox="1"/>
          <p:nvPr/>
        </p:nvSpPr>
        <p:spPr>
          <a:xfrm>
            <a:off x="7269251" y="1507778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どれだけつぶれているか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球面の距離を水平距離に補正するためのもの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02A7444-4661-4508-96FA-160FF8BC9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41" y="3855896"/>
            <a:ext cx="57871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②：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パラメータ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m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ϕ0,λ0,a,F,m0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 を既知として、</a:t>
            </a:r>
            <a:endParaRPr kumimoji="0" lang="en-US" altLang="ja-JP" sz="1600" b="1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平面直角座標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x,y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を緯度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ϕ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ϕ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と経度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MathJax_Math-italic"/>
              </a:rPr>
              <a:t>λ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λ</a:t>
            </a:r>
            <a:r>
              <a:rPr kumimoji="0" lang="ja-JP" altLang="ja-JP" sz="1600" b="1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に変換すること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  <a:ea typeface="-apple-system"/>
              </a:rPr>
              <a:t>です。</a:t>
            </a:r>
            <a:r>
              <a:rPr kumimoji="0" lang="ja-JP" altLang="ja-JP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B055B15-1A38-470E-BEF6-141AD9C59C17}"/>
              </a:ext>
            </a:extLst>
          </p:cNvPr>
          <p:cNvSpPr/>
          <p:nvPr/>
        </p:nvSpPr>
        <p:spPr>
          <a:xfrm rot="5400000">
            <a:off x="5436076" y="4527118"/>
            <a:ext cx="608894" cy="824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31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A48A9-7B42-4507-A696-B92BE632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/>
              <a:t>緯度・経度を平面直角座標系</a:t>
            </a:r>
            <a:br>
              <a:rPr kumimoji="1" lang="en-US" altLang="ja-JP" b="1" dirty="0"/>
            </a:br>
            <a:r>
              <a:rPr kumimoji="1" lang="ja-JP" altLang="en-US" b="1" dirty="0"/>
              <a:t>　　（</a:t>
            </a:r>
            <a:r>
              <a:rPr kumimoji="1" lang="en-US" altLang="ja-JP" b="1" dirty="0" err="1"/>
              <a:t>xy</a:t>
            </a:r>
            <a:r>
              <a:rPr kumimoji="1" lang="ja-JP" altLang="en-US" b="1" dirty="0"/>
              <a:t>座標）に変換する（情報収集編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6A795-6F15-4AA1-A77E-80AE68A4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平面直角座標系とは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b="1" i="0" dirty="0">
                <a:solidFill>
                  <a:srgbClr val="3F3F3F"/>
                </a:solidFill>
                <a:effectLst/>
                <a:latin typeface="-apple-system"/>
              </a:rPr>
              <a:t>ある地点を原点とし</a:t>
            </a:r>
            <a:r>
              <a:rPr lang="ja-JP" altLang="en-US" b="0" i="0" dirty="0">
                <a:solidFill>
                  <a:srgbClr val="3F3F3F"/>
                </a:solidFill>
                <a:effectLst/>
                <a:latin typeface="-apple-system"/>
              </a:rPr>
              <a:t>、その近辺で地球が平坦であるとしたもの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日本では、</a:t>
            </a:r>
            <a:r>
              <a:rPr lang="en-US" altLang="ja-JP" dirty="0"/>
              <a:t>19</a:t>
            </a:r>
            <a:r>
              <a:rPr lang="ja-JP" altLang="en-US" dirty="0"/>
              <a:t>ゾーンの原点存在している。</a:t>
            </a:r>
            <a:endParaRPr kumimoji="1" lang="en-US" altLang="ja-JP" dirty="0"/>
          </a:p>
          <a:p>
            <a:r>
              <a:rPr lang="ja-JP" altLang="en-US" b="1" dirty="0"/>
              <a:t>実装方法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  <a:r>
              <a:rPr kumimoji="1" lang="ja-JP" altLang="en-US" dirty="0"/>
              <a:t>国土地理院での公式を使用する。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測地系、平面直角座標系、緯度経度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71ACD1A-2B32-45D5-9019-CC628883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553" y="3663950"/>
            <a:ext cx="1794322" cy="20383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06EBF4D-1AB7-45E9-B0D8-EA91E9E4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59" y="3573462"/>
            <a:ext cx="2166756" cy="212883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7BDB51-84A8-41C3-BDC5-2A619F0E5863}"/>
              </a:ext>
            </a:extLst>
          </p:cNvPr>
          <p:cNvSpPr txBox="1"/>
          <p:nvPr/>
        </p:nvSpPr>
        <p:spPr>
          <a:xfrm>
            <a:off x="1114425" y="5716588"/>
            <a:ext cx="9676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参考文献：</a:t>
            </a:r>
            <a:endParaRPr kumimoji="1" lang="en-US" altLang="ja-JP" dirty="0"/>
          </a:p>
          <a:p>
            <a:r>
              <a:rPr lang="ja-JP" altLang="en-US" dirty="0"/>
              <a:t>石井大輔、緯度・経度から平面直角座標系への変換について、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https://catalog.lib.kyushu-u.ac.jp/opac_download_md/17069/2006-1.pdf</a:t>
            </a:r>
            <a:r>
              <a:rPr lang="ja-JP" altLang="en-US" dirty="0"/>
              <a:t>（</a:t>
            </a:r>
            <a:r>
              <a:rPr lang="en-US" altLang="ja-JP" dirty="0"/>
              <a:t>2021/11/30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12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1269</Words>
  <Application>Microsoft Office PowerPoint</Application>
  <PresentationFormat>ワイド画面</PresentationFormat>
  <Paragraphs>123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-apple-system</vt:lpstr>
      <vt:lpstr>Helvetica Neue</vt:lpstr>
      <vt:lpstr>Meiryo UI</vt:lpstr>
      <vt:lpstr>メイリオ</vt:lpstr>
      <vt:lpstr>游ゴシック</vt:lpstr>
      <vt:lpstr>游ゴシック Light</vt:lpstr>
      <vt:lpstr>Arial</vt:lpstr>
      <vt:lpstr>Office テーマ</vt:lpstr>
      <vt:lpstr>週報</vt:lpstr>
      <vt:lpstr>今週の実施事項</vt:lpstr>
      <vt:lpstr>緯度・経度を平面直角座標系 　　　（xy座標）に変換する（情報収集）</vt:lpstr>
      <vt:lpstr>緯度・経度を平面直角座標系 　　　（xy座標）に変換する（情報収集）</vt:lpstr>
      <vt:lpstr>緯度・経度を平面直角座標系 　　　（xy座標）に変換する（コード実装）</vt:lpstr>
      <vt:lpstr>緯度・経度を平面直角座標系 　　　（xy座標）に変換する（コード実装）</vt:lpstr>
      <vt:lpstr>今後の実施事項</vt:lpstr>
      <vt:lpstr>緯度・経度を平面直角座標系 　　　（xy座標）に変換する（実装編１）</vt:lpstr>
      <vt:lpstr>緯度・経度を平面直角座標系 　　（xy座標）に変換する（情報収集編1）</vt:lpstr>
      <vt:lpstr>緯度、経度から距離を求める方法</vt:lpstr>
      <vt:lpstr>極座標系から平面直角座標系に変換する　　　　　（球=&gt;平面）</vt:lpstr>
      <vt:lpstr>GPSによる測位仕組み</vt:lpstr>
      <vt:lpstr>緯度・経度をxy座標に変換する 　　　　　　　　　　　（情報収集編）</vt:lpstr>
      <vt:lpstr>座標系について</vt:lpstr>
      <vt:lpstr>緯度・経度をxy座標に変換する 　　　　　　　　　　　（情報収集編）</vt:lpstr>
      <vt:lpstr>PWM制御に関して（周波数の決め方）</vt:lpstr>
      <vt:lpstr>PWM制御に関して（パルス幅の決め方）</vt:lpstr>
      <vt:lpstr>PWM制御に関して（周波数の決め方）</vt:lpstr>
      <vt:lpstr>PWM制御の参考資料</vt:lpstr>
      <vt:lpstr>緯度・経度を平面直角座標系 　　　（xy座標）に変換する（実装編1）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週報</dc:title>
  <dc:creator>山田　竜輝</dc:creator>
  <cp:lastModifiedBy>山田　竜輝</cp:lastModifiedBy>
  <cp:revision>149</cp:revision>
  <dcterms:created xsi:type="dcterms:W3CDTF">2021-11-27T02:45:53Z</dcterms:created>
  <dcterms:modified xsi:type="dcterms:W3CDTF">2021-12-03T10:30:30Z</dcterms:modified>
</cp:coreProperties>
</file>