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0" r:id="rId3"/>
    <p:sldId id="257" r:id="rId4"/>
    <p:sldId id="272" r:id="rId5"/>
    <p:sldId id="264" r:id="rId6"/>
    <p:sldId id="266" r:id="rId7"/>
    <p:sldId id="265" r:id="rId8"/>
    <p:sldId id="267" r:id="rId9"/>
    <p:sldId id="268" r:id="rId10"/>
    <p:sldId id="269" r:id="rId11"/>
    <p:sldId id="258" r:id="rId12"/>
    <p:sldId id="271"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CDC05-EAD6-4F5E-971E-5D70DC43253F}" type="datetimeFigureOut">
              <a:rPr kumimoji="1" lang="ja-JP" altLang="en-US" smtClean="0"/>
              <a:t>2021/12/14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33A70-F478-4764-AE3A-A4DAFEABAC36}" type="slidenum">
              <a:rPr kumimoji="1" lang="ja-JP" altLang="en-US" smtClean="0"/>
              <a:t>‹#›</a:t>
            </a:fld>
            <a:endParaRPr kumimoji="1" lang="ja-JP" altLang="en-US"/>
          </a:p>
        </p:txBody>
      </p:sp>
    </p:spTree>
    <p:extLst>
      <p:ext uri="{BB962C8B-B14F-4D97-AF65-F5344CB8AC3E}">
        <p14:creationId xmlns:p14="http://schemas.microsoft.com/office/powerpoint/2010/main" val="27168828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i="0" dirty="0">
                <a:solidFill>
                  <a:srgbClr val="444444"/>
                </a:solidFill>
                <a:effectLst/>
                <a:latin typeface="Arial" panose="020B0604020202020204" pitchFamily="34" charset="0"/>
              </a:rPr>
              <a:t>非同期</a:t>
            </a:r>
            <a:r>
              <a:rPr lang="ja-JP" altLang="en-US" b="0" i="0" dirty="0">
                <a:solidFill>
                  <a:srgbClr val="444444"/>
                </a:solidFill>
                <a:effectLst/>
                <a:latin typeface="Arial" panose="020B0604020202020204" pitchFamily="34" charset="0"/>
              </a:rPr>
              <a:t>処理とは、あるタスクを実行している最中に、その処理を止めることなく別のタスクを実行できる方式を指します。</a:t>
            </a:r>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5</a:t>
            </a:fld>
            <a:endParaRPr kumimoji="1" lang="ja-JP" altLang="en-US"/>
          </a:p>
        </p:txBody>
      </p:sp>
    </p:spTree>
    <p:extLst>
      <p:ext uri="{BB962C8B-B14F-4D97-AF65-F5344CB8AC3E}">
        <p14:creationId xmlns:p14="http://schemas.microsoft.com/office/powerpoint/2010/main" val="200413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参考文献：</a:t>
            </a:r>
            <a:r>
              <a:rPr lang="ja-JP" altLang="en-US" b="1" i="0" dirty="0">
                <a:effectLst/>
                <a:latin typeface="-apple-system"/>
              </a:rPr>
              <a:t>株式会社センシンロボティクス、</a:t>
            </a:r>
            <a:r>
              <a:rPr lang="en-US" altLang="ja-JP" b="1" i="0" dirty="0" err="1">
                <a:effectLst/>
                <a:latin typeface="-apple-system"/>
              </a:rPr>
              <a:t>Qiita</a:t>
            </a:r>
            <a:r>
              <a:rPr lang="en-US" altLang="ja-JP" b="1" i="0" dirty="0">
                <a:effectLst/>
                <a:latin typeface="-apple-system"/>
              </a:rPr>
              <a:t> </a:t>
            </a:r>
            <a:r>
              <a:rPr lang="en-US" altLang="ja-JP" b="1" i="0" dirty="0" err="1">
                <a:effectLst/>
                <a:latin typeface="-apple-system"/>
              </a:rPr>
              <a:t>Dronecode</a:t>
            </a:r>
            <a:r>
              <a:rPr lang="en-US" altLang="ja-JP" b="1" i="0" dirty="0">
                <a:effectLst/>
                <a:latin typeface="-apple-system"/>
              </a:rPr>
              <a:t> - </a:t>
            </a:r>
            <a:r>
              <a:rPr lang="en-US" altLang="ja-JP" b="1" i="0" dirty="0" err="1">
                <a:effectLst/>
                <a:latin typeface="-apple-system"/>
              </a:rPr>
              <a:t>uORB</a:t>
            </a:r>
            <a:r>
              <a:rPr lang="en-US" altLang="ja-JP" b="1" i="0" dirty="0">
                <a:effectLst/>
                <a:latin typeface="-apple-system"/>
              </a:rPr>
              <a:t> Messaging</a:t>
            </a:r>
            <a:r>
              <a:rPr lang="ja-JP" altLang="en-US" b="1" i="0" dirty="0">
                <a:effectLst/>
                <a:latin typeface="-apple-system"/>
              </a:rPr>
              <a:t>、</a:t>
            </a:r>
            <a:r>
              <a:rPr lang="en-US" altLang="ja-JP" b="1" i="0" dirty="0">
                <a:effectLst/>
                <a:latin typeface="-apple-system"/>
              </a:rPr>
              <a:t>https://qiita.com/k-koh/items/c57c02df772785816c14</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i="0" dirty="0">
                <a:effectLst/>
                <a:latin typeface="-apple-system"/>
              </a:rPr>
              <a:t>             （</a:t>
            </a:r>
            <a:r>
              <a:rPr lang="en-US" altLang="ja-JP" b="1" i="0" dirty="0">
                <a:effectLst/>
                <a:latin typeface="-apple-system"/>
              </a:rPr>
              <a:t>2021/11/25</a:t>
            </a:r>
            <a:r>
              <a:rPr lang="ja-JP" altLang="en-US" b="1" i="0" dirty="0">
                <a:effectLst/>
                <a:latin typeface="-apple-system"/>
              </a:rPr>
              <a:t>）</a:t>
            </a:r>
            <a:endParaRPr lang="en-US" altLang="ja-JP" b="1" i="0" dirty="0">
              <a:effectLst/>
              <a:latin typeface="-apple-system"/>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0312BD5-1703-4DAF-B659-A30F19A97235}" type="slidenum">
              <a:rPr kumimoji="1" lang="ja-JP" altLang="en-US" smtClean="0"/>
              <a:t>6</a:t>
            </a:fld>
            <a:endParaRPr kumimoji="1" lang="ja-JP" altLang="en-US"/>
          </a:p>
        </p:txBody>
      </p:sp>
    </p:spTree>
    <p:extLst>
      <p:ext uri="{BB962C8B-B14F-4D97-AF65-F5344CB8AC3E}">
        <p14:creationId xmlns:p14="http://schemas.microsoft.com/office/powerpoint/2010/main" val="97060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7BD106-D505-4040-949A-731DBD70A03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94205E-FC30-4030-9DE1-A73E850EE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B1DE2F-08FC-40F9-8F2E-3D2646B9B41D}"/>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DB39DD65-EC26-4B32-9D26-F71F702888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6B63B2-340D-49A2-B128-C3C50DB7B582}"/>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104618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1B3016-670D-49C8-A300-90802CC8488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B4A8CC-1448-4F11-B81D-204476522A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D90327-2BE0-4462-B384-C1F1F6C76F2C}"/>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084DCF80-6A9F-4966-AB7F-F0B5F1B43B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053197-72E5-492D-9888-3384DE3B05CC}"/>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11169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FB0C10-21C8-4EB4-97AF-4DDE71152A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F7C868-B374-404B-B98D-79EA304362A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29D0FD-B8A0-4301-96F2-F1667C00C337}"/>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47E3B63E-3C2D-421D-99AA-8273F86DC0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BCA66A-292A-46BE-A49C-FF6378E5D4C8}"/>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42261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3989E-8968-419F-9940-BBD479E12E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D4E9DD-748A-4F80-AA6D-DAB1E21FCC2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30D4C0-155D-406F-91FD-667A395E689D}"/>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351B373A-2BD2-41CD-8AE1-3FD9D7F252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14C4EA-A2CE-4FAD-9501-544CB0FB86FE}"/>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313804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089E6-6C5C-45AB-A64F-19C6D597151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AFB50D-52A7-46DD-9F4E-4969ED501D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5B431E2-B47D-4DE5-9D0A-C397E9E75C0B}"/>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0B76D1B3-B5C6-4919-BB24-20526A0A44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F00145-B8DA-4FBA-BF37-B8C90BC25B8C}"/>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334477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4279C-A8BC-4A64-9257-8020F1E0565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99BC6B-7ECD-4786-982E-F58883FC719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EFE4559-EE5F-411B-8BC8-8E55385B35D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05D8E2F-754D-456C-8F90-1D773DBCADF7}"/>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6" name="フッター プレースホルダー 5">
            <a:extLst>
              <a:ext uri="{FF2B5EF4-FFF2-40B4-BE49-F238E27FC236}">
                <a16:creationId xmlns:a16="http://schemas.microsoft.com/office/drawing/2014/main" id="{8909F207-DE3B-4FA3-BE4C-D3A7DEB442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9BF80B-0952-48E6-8A4D-CE17E430DCD9}"/>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223343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6EB57-6818-49AD-9549-DD60187E66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21814A-A6B2-42D7-A59B-1F3935CE3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812AE2D-9823-42E7-BD67-001A511B0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C38C4-C7F2-40DC-8999-38F1B41A2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3D2DAE7-A4BA-4D8D-8CE4-0CBE2579D26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B64C0A4-4040-438D-B859-741D2824BDE3}"/>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8" name="フッター プレースホルダー 7">
            <a:extLst>
              <a:ext uri="{FF2B5EF4-FFF2-40B4-BE49-F238E27FC236}">
                <a16:creationId xmlns:a16="http://schemas.microsoft.com/office/drawing/2014/main" id="{C341E396-9726-491A-8116-A16A7CCBE54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C50931-1EC8-4A31-9729-3EF9925382A1}"/>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252648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BED33-7B3D-40A6-81CA-B92C05BBFE5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1EA919B-1026-439A-B30F-E9EFD07B61C8}"/>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4" name="フッター プレースホルダー 3">
            <a:extLst>
              <a:ext uri="{FF2B5EF4-FFF2-40B4-BE49-F238E27FC236}">
                <a16:creationId xmlns:a16="http://schemas.microsoft.com/office/drawing/2014/main" id="{5EE6302F-A908-48DD-B656-9C7D11E3CE2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C162D2-F374-4642-ADC4-D2B4E5C41AA9}"/>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146494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2CE6F0B-068F-4E10-8058-6990643D459C}"/>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3" name="フッター プレースホルダー 2">
            <a:extLst>
              <a:ext uri="{FF2B5EF4-FFF2-40B4-BE49-F238E27FC236}">
                <a16:creationId xmlns:a16="http://schemas.microsoft.com/office/drawing/2014/main" id="{EE06F99E-0DD0-4000-A1D1-CCDADE5E50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9EEE26-4B81-40E3-8841-8D1FA2A59134}"/>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51032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DBBA91-CABE-47EB-8918-F7AE909460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8DEF73-551C-44EC-8BA8-18F853C43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0C3231-02DA-438D-B227-07F16A568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04C255-498C-4211-9F0A-5651F882511C}"/>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6" name="フッター プレースホルダー 5">
            <a:extLst>
              <a:ext uri="{FF2B5EF4-FFF2-40B4-BE49-F238E27FC236}">
                <a16:creationId xmlns:a16="http://schemas.microsoft.com/office/drawing/2014/main" id="{3B0D4789-C456-4461-B2FA-AFCE284711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B115D9-A132-410B-A1A1-B5532D65C3B7}"/>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241763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315D4-F75F-47FD-AD57-6F7E89D1F8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D12B07F-2101-4EC4-A857-5C01ADA1A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B3A1DFD-C037-462D-946F-643F2C3BB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189E39-D3A8-4B39-99CA-424DBEF5DA98}"/>
              </a:ext>
            </a:extLst>
          </p:cNvPr>
          <p:cNvSpPr>
            <a:spLocks noGrp="1"/>
          </p:cNvSpPr>
          <p:nvPr>
            <p:ph type="dt" sz="half" idx="10"/>
          </p:nvPr>
        </p:nvSpPr>
        <p:spPr/>
        <p:txBody>
          <a:bodyPr/>
          <a:lstStyle/>
          <a:p>
            <a:fld id="{C7FC6D56-6D02-4AF5-A9B3-91F4678BB275}" type="datetimeFigureOut">
              <a:rPr kumimoji="1" lang="ja-JP" altLang="en-US" smtClean="0"/>
              <a:t>2021/12/14</a:t>
            </a:fld>
            <a:endParaRPr kumimoji="1" lang="ja-JP" altLang="en-US"/>
          </a:p>
        </p:txBody>
      </p:sp>
      <p:sp>
        <p:nvSpPr>
          <p:cNvPr id="6" name="フッター プレースホルダー 5">
            <a:extLst>
              <a:ext uri="{FF2B5EF4-FFF2-40B4-BE49-F238E27FC236}">
                <a16:creationId xmlns:a16="http://schemas.microsoft.com/office/drawing/2014/main" id="{F8D9C81D-539E-4100-9A98-F922B5FD85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E51E4C-5516-436B-804E-479BF893E1A5}"/>
              </a:ext>
            </a:extLst>
          </p:cNvPr>
          <p:cNvSpPr>
            <a:spLocks noGrp="1"/>
          </p:cNvSpPr>
          <p:nvPr>
            <p:ph type="sldNum" sz="quarter" idx="12"/>
          </p:nvPr>
        </p:nvSpPr>
        <p:spPr/>
        <p:txBody>
          <a:body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4080124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1183F34-5607-48BD-9702-E2060BBD9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63988A-B273-44D0-A781-6F98C90B1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2140DE-ADC2-4559-9D5F-2FEBAAF73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C6D56-6D02-4AF5-A9B3-91F4678BB275}" type="datetimeFigureOut">
              <a:rPr kumimoji="1" lang="ja-JP" altLang="en-US" smtClean="0"/>
              <a:t>2021/12/14</a:t>
            </a:fld>
            <a:endParaRPr kumimoji="1" lang="ja-JP" altLang="en-US"/>
          </a:p>
        </p:txBody>
      </p:sp>
      <p:sp>
        <p:nvSpPr>
          <p:cNvPr id="5" name="フッター プレースホルダー 4">
            <a:extLst>
              <a:ext uri="{FF2B5EF4-FFF2-40B4-BE49-F238E27FC236}">
                <a16:creationId xmlns:a16="http://schemas.microsoft.com/office/drawing/2014/main" id="{3A241030-452A-4626-9BE1-677842BB5C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043ADE-7779-48DB-B2E0-51AC92A46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A1C43-6BA1-4C0F-B424-5B2470EDFB34}" type="slidenum">
              <a:rPr kumimoji="1" lang="ja-JP" altLang="en-US" smtClean="0"/>
              <a:t>‹#›</a:t>
            </a:fld>
            <a:endParaRPr kumimoji="1" lang="ja-JP" altLang="en-US"/>
          </a:p>
        </p:txBody>
      </p:sp>
    </p:spTree>
    <p:extLst>
      <p:ext uri="{BB962C8B-B14F-4D97-AF65-F5344CB8AC3E}">
        <p14:creationId xmlns:p14="http://schemas.microsoft.com/office/powerpoint/2010/main" val="184935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49FD8-53A9-4F56-BD59-D6554DC6D85D}"/>
              </a:ext>
            </a:extLst>
          </p:cNvPr>
          <p:cNvSpPr>
            <a:spLocks noGrp="1"/>
          </p:cNvSpPr>
          <p:nvPr>
            <p:ph type="ctrTitle"/>
          </p:nvPr>
        </p:nvSpPr>
        <p:spPr/>
        <p:txBody>
          <a:bodyPr/>
          <a:lstStyle/>
          <a:p>
            <a:r>
              <a:rPr kumimoji="1" lang="en-US" altLang="ja-JP" dirty="0"/>
              <a:t>Pixhawk</a:t>
            </a:r>
            <a:r>
              <a:rPr kumimoji="1" lang="ja-JP" altLang="en-US" dirty="0"/>
              <a:t>の知識深堀集</a:t>
            </a:r>
          </a:p>
        </p:txBody>
      </p:sp>
      <p:sp>
        <p:nvSpPr>
          <p:cNvPr id="3" name="字幕 2">
            <a:extLst>
              <a:ext uri="{FF2B5EF4-FFF2-40B4-BE49-F238E27FC236}">
                <a16:creationId xmlns:a16="http://schemas.microsoft.com/office/drawing/2014/main" id="{A1373F63-510F-4E17-AEEB-0B6249D8E1F7}"/>
              </a:ext>
            </a:extLst>
          </p:cNvPr>
          <p:cNvSpPr>
            <a:spLocks noGrp="1"/>
          </p:cNvSpPr>
          <p:nvPr>
            <p:ph type="subTitle" idx="1"/>
          </p:nvPr>
        </p:nvSpPr>
        <p:spPr/>
        <p:txBody>
          <a:bodyPr/>
          <a:lstStyle/>
          <a:p>
            <a:r>
              <a:rPr kumimoji="1" lang="en-US" altLang="ja-JP" dirty="0"/>
              <a:t>21P2033 </a:t>
            </a:r>
            <a:r>
              <a:rPr kumimoji="1" lang="ja-JP" altLang="en-US" dirty="0"/>
              <a:t>機械電子創成工学科専攻　山田竜輝</a:t>
            </a:r>
          </a:p>
        </p:txBody>
      </p:sp>
    </p:spTree>
    <p:extLst>
      <p:ext uri="{BB962C8B-B14F-4D97-AF65-F5344CB8AC3E}">
        <p14:creationId xmlns:p14="http://schemas.microsoft.com/office/powerpoint/2010/main" val="48556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14B118-63C0-446E-BD5A-A7848CB96868}"/>
              </a:ext>
            </a:extLst>
          </p:cNvPr>
          <p:cNvSpPr>
            <a:spLocks noGrp="1"/>
          </p:cNvSpPr>
          <p:nvPr>
            <p:ph type="title"/>
          </p:nvPr>
        </p:nvSpPr>
        <p:spPr/>
        <p:txBody>
          <a:bodyPr/>
          <a:lstStyle/>
          <a:p>
            <a:r>
              <a:rPr kumimoji="1" lang="en-US" altLang="ja-JP" b="1" dirty="0"/>
              <a:t>UAV Toolbox</a:t>
            </a:r>
            <a:r>
              <a:rPr kumimoji="1" lang="ja-JP" altLang="en-US" b="1" dirty="0"/>
              <a:t>でのコード生成処理の流れ</a:t>
            </a:r>
          </a:p>
        </p:txBody>
      </p:sp>
      <p:pic>
        <p:nvPicPr>
          <p:cNvPr id="4" name="コンテンツ プレースホルダー 3">
            <a:extLst>
              <a:ext uri="{FF2B5EF4-FFF2-40B4-BE49-F238E27FC236}">
                <a16:creationId xmlns:a16="http://schemas.microsoft.com/office/drawing/2014/main" id="{CAA40D0A-0B75-4362-902A-17ECAD11ACDF}"/>
              </a:ext>
            </a:extLst>
          </p:cNvPr>
          <p:cNvPicPr>
            <a:picLocks noGrp="1" noChangeAspect="1"/>
          </p:cNvPicPr>
          <p:nvPr>
            <p:ph idx="1"/>
          </p:nvPr>
        </p:nvPicPr>
        <p:blipFill>
          <a:blip r:embed="rId2"/>
          <a:stretch>
            <a:fillRect/>
          </a:stretch>
        </p:blipFill>
        <p:spPr>
          <a:xfrm>
            <a:off x="7291387" y="2001044"/>
            <a:ext cx="3571875" cy="1276350"/>
          </a:xfrm>
          <a:prstGeom prst="rect">
            <a:avLst/>
          </a:prstGeom>
        </p:spPr>
      </p:pic>
      <p:sp>
        <p:nvSpPr>
          <p:cNvPr id="5" name="テキスト ボックス 4">
            <a:extLst>
              <a:ext uri="{FF2B5EF4-FFF2-40B4-BE49-F238E27FC236}">
                <a16:creationId xmlns:a16="http://schemas.microsoft.com/office/drawing/2014/main" id="{845E722D-8CC9-4761-8006-3054A457C3F8}"/>
              </a:ext>
            </a:extLst>
          </p:cNvPr>
          <p:cNvSpPr txBox="1"/>
          <p:nvPr/>
        </p:nvSpPr>
        <p:spPr>
          <a:xfrm>
            <a:off x="657225" y="2311678"/>
            <a:ext cx="11384848" cy="3139321"/>
          </a:xfrm>
          <a:prstGeom prst="rect">
            <a:avLst/>
          </a:prstGeom>
          <a:noFill/>
        </p:spPr>
        <p:txBody>
          <a:bodyPr wrap="none" rtlCol="0">
            <a:spAutoFit/>
          </a:bodyPr>
          <a:lstStyle/>
          <a:p>
            <a:r>
              <a:rPr lang="en-US" altLang="ja-JP" dirty="0"/>
              <a:t>UAV</a:t>
            </a:r>
            <a:r>
              <a:rPr lang="ja-JP" altLang="en-US" dirty="0"/>
              <a:t> </a:t>
            </a:r>
            <a:r>
              <a:rPr lang="en-US" altLang="ja-JP" dirty="0"/>
              <a:t>Toolbox</a:t>
            </a:r>
          </a:p>
          <a:p>
            <a:r>
              <a:rPr kumimoji="1" lang="en-US" altLang="ja-JP" dirty="0"/>
              <a:t> Simulink</a:t>
            </a:r>
            <a:r>
              <a:rPr kumimoji="1" lang="ja-JP" altLang="en-US" dirty="0"/>
              <a:t>で設計した制御アルゴリズム（モデル）を</a:t>
            </a:r>
            <a:endParaRPr kumimoji="1" lang="en-US" altLang="ja-JP" dirty="0"/>
          </a:p>
          <a:p>
            <a:r>
              <a:rPr lang="en-US" altLang="ja-JP" dirty="0"/>
              <a:t>C/C++</a:t>
            </a:r>
            <a:r>
              <a:rPr lang="ja-JP" altLang="en-US" dirty="0"/>
              <a:t>でコードを生成します。</a:t>
            </a:r>
            <a:endParaRPr lang="en-US" altLang="ja-JP" dirty="0"/>
          </a:p>
          <a:p>
            <a:endParaRPr kumimoji="1" lang="en-US" altLang="ja-JP" dirty="0"/>
          </a:p>
          <a:p>
            <a:r>
              <a:rPr lang="ja-JP" altLang="en-US" dirty="0"/>
              <a:t>コード生成の処理の流れ</a:t>
            </a:r>
            <a:endParaRPr lang="en-US" altLang="ja-JP" dirty="0"/>
          </a:p>
          <a:p>
            <a:r>
              <a:rPr lang="ja-JP" altLang="en-US" dirty="0"/>
              <a:t>①：</a:t>
            </a:r>
            <a:r>
              <a:rPr kumimoji="1" lang="ja-JP" altLang="en-US" dirty="0"/>
              <a:t>得られたモデルコードを</a:t>
            </a:r>
            <a:r>
              <a:rPr kumimoji="1" lang="en-US" altLang="ja-JP" dirty="0"/>
              <a:t>PX4</a:t>
            </a:r>
            <a:r>
              <a:rPr kumimoji="1" lang="ja-JP" altLang="en-US" dirty="0"/>
              <a:t>ソースコードに入れ込み、</a:t>
            </a:r>
            <a:endParaRPr kumimoji="1" lang="en-US" altLang="ja-JP" dirty="0"/>
          </a:p>
          <a:p>
            <a:r>
              <a:rPr lang="ja-JP" altLang="en-US" dirty="0"/>
              <a:t>　　</a:t>
            </a:r>
            <a:r>
              <a:rPr lang="en-US" altLang="ja-JP" dirty="0"/>
              <a:t>px4_simulink_app</a:t>
            </a:r>
            <a:r>
              <a:rPr lang="ja-JP" altLang="en-US" dirty="0"/>
              <a:t> </a:t>
            </a:r>
            <a:r>
              <a:rPr lang="en-US" altLang="ja-JP" dirty="0"/>
              <a:t>module</a:t>
            </a:r>
            <a:r>
              <a:rPr lang="ja-JP" altLang="en-US" dirty="0"/>
              <a:t>を生成する。</a:t>
            </a:r>
            <a:endParaRPr lang="en-US" altLang="ja-JP" dirty="0"/>
          </a:p>
          <a:p>
            <a:r>
              <a:rPr kumimoji="1" lang="ja-JP" altLang="en-US" dirty="0"/>
              <a:t>②：</a:t>
            </a:r>
            <a:r>
              <a:rPr kumimoji="1" lang="en-US" altLang="ja-JP" dirty="0"/>
              <a:t>UAV Toolbox</a:t>
            </a:r>
            <a:r>
              <a:rPr kumimoji="1" lang="ja-JP" altLang="en-US" dirty="0"/>
              <a:t>がコンパイルツールチェーン</a:t>
            </a:r>
            <a:r>
              <a:rPr kumimoji="1" lang="en-US" altLang="ja-JP" dirty="0"/>
              <a:t>(Cygwin)</a:t>
            </a:r>
            <a:r>
              <a:rPr kumimoji="1" lang="ja-JP" altLang="en-US" dirty="0"/>
              <a:t>を呼び出す。</a:t>
            </a:r>
            <a:endParaRPr kumimoji="1" lang="en-US" altLang="ja-JP" dirty="0"/>
          </a:p>
          <a:p>
            <a:r>
              <a:rPr kumimoji="1" lang="ja-JP" altLang="en-US" dirty="0"/>
              <a:t>③：</a:t>
            </a:r>
            <a:r>
              <a:rPr lang="ja-JP" altLang="en-US" dirty="0"/>
              <a:t>コンパイルツールチェーンがモデルコードを</a:t>
            </a:r>
            <a:r>
              <a:rPr lang="en-US" altLang="ja-JP" dirty="0"/>
              <a:t>[.px4]</a:t>
            </a:r>
            <a:r>
              <a:rPr lang="ja-JP" altLang="en-US" dirty="0"/>
              <a:t>という</a:t>
            </a:r>
            <a:r>
              <a:rPr lang="en-US" altLang="ja-JP" dirty="0"/>
              <a:t>PX4</a:t>
            </a:r>
            <a:r>
              <a:rPr lang="ja-JP" altLang="en-US" dirty="0"/>
              <a:t>ファームウェアにコンパイルしてくれる。</a:t>
            </a:r>
            <a:endParaRPr lang="en-US" altLang="ja-JP" dirty="0"/>
          </a:p>
          <a:p>
            <a:r>
              <a:rPr kumimoji="1" lang="ja-JP" altLang="en-US" dirty="0"/>
              <a:t>④：取得したファームウェアを</a:t>
            </a:r>
            <a:r>
              <a:rPr kumimoji="1" lang="en-US" altLang="ja-JP" dirty="0"/>
              <a:t>Pixhawk</a:t>
            </a:r>
            <a:r>
              <a:rPr kumimoji="1" lang="ja-JP" altLang="en-US" dirty="0"/>
              <a:t>ハードウェアにアップロードすると、</a:t>
            </a:r>
            <a:endParaRPr kumimoji="1" lang="en-US" altLang="ja-JP" dirty="0"/>
          </a:p>
          <a:p>
            <a:r>
              <a:rPr lang="ja-JP" altLang="en-US" dirty="0"/>
              <a:t>　　</a:t>
            </a:r>
            <a:r>
              <a:rPr kumimoji="1" lang="en-US" altLang="ja-JP" dirty="0"/>
              <a:t>Pixhawk hardware</a:t>
            </a:r>
            <a:r>
              <a:rPr lang="ja-JP" altLang="en-US" dirty="0"/>
              <a:t>が</a:t>
            </a:r>
            <a:r>
              <a:rPr lang="en-US" altLang="ja-JP" dirty="0"/>
              <a:t>Simulink</a:t>
            </a:r>
            <a:r>
              <a:rPr lang="ja-JP" altLang="en-US" dirty="0"/>
              <a:t>で生成したモデルを</a:t>
            </a:r>
            <a:r>
              <a:rPr lang="en-US" altLang="ja-JP" dirty="0"/>
              <a:t>PX4 software</a:t>
            </a:r>
            <a:r>
              <a:rPr lang="ja-JP" altLang="en-US" dirty="0"/>
              <a:t>で実行できる。</a:t>
            </a:r>
            <a:endParaRPr kumimoji="1" lang="ja-JP" altLang="en-US" dirty="0"/>
          </a:p>
        </p:txBody>
      </p:sp>
    </p:spTree>
    <p:extLst>
      <p:ext uri="{BB962C8B-B14F-4D97-AF65-F5344CB8AC3E}">
        <p14:creationId xmlns:p14="http://schemas.microsoft.com/office/powerpoint/2010/main" val="308024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1C17A-7860-464B-A06D-CFCDFC93ACB7}"/>
              </a:ext>
            </a:extLst>
          </p:cNvPr>
          <p:cNvSpPr>
            <a:spLocks noGrp="1"/>
          </p:cNvSpPr>
          <p:nvPr>
            <p:ph type="title"/>
          </p:nvPr>
        </p:nvSpPr>
        <p:spPr/>
        <p:txBody>
          <a:bodyPr/>
          <a:lstStyle/>
          <a:p>
            <a:r>
              <a:rPr lang="en-US" altLang="ja-JP" b="1" dirty="0"/>
              <a:t>Simulink</a:t>
            </a:r>
            <a:r>
              <a:rPr lang="ja-JP" altLang="en-US" b="1" dirty="0"/>
              <a:t>のモデルを</a:t>
            </a:r>
            <a:r>
              <a:rPr lang="en-US" altLang="ja-JP" b="1" dirty="0"/>
              <a:t>Pixhawk</a:t>
            </a:r>
            <a:r>
              <a:rPr lang="ja-JP" altLang="en-US" b="1" dirty="0"/>
              <a:t>に取り込む</a:t>
            </a:r>
            <a:endParaRPr kumimoji="1" lang="ja-JP" altLang="en-US" dirty="0"/>
          </a:p>
        </p:txBody>
      </p:sp>
      <p:sp>
        <p:nvSpPr>
          <p:cNvPr id="3" name="コンテンツ プレースホルダー 2">
            <a:extLst>
              <a:ext uri="{FF2B5EF4-FFF2-40B4-BE49-F238E27FC236}">
                <a16:creationId xmlns:a16="http://schemas.microsoft.com/office/drawing/2014/main" id="{78696001-0EA6-4EC0-83B4-9C43F0970D81}"/>
              </a:ext>
            </a:extLst>
          </p:cNvPr>
          <p:cNvSpPr>
            <a:spLocks noGrp="1"/>
          </p:cNvSpPr>
          <p:nvPr>
            <p:ph idx="1"/>
          </p:nvPr>
        </p:nvSpPr>
        <p:spPr/>
        <p:txBody>
          <a:bodyPr/>
          <a:lstStyle/>
          <a:p>
            <a:pPr marL="0" indent="0">
              <a:buNone/>
            </a:pPr>
            <a:endParaRPr kumimoji="1" lang="ja-JP" altLang="en-US" dirty="0"/>
          </a:p>
        </p:txBody>
      </p:sp>
      <p:sp>
        <p:nvSpPr>
          <p:cNvPr id="4" name="正方形/長方形 3">
            <a:extLst>
              <a:ext uri="{FF2B5EF4-FFF2-40B4-BE49-F238E27FC236}">
                <a16:creationId xmlns:a16="http://schemas.microsoft.com/office/drawing/2014/main" id="{E09D94D7-0D7D-48CF-9849-5E758BF5E1A7}"/>
              </a:ext>
            </a:extLst>
          </p:cNvPr>
          <p:cNvSpPr/>
          <p:nvPr/>
        </p:nvSpPr>
        <p:spPr>
          <a:xfrm>
            <a:off x="1666874" y="2705893"/>
            <a:ext cx="337185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Simulink</a:t>
            </a:r>
            <a:r>
              <a:rPr kumimoji="1" lang="ja-JP" altLang="en-US" dirty="0"/>
              <a:t>のモデル</a:t>
            </a:r>
            <a:endParaRPr kumimoji="1" lang="en-US" altLang="ja-JP" dirty="0"/>
          </a:p>
          <a:p>
            <a:pPr algn="ctr"/>
            <a:endParaRPr kumimoji="1" lang="en-US" altLang="ja-JP" dirty="0"/>
          </a:p>
          <a:p>
            <a:pPr algn="ctr"/>
            <a:endParaRPr lang="en-US" altLang="ja-JP" dirty="0"/>
          </a:p>
          <a:p>
            <a:pPr algn="ctr"/>
            <a:r>
              <a:rPr kumimoji="1" lang="en-US" altLang="ja-JP" dirty="0"/>
              <a:t>Px4_Simulink_app</a:t>
            </a:r>
            <a:r>
              <a:rPr lang="ja-JP" altLang="en-US" dirty="0"/>
              <a:t> </a:t>
            </a:r>
            <a:r>
              <a:rPr kumimoji="1" lang="en-US" altLang="ja-JP" dirty="0"/>
              <a:t>module</a:t>
            </a:r>
          </a:p>
        </p:txBody>
      </p:sp>
      <p:sp>
        <p:nvSpPr>
          <p:cNvPr id="6" name="正方形/長方形 5">
            <a:extLst>
              <a:ext uri="{FF2B5EF4-FFF2-40B4-BE49-F238E27FC236}">
                <a16:creationId xmlns:a16="http://schemas.microsoft.com/office/drawing/2014/main" id="{C6655D05-9D6B-4FC6-80AC-9BD2778B049E}"/>
              </a:ext>
            </a:extLst>
          </p:cNvPr>
          <p:cNvSpPr/>
          <p:nvPr/>
        </p:nvSpPr>
        <p:spPr>
          <a:xfrm>
            <a:off x="7000875" y="2543969"/>
            <a:ext cx="337185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Pixhawk</a:t>
            </a:r>
            <a:r>
              <a:rPr lang="ja-JP" altLang="en-US" dirty="0"/>
              <a:t> </a:t>
            </a:r>
            <a:r>
              <a:rPr lang="en-US" altLang="ja-JP" dirty="0"/>
              <a:t>Firmware</a:t>
            </a:r>
            <a:endParaRPr kumimoji="1" lang="ja-JP" altLang="en-US" dirty="0"/>
          </a:p>
        </p:txBody>
      </p:sp>
      <p:sp>
        <p:nvSpPr>
          <p:cNvPr id="7" name="矢印: 下 6">
            <a:extLst>
              <a:ext uri="{FF2B5EF4-FFF2-40B4-BE49-F238E27FC236}">
                <a16:creationId xmlns:a16="http://schemas.microsoft.com/office/drawing/2014/main" id="{B434BEF2-3183-4F03-B73C-D274DC919F93}"/>
              </a:ext>
            </a:extLst>
          </p:cNvPr>
          <p:cNvSpPr/>
          <p:nvPr/>
        </p:nvSpPr>
        <p:spPr>
          <a:xfrm>
            <a:off x="3090862" y="3787378"/>
            <a:ext cx="542925" cy="42783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13C06381-075D-4E9B-81A6-5F8036591EFC}"/>
              </a:ext>
            </a:extLst>
          </p:cNvPr>
          <p:cNvSpPr/>
          <p:nvPr/>
        </p:nvSpPr>
        <p:spPr>
          <a:xfrm>
            <a:off x="5510212" y="3531394"/>
            <a:ext cx="1019175" cy="904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558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C54DA-C1D4-474E-AB09-56AAE42E9996}"/>
              </a:ext>
            </a:extLst>
          </p:cNvPr>
          <p:cNvSpPr>
            <a:spLocks noGrp="1"/>
          </p:cNvSpPr>
          <p:nvPr>
            <p:ph type="title"/>
          </p:nvPr>
        </p:nvSpPr>
        <p:spPr/>
        <p:txBody>
          <a:bodyPr/>
          <a:lstStyle/>
          <a:p>
            <a:r>
              <a:rPr kumimoji="1" lang="ja-JP" altLang="en-US" dirty="0"/>
              <a:t>ドローンの推力・推力システム</a:t>
            </a:r>
          </a:p>
        </p:txBody>
      </p:sp>
      <p:sp>
        <p:nvSpPr>
          <p:cNvPr id="3" name="コンテンツ プレースホルダー 2">
            <a:extLst>
              <a:ext uri="{FF2B5EF4-FFF2-40B4-BE49-F238E27FC236}">
                <a16:creationId xmlns:a16="http://schemas.microsoft.com/office/drawing/2014/main" id="{D4868ED2-DA00-4A0F-988B-A5E16BC754FA}"/>
              </a:ext>
            </a:extLst>
          </p:cNvPr>
          <p:cNvSpPr>
            <a:spLocks noGrp="1"/>
          </p:cNvSpPr>
          <p:nvPr>
            <p:ph idx="1"/>
          </p:nvPr>
        </p:nvSpPr>
        <p:spPr/>
        <p:txBody>
          <a:bodyPr/>
          <a:lstStyle/>
          <a:p>
            <a:r>
              <a:rPr kumimoji="1" lang="ja-JP" altLang="en-US" dirty="0"/>
              <a:t>ドローンの推力</a:t>
            </a:r>
            <a:endParaRPr kumimoji="1" lang="en-US" altLang="ja-JP" dirty="0"/>
          </a:p>
          <a:p>
            <a:pPr marL="0" indent="0">
              <a:buNone/>
            </a:pPr>
            <a:r>
              <a:rPr kumimoji="1" lang="ja-JP" altLang="en-US" dirty="0"/>
              <a:t>　ドローンのサイズ</a:t>
            </a:r>
            <a:endParaRPr kumimoji="1" lang="en-US" altLang="ja-JP" dirty="0"/>
          </a:p>
          <a:p>
            <a:pPr marL="0" indent="0">
              <a:buNone/>
            </a:pPr>
            <a:r>
              <a:rPr lang="ja-JP" altLang="en-US" dirty="0"/>
              <a:t>　　プロペラのサイズに依存する。（機体の重さ、ペイローム）</a:t>
            </a:r>
            <a:endParaRPr lang="en-US" altLang="ja-JP" dirty="0"/>
          </a:p>
          <a:p>
            <a:pPr marL="0" indent="0">
              <a:buNone/>
            </a:pPr>
            <a:r>
              <a:rPr lang="ja-JP" altLang="en-US" dirty="0"/>
              <a:t>　推力システムモデル</a:t>
            </a:r>
            <a:endParaRPr lang="en-US" altLang="ja-JP" dirty="0"/>
          </a:p>
          <a:p>
            <a:r>
              <a:rPr lang="ja-JP" altLang="en-US" dirty="0"/>
              <a:t>推力システム</a:t>
            </a:r>
            <a:endParaRPr lang="en-US" altLang="ja-JP" dirty="0"/>
          </a:p>
          <a:p>
            <a:pPr marL="0" indent="0">
              <a:buNone/>
            </a:pPr>
            <a:r>
              <a:rPr lang="ja-JP" altLang="en-US" dirty="0"/>
              <a:t>　プロペラモデル</a:t>
            </a:r>
            <a:endParaRPr lang="en-US" altLang="ja-JP" dirty="0"/>
          </a:p>
          <a:p>
            <a:pPr marL="0" indent="0">
              <a:buNone/>
            </a:pPr>
            <a:r>
              <a:rPr lang="ja-JP" altLang="en-US" dirty="0"/>
              <a:t>　モーターモデル</a:t>
            </a:r>
            <a:endParaRPr lang="en-US" altLang="ja-JP" dirty="0"/>
          </a:p>
          <a:p>
            <a:pPr marL="0" indent="0">
              <a:buNone/>
            </a:pPr>
            <a:r>
              <a:rPr lang="ja-JP" altLang="en-US" dirty="0"/>
              <a:t>　</a:t>
            </a:r>
            <a:r>
              <a:rPr lang="en-US" altLang="ja-JP" dirty="0"/>
              <a:t>ESC </a:t>
            </a:r>
            <a:r>
              <a:rPr lang="ja-JP" altLang="en-US" dirty="0"/>
              <a:t>モデル</a:t>
            </a:r>
            <a:endParaRPr lang="en-US" altLang="ja-JP" dirty="0"/>
          </a:p>
        </p:txBody>
      </p:sp>
    </p:spTree>
    <p:extLst>
      <p:ext uri="{BB962C8B-B14F-4D97-AF65-F5344CB8AC3E}">
        <p14:creationId xmlns:p14="http://schemas.microsoft.com/office/powerpoint/2010/main" val="58015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D5CEA-4969-4A3B-8601-8F9C0B8694BC}"/>
              </a:ext>
            </a:extLst>
          </p:cNvPr>
          <p:cNvSpPr>
            <a:spLocks noGrp="1"/>
          </p:cNvSpPr>
          <p:nvPr>
            <p:ph type="title"/>
          </p:nvPr>
        </p:nvSpPr>
        <p:spPr/>
        <p:txBody>
          <a:bodyPr/>
          <a:lstStyle/>
          <a:p>
            <a:r>
              <a:rPr kumimoji="1" lang="ja-JP" altLang="en-US" dirty="0"/>
              <a:t>初めに</a:t>
            </a:r>
          </a:p>
        </p:txBody>
      </p:sp>
      <p:sp>
        <p:nvSpPr>
          <p:cNvPr id="3" name="コンテンツ プレースホルダー 2">
            <a:extLst>
              <a:ext uri="{FF2B5EF4-FFF2-40B4-BE49-F238E27FC236}">
                <a16:creationId xmlns:a16="http://schemas.microsoft.com/office/drawing/2014/main" id="{2F433603-6D6E-4ED3-9670-C80F51733E92}"/>
              </a:ext>
            </a:extLst>
          </p:cNvPr>
          <p:cNvSpPr>
            <a:spLocks noGrp="1"/>
          </p:cNvSpPr>
          <p:nvPr>
            <p:ph idx="1"/>
          </p:nvPr>
        </p:nvSpPr>
        <p:spPr/>
        <p:txBody>
          <a:bodyPr/>
          <a:lstStyle/>
          <a:p>
            <a:r>
              <a:rPr kumimoji="1" lang="ja-JP" altLang="en-US" dirty="0"/>
              <a:t>このスライドでは、秋田先生から頂いた下記</a:t>
            </a:r>
            <a:r>
              <a:rPr lang="ja-JP" altLang="en-US" dirty="0"/>
              <a:t>画像の赤本を参考に英文を翻訳と文章理解をメモとしてまとめたものである。</a:t>
            </a:r>
            <a:endParaRPr lang="en-US" altLang="ja-JP" dirty="0"/>
          </a:p>
          <a:p>
            <a:r>
              <a:rPr kumimoji="1" lang="ja-JP" altLang="en-US" dirty="0"/>
              <a:t>赤本では</a:t>
            </a:r>
            <a:r>
              <a:rPr kumimoji="1" lang="en-US" altLang="ja-JP" dirty="0"/>
              <a:t>,Pixhawk</a:t>
            </a:r>
            <a:r>
              <a:rPr kumimoji="1" lang="ja-JP" altLang="en-US" dirty="0"/>
              <a:t>で機体を制御するためのアルゴリズムを</a:t>
            </a:r>
            <a:r>
              <a:rPr kumimoji="1" lang="en-US" altLang="ja-JP" dirty="0"/>
              <a:t>Simulink</a:t>
            </a:r>
            <a:r>
              <a:rPr kumimoji="1" lang="ja-JP" altLang="en-US" dirty="0"/>
              <a:t>でモデリングするという本の内容となっている。</a:t>
            </a:r>
            <a:endParaRPr kumimoji="1" lang="en-US" altLang="ja-JP" dirty="0"/>
          </a:p>
        </p:txBody>
      </p:sp>
      <p:pic>
        <p:nvPicPr>
          <p:cNvPr id="4" name="図 3">
            <a:extLst>
              <a:ext uri="{FF2B5EF4-FFF2-40B4-BE49-F238E27FC236}">
                <a16:creationId xmlns:a16="http://schemas.microsoft.com/office/drawing/2014/main" id="{82D9B9CE-0CC8-424C-992D-6B3D8526A071}"/>
              </a:ext>
            </a:extLst>
          </p:cNvPr>
          <p:cNvPicPr>
            <a:picLocks noChangeAspect="1"/>
          </p:cNvPicPr>
          <p:nvPr/>
        </p:nvPicPr>
        <p:blipFill>
          <a:blip r:embed="rId2"/>
          <a:stretch>
            <a:fillRect/>
          </a:stretch>
        </p:blipFill>
        <p:spPr>
          <a:xfrm>
            <a:off x="5448300" y="3600450"/>
            <a:ext cx="5715000" cy="3333750"/>
          </a:xfrm>
          <a:prstGeom prst="rect">
            <a:avLst/>
          </a:prstGeom>
        </p:spPr>
      </p:pic>
    </p:spTree>
    <p:extLst>
      <p:ext uri="{BB962C8B-B14F-4D97-AF65-F5344CB8AC3E}">
        <p14:creationId xmlns:p14="http://schemas.microsoft.com/office/powerpoint/2010/main" val="398672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515AD-457E-41D7-A279-0F214BB608E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2959CE53-0938-436A-98DE-C9BA729CAFA1}"/>
              </a:ext>
            </a:extLst>
          </p:cNvPr>
          <p:cNvSpPr>
            <a:spLocks noGrp="1"/>
          </p:cNvSpPr>
          <p:nvPr>
            <p:ph idx="1"/>
          </p:nvPr>
        </p:nvSpPr>
        <p:spPr/>
        <p:txBody>
          <a:bodyPr>
            <a:normAutofit lnSpcReduction="10000"/>
          </a:bodyPr>
          <a:lstStyle/>
          <a:p>
            <a:r>
              <a:rPr kumimoji="1" lang="en-US" altLang="ja-JP" b="1" dirty="0"/>
              <a:t>Pixhawk</a:t>
            </a:r>
            <a:r>
              <a:rPr kumimoji="1" lang="ja-JP" altLang="en-US" b="1" dirty="0"/>
              <a:t>の構成について</a:t>
            </a:r>
            <a:endParaRPr kumimoji="1" lang="en-US" altLang="ja-JP" b="1" dirty="0"/>
          </a:p>
          <a:p>
            <a:r>
              <a:rPr kumimoji="1" lang="en-US" altLang="ja-JP" b="1" dirty="0" err="1"/>
              <a:t>uORB</a:t>
            </a:r>
            <a:r>
              <a:rPr kumimoji="1" lang="en-US" altLang="ja-JP" b="1" dirty="0"/>
              <a:t> Message</a:t>
            </a:r>
            <a:r>
              <a:rPr kumimoji="1" lang="ja-JP" altLang="en-US" b="1" dirty="0"/>
              <a:t>について</a:t>
            </a:r>
            <a:endParaRPr kumimoji="1" lang="en-US" altLang="ja-JP" b="1" dirty="0"/>
          </a:p>
          <a:p>
            <a:pPr marL="0" indent="0">
              <a:buNone/>
            </a:pPr>
            <a:r>
              <a:rPr kumimoji="1" lang="ja-JP" altLang="en-US" b="1" dirty="0"/>
              <a:t>　</a:t>
            </a:r>
            <a:r>
              <a:rPr kumimoji="1" lang="en-US" altLang="ja-JP" b="1" dirty="0" err="1"/>
              <a:t>uORB</a:t>
            </a:r>
            <a:r>
              <a:rPr kumimoji="1" lang="en-US" altLang="ja-JP" b="1" dirty="0"/>
              <a:t> Message</a:t>
            </a:r>
            <a:r>
              <a:rPr kumimoji="1" lang="ja-JP" altLang="en-US" b="1" dirty="0"/>
              <a:t>について</a:t>
            </a:r>
            <a:r>
              <a:rPr lang="ja-JP" altLang="en-US" b="1" dirty="0"/>
              <a:t>（メモ）</a:t>
            </a:r>
            <a:endParaRPr lang="en-US" altLang="ja-JP" b="1" dirty="0"/>
          </a:p>
          <a:p>
            <a:pPr marL="0" indent="0">
              <a:buNone/>
            </a:pPr>
            <a:r>
              <a:rPr kumimoji="1" lang="ja-JP" altLang="en-US" b="1" dirty="0"/>
              <a:t>　</a:t>
            </a:r>
            <a:r>
              <a:rPr kumimoji="1" lang="en-US" altLang="ja-JP" b="1" dirty="0" err="1"/>
              <a:t>uORB</a:t>
            </a:r>
            <a:r>
              <a:rPr kumimoji="1" lang="en-US" altLang="ja-JP" b="1" dirty="0"/>
              <a:t> Message</a:t>
            </a:r>
            <a:r>
              <a:rPr kumimoji="1" lang="ja-JP" altLang="en-US" b="1" dirty="0"/>
              <a:t>について（自分なりの答え）</a:t>
            </a:r>
            <a:endParaRPr lang="en-US" altLang="ja-JP" b="1" dirty="0"/>
          </a:p>
          <a:p>
            <a:r>
              <a:rPr lang="en-US" altLang="ja-JP" b="1" dirty="0"/>
              <a:t>Pixhawk</a:t>
            </a:r>
            <a:r>
              <a:rPr lang="ja-JP" altLang="en-US" b="1" dirty="0"/>
              <a:t>のコンパイルの処理の流れ</a:t>
            </a:r>
            <a:endParaRPr lang="en-US" altLang="ja-JP" b="1" dirty="0"/>
          </a:p>
          <a:p>
            <a:r>
              <a:rPr lang="en-US" altLang="ja-JP" b="1" dirty="0"/>
              <a:t>Simulink</a:t>
            </a:r>
            <a:r>
              <a:rPr lang="ja-JP" altLang="en-US" b="1" dirty="0"/>
              <a:t>のモデルを</a:t>
            </a:r>
            <a:r>
              <a:rPr lang="en-US" altLang="ja-JP" b="1" dirty="0"/>
              <a:t>Pixhawk</a:t>
            </a:r>
            <a:r>
              <a:rPr lang="ja-JP" altLang="en-US" b="1" dirty="0"/>
              <a:t>に取り込む</a:t>
            </a:r>
            <a:endParaRPr lang="en-US" altLang="ja-JP" b="1" dirty="0"/>
          </a:p>
          <a:p>
            <a:r>
              <a:rPr lang="en-US" altLang="ja-JP" b="1" dirty="0"/>
              <a:t>Pixhawk</a:t>
            </a:r>
            <a:r>
              <a:rPr lang="ja-JP" altLang="en-US" b="1" dirty="0"/>
              <a:t>の無線通信実装</a:t>
            </a:r>
            <a:endParaRPr lang="en-US" altLang="ja-JP" b="1" dirty="0"/>
          </a:p>
          <a:p>
            <a:pPr marL="0" indent="0">
              <a:buNone/>
            </a:pPr>
            <a:r>
              <a:rPr lang="ja-JP" altLang="en-US" b="1" dirty="0"/>
              <a:t>　 無線通信で必要な知識</a:t>
            </a:r>
            <a:endParaRPr lang="en-US" altLang="ja-JP" b="1" dirty="0"/>
          </a:p>
          <a:p>
            <a:pPr marL="0" indent="0">
              <a:buNone/>
            </a:pPr>
            <a:r>
              <a:rPr lang="ja-JP" altLang="en-US" dirty="0"/>
              <a:t>　　</a:t>
            </a:r>
            <a:endParaRPr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73384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26AF7-4FAC-4AED-9409-E1B30F833EE4}"/>
              </a:ext>
            </a:extLst>
          </p:cNvPr>
          <p:cNvSpPr>
            <a:spLocks noGrp="1"/>
          </p:cNvSpPr>
          <p:nvPr>
            <p:ph type="title"/>
          </p:nvPr>
        </p:nvSpPr>
        <p:spPr/>
        <p:txBody>
          <a:bodyPr/>
          <a:lstStyle/>
          <a:p>
            <a:r>
              <a:rPr kumimoji="1" lang="en-US" altLang="ja-JP" b="1" dirty="0"/>
              <a:t>Pixhawk</a:t>
            </a:r>
            <a:r>
              <a:rPr kumimoji="1" lang="ja-JP" altLang="en-US" b="1" dirty="0"/>
              <a:t>の構成について</a:t>
            </a:r>
            <a:endParaRPr kumimoji="1" lang="ja-JP" altLang="en-US" dirty="0"/>
          </a:p>
        </p:txBody>
      </p:sp>
      <p:sp>
        <p:nvSpPr>
          <p:cNvPr id="3" name="コンテンツ プレースホルダー 2">
            <a:extLst>
              <a:ext uri="{FF2B5EF4-FFF2-40B4-BE49-F238E27FC236}">
                <a16:creationId xmlns:a16="http://schemas.microsoft.com/office/drawing/2014/main" id="{BF8B70E6-6318-476C-9408-D773EE92EFDF}"/>
              </a:ext>
            </a:extLst>
          </p:cNvPr>
          <p:cNvSpPr>
            <a:spLocks noGrp="1"/>
          </p:cNvSpPr>
          <p:nvPr>
            <p:ph idx="1"/>
          </p:nvPr>
        </p:nvSpPr>
        <p:spPr/>
        <p:txBody>
          <a:bodyPr/>
          <a:lstStyle/>
          <a:p>
            <a:pPr marL="0" indent="0">
              <a:buNone/>
            </a:pPr>
            <a:endParaRPr lang="en-US" altLang="ja-JP" dirty="0"/>
          </a:p>
        </p:txBody>
      </p:sp>
      <p:sp>
        <p:nvSpPr>
          <p:cNvPr id="4" name="正方形/長方形 3">
            <a:extLst>
              <a:ext uri="{FF2B5EF4-FFF2-40B4-BE49-F238E27FC236}">
                <a16:creationId xmlns:a16="http://schemas.microsoft.com/office/drawing/2014/main" id="{F260DACD-CEA1-43B7-A86E-14395DBE710C}"/>
              </a:ext>
            </a:extLst>
          </p:cNvPr>
          <p:cNvSpPr/>
          <p:nvPr/>
        </p:nvSpPr>
        <p:spPr>
          <a:xfrm>
            <a:off x="1990725" y="2171700"/>
            <a:ext cx="2752725" cy="1581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PX4 flight stack</a:t>
            </a:r>
          </a:p>
          <a:p>
            <a:pPr algn="ctr"/>
            <a:r>
              <a:rPr lang="en-US" altLang="ja-JP" dirty="0"/>
              <a:t>with the embedded applications for UAV</a:t>
            </a:r>
            <a:endParaRPr kumimoji="1" lang="en-US" altLang="ja-JP" dirty="0"/>
          </a:p>
          <a:p>
            <a:pPr algn="ctr"/>
            <a:endParaRPr kumimoji="1" lang="ja-JP" altLang="en-US" dirty="0"/>
          </a:p>
        </p:txBody>
      </p:sp>
      <p:sp>
        <p:nvSpPr>
          <p:cNvPr id="5" name="正方形/長方形 4">
            <a:extLst>
              <a:ext uri="{FF2B5EF4-FFF2-40B4-BE49-F238E27FC236}">
                <a16:creationId xmlns:a16="http://schemas.microsoft.com/office/drawing/2014/main" id="{E14DEF7D-E9ED-4E6F-99DC-5EF033AF885B}"/>
              </a:ext>
            </a:extLst>
          </p:cNvPr>
          <p:cNvSpPr/>
          <p:nvPr/>
        </p:nvSpPr>
        <p:spPr>
          <a:xfrm>
            <a:off x="5895975" y="2247899"/>
            <a:ext cx="3705225" cy="1724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PX4 middle ware</a:t>
            </a:r>
          </a:p>
          <a:p>
            <a:pPr algn="ctr"/>
            <a:r>
              <a:rPr lang="en-US" altLang="ja-JP" dirty="0"/>
              <a:t>(</a:t>
            </a:r>
            <a:r>
              <a:rPr lang="en-US" altLang="ja-JP" dirty="0" err="1"/>
              <a:t>uORB</a:t>
            </a:r>
            <a:r>
              <a:rPr lang="ja-JP" altLang="en-US" dirty="0"/>
              <a:t>システムに関して、アプリケーションにデータを流すためのもの</a:t>
            </a:r>
            <a:r>
              <a:rPr lang="en-US" altLang="ja-JP" dirty="0"/>
              <a:t>)</a:t>
            </a:r>
          </a:p>
          <a:p>
            <a:pPr algn="ctr"/>
            <a:endParaRPr kumimoji="1" lang="ja-JP" altLang="en-US" dirty="0"/>
          </a:p>
        </p:txBody>
      </p:sp>
    </p:spTree>
    <p:extLst>
      <p:ext uri="{BB962C8B-B14F-4D97-AF65-F5344CB8AC3E}">
        <p14:creationId xmlns:p14="http://schemas.microsoft.com/office/powerpoint/2010/main" val="405331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B6035-820F-4969-A298-AD682A2D1D1C}"/>
              </a:ext>
            </a:extLst>
          </p:cNvPr>
          <p:cNvSpPr>
            <a:spLocks noGrp="1"/>
          </p:cNvSpPr>
          <p:nvPr>
            <p:ph type="title"/>
          </p:nvPr>
        </p:nvSpPr>
        <p:spPr/>
        <p:txBody>
          <a:bodyPr/>
          <a:lstStyle/>
          <a:p>
            <a:r>
              <a:rPr kumimoji="1" lang="en-US" altLang="ja-JP" b="1" dirty="0" err="1"/>
              <a:t>uORB</a:t>
            </a:r>
            <a:r>
              <a:rPr kumimoji="1" lang="en-US" altLang="ja-JP" b="1" dirty="0"/>
              <a:t> Message</a:t>
            </a:r>
            <a:r>
              <a:rPr kumimoji="1" lang="ja-JP" altLang="en-US" b="1" dirty="0"/>
              <a:t>について</a:t>
            </a:r>
            <a:r>
              <a:rPr kumimoji="1" lang="en-US" altLang="ja-JP" b="1" dirty="0"/>
              <a:t>(</a:t>
            </a:r>
            <a:r>
              <a:rPr kumimoji="1" lang="ja-JP" altLang="en-US" b="1" dirty="0"/>
              <a:t>メモ</a:t>
            </a:r>
            <a:r>
              <a:rPr kumimoji="1" lang="en-US" altLang="ja-JP" b="1" dirty="0"/>
              <a:t>)</a:t>
            </a:r>
            <a:endParaRPr kumimoji="1" lang="ja-JP" altLang="en-US" b="1" dirty="0"/>
          </a:p>
        </p:txBody>
      </p:sp>
      <p:sp>
        <p:nvSpPr>
          <p:cNvPr id="3" name="コンテンツ プレースホルダー 2">
            <a:extLst>
              <a:ext uri="{FF2B5EF4-FFF2-40B4-BE49-F238E27FC236}">
                <a16:creationId xmlns:a16="http://schemas.microsoft.com/office/drawing/2014/main" id="{88B709DD-3303-4FDF-9918-2161F8C5AB1A}"/>
              </a:ext>
            </a:extLst>
          </p:cNvPr>
          <p:cNvSpPr>
            <a:spLocks noGrp="1"/>
          </p:cNvSpPr>
          <p:nvPr>
            <p:ph idx="1"/>
          </p:nvPr>
        </p:nvSpPr>
        <p:spPr/>
        <p:txBody>
          <a:bodyPr>
            <a:normAutofit lnSpcReduction="10000"/>
          </a:bodyPr>
          <a:lstStyle/>
          <a:p>
            <a:r>
              <a:rPr lang="en-US" altLang="ja-JP" dirty="0"/>
              <a:t>PX4</a:t>
            </a:r>
            <a:r>
              <a:rPr lang="ja-JP" altLang="en-US" dirty="0"/>
              <a:t>の</a:t>
            </a:r>
            <a:r>
              <a:rPr lang="en-US" altLang="ja-JP" dirty="0"/>
              <a:t>Message</a:t>
            </a:r>
            <a:r>
              <a:rPr lang="ja-JP" altLang="en-US" dirty="0"/>
              <a:t>は</a:t>
            </a:r>
            <a:r>
              <a:rPr lang="en-US" altLang="ja-JP" dirty="0" err="1"/>
              <a:t>uORB</a:t>
            </a:r>
            <a:r>
              <a:rPr lang="en-US" altLang="ja-JP" dirty="0"/>
              <a:t> Message pool</a:t>
            </a:r>
            <a:r>
              <a:rPr lang="ja-JP" altLang="en-US" dirty="0"/>
              <a:t>に保存される。</a:t>
            </a:r>
            <a:endParaRPr lang="en-US" altLang="ja-JP" dirty="0"/>
          </a:p>
          <a:p>
            <a:r>
              <a:rPr lang="en-US" altLang="ja-JP" dirty="0" err="1">
                <a:effectLst/>
              </a:rPr>
              <a:t>uORB</a:t>
            </a:r>
            <a:r>
              <a:rPr lang="ja-JP" altLang="en-US" dirty="0">
                <a:effectLst/>
              </a:rPr>
              <a:t>とは、スレッドとプロセス内通信で非同期な </a:t>
            </a:r>
            <a:r>
              <a:rPr lang="en-US" altLang="ja-JP" dirty="0">
                <a:effectLst/>
              </a:rPr>
              <a:t>publish/subscribe</a:t>
            </a:r>
            <a:r>
              <a:rPr lang="ja-JP" altLang="en-US" dirty="0">
                <a:effectLst/>
              </a:rPr>
              <a:t>のメッセージ</a:t>
            </a:r>
            <a:r>
              <a:rPr lang="en-US" altLang="ja-JP" dirty="0">
                <a:effectLst/>
              </a:rPr>
              <a:t>API</a:t>
            </a:r>
            <a:r>
              <a:rPr lang="ja-JP" altLang="en-US" dirty="0">
                <a:effectLst/>
              </a:rPr>
              <a:t>です。</a:t>
            </a:r>
            <a:endParaRPr lang="en-US" altLang="ja-JP" dirty="0">
              <a:effectLst/>
            </a:endParaRPr>
          </a:p>
          <a:p>
            <a:pPr marL="0" indent="0">
              <a:buNone/>
            </a:pPr>
            <a:r>
              <a:rPr lang="ja-JP" altLang="en-US" dirty="0"/>
              <a:t>　</a:t>
            </a:r>
            <a:r>
              <a:rPr lang="ja-JP" altLang="en-US" b="1" dirty="0"/>
              <a:t>プロセス</a:t>
            </a:r>
            <a:r>
              <a:rPr lang="ja-JP" altLang="en-US" dirty="0"/>
              <a:t>：実行中のプログラムのこと。</a:t>
            </a:r>
            <a:endParaRPr lang="en-US" altLang="ja-JP" dirty="0"/>
          </a:p>
          <a:p>
            <a:pPr marL="0" indent="0">
              <a:buNone/>
            </a:pPr>
            <a:r>
              <a:rPr lang="ja-JP" altLang="en-US" dirty="0">
                <a:effectLst/>
              </a:rPr>
              <a:t>　</a:t>
            </a:r>
            <a:r>
              <a:rPr lang="ja-JP" altLang="en-US" b="1" dirty="0">
                <a:effectLst/>
              </a:rPr>
              <a:t>スレッド</a:t>
            </a:r>
            <a:r>
              <a:rPr lang="ja-JP" altLang="en-US" dirty="0">
                <a:effectLst/>
              </a:rPr>
              <a:t>：プロセス内の命令を実行する部分。</a:t>
            </a:r>
            <a:endParaRPr lang="en-US" altLang="ja-JP" dirty="0">
              <a:effectLst/>
            </a:endParaRPr>
          </a:p>
          <a:p>
            <a:pPr marL="0" indent="0">
              <a:buNone/>
            </a:pPr>
            <a:r>
              <a:rPr lang="ja-JP" altLang="en-US" dirty="0">
                <a:effectLst/>
              </a:rPr>
              <a:t>　</a:t>
            </a:r>
            <a:r>
              <a:rPr lang="en-US" altLang="ja-JP" b="1" dirty="0">
                <a:effectLst/>
              </a:rPr>
              <a:t>Publish</a:t>
            </a:r>
            <a:r>
              <a:rPr lang="ja-JP" altLang="en-US" dirty="0">
                <a:effectLst/>
              </a:rPr>
              <a:t>：</a:t>
            </a:r>
            <a:r>
              <a:rPr lang="en-US" altLang="ja-JP" dirty="0">
                <a:effectLst/>
              </a:rPr>
              <a:t>GDS</a:t>
            </a:r>
            <a:r>
              <a:rPr lang="ja-JP" altLang="en-US" dirty="0">
                <a:effectLst/>
              </a:rPr>
              <a:t>にトピックデータを配置する。</a:t>
            </a:r>
            <a:endParaRPr lang="en-US" altLang="ja-JP" dirty="0">
              <a:effectLst/>
            </a:endParaRPr>
          </a:p>
          <a:p>
            <a:pPr marL="0" indent="0">
              <a:buNone/>
            </a:pPr>
            <a:r>
              <a:rPr lang="ja-JP" altLang="en-US" dirty="0">
                <a:effectLst/>
              </a:rPr>
              <a:t>　</a:t>
            </a:r>
            <a:r>
              <a:rPr lang="en-US" altLang="ja-JP" b="1" dirty="0">
                <a:effectLst/>
              </a:rPr>
              <a:t>Subscribe</a:t>
            </a:r>
            <a:r>
              <a:rPr lang="ja-JP" altLang="en-US" dirty="0">
                <a:effectLst/>
              </a:rPr>
              <a:t>：</a:t>
            </a:r>
            <a:r>
              <a:rPr lang="en-US" altLang="ja-JP" dirty="0">
                <a:effectLst/>
              </a:rPr>
              <a:t> GDS</a:t>
            </a:r>
            <a:r>
              <a:rPr lang="ja-JP" altLang="en-US" dirty="0">
                <a:effectLst/>
              </a:rPr>
              <a:t>からデータを取得する。</a:t>
            </a:r>
            <a:endParaRPr lang="en-US" altLang="ja-JP" dirty="0">
              <a:effectLst/>
            </a:endParaRPr>
          </a:p>
          <a:p>
            <a:pPr marL="0" indent="0">
              <a:buNone/>
            </a:pPr>
            <a:r>
              <a:rPr lang="ja-JP" altLang="en-US" dirty="0">
                <a:effectLst/>
              </a:rPr>
              <a:t>　両者非同期処理できる。</a:t>
            </a:r>
            <a:endParaRPr lang="en-US" altLang="ja-JP" dirty="0">
              <a:effectLst/>
            </a:endParaRPr>
          </a:p>
          <a:p>
            <a:pPr marL="0" indent="0">
              <a:buNone/>
            </a:pPr>
            <a:r>
              <a:rPr lang="ja-JP" altLang="en-US" dirty="0"/>
              <a:t>　</a:t>
            </a:r>
            <a:r>
              <a:rPr lang="en-US" altLang="ja-JP" b="1" dirty="0"/>
              <a:t>API</a:t>
            </a:r>
            <a:r>
              <a:rPr lang="ja-JP" altLang="en-US" b="1" dirty="0"/>
              <a:t>：</a:t>
            </a:r>
            <a:r>
              <a:rPr lang="ja-JP" altLang="en-US" dirty="0"/>
              <a:t>用意されているソフトウエアの機能のこと</a:t>
            </a:r>
            <a:endParaRPr lang="ja-JP" altLang="en-US" dirty="0">
              <a:effectLst/>
            </a:endParaRPr>
          </a:p>
        </p:txBody>
      </p:sp>
      <p:pic>
        <p:nvPicPr>
          <p:cNvPr id="4" name="図 3">
            <a:extLst>
              <a:ext uri="{FF2B5EF4-FFF2-40B4-BE49-F238E27FC236}">
                <a16:creationId xmlns:a16="http://schemas.microsoft.com/office/drawing/2014/main" id="{C4C98DE4-6098-4FAF-A0CD-3C1C4BDCBD4C}"/>
              </a:ext>
            </a:extLst>
          </p:cNvPr>
          <p:cNvPicPr>
            <a:picLocks noChangeAspect="1"/>
          </p:cNvPicPr>
          <p:nvPr/>
        </p:nvPicPr>
        <p:blipFill>
          <a:blip r:embed="rId3"/>
          <a:stretch>
            <a:fillRect/>
          </a:stretch>
        </p:blipFill>
        <p:spPr>
          <a:xfrm>
            <a:off x="9678222" y="365125"/>
            <a:ext cx="2197548" cy="2571909"/>
          </a:xfrm>
          <a:prstGeom prst="rect">
            <a:avLst/>
          </a:prstGeom>
        </p:spPr>
      </p:pic>
      <p:pic>
        <p:nvPicPr>
          <p:cNvPr id="6" name="図 5">
            <a:extLst>
              <a:ext uri="{FF2B5EF4-FFF2-40B4-BE49-F238E27FC236}">
                <a16:creationId xmlns:a16="http://schemas.microsoft.com/office/drawing/2014/main" id="{AA8E0EE3-B127-4CCE-9C00-8BD6CAA50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2525" y="3310173"/>
            <a:ext cx="2930525" cy="1236864"/>
          </a:xfrm>
          <a:prstGeom prst="rect">
            <a:avLst/>
          </a:prstGeom>
        </p:spPr>
      </p:pic>
      <p:sp>
        <p:nvSpPr>
          <p:cNvPr id="7" name="テキスト ボックス 6">
            <a:extLst>
              <a:ext uri="{FF2B5EF4-FFF2-40B4-BE49-F238E27FC236}">
                <a16:creationId xmlns:a16="http://schemas.microsoft.com/office/drawing/2014/main" id="{9CCD323A-A0DF-44FE-B97B-3009D456974D}"/>
              </a:ext>
            </a:extLst>
          </p:cNvPr>
          <p:cNvSpPr txBox="1"/>
          <p:nvPr/>
        </p:nvSpPr>
        <p:spPr>
          <a:xfrm>
            <a:off x="746409" y="6030068"/>
            <a:ext cx="10607391" cy="646331"/>
          </a:xfrm>
          <a:prstGeom prst="rect">
            <a:avLst/>
          </a:prstGeom>
          <a:noFill/>
        </p:spPr>
        <p:txBody>
          <a:bodyPr wrap="none" rtlCol="0">
            <a:spAutoFit/>
          </a:bodyPr>
          <a:lstStyle/>
          <a:p>
            <a:r>
              <a:rPr kumimoji="1" lang="ja-JP" altLang="en-US" dirty="0"/>
              <a:t>参考文献：藤田有機、三菱電機株式会社</a:t>
            </a:r>
            <a:r>
              <a:rPr lang="ja-JP" altLang="en-US" dirty="0"/>
              <a:t>、</a:t>
            </a:r>
            <a:r>
              <a:rPr lang="en-US" altLang="ja-JP" dirty="0">
                <a:effectLst/>
              </a:rPr>
              <a:t> Publish/Subscriber</a:t>
            </a:r>
            <a:r>
              <a:rPr lang="ja-JP" altLang="en-US" dirty="0">
                <a:effectLst/>
              </a:rPr>
              <a:t>通信における効率的な通信方式の検討</a:t>
            </a:r>
            <a:endParaRPr lang="en-US" altLang="ja-JP" dirty="0">
              <a:effectLst/>
            </a:endParaRPr>
          </a:p>
          <a:p>
            <a:r>
              <a:rPr kumimoji="1" lang="ja-JP" altLang="en-US" dirty="0"/>
              <a:t>　　　　　</a:t>
            </a:r>
            <a:r>
              <a:rPr lang="en-US" altLang="ja-JP" dirty="0">
                <a:effectLst/>
              </a:rPr>
              <a:t> file:///C:/Users/yamadaryuki/Downloads/IPSJ-Z80-1D-06.pdf,(2021/11/25)</a:t>
            </a:r>
            <a:endParaRPr kumimoji="1" lang="ja-JP" altLang="en-US" dirty="0"/>
          </a:p>
        </p:txBody>
      </p:sp>
    </p:spTree>
    <p:extLst>
      <p:ext uri="{BB962C8B-B14F-4D97-AF65-F5344CB8AC3E}">
        <p14:creationId xmlns:p14="http://schemas.microsoft.com/office/powerpoint/2010/main" val="86158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873BB-99E5-4136-B3DB-6CEB47B759BB}"/>
              </a:ext>
            </a:extLst>
          </p:cNvPr>
          <p:cNvSpPr>
            <a:spLocks noGrp="1"/>
          </p:cNvSpPr>
          <p:nvPr>
            <p:ph type="title"/>
          </p:nvPr>
        </p:nvSpPr>
        <p:spPr/>
        <p:txBody>
          <a:bodyPr>
            <a:normAutofit/>
          </a:bodyPr>
          <a:lstStyle/>
          <a:p>
            <a:r>
              <a:rPr kumimoji="1" lang="en-US" altLang="ja-JP" sz="4000" b="1" dirty="0" err="1"/>
              <a:t>uORB</a:t>
            </a:r>
            <a:r>
              <a:rPr kumimoji="1" lang="en-US" altLang="ja-JP" sz="4000" b="1" dirty="0"/>
              <a:t> Message</a:t>
            </a:r>
            <a:r>
              <a:rPr kumimoji="1" lang="ja-JP" altLang="en-US" sz="4000" b="1" dirty="0"/>
              <a:t>について（自分なりの答え）</a:t>
            </a:r>
            <a:endParaRPr kumimoji="1" lang="ja-JP" altLang="en-US" sz="4000" dirty="0"/>
          </a:p>
        </p:txBody>
      </p:sp>
      <p:pic>
        <p:nvPicPr>
          <p:cNvPr id="8" name="コンテンツ プレースホルダー 7">
            <a:extLst>
              <a:ext uri="{FF2B5EF4-FFF2-40B4-BE49-F238E27FC236}">
                <a16:creationId xmlns:a16="http://schemas.microsoft.com/office/drawing/2014/main" id="{8110385A-BBEB-4165-B95C-8CD376035267}"/>
              </a:ext>
            </a:extLst>
          </p:cNvPr>
          <p:cNvPicPr>
            <a:picLocks noGrp="1" noChangeAspect="1"/>
          </p:cNvPicPr>
          <p:nvPr>
            <p:ph idx="1"/>
          </p:nvPr>
        </p:nvPicPr>
        <p:blipFill>
          <a:blip r:embed="rId3"/>
          <a:stretch>
            <a:fillRect/>
          </a:stretch>
        </p:blipFill>
        <p:spPr>
          <a:xfrm>
            <a:off x="9007324" y="5423641"/>
            <a:ext cx="2895851" cy="1219306"/>
          </a:xfrm>
          <a:prstGeom prst="rect">
            <a:avLst/>
          </a:prstGeom>
        </p:spPr>
      </p:pic>
      <p:sp>
        <p:nvSpPr>
          <p:cNvPr id="4" name="正方形/長方形 3">
            <a:extLst>
              <a:ext uri="{FF2B5EF4-FFF2-40B4-BE49-F238E27FC236}">
                <a16:creationId xmlns:a16="http://schemas.microsoft.com/office/drawing/2014/main" id="{724C3476-B54B-4A18-AC35-46EE29BEB57B}"/>
              </a:ext>
            </a:extLst>
          </p:cNvPr>
          <p:cNvSpPr/>
          <p:nvPr/>
        </p:nvSpPr>
        <p:spPr>
          <a:xfrm>
            <a:off x="2743200" y="1592263"/>
            <a:ext cx="6400800" cy="1129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effectLst/>
              </a:rPr>
              <a:t>uORB</a:t>
            </a:r>
            <a:r>
              <a:rPr lang="ja-JP" altLang="en-US" b="1" dirty="0">
                <a:effectLst/>
              </a:rPr>
              <a:t>とは、スレッドとプロセス内通信で非同期な </a:t>
            </a:r>
            <a:endParaRPr lang="en-US" altLang="ja-JP" b="1" dirty="0">
              <a:effectLst/>
            </a:endParaRPr>
          </a:p>
          <a:p>
            <a:pPr algn="ctr"/>
            <a:r>
              <a:rPr lang="en-US" altLang="ja-JP" b="1" dirty="0">
                <a:effectLst/>
              </a:rPr>
              <a:t>publish/subscribe</a:t>
            </a:r>
            <a:r>
              <a:rPr lang="ja-JP" altLang="en-US" b="1" dirty="0">
                <a:effectLst/>
              </a:rPr>
              <a:t>のメッセージ</a:t>
            </a:r>
            <a:r>
              <a:rPr lang="en-US" altLang="ja-JP" b="1" dirty="0">
                <a:effectLst/>
              </a:rPr>
              <a:t>API</a:t>
            </a:r>
            <a:r>
              <a:rPr lang="ja-JP" altLang="en-US" b="1" dirty="0">
                <a:effectLst/>
              </a:rPr>
              <a:t>です。</a:t>
            </a:r>
            <a:endParaRPr lang="en-US" altLang="ja-JP" b="1" dirty="0">
              <a:effectLst/>
            </a:endParaRPr>
          </a:p>
          <a:p>
            <a:pPr algn="ctr"/>
            <a:endParaRPr kumimoji="1" lang="ja-JP" altLang="en-US" dirty="0"/>
          </a:p>
        </p:txBody>
      </p:sp>
      <p:sp>
        <p:nvSpPr>
          <p:cNvPr id="5" name="正方形/長方形 4">
            <a:extLst>
              <a:ext uri="{FF2B5EF4-FFF2-40B4-BE49-F238E27FC236}">
                <a16:creationId xmlns:a16="http://schemas.microsoft.com/office/drawing/2014/main" id="{DBD56CFC-6996-4238-B700-729DFCEF789B}"/>
              </a:ext>
            </a:extLst>
          </p:cNvPr>
          <p:cNvSpPr/>
          <p:nvPr/>
        </p:nvSpPr>
        <p:spPr>
          <a:xfrm>
            <a:off x="3093720" y="3429000"/>
            <a:ext cx="6004560" cy="136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実行中のプログラム内（</a:t>
            </a:r>
            <a:r>
              <a:rPr lang="en-US" altLang="ja-JP" dirty="0"/>
              <a:t>Pixhawk</a:t>
            </a:r>
            <a:r>
              <a:rPr lang="ja-JP" altLang="en-US" dirty="0"/>
              <a:t>）での</a:t>
            </a:r>
            <a:endParaRPr lang="en-US" altLang="ja-JP" dirty="0"/>
          </a:p>
          <a:p>
            <a:pPr algn="ctr"/>
            <a:r>
              <a:rPr lang="ja-JP" altLang="en-US" dirty="0"/>
              <a:t>それぞれのプログラム処理内の通信で、</a:t>
            </a:r>
            <a:endParaRPr lang="en-US" altLang="ja-JP" dirty="0"/>
          </a:p>
          <a:p>
            <a:pPr algn="ctr"/>
            <a:r>
              <a:rPr lang="ja-JP" altLang="en-US" dirty="0"/>
              <a:t>データベース内のデータを</a:t>
            </a:r>
            <a:endParaRPr lang="en-US" altLang="ja-JP" dirty="0"/>
          </a:p>
          <a:p>
            <a:pPr algn="ctr"/>
            <a:r>
              <a:rPr lang="ja-JP" altLang="en-US" dirty="0"/>
              <a:t>送受信してくれるメッセージ機能である。</a:t>
            </a:r>
            <a:endParaRPr kumimoji="1" lang="ja-JP" altLang="en-US" dirty="0"/>
          </a:p>
        </p:txBody>
      </p:sp>
      <p:pic>
        <p:nvPicPr>
          <p:cNvPr id="6" name="図 5">
            <a:extLst>
              <a:ext uri="{FF2B5EF4-FFF2-40B4-BE49-F238E27FC236}">
                <a16:creationId xmlns:a16="http://schemas.microsoft.com/office/drawing/2014/main" id="{B790BED1-E5FA-4D18-9332-078EC38CC3DA}"/>
              </a:ext>
            </a:extLst>
          </p:cNvPr>
          <p:cNvPicPr>
            <a:picLocks noChangeAspect="1"/>
          </p:cNvPicPr>
          <p:nvPr/>
        </p:nvPicPr>
        <p:blipFill>
          <a:blip r:embed="rId4"/>
          <a:stretch>
            <a:fillRect/>
          </a:stretch>
        </p:blipFill>
        <p:spPr>
          <a:xfrm>
            <a:off x="9144000" y="2917826"/>
            <a:ext cx="2660952" cy="1397000"/>
          </a:xfrm>
          <a:prstGeom prst="rect">
            <a:avLst/>
          </a:prstGeom>
        </p:spPr>
      </p:pic>
      <p:sp>
        <p:nvSpPr>
          <p:cNvPr id="7" name="矢印: 下 6">
            <a:extLst>
              <a:ext uri="{FF2B5EF4-FFF2-40B4-BE49-F238E27FC236}">
                <a16:creationId xmlns:a16="http://schemas.microsoft.com/office/drawing/2014/main" id="{C273DE5C-FEBA-4728-82A7-D9C425530F42}"/>
              </a:ext>
            </a:extLst>
          </p:cNvPr>
          <p:cNvSpPr/>
          <p:nvPr/>
        </p:nvSpPr>
        <p:spPr>
          <a:xfrm>
            <a:off x="5466080" y="2895097"/>
            <a:ext cx="955040" cy="388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1E6905F8-E1E3-454B-BDF8-7DA96B089015}"/>
              </a:ext>
            </a:extLst>
          </p:cNvPr>
          <p:cNvSpPr/>
          <p:nvPr/>
        </p:nvSpPr>
        <p:spPr>
          <a:xfrm>
            <a:off x="2976880" y="5039360"/>
            <a:ext cx="6030444" cy="160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rPr>
              <a:t>Pixhawk</a:t>
            </a:r>
            <a:r>
              <a:rPr kumimoji="1" lang="ja-JP" altLang="en-US" b="1" dirty="0">
                <a:solidFill>
                  <a:srgbClr val="FF0000"/>
                </a:solidFill>
              </a:rPr>
              <a:t>外内でのメッセージのやり取り</a:t>
            </a:r>
            <a:endParaRPr kumimoji="1" lang="en-US" altLang="ja-JP" b="1" dirty="0">
              <a:solidFill>
                <a:srgbClr val="FF0000"/>
              </a:solidFill>
            </a:endParaRPr>
          </a:p>
          <a:p>
            <a:pPr algn="ctr"/>
            <a:r>
              <a:rPr kumimoji="1" lang="ja-JP" altLang="en-US" b="1" dirty="0">
                <a:solidFill>
                  <a:srgbClr val="FF0000"/>
                </a:solidFill>
              </a:rPr>
              <a:t>をしてくれる機能（</a:t>
            </a:r>
            <a:r>
              <a:rPr kumimoji="1" lang="en-US" altLang="ja-JP" b="1" dirty="0">
                <a:solidFill>
                  <a:srgbClr val="FF0000"/>
                </a:solidFill>
              </a:rPr>
              <a:t>API</a:t>
            </a:r>
            <a:r>
              <a:rPr kumimoji="1" lang="ja-JP" altLang="en-US" b="1" dirty="0">
                <a:solidFill>
                  <a:srgbClr val="FF0000"/>
                </a:solidFill>
              </a:rPr>
              <a:t>）</a:t>
            </a:r>
            <a:endParaRPr kumimoji="1" lang="en-US" altLang="ja-JP" b="1" dirty="0">
              <a:solidFill>
                <a:srgbClr val="FF0000"/>
              </a:solidFill>
            </a:endParaRPr>
          </a:p>
          <a:p>
            <a:pPr algn="ctr"/>
            <a:r>
              <a:rPr lang="en-US" altLang="ja-JP" b="1" dirty="0">
                <a:solidFill>
                  <a:srgbClr val="FF0000"/>
                </a:solidFill>
              </a:rPr>
              <a:t>Message: </a:t>
            </a:r>
            <a:r>
              <a:rPr lang="ja-JP" altLang="en-US" b="1" dirty="0">
                <a:solidFill>
                  <a:srgbClr val="FF0000"/>
                </a:solidFill>
              </a:rPr>
              <a:t>センサなどの情報</a:t>
            </a:r>
            <a:endParaRPr kumimoji="1" lang="ja-JP" altLang="en-US" b="1" dirty="0">
              <a:solidFill>
                <a:srgbClr val="FF0000"/>
              </a:solidFill>
            </a:endParaRPr>
          </a:p>
        </p:txBody>
      </p:sp>
    </p:spTree>
    <p:extLst>
      <p:ext uri="{BB962C8B-B14F-4D97-AF65-F5344CB8AC3E}">
        <p14:creationId xmlns:p14="http://schemas.microsoft.com/office/powerpoint/2010/main" val="135727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FEED9-6185-44FA-AABA-60FAF95AEF02}"/>
              </a:ext>
            </a:extLst>
          </p:cNvPr>
          <p:cNvSpPr>
            <a:spLocks noGrp="1"/>
          </p:cNvSpPr>
          <p:nvPr>
            <p:ph type="title"/>
          </p:nvPr>
        </p:nvSpPr>
        <p:spPr/>
        <p:txBody>
          <a:bodyPr/>
          <a:lstStyle/>
          <a:p>
            <a:r>
              <a:rPr kumimoji="1" lang="en-US" altLang="ja-JP" b="1" dirty="0"/>
              <a:t>Pixhawk</a:t>
            </a:r>
            <a:r>
              <a:rPr kumimoji="1" lang="ja-JP" altLang="en-US" b="1" dirty="0"/>
              <a:t>のコンパイル</a:t>
            </a:r>
            <a:r>
              <a:rPr lang="ja-JP" altLang="en-US" b="1" dirty="0"/>
              <a:t>の処理の流れ</a:t>
            </a:r>
            <a:r>
              <a:rPr kumimoji="1" lang="ja-JP" altLang="en-US" b="1" dirty="0"/>
              <a:t>（</a:t>
            </a:r>
            <a:r>
              <a:rPr kumimoji="1" lang="en-US" altLang="ja-JP" b="1" dirty="0"/>
              <a:t>p57</a:t>
            </a:r>
            <a:r>
              <a:rPr kumimoji="1" lang="ja-JP" altLang="en-US" b="1" dirty="0"/>
              <a:t>）</a:t>
            </a:r>
          </a:p>
        </p:txBody>
      </p:sp>
      <p:sp>
        <p:nvSpPr>
          <p:cNvPr id="3" name="コンテンツ プレースホルダー 2">
            <a:extLst>
              <a:ext uri="{FF2B5EF4-FFF2-40B4-BE49-F238E27FC236}">
                <a16:creationId xmlns:a16="http://schemas.microsoft.com/office/drawing/2014/main" id="{8E9C562A-93C5-4670-886D-7E6DCB6A0E52}"/>
              </a:ext>
            </a:extLst>
          </p:cNvPr>
          <p:cNvSpPr>
            <a:spLocks noGrp="1"/>
          </p:cNvSpPr>
          <p:nvPr>
            <p:ph idx="1"/>
          </p:nvPr>
        </p:nvSpPr>
        <p:spPr/>
        <p:txBody>
          <a:bodyPr/>
          <a:lstStyle/>
          <a:p>
            <a:r>
              <a:rPr kumimoji="1" lang="en-US" altLang="ja-JP" b="1" dirty="0"/>
              <a:t>Simulink</a:t>
            </a:r>
            <a:r>
              <a:rPr kumimoji="1" lang="ja-JP" altLang="en-US" b="1" dirty="0"/>
              <a:t>で作られた</a:t>
            </a:r>
            <a:r>
              <a:rPr kumimoji="1" lang="en-US" altLang="ja-JP" b="1" dirty="0"/>
              <a:t>Pixhawk</a:t>
            </a:r>
            <a:r>
              <a:rPr kumimoji="1" lang="ja-JP" altLang="en-US" b="1" dirty="0"/>
              <a:t>のモデルを</a:t>
            </a:r>
            <a:r>
              <a:rPr lang="en-US" altLang="ja-JP" b="1" dirty="0"/>
              <a:t>PSP Toolbox</a:t>
            </a:r>
            <a:r>
              <a:rPr lang="ja-JP" altLang="en-US" b="1" dirty="0"/>
              <a:t>でそーしコード化（</a:t>
            </a:r>
            <a:r>
              <a:rPr lang="en-US" altLang="ja-JP" b="1" dirty="0"/>
              <a:t>C/C++</a:t>
            </a:r>
            <a:r>
              <a:rPr lang="ja-JP" altLang="en-US" b="1" dirty="0"/>
              <a:t>）する。</a:t>
            </a:r>
            <a:endParaRPr lang="en-US" altLang="ja-JP" b="1" dirty="0"/>
          </a:p>
          <a:p>
            <a:r>
              <a:rPr kumimoji="1" lang="ja-JP" altLang="en-US" b="1" dirty="0"/>
              <a:t>出来たソースコードを</a:t>
            </a:r>
            <a:r>
              <a:rPr kumimoji="1" lang="en-US" altLang="ja-JP" b="1" dirty="0"/>
              <a:t>PX4 source code</a:t>
            </a:r>
            <a:r>
              <a:rPr kumimoji="1" lang="ja-JP" altLang="en-US" b="1" dirty="0"/>
              <a:t>にインポートする。</a:t>
            </a:r>
            <a:endParaRPr lang="en-US" altLang="ja-JP" b="1" dirty="0"/>
          </a:p>
          <a:p>
            <a:pPr marL="0" indent="0">
              <a:buNone/>
            </a:pPr>
            <a:r>
              <a:rPr lang="ja-JP" altLang="en-US" b="1" dirty="0"/>
              <a:t>　</a:t>
            </a:r>
            <a:r>
              <a:rPr lang="en-US" altLang="ja-JP" b="1" dirty="0"/>
              <a:t>p</a:t>
            </a:r>
            <a:r>
              <a:rPr kumimoji="1" lang="en-US" altLang="ja-JP" b="1" dirty="0"/>
              <a:t>x4_</a:t>
            </a:r>
            <a:r>
              <a:rPr lang="en-US" altLang="ja-JP" b="1" dirty="0"/>
              <a:t>Simulink_app module</a:t>
            </a:r>
            <a:r>
              <a:rPr lang="ja-JP" altLang="en-US" b="1" dirty="0"/>
              <a:t>を生み出すのに</a:t>
            </a:r>
            <a:endParaRPr lang="en-US" altLang="ja-JP" b="1" dirty="0"/>
          </a:p>
          <a:p>
            <a:r>
              <a:rPr kumimoji="1" lang="en-US" altLang="ja-JP" b="1" dirty="0"/>
              <a:t>PSP Toolbox</a:t>
            </a:r>
            <a:r>
              <a:rPr kumimoji="1" lang="ja-JP" altLang="en-US" b="1" dirty="0"/>
              <a:t>が</a:t>
            </a:r>
            <a:r>
              <a:rPr kumimoji="1" lang="en-US" altLang="ja-JP" b="1" dirty="0"/>
              <a:t>Cygwin toolchain</a:t>
            </a:r>
            <a:r>
              <a:rPr kumimoji="1" lang="ja-JP" altLang="en-US" b="1" dirty="0"/>
              <a:t>を呼んでくれて、コンパイルしてくれる。（</a:t>
            </a:r>
            <a:r>
              <a:rPr kumimoji="1" lang="en-US" altLang="ja-JP" b="1" dirty="0"/>
              <a:t>.px4</a:t>
            </a:r>
            <a:r>
              <a:rPr kumimoji="1" lang="ja-JP" altLang="en-US" b="1" dirty="0"/>
              <a:t>に変換）</a:t>
            </a:r>
            <a:endParaRPr kumimoji="1" lang="en-US" altLang="ja-JP" b="1" dirty="0"/>
          </a:p>
          <a:p>
            <a:r>
              <a:rPr lang="ja-JP" altLang="en-US" b="1" dirty="0"/>
              <a:t>自分で作った</a:t>
            </a:r>
            <a:r>
              <a:rPr lang="en-US" altLang="ja-JP" b="1" dirty="0"/>
              <a:t>Simulink model</a:t>
            </a:r>
            <a:r>
              <a:rPr lang="ja-JP" altLang="en-US" b="1" dirty="0"/>
              <a:t>を使用したい場合、</a:t>
            </a:r>
            <a:r>
              <a:rPr lang="en-US" altLang="ja-JP" b="1" dirty="0"/>
              <a:t>module</a:t>
            </a:r>
            <a:r>
              <a:rPr lang="ja-JP" altLang="en-US" b="1" dirty="0"/>
              <a:t>の取り換え作業を行う必要がある。</a:t>
            </a:r>
            <a:endParaRPr lang="en-US" altLang="ja-JP" b="1" dirty="0"/>
          </a:p>
          <a:p>
            <a:r>
              <a:rPr kumimoji="1" lang="ja-JP" altLang="en-US" b="1" dirty="0"/>
              <a:t>最後</a:t>
            </a:r>
            <a:r>
              <a:rPr lang="ja-JP" altLang="en-US" b="1" dirty="0"/>
              <a:t>にデプロイをし、</a:t>
            </a:r>
            <a:r>
              <a:rPr lang="en-US" altLang="ja-JP" b="1" dirty="0"/>
              <a:t>Pixhawk</a:t>
            </a:r>
            <a:r>
              <a:rPr lang="ja-JP" altLang="en-US" b="1" dirty="0"/>
              <a:t>に</a:t>
            </a:r>
            <a:r>
              <a:rPr lang="en-US" altLang="ja-JP" b="1" dirty="0"/>
              <a:t>model</a:t>
            </a:r>
            <a:r>
              <a:rPr lang="ja-JP" altLang="en-US" b="1" dirty="0"/>
              <a:t>を取り込む。</a:t>
            </a:r>
            <a:endParaRPr kumimoji="1" lang="en-US" altLang="ja-JP" b="1" dirty="0"/>
          </a:p>
        </p:txBody>
      </p:sp>
    </p:spTree>
    <p:extLst>
      <p:ext uri="{BB962C8B-B14F-4D97-AF65-F5344CB8AC3E}">
        <p14:creationId xmlns:p14="http://schemas.microsoft.com/office/powerpoint/2010/main" val="124107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608475-E186-4BC7-98EC-8B76125230D8}"/>
              </a:ext>
            </a:extLst>
          </p:cNvPr>
          <p:cNvSpPr>
            <a:spLocks noGrp="1"/>
          </p:cNvSpPr>
          <p:nvPr>
            <p:ph type="title"/>
          </p:nvPr>
        </p:nvSpPr>
        <p:spPr/>
        <p:txBody>
          <a:bodyPr>
            <a:normAutofit/>
          </a:bodyPr>
          <a:lstStyle/>
          <a:p>
            <a:r>
              <a:rPr lang="en-US" altLang="ja-JP" b="1" dirty="0"/>
              <a:t>Pixhawk</a:t>
            </a:r>
            <a:r>
              <a:rPr lang="ja-JP" altLang="en-US" b="1" dirty="0"/>
              <a:t>自動制御システムの構成</a:t>
            </a:r>
            <a:br>
              <a:rPr lang="en-US" altLang="ja-JP" b="1" dirty="0"/>
            </a:br>
            <a:r>
              <a:rPr lang="ja-JP" altLang="en-US" sz="4000" b="1" dirty="0"/>
              <a:t>（</a:t>
            </a:r>
            <a:r>
              <a:rPr lang="en-US" altLang="ja-JP" sz="4000" b="1" dirty="0"/>
              <a:t>UAV Toolbox</a:t>
            </a:r>
            <a:r>
              <a:rPr lang="ja-JP" altLang="en-US" sz="4000" b="1" dirty="0"/>
              <a:t>と</a:t>
            </a:r>
            <a:r>
              <a:rPr lang="en-US" altLang="ja-JP" sz="4000" b="1" dirty="0"/>
              <a:t>Pixhawk </a:t>
            </a:r>
            <a:r>
              <a:rPr lang="ja-JP" altLang="en-US" sz="4000" b="1" dirty="0"/>
              <a:t>システムの関係性）</a:t>
            </a:r>
            <a:endParaRPr kumimoji="1" lang="ja-JP" altLang="en-US" b="1" dirty="0"/>
          </a:p>
        </p:txBody>
      </p:sp>
      <p:sp>
        <p:nvSpPr>
          <p:cNvPr id="3" name="コンテンツ プレースホルダー 2">
            <a:extLst>
              <a:ext uri="{FF2B5EF4-FFF2-40B4-BE49-F238E27FC236}">
                <a16:creationId xmlns:a16="http://schemas.microsoft.com/office/drawing/2014/main" id="{030D6EA2-8EFB-45CA-BC44-CE162649B803}"/>
              </a:ext>
            </a:extLst>
          </p:cNvPr>
          <p:cNvSpPr>
            <a:spLocks noGrp="1"/>
          </p:cNvSpPr>
          <p:nvPr>
            <p:ph idx="1"/>
          </p:nvPr>
        </p:nvSpPr>
        <p:spPr/>
        <p:txBody>
          <a:bodyPr/>
          <a:lstStyle/>
          <a:p>
            <a:r>
              <a:rPr kumimoji="1" lang="en-US" altLang="ja-JP" b="1" dirty="0"/>
              <a:t>Pixhawk</a:t>
            </a:r>
            <a:r>
              <a:rPr kumimoji="1" lang="ja-JP" altLang="en-US" b="1" dirty="0"/>
              <a:t>ハードウェアと</a:t>
            </a:r>
            <a:r>
              <a:rPr kumimoji="1" lang="en-US" altLang="ja-JP" b="1" dirty="0"/>
              <a:t>PX4</a:t>
            </a:r>
            <a:r>
              <a:rPr kumimoji="1" lang="ja-JP" altLang="en-US" b="1" dirty="0"/>
              <a:t>ソフトウエアの二つの部分がある。</a:t>
            </a:r>
            <a:endParaRPr kumimoji="1" lang="en-US" altLang="ja-JP" b="1" dirty="0"/>
          </a:p>
          <a:p>
            <a:r>
              <a:rPr lang="en-US" altLang="ja-JP" b="1" dirty="0"/>
              <a:t>Pixhawk</a:t>
            </a:r>
            <a:r>
              <a:rPr lang="ja-JP" altLang="en-US" b="1" dirty="0"/>
              <a:t>ソフトウェアに関して</a:t>
            </a:r>
            <a:endParaRPr lang="en-US" altLang="ja-JP" b="1" dirty="0"/>
          </a:p>
          <a:p>
            <a:pPr marL="0" indent="0">
              <a:buNone/>
            </a:pPr>
            <a:r>
              <a:rPr kumimoji="1" lang="ja-JP" altLang="en-US" dirty="0"/>
              <a:t>　いくつかの小さな</a:t>
            </a:r>
            <a:r>
              <a:rPr kumimoji="1" lang="en-US" altLang="ja-JP" dirty="0"/>
              <a:t>module</a:t>
            </a:r>
            <a:r>
              <a:rPr kumimoji="1" lang="ja-JP" altLang="en-US" dirty="0"/>
              <a:t>がある。</a:t>
            </a:r>
            <a:endParaRPr kumimoji="1" lang="en-US" altLang="ja-JP" dirty="0"/>
          </a:p>
          <a:p>
            <a:pPr marL="0" indent="0">
              <a:buNone/>
            </a:pPr>
            <a:r>
              <a:rPr lang="ja-JP" altLang="en-US" dirty="0"/>
              <a:t>　　</a:t>
            </a:r>
            <a:r>
              <a:rPr kumimoji="1" lang="ja-JP" altLang="en-US" dirty="0"/>
              <a:t>＝＞それぞれ独立、並列マルチスレッドで動作している。</a:t>
            </a:r>
            <a:endParaRPr kumimoji="1" lang="en-US" altLang="ja-JP" dirty="0"/>
          </a:p>
          <a:p>
            <a:pPr marL="0" indent="0">
              <a:buNone/>
            </a:pPr>
            <a:r>
              <a:rPr lang="ja-JP" altLang="en-US" b="1" dirty="0"/>
              <a:t>　</a:t>
            </a:r>
            <a:r>
              <a:rPr lang="en-US" altLang="ja-JP" b="1" dirty="0"/>
              <a:t>module</a:t>
            </a:r>
            <a:r>
              <a:rPr lang="ja-JP" altLang="en-US" b="1" dirty="0"/>
              <a:t>について</a:t>
            </a:r>
            <a:endParaRPr lang="en-US" altLang="ja-JP" b="1" dirty="0"/>
          </a:p>
          <a:p>
            <a:pPr marL="0" indent="0">
              <a:buNone/>
            </a:pPr>
            <a:r>
              <a:rPr kumimoji="1" lang="ja-JP" altLang="en-US" dirty="0"/>
              <a:t>　　</a:t>
            </a:r>
            <a:r>
              <a:rPr kumimoji="1" lang="en-US" altLang="ja-JP" dirty="0" err="1"/>
              <a:t>uORB</a:t>
            </a:r>
            <a:r>
              <a:rPr lang="en-US" altLang="ja-JP" dirty="0"/>
              <a:t> Message</a:t>
            </a:r>
            <a:r>
              <a:rPr lang="ja-JP" altLang="en-US" dirty="0"/>
              <a:t>を通して他の</a:t>
            </a:r>
            <a:r>
              <a:rPr lang="en-US" altLang="ja-JP" dirty="0"/>
              <a:t>module</a:t>
            </a:r>
            <a:r>
              <a:rPr lang="ja-JP" altLang="en-US" dirty="0"/>
              <a:t>とデータやり取りする。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410379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0A541-7BC6-427F-8BFB-2A5929136355}"/>
              </a:ext>
            </a:extLst>
          </p:cNvPr>
          <p:cNvSpPr>
            <a:spLocks noGrp="1"/>
          </p:cNvSpPr>
          <p:nvPr>
            <p:ph type="title"/>
          </p:nvPr>
        </p:nvSpPr>
        <p:spPr/>
        <p:txBody>
          <a:bodyPr/>
          <a:lstStyle/>
          <a:p>
            <a:r>
              <a:rPr lang="en-US" altLang="ja-JP" b="1" dirty="0"/>
              <a:t>Pixhawk</a:t>
            </a:r>
            <a:r>
              <a:rPr lang="ja-JP" altLang="en-US" b="1" dirty="0"/>
              <a:t>自動制御システムの構成</a:t>
            </a:r>
            <a:endParaRPr kumimoji="1" lang="ja-JP" altLang="en-US" b="1" dirty="0"/>
          </a:p>
        </p:txBody>
      </p:sp>
      <p:sp>
        <p:nvSpPr>
          <p:cNvPr id="3" name="コンテンツ プレースホルダー 2">
            <a:extLst>
              <a:ext uri="{FF2B5EF4-FFF2-40B4-BE49-F238E27FC236}">
                <a16:creationId xmlns:a16="http://schemas.microsoft.com/office/drawing/2014/main" id="{CA5B5C66-0A80-45CB-873C-4866D3A3DF60}"/>
              </a:ext>
            </a:extLst>
          </p:cNvPr>
          <p:cNvSpPr>
            <a:spLocks noGrp="1"/>
          </p:cNvSpPr>
          <p:nvPr>
            <p:ph idx="1"/>
          </p:nvPr>
        </p:nvSpPr>
        <p:spPr/>
        <p:txBody>
          <a:bodyPr>
            <a:normAutofit fontScale="62500" lnSpcReduction="20000"/>
          </a:bodyPr>
          <a:lstStyle/>
          <a:p>
            <a:r>
              <a:rPr kumimoji="1" lang="en-US" altLang="ja-JP" dirty="0"/>
              <a:t>UAV Toolbox</a:t>
            </a:r>
            <a:r>
              <a:rPr kumimoji="1" lang="ja-JP" altLang="en-US" dirty="0"/>
              <a:t>でのモデル作成後について</a:t>
            </a:r>
            <a:endParaRPr kumimoji="1" lang="en-US" altLang="ja-JP" dirty="0"/>
          </a:p>
          <a:p>
            <a:pPr marL="0" indent="0">
              <a:buNone/>
            </a:pPr>
            <a:r>
              <a:rPr lang="ja-JP" altLang="en-US" dirty="0"/>
              <a:t>　</a:t>
            </a:r>
            <a:r>
              <a:rPr lang="en-US" altLang="ja-JP" dirty="0"/>
              <a:t>model</a:t>
            </a:r>
            <a:r>
              <a:rPr lang="ja-JP" altLang="en-US" dirty="0"/>
              <a:t>をソースコード化</a:t>
            </a:r>
            <a:endParaRPr lang="en-US" altLang="ja-JP" dirty="0"/>
          </a:p>
          <a:p>
            <a:pPr marL="0" indent="0">
              <a:buNone/>
            </a:pPr>
            <a:r>
              <a:rPr kumimoji="1" lang="ja-JP" altLang="en-US" dirty="0"/>
              <a:t>　</a:t>
            </a:r>
            <a:r>
              <a:rPr kumimoji="1" lang="en-US" altLang="ja-JP" dirty="0"/>
              <a:t>PX4</a:t>
            </a:r>
            <a:r>
              <a:rPr kumimoji="1" lang="ja-JP" altLang="en-US" dirty="0"/>
              <a:t>ソフトウェア・システムに取り込む必要あり。</a:t>
            </a:r>
            <a:endParaRPr lang="en-US" altLang="ja-JP" dirty="0"/>
          </a:p>
          <a:p>
            <a:pPr marL="0" indent="0">
              <a:buNone/>
            </a:pPr>
            <a:r>
              <a:rPr kumimoji="1" lang="ja-JP" altLang="en-US" dirty="0"/>
              <a:t>　</a:t>
            </a:r>
            <a:r>
              <a:rPr lang="ja-JP" altLang="en-US" dirty="0"/>
              <a:t>その際に、デファクト</a:t>
            </a:r>
            <a:r>
              <a:rPr lang="en-US" altLang="ja-JP" dirty="0"/>
              <a:t>PX4</a:t>
            </a:r>
            <a:r>
              <a:rPr lang="ja-JP" altLang="en-US" dirty="0"/>
              <a:t>システムに動作に一切影響しない</a:t>
            </a:r>
            <a:endParaRPr lang="en-US" altLang="ja-JP" dirty="0"/>
          </a:p>
          <a:p>
            <a:r>
              <a:rPr kumimoji="1" lang="en-US" altLang="ja-JP" dirty="0"/>
              <a:t>S</a:t>
            </a:r>
            <a:r>
              <a:rPr lang="en-US" altLang="ja-JP" dirty="0"/>
              <a:t>imulink</a:t>
            </a:r>
            <a:r>
              <a:rPr lang="ja-JP" altLang="en-US" dirty="0"/>
              <a:t>で作成した</a:t>
            </a:r>
            <a:r>
              <a:rPr lang="en-US" altLang="ja-JP" dirty="0"/>
              <a:t>model</a:t>
            </a:r>
            <a:r>
              <a:rPr lang="ja-JP" altLang="en-US" dirty="0"/>
              <a:t>を</a:t>
            </a:r>
            <a:r>
              <a:rPr lang="en-US" altLang="ja-JP" dirty="0"/>
              <a:t>PX4</a:t>
            </a:r>
            <a:r>
              <a:rPr lang="ja-JP" altLang="en-US" dirty="0"/>
              <a:t>ハードウェアにとり組む</a:t>
            </a:r>
            <a:endParaRPr lang="en-US" altLang="ja-JP" dirty="0"/>
          </a:p>
          <a:p>
            <a:pPr marL="0" indent="0">
              <a:buNone/>
            </a:pPr>
            <a:r>
              <a:rPr kumimoji="1" lang="ja-JP" altLang="en-US" dirty="0"/>
              <a:t>　</a:t>
            </a:r>
            <a:r>
              <a:rPr kumimoji="1" lang="en-US" altLang="ja-JP" dirty="0"/>
              <a:t>px4_Simulink_app module</a:t>
            </a:r>
            <a:r>
              <a:rPr kumimoji="1" lang="ja-JP" altLang="en-US" dirty="0"/>
              <a:t>が作成され、他の</a:t>
            </a:r>
            <a:r>
              <a:rPr kumimoji="1" lang="en-US" altLang="ja-JP" dirty="0"/>
              <a:t>module</a:t>
            </a:r>
            <a:r>
              <a:rPr kumimoji="1" lang="ja-JP" altLang="en-US" dirty="0"/>
              <a:t>とやり取りする。</a:t>
            </a:r>
            <a:endParaRPr kumimoji="1" lang="en-US" altLang="ja-JP" dirty="0"/>
          </a:p>
          <a:p>
            <a:pPr marL="0" indent="0">
              <a:buNone/>
            </a:pPr>
            <a:r>
              <a:rPr lang="ja-JP" altLang="en-US" dirty="0"/>
              <a:t>注意：</a:t>
            </a:r>
            <a:endParaRPr lang="en-US" altLang="ja-JP" dirty="0"/>
          </a:p>
          <a:p>
            <a:pPr marL="0" indent="0">
              <a:buNone/>
            </a:pPr>
            <a:r>
              <a:rPr kumimoji="1" lang="ja-JP" altLang="en-US" dirty="0"/>
              <a:t>　</a:t>
            </a:r>
            <a:r>
              <a:rPr kumimoji="1" lang="en-US" altLang="ja-JP" dirty="0"/>
              <a:t>PX4 </a:t>
            </a:r>
            <a:r>
              <a:rPr kumimoji="1" lang="ja-JP" altLang="en-US" dirty="0"/>
              <a:t>ソフトウェアの初期設定</a:t>
            </a:r>
            <a:r>
              <a:rPr kumimoji="1" lang="en-US" altLang="ja-JP" dirty="0"/>
              <a:t>module</a:t>
            </a:r>
            <a:r>
              <a:rPr kumimoji="1" lang="ja-JP" altLang="en-US" dirty="0"/>
              <a:t>は、</a:t>
            </a:r>
            <a:r>
              <a:rPr kumimoji="1" lang="en-US" altLang="ja-JP" dirty="0"/>
              <a:t> px4_Simulink_app module</a:t>
            </a:r>
            <a:r>
              <a:rPr kumimoji="1" lang="ja-JP" altLang="en-US" dirty="0"/>
              <a:t>と同じハードウェア出力を評価する。</a:t>
            </a:r>
            <a:endParaRPr kumimoji="1" lang="en-US" altLang="ja-JP" dirty="0"/>
          </a:p>
          <a:p>
            <a:pPr marL="0" indent="0">
              <a:buNone/>
            </a:pPr>
            <a:r>
              <a:rPr lang="ja-JP" altLang="en-US" dirty="0"/>
              <a:t>　よって、読み書きのコンフリクトが発生する。</a:t>
            </a:r>
            <a:endParaRPr lang="en-US" altLang="ja-JP" dirty="0"/>
          </a:p>
          <a:p>
            <a:pPr marL="0" indent="0">
              <a:buNone/>
            </a:pPr>
            <a:r>
              <a:rPr lang="ja-JP" altLang="en-US" dirty="0"/>
              <a:t>そのため、ワンキーインストールスクリプトでは、</a:t>
            </a:r>
            <a:r>
              <a:rPr lang="en-US" altLang="ja-JP" dirty="0"/>
              <a:t>PX4</a:t>
            </a:r>
            <a:r>
              <a:rPr lang="ja-JP" altLang="en-US" dirty="0"/>
              <a:t>のネイティブモジュールのハードウェア出力アクセスコードをブロックする必要があります。</a:t>
            </a:r>
            <a:endParaRPr lang="en-US" altLang="ja-JP" dirty="0"/>
          </a:p>
          <a:p>
            <a:pPr marL="0" indent="0">
              <a:buNone/>
            </a:pPr>
            <a:r>
              <a:rPr lang="ja-JP" altLang="en-US" dirty="0"/>
              <a:t>これにより、</a:t>
            </a:r>
            <a:r>
              <a:rPr lang="en-US" altLang="ja-JP" dirty="0"/>
              <a:t>"px4_simulink_app "</a:t>
            </a:r>
            <a:r>
              <a:rPr lang="ja-JP" altLang="en-US" dirty="0"/>
              <a:t>モジュールのみがモーター制御信号を送信できるようになります。</a:t>
            </a:r>
            <a:endParaRPr lang="en-US" altLang="ja-JP" dirty="0"/>
          </a:p>
        </p:txBody>
      </p:sp>
    </p:spTree>
    <p:extLst>
      <p:ext uri="{BB962C8B-B14F-4D97-AF65-F5344CB8AC3E}">
        <p14:creationId xmlns:p14="http://schemas.microsoft.com/office/powerpoint/2010/main" val="27667108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926</Words>
  <Application>Microsoft Office PowerPoint</Application>
  <PresentationFormat>ワイド画面</PresentationFormat>
  <Paragraphs>99</Paragraphs>
  <Slides>12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-apple-system</vt:lpstr>
      <vt:lpstr>游ゴシック</vt:lpstr>
      <vt:lpstr>游ゴシック Light</vt:lpstr>
      <vt:lpstr>Arial</vt:lpstr>
      <vt:lpstr>Office テーマ</vt:lpstr>
      <vt:lpstr>Pixhawkの知識深堀集</vt:lpstr>
      <vt:lpstr>初めに</vt:lpstr>
      <vt:lpstr>目次</vt:lpstr>
      <vt:lpstr>Pixhawkの構成について</vt:lpstr>
      <vt:lpstr>uORB Messageについて(メモ)</vt:lpstr>
      <vt:lpstr>uORB Messageについて（自分なりの答え）</vt:lpstr>
      <vt:lpstr>Pixhawkのコンパイルの処理の流れ（p57）</vt:lpstr>
      <vt:lpstr>Pixhawk自動制御システムの構成 （UAV ToolboxとPixhawk システムの関係性）</vt:lpstr>
      <vt:lpstr>Pixhawk自動制御システムの構成</vt:lpstr>
      <vt:lpstr>UAV Toolboxでのコード生成処理の流れ</vt:lpstr>
      <vt:lpstr>SimulinkのモデルをPixhawkに取り込む</vt:lpstr>
      <vt:lpstr>ドローンの推力・推力システム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Pixhawkの知識深堀集</dc:title>
  <dc:creator>山田　竜輝</dc:creator>
  <cp:lastModifiedBy>山田　竜輝</cp:lastModifiedBy>
  <cp:revision>43</cp:revision>
  <dcterms:created xsi:type="dcterms:W3CDTF">2021-11-25T03:13:59Z</dcterms:created>
  <dcterms:modified xsi:type="dcterms:W3CDTF">2021-12-14T04:08:32Z</dcterms:modified>
</cp:coreProperties>
</file>