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66" r:id="rId27"/>
    <p:sldId id="267" r:id="rId28"/>
    <p:sldId id="282" r:id="rId29"/>
    <p:sldId id="259" r:id="rId30"/>
    <p:sldId id="284" r:id="rId31"/>
    <p:sldId id="285" r:id="rId32"/>
    <p:sldId id="286" r:id="rId33"/>
    <p:sldId id="287" r:id="rId34"/>
    <p:sldId id="288" r:id="rId35"/>
    <p:sldId id="289" r:id="rId36"/>
    <p:sldId id="290" r:id="rId37"/>
    <p:sldId id="294" r:id="rId38"/>
    <p:sldId id="296" r:id="rId39"/>
    <p:sldId id="295" r:id="rId40"/>
    <p:sldId id="291" r:id="rId41"/>
    <p:sldId id="292" r:id="rId42"/>
    <p:sldId id="293" r:id="rId43"/>
    <p:sldId id="297" r:id="rId44"/>
    <p:sldId id="299" r:id="rId45"/>
    <p:sldId id="300" r:id="rId46"/>
    <p:sldId id="302" r:id="rId47"/>
    <p:sldId id="298" r:id="rId48"/>
    <p:sldId id="301" r:id="rId49"/>
    <p:sldId id="306" r:id="rId50"/>
    <p:sldId id="305" r:id="rId51"/>
    <p:sldId id="303"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178A5-52A7-4DD1-88B7-4175E26D02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F83575-276C-43DB-878D-F8DBFDB4C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D8120C-5E6D-44DA-ACEB-A96990BCEBF9}"/>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E43D9AB-3C97-4671-B75E-009E179C6D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8F9CBC-1B83-476E-B0EE-05B7A5AA88F9}"/>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00432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61DC7D-F5DC-4CFC-B09F-DCC552E997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E00546-E29D-479C-8F9B-4C5D2C3131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065DBB-9309-4CB4-8069-2EB0A561AC9A}"/>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9D28C5ED-88E9-4AE4-851E-89FF92574D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22A7E1-6EC1-4CCE-AD3E-8C9EAEEC74D1}"/>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23680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448706-B8DD-4B4D-A806-09F4A861EC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037F06-747B-4846-A8E4-43B39AAE64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AAD138-81B8-42F5-9937-4E8E35387FF3}"/>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634E2313-DACC-46A1-87FC-E1EC81075C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F5501-B16F-4A61-B920-D1D57F4DB669}"/>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16640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5E391-20EB-4401-AD61-8912E19DFB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79856C-D879-42EE-88EA-BBFB35C770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1FB8CE-E643-49BC-96CF-56CBB0DCC990}"/>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2AB3FAB-062A-415D-9128-AB121A844B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B91F6F-BBF7-4713-B53B-5D3FB437E92F}"/>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94760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C9F2E-7CEF-48D6-A3CC-DA2826D6DBC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7C55A-CB2B-460C-A34A-A9B98E07B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815269-36C7-4F86-9A1E-28301DC25E4A}"/>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3C67D120-AC5F-4BC4-B24C-67C4E89BC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AC3F82-CF38-4A7D-9912-5FB1A9F9C1C1}"/>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94916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61BFF-8585-4230-BBB7-796610C1A5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3FA1E1-C127-4208-88F8-0D6BD88A01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647123-0409-490C-AF47-1B8C4FC5D9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8B57BE-47DF-4EB9-934C-3232882B5C7D}"/>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8989E9A8-58D5-4ECD-A7A6-D4B621A77C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DF18BB-31E9-46DF-8D6B-28D981257CCC}"/>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7221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9E9AE-D8AD-4D0F-9094-35DB4582F9D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2BF7E-B5FB-4ED5-9554-3391342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0ED62A-5AD7-4FEC-A40C-AEAE265F32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C01F43F-B196-4175-8183-B43F5D9A1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3F0DDB-9FF6-40CD-A500-B84BECFF7C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DADE1D9-077C-4525-B78D-9018A1E4254B}"/>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5CD7EE5C-2B88-4EB3-990D-58D12FCA385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38508C-16DF-4511-A157-C240A030D53F}"/>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219683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C65AF-DC4A-4C11-BA61-620866ABBC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86040A-6F9E-4EA3-8665-0CDB0DA233B1}"/>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1052CA5E-3721-422F-BB68-60A48172631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D1383D-12C6-4106-B21C-D90EC61F1195}"/>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44936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10A38-D167-4FA5-B150-7CA4BE29BAAE}"/>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F2A853E4-33E2-4E9E-9DE9-5014DBD8BC7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88F281-7DF2-471E-93B8-EB7A5682EAF4}"/>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389021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09E12-05CA-49CB-BCC9-1F07E96590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EC1A3B-5A12-411A-921C-EA4DBE545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E2E90E-FB54-4F63-985F-C3137F5A0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C2915D-A914-458C-9D22-655AD00ABA7E}"/>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5CB9BAB2-ECE8-4C0A-89F9-7FE0252A21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CF5FFF-0A13-497E-81C2-5CA1CEC41E82}"/>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96871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8AFF3-B4F4-4456-AD0E-A03DF9F048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7FECE4B-5A00-4F46-83C6-54D69AA21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53B4A6-0339-4F00-85FF-3F30E007D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9B7C14-0D3B-426F-BE85-FC8FEEDEE075}"/>
              </a:ext>
            </a:extLst>
          </p:cNvPr>
          <p:cNvSpPr>
            <a:spLocks noGrp="1"/>
          </p:cNvSpPr>
          <p:nvPr>
            <p:ph type="dt" sz="half" idx="10"/>
          </p:nvPr>
        </p:nvSpPr>
        <p:spPr/>
        <p:txBody>
          <a:bodyPr/>
          <a:lstStyle/>
          <a:p>
            <a:fld id="{40EE273E-6175-49D2-B6BC-F46885FD4E7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FAF390FB-205D-47F0-AC56-120E5932D4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3E8869-D574-4933-99CE-2939BD4E41D7}"/>
              </a:ext>
            </a:extLst>
          </p:cNvPr>
          <p:cNvSpPr>
            <a:spLocks noGrp="1"/>
          </p:cNvSpPr>
          <p:nvPr>
            <p:ph type="sldNum" sz="quarter" idx="12"/>
          </p:nvPr>
        </p:nvSpPr>
        <p:spPr/>
        <p:txBody>
          <a:body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66533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41D7D4D-A659-46DE-A1D8-B2617BD0D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9B4ED8-E106-4568-A545-FF20CA00A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E5297C-9FB1-40CC-AFAD-6FBCE2508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E273E-6175-49D2-B6BC-F46885FD4E7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EA35787F-5A01-47DC-B5E8-9D7DEC0DA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3BC64B-83C1-4B3D-93CB-1F73FBF9C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E6DB8-CAE8-4A4D-B21A-2E06ACC4E187}" type="slidenum">
              <a:rPr kumimoji="1" lang="ja-JP" altLang="en-US" smtClean="0"/>
              <a:t>‹#›</a:t>
            </a:fld>
            <a:endParaRPr kumimoji="1" lang="ja-JP" altLang="en-US"/>
          </a:p>
        </p:txBody>
      </p:sp>
    </p:spTree>
    <p:extLst>
      <p:ext uri="{BB962C8B-B14F-4D97-AF65-F5344CB8AC3E}">
        <p14:creationId xmlns:p14="http://schemas.microsoft.com/office/powerpoint/2010/main" val="6165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C4DCC-55BE-414D-B107-E9EE0D82CAFE}"/>
              </a:ext>
            </a:extLst>
          </p:cNvPr>
          <p:cNvSpPr>
            <a:spLocks noGrp="1"/>
          </p:cNvSpPr>
          <p:nvPr>
            <p:ph type="ctrTitle"/>
          </p:nvPr>
        </p:nvSpPr>
        <p:spPr/>
        <p:txBody>
          <a:bodyPr/>
          <a:lstStyle/>
          <a:p>
            <a:r>
              <a:rPr kumimoji="1" lang="ja-JP" altLang="en-US" dirty="0"/>
              <a:t>就活（自己分析）</a:t>
            </a:r>
          </a:p>
        </p:txBody>
      </p:sp>
      <p:sp>
        <p:nvSpPr>
          <p:cNvPr id="3" name="字幕 2">
            <a:extLst>
              <a:ext uri="{FF2B5EF4-FFF2-40B4-BE49-F238E27FC236}">
                <a16:creationId xmlns:a16="http://schemas.microsoft.com/office/drawing/2014/main" id="{8B1D23D7-BC42-4484-B0FC-941EABF668F2}"/>
              </a:ext>
            </a:extLst>
          </p:cNvPr>
          <p:cNvSpPr>
            <a:spLocks noGrp="1"/>
          </p:cNvSpPr>
          <p:nvPr>
            <p:ph type="subTitle" idx="1"/>
          </p:nvPr>
        </p:nvSpPr>
        <p:spPr/>
        <p:txBody>
          <a:bodyPr/>
          <a:lstStyle/>
          <a:p>
            <a:r>
              <a:rPr kumimoji="1" lang="en-US" altLang="ja-JP" dirty="0"/>
              <a:t>21P2033 </a:t>
            </a:r>
            <a:r>
              <a:rPr kumimoji="1" lang="ja-JP" altLang="en-US" dirty="0"/>
              <a:t>山田竜輝</a:t>
            </a:r>
          </a:p>
        </p:txBody>
      </p:sp>
    </p:spTree>
    <p:extLst>
      <p:ext uri="{BB962C8B-B14F-4D97-AF65-F5344CB8AC3E}">
        <p14:creationId xmlns:p14="http://schemas.microsoft.com/office/powerpoint/2010/main" val="43375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BA820-EDB5-41DA-AC60-B7CA50830E9E}"/>
              </a:ext>
            </a:extLst>
          </p:cNvPr>
          <p:cNvSpPr>
            <a:spLocks noGrp="1"/>
          </p:cNvSpPr>
          <p:nvPr>
            <p:ph type="title"/>
          </p:nvPr>
        </p:nvSpPr>
        <p:spPr/>
        <p:txBody>
          <a:bodyPr/>
          <a:lstStyle/>
          <a:p>
            <a:r>
              <a:rPr kumimoji="1" lang="ja-JP" altLang="en-US" dirty="0"/>
              <a:t>院生で頑張っていること</a:t>
            </a:r>
          </a:p>
        </p:txBody>
      </p:sp>
      <p:sp>
        <p:nvSpPr>
          <p:cNvPr id="3" name="コンテンツ プレースホルダー 2">
            <a:extLst>
              <a:ext uri="{FF2B5EF4-FFF2-40B4-BE49-F238E27FC236}">
                <a16:creationId xmlns:a16="http://schemas.microsoft.com/office/drawing/2014/main" id="{6FD684B8-3BF1-4775-B7FB-1A9F5F88ED19}"/>
              </a:ext>
            </a:extLst>
          </p:cNvPr>
          <p:cNvSpPr>
            <a:spLocks noGrp="1"/>
          </p:cNvSpPr>
          <p:nvPr>
            <p:ph idx="1"/>
          </p:nvPr>
        </p:nvSpPr>
        <p:spPr>
          <a:xfrm>
            <a:off x="838200" y="1817236"/>
            <a:ext cx="10515600" cy="4351338"/>
          </a:xfrm>
        </p:spPr>
        <p:txBody>
          <a:bodyPr/>
          <a:lstStyle/>
          <a:p>
            <a:r>
              <a:rPr kumimoji="1" lang="ja-JP" altLang="en-US" sz="1800" dirty="0"/>
              <a:t>誰とやったのか？</a:t>
            </a:r>
            <a:endParaRPr kumimoji="1" lang="en-US" altLang="ja-JP" sz="1800" dirty="0"/>
          </a:p>
          <a:p>
            <a:pPr marL="0" indent="0">
              <a:buNone/>
            </a:pPr>
            <a:r>
              <a:rPr lang="ja-JP" altLang="en-US" sz="1800" dirty="0"/>
              <a:t>　インターン先の人・友達</a:t>
            </a:r>
            <a:endParaRPr lang="en-US" altLang="ja-JP" sz="1800" dirty="0"/>
          </a:p>
          <a:p>
            <a:r>
              <a:rPr kumimoji="1" lang="ja-JP" altLang="en-US" sz="1800" dirty="0"/>
              <a:t>なぜ、その取り組みを続けられたか？</a:t>
            </a:r>
            <a:endParaRPr kumimoji="1" lang="en-US" altLang="ja-JP" sz="1800" dirty="0"/>
          </a:p>
          <a:p>
            <a:pPr marL="0" indent="0">
              <a:buNone/>
            </a:pPr>
            <a:r>
              <a:rPr kumimoji="1" lang="ja-JP" altLang="en-US" sz="1800" dirty="0"/>
              <a:t>　自分にとってメリットを感じられたから</a:t>
            </a:r>
            <a:endParaRPr kumimoji="1" lang="en-US" altLang="ja-JP" sz="1800" dirty="0"/>
          </a:p>
          <a:p>
            <a:r>
              <a:rPr kumimoji="1" lang="ja-JP" altLang="en-US" sz="1800" dirty="0"/>
              <a:t>他に課題はあった？</a:t>
            </a:r>
            <a:endParaRPr kumimoji="1" lang="en-US" altLang="ja-JP" sz="1800" dirty="0"/>
          </a:p>
          <a:p>
            <a:pPr marL="0" indent="0">
              <a:buNone/>
            </a:pPr>
            <a:r>
              <a:rPr lang="ja-JP" altLang="en-US" sz="1800" dirty="0"/>
              <a:t>　スケジュール通りにいかない問題（他の仕事が入ったなど）</a:t>
            </a:r>
            <a:endParaRPr lang="en-US" altLang="ja-JP" sz="1800" dirty="0"/>
          </a:p>
          <a:p>
            <a:r>
              <a:rPr kumimoji="1" lang="ja-JP" altLang="en-US" sz="1800" dirty="0"/>
              <a:t>解決方法</a:t>
            </a:r>
            <a:endParaRPr kumimoji="1" lang="en-US" altLang="ja-JP" sz="1800" dirty="0"/>
          </a:p>
          <a:p>
            <a:pPr marL="0" indent="0">
              <a:buNone/>
            </a:pPr>
            <a:r>
              <a:rPr kumimoji="1" lang="ja-JP" altLang="en-US" sz="1800" dirty="0"/>
              <a:t>　午前中にやる（昼間・午後は仕事の依頼来る可能性大だから</a:t>
            </a:r>
            <a:r>
              <a:rPr kumimoji="1" lang="ja-JP" altLang="en-US" dirty="0"/>
              <a:t>）</a:t>
            </a:r>
          </a:p>
        </p:txBody>
      </p:sp>
    </p:spTree>
    <p:extLst>
      <p:ext uri="{BB962C8B-B14F-4D97-AF65-F5344CB8AC3E}">
        <p14:creationId xmlns:p14="http://schemas.microsoft.com/office/powerpoint/2010/main" val="358116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3CC02-2907-41D1-8E3B-EC2D52ACF117}"/>
              </a:ext>
            </a:extLst>
          </p:cNvPr>
          <p:cNvSpPr>
            <a:spLocks noGrp="1"/>
          </p:cNvSpPr>
          <p:nvPr>
            <p:ph type="title"/>
          </p:nvPr>
        </p:nvSpPr>
        <p:spPr/>
        <p:txBody>
          <a:bodyPr/>
          <a:lstStyle/>
          <a:p>
            <a:r>
              <a:rPr kumimoji="1" lang="ja-JP" altLang="en-US" dirty="0"/>
              <a:t>自分のモチベーションに関して</a:t>
            </a:r>
          </a:p>
        </p:txBody>
      </p:sp>
      <p:sp>
        <p:nvSpPr>
          <p:cNvPr id="3" name="コンテンツ プレースホルダー 2">
            <a:extLst>
              <a:ext uri="{FF2B5EF4-FFF2-40B4-BE49-F238E27FC236}">
                <a16:creationId xmlns:a16="http://schemas.microsoft.com/office/drawing/2014/main" id="{AF597D56-73E8-43D1-8ACB-B2C8B64907C7}"/>
              </a:ext>
            </a:extLst>
          </p:cNvPr>
          <p:cNvSpPr>
            <a:spLocks noGrp="1"/>
          </p:cNvSpPr>
          <p:nvPr>
            <p:ph idx="1"/>
          </p:nvPr>
        </p:nvSpPr>
        <p:spPr/>
        <p:txBody>
          <a:bodyPr/>
          <a:lstStyle/>
          <a:p>
            <a:r>
              <a:rPr kumimoji="1" lang="ja-JP" altLang="en-US" dirty="0"/>
              <a:t>どういう時にモチベーションが上がるのか？</a:t>
            </a:r>
            <a:endParaRPr kumimoji="1" lang="en-US" altLang="ja-JP" dirty="0"/>
          </a:p>
          <a:p>
            <a:pPr marL="0" indent="0">
              <a:buNone/>
            </a:pPr>
            <a:r>
              <a:rPr lang="ja-JP" altLang="en-US" dirty="0"/>
              <a:t>　自分が頑張ったことを他人に評価されたとき</a:t>
            </a:r>
            <a:endParaRPr lang="en-US" altLang="ja-JP" dirty="0"/>
          </a:p>
          <a:p>
            <a:pPr marL="0" indent="0">
              <a:buNone/>
            </a:pPr>
            <a:r>
              <a:rPr lang="ja-JP" altLang="en-US" dirty="0"/>
              <a:t>　他の人の役に立った時</a:t>
            </a:r>
            <a:endParaRPr lang="en-US" altLang="ja-JP" dirty="0"/>
          </a:p>
          <a:p>
            <a:pPr marL="0" indent="0">
              <a:buNone/>
            </a:pPr>
            <a:r>
              <a:rPr lang="ja-JP" altLang="en-US" dirty="0"/>
              <a:t>　問題を解決できた時</a:t>
            </a:r>
            <a:endParaRPr lang="en-US" altLang="ja-JP" dirty="0"/>
          </a:p>
          <a:p>
            <a:pPr marL="0" indent="0">
              <a:buNone/>
            </a:pPr>
            <a:r>
              <a:rPr lang="ja-JP" altLang="en-US" dirty="0"/>
              <a:t>　友達とあって話す時</a:t>
            </a:r>
            <a:endParaRPr lang="en-US" altLang="ja-JP" dirty="0"/>
          </a:p>
          <a:p>
            <a:r>
              <a:rPr kumimoji="1" lang="ja-JP" altLang="en-US" dirty="0"/>
              <a:t>どういう時にモチベーションが下がるのか？</a:t>
            </a:r>
            <a:endParaRPr kumimoji="1" lang="en-US" altLang="ja-JP" dirty="0"/>
          </a:p>
          <a:p>
            <a:pPr marL="0" indent="0">
              <a:buNone/>
            </a:pPr>
            <a:r>
              <a:rPr kumimoji="1" lang="ja-JP" altLang="en-US" dirty="0"/>
              <a:t>　問題がなかなか解決できない時。</a:t>
            </a:r>
            <a:endParaRPr kumimoji="1" lang="en-US" altLang="ja-JP" dirty="0"/>
          </a:p>
          <a:p>
            <a:pPr marL="0" indent="0">
              <a:buNone/>
            </a:pPr>
            <a:r>
              <a:rPr lang="ja-JP" altLang="en-US" dirty="0"/>
              <a:t>　悪口を言われたり、文句を言われたとき。</a:t>
            </a:r>
            <a:endParaRPr kumimoji="1" lang="en-US" altLang="ja-JP" dirty="0"/>
          </a:p>
        </p:txBody>
      </p:sp>
    </p:spTree>
    <p:extLst>
      <p:ext uri="{BB962C8B-B14F-4D97-AF65-F5344CB8AC3E}">
        <p14:creationId xmlns:p14="http://schemas.microsoft.com/office/powerpoint/2010/main" val="3176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23DAA-7EC2-437E-B766-7DD8714D6F70}"/>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D6492CCF-D819-48F2-AA3E-C7680BC031DC}"/>
              </a:ext>
            </a:extLst>
          </p:cNvPr>
          <p:cNvSpPr>
            <a:spLocks noGrp="1"/>
          </p:cNvSpPr>
          <p:nvPr>
            <p:ph idx="1"/>
          </p:nvPr>
        </p:nvSpPr>
        <p:spPr/>
        <p:txBody>
          <a:bodyPr/>
          <a:lstStyle/>
          <a:p>
            <a:r>
              <a:rPr kumimoji="1" lang="ja-JP" altLang="en-US" b="1" dirty="0"/>
              <a:t>全体的にモチベーションが高い。</a:t>
            </a:r>
            <a:endParaRPr kumimoji="1" lang="en-US" altLang="ja-JP" b="1" dirty="0"/>
          </a:p>
          <a:p>
            <a:r>
              <a:rPr kumimoji="1" lang="ja-JP" altLang="en-US" b="1" dirty="0"/>
              <a:t>理由：</a:t>
            </a:r>
            <a:endParaRPr kumimoji="1" lang="en-US" altLang="ja-JP" b="1" dirty="0"/>
          </a:p>
          <a:p>
            <a:pPr marL="0" indent="0">
              <a:buNone/>
            </a:pPr>
            <a:r>
              <a:rPr kumimoji="1" lang="ja-JP" altLang="en-US" dirty="0"/>
              <a:t>　成績優秀で、自由に人を笑かしていた</a:t>
            </a:r>
            <a:endParaRPr kumimoji="1" lang="en-US" altLang="ja-JP" dirty="0"/>
          </a:p>
          <a:p>
            <a:r>
              <a:rPr lang="ja-JP" altLang="en-US" b="1" dirty="0"/>
              <a:t>成績優秀だった理由：</a:t>
            </a:r>
            <a:endParaRPr lang="en-US" altLang="ja-JP" b="1" dirty="0"/>
          </a:p>
          <a:p>
            <a:pPr marL="0" indent="0">
              <a:buNone/>
            </a:pPr>
            <a:r>
              <a:rPr kumimoji="1" lang="ja-JP" altLang="en-US" dirty="0"/>
              <a:t>　</a:t>
            </a:r>
            <a:r>
              <a:rPr lang="ja-JP" altLang="en-US" dirty="0"/>
              <a:t>勉強でいい点数を取ると先生や親に褒められた</a:t>
            </a:r>
            <a:endParaRPr lang="en-US" altLang="ja-JP" dirty="0"/>
          </a:p>
          <a:p>
            <a:pPr marL="0" indent="0">
              <a:buNone/>
            </a:pPr>
            <a:r>
              <a:rPr kumimoji="1" lang="ja-JP" altLang="en-US" dirty="0"/>
              <a:t>　それが気持ちよくて勉強を続けてこれて結果成績優秀になった。</a:t>
            </a:r>
            <a:endParaRPr kumimoji="1" lang="en-US" altLang="ja-JP" dirty="0"/>
          </a:p>
          <a:p>
            <a:pPr marL="0" indent="0">
              <a:buNone/>
            </a:pPr>
            <a:r>
              <a:rPr lang="ja-JP" altLang="en-US" dirty="0"/>
              <a:t>　友達とどっちが良い点数とれるか、競争するのが楽しかったから（社会、英語）</a:t>
            </a:r>
            <a:endParaRPr kumimoji="1" lang="en-US" altLang="ja-JP" dirty="0"/>
          </a:p>
        </p:txBody>
      </p:sp>
    </p:spTree>
    <p:extLst>
      <p:ext uri="{BB962C8B-B14F-4D97-AF65-F5344CB8AC3E}">
        <p14:creationId xmlns:p14="http://schemas.microsoft.com/office/powerpoint/2010/main" val="192729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97F6C-87F0-4568-9EC6-F852444DA34A}"/>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EF040F27-5BE5-4C50-B37A-C2DCECE45D16}"/>
              </a:ext>
            </a:extLst>
          </p:cNvPr>
          <p:cNvSpPr>
            <a:spLocks noGrp="1"/>
          </p:cNvSpPr>
          <p:nvPr>
            <p:ph idx="1"/>
          </p:nvPr>
        </p:nvSpPr>
        <p:spPr/>
        <p:txBody>
          <a:bodyPr>
            <a:normAutofit fontScale="92500" lnSpcReduction="10000"/>
          </a:bodyPr>
          <a:lstStyle/>
          <a:p>
            <a:r>
              <a:rPr kumimoji="1" lang="ja-JP" altLang="en-US" dirty="0"/>
              <a:t>自由に人を笑かしていたきっかけ</a:t>
            </a:r>
            <a:endParaRPr kumimoji="1" lang="en-US" altLang="ja-JP" dirty="0"/>
          </a:p>
          <a:p>
            <a:pPr marL="0" indent="0">
              <a:buNone/>
            </a:pPr>
            <a:r>
              <a:rPr lang="ja-JP" altLang="en-US" dirty="0"/>
              <a:t>　テレビのバラエティー番組で、人を笑かしているのを見て</a:t>
            </a:r>
            <a:endParaRPr lang="en-US" altLang="ja-JP" dirty="0"/>
          </a:p>
          <a:p>
            <a:pPr marL="0" indent="0">
              <a:buNone/>
            </a:pPr>
            <a:r>
              <a:rPr kumimoji="1" lang="ja-JP" altLang="en-US" dirty="0"/>
              <a:t>　それをまねして、周りの友達に披露したら爆笑してくれた。</a:t>
            </a:r>
            <a:endParaRPr kumimoji="1" lang="en-US" altLang="ja-JP" dirty="0"/>
          </a:p>
          <a:p>
            <a:pPr marL="0" indent="0">
              <a:buNone/>
            </a:pPr>
            <a:r>
              <a:rPr lang="ja-JP" altLang="en-US" dirty="0"/>
              <a:t>　その快感がすごく気持ちよかった。</a:t>
            </a:r>
            <a:endParaRPr lang="en-US" altLang="ja-JP" dirty="0"/>
          </a:p>
          <a:p>
            <a:r>
              <a:rPr kumimoji="1" lang="ja-JP" altLang="en-US" dirty="0"/>
              <a:t>モチベーション低かった時の話</a:t>
            </a:r>
            <a:endParaRPr kumimoji="1" lang="en-US" altLang="ja-JP" dirty="0"/>
          </a:p>
          <a:p>
            <a:pPr marL="0" indent="0">
              <a:buNone/>
            </a:pPr>
            <a:r>
              <a:rPr lang="ja-JP" altLang="en-US" dirty="0"/>
              <a:t>　習い事での野球の練習</a:t>
            </a:r>
            <a:endParaRPr lang="en-US" altLang="ja-JP" dirty="0"/>
          </a:p>
          <a:p>
            <a:r>
              <a:rPr kumimoji="1" lang="ja-JP" altLang="en-US" dirty="0"/>
              <a:t>理由</a:t>
            </a:r>
            <a:endParaRPr kumimoji="1" lang="en-US" altLang="ja-JP" dirty="0"/>
          </a:p>
          <a:p>
            <a:pPr marL="0" indent="0">
              <a:buNone/>
            </a:pPr>
            <a:r>
              <a:rPr lang="ja-JP" altLang="en-US" dirty="0"/>
              <a:t>　野球チームがすごく弱く、弱いチームでの練習が恥ずかしかった。弱いチームの練習を他の人が見て何か言われないかとずっと不安だったから。</a:t>
            </a:r>
            <a:endParaRPr kumimoji="1" lang="ja-JP" altLang="en-US" dirty="0"/>
          </a:p>
        </p:txBody>
      </p:sp>
    </p:spTree>
    <p:extLst>
      <p:ext uri="{BB962C8B-B14F-4D97-AF65-F5344CB8AC3E}">
        <p14:creationId xmlns:p14="http://schemas.microsoft.com/office/powerpoint/2010/main" val="109433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54A79-84CB-40D4-9835-A96EF63056A3}"/>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1611E7F3-D973-42B5-8547-A8EF41184585}"/>
              </a:ext>
            </a:extLst>
          </p:cNvPr>
          <p:cNvSpPr>
            <a:spLocks noGrp="1"/>
          </p:cNvSpPr>
          <p:nvPr>
            <p:ph idx="1"/>
          </p:nvPr>
        </p:nvSpPr>
        <p:spPr/>
        <p:txBody>
          <a:bodyPr/>
          <a:lstStyle/>
          <a:p>
            <a:r>
              <a:rPr kumimoji="1" lang="ja-JP" altLang="en-US" dirty="0"/>
              <a:t>いつからそんなに弱い心を持ってしまったのか</a:t>
            </a:r>
            <a:endParaRPr kumimoji="1" lang="en-US" altLang="ja-JP" dirty="0"/>
          </a:p>
          <a:p>
            <a:pPr marL="0" indent="0">
              <a:buNone/>
            </a:pPr>
            <a:r>
              <a:rPr lang="ja-JP" altLang="en-US" dirty="0"/>
              <a:t>　運動神経が良くなかったことが原因</a:t>
            </a:r>
            <a:endParaRPr lang="en-US" altLang="ja-JP" dirty="0"/>
          </a:p>
          <a:p>
            <a:r>
              <a:rPr lang="ja-JP" altLang="en-US" dirty="0"/>
              <a:t>高学年になるにつれて、運動神経良いやつが目立っていく。</a:t>
            </a:r>
            <a:endParaRPr lang="en-US" altLang="ja-JP" dirty="0"/>
          </a:p>
          <a:p>
            <a:pPr marL="0" indent="0">
              <a:buNone/>
            </a:pPr>
            <a:r>
              <a:rPr kumimoji="1" lang="ja-JP" altLang="en-US" dirty="0"/>
              <a:t>　笑いから＝＞運動神経良い人へ人気が変わっていく</a:t>
            </a:r>
            <a:endParaRPr kumimoji="1" lang="en-US" altLang="ja-JP" dirty="0"/>
          </a:p>
          <a:p>
            <a:r>
              <a:rPr lang="ja-JP" altLang="en-US" dirty="0"/>
              <a:t>運動神経良くないことから自身がなくなっていく。</a:t>
            </a:r>
            <a:endParaRPr lang="en-US" altLang="ja-JP" dirty="0"/>
          </a:p>
          <a:p>
            <a:pPr marL="0" indent="0">
              <a:buNone/>
            </a:pPr>
            <a:r>
              <a:rPr kumimoji="1" lang="ja-JP" altLang="en-US" dirty="0"/>
              <a:t>　運動神経悪いやつがでしゃばるな的な雰囲気を勝手に察知</a:t>
            </a:r>
            <a:endParaRPr kumimoji="1" lang="en-US" altLang="ja-JP" dirty="0"/>
          </a:p>
          <a:p>
            <a:r>
              <a:rPr lang="ja-JP" altLang="en-US" dirty="0"/>
              <a:t>どんどんモチベーションダウンへ。</a:t>
            </a:r>
            <a:endParaRPr lang="en-US" altLang="ja-JP" dirty="0"/>
          </a:p>
          <a:p>
            <a:r>
              <a:rPr kumimoji="1" lang="ja-JP" altLang="en-US" dirty="0"/>
              <a:t>弱い人の立場を知るようになる。</a:t>
            </a:r>
          </a:p>
        </p:txBody>
      </p:sp>
    </p:spTree>
    <p:extLst>
      <p:ext uri="{BB962C8B-B14F-4D97-AF65-F5344CB8AC3E}">
        <p14:creationId xmlns:p14="http://schemas.microsoft.com/office/powerpoint/2010/main" val="175347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14156-D1BE-477A-9665-E2FB8F855995}"/>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（小学校編）</a:t>
            </a:r>
          </a:p>
        </p:txBody>
      </p:sp>
      <p:sp>
        <p:nvSpPr>
          <p:cNvPr id="3" name="コンテンツ プレースホルダー 2">
            <a:extLst>
              <a:ext uri="{FF2B5EF4-FFF2-40B4-BE49-F238E27FC236}">
                <a16:creationId xmlns:a16="http://schemas.microsoft.com/office/drawing/2014/main" id="{AC97B9E6-849C-47D0-9A92-A4A60AE63BA7}"/>
              </a:ext>
            </a:extLst>
          </p:cNvPr>
          <p:cNvSpPr>
            <a:spLocks noGrp="1"/>
          </p:cNvSpPr>
          <p:nvPr>
            <p:ph idx="1"/>
          </p:nvPr>
        </p:nvSpPr>
        <p:spPr/>
        <p:txBody>
          <a:bodyPr/>
          <a:lstStyle/>
          <a:p>
            <a:r>
              <a:rPr kumimoji="1" lang="ja-JP" altLang="en-US" dirty="0"/>
              <a:t>小学</a:t>
            </a:r>
            <a:r>
              <a:rPr kumimoji="1" lang="en-US" altLang="ja-JP" dirty="0"/>
              <a:t>6</a:t>
            </a:r>
            <a:r>
              <a:rPr kumimoji="1" lang="ja-JP" altLang="en-US" dirty="0"/>
              <a:t>年生最後の方で</a:t>
            </a:r>
            <a:endParaRPr kumimoji="1" lang="en-US" altLang="ja-JP" dirty="0"/>
          </a:p>
          <a:p>
            <a:pPr marL="0" indent="0">
              <a:buNone/>
            </a:pPr>
            <a:r>
              <a:rPr lang="ja-JP" altLang="en-US" dirty="0"/>
              <a:t>　運動神経 </a:t>
            </a:r>
            <a:r>
              <a:rPr lang="en-US" altLang="ja-JP" dirty="0"/>
              <a:t>=&gt; </a:t>
            </a:r>
            <a:r>
              <a:rPr lang="ja-JP" altLang="en-US" dirty="0"/>
              <a:t>学校の成績や頭の良い人たちが人気になっていく。</a:t>
            </a:r>
            <a:endParaRPr lang="en-US" altLang="ja-JP" dirty="0"/>
          </a:p>
          <a:p>
            <a:r>
              <a:rPr lang="ja-JP" altLang="en-US" dirty="0"/>
              <a:t>変化した理由</a:t>
            </a:r>
            <a:endParaRPr lang="en-US" altLang="ja-JP" dirty="0"/>
          </a:p>
          <a:p>
            <a:pPr marL="0" indent="0">
              <a:buNone/>
            </a:pPr>
            <a:r>
              <a:rPr lang="ja-JP" altLang="en-US" dirty="0"/>
              <a:t>　中学受験する人が多かったから</a:t>
            </a:r>
            <a:endParaRPr lang="en-US" altLang="ja-JP" dirty="0"/>
          </a:p>
          <a:p>
            <a:r>
              <a:rPr kumimoji="1" lang="ja-JP" altLang="en-US" dirty="0"/>
              <a:t>今までの勉強の頑張りや成績の高さから</a:t>
            </a:r>
            <a:r>
              <a:rPr lang="ja-JP" altLang="en-US" dirty="0"/>
              <a:t>、人に勉強（社会）を教えるようになり、少し頼られる存在に</a:t>
            </a:r>
            <a:endParaRPr lang="en-US" altLang="ja-JP" dirty="0"/>
          </a:p>
          <a:p>
            <a:pPr marL="0" indent="0">
              <a:buNone/>
            </a:pPr>
            <a:r>
              <a:rPr kumimoji="1" lang="ja-JP" altLang="en-US" dirty="0"/>
              <a:t>　友達などに感謝され　＝＞モチベーションアップ</a:t>
            </a:r>
            <a:endParaRPr kumimoji="1" lang="en-US" altLang="ja-JP" dirty="0"/>
          </a:p>
        </p:txBody>
      </p:sp>
    </p:spTree>
    <p:extLst>
      <p:ext uri="{BB962C8B-B14F-4D97-AF65-F5344CB8AC3E}">
        <p14:creationId xmlns:p14="http://schemas.microsoft.com/office/powerpoint/2010/main" val="101354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1C56D-D927-4839-BC6E-21780FA6976C}"/>
              </a:ext>
            </a:extLst>
          </p:cNvPr>
          <p:cNvSpPr>
            <a:spLocks noGrp="1"/>
          </p:cNvSpPr>
          <p:nvPr>
            <p:ph type="title"/>
          </p:nvPr>
        </p:nvSpPr>
        <p:spPr/>
        <p:txBody>
          <a:bodyPr>
            <a:normAutofit/>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87BD0A8E-520D-4342-B5E8-A2389636A876}"/>
              </a:ext>
            </a:extLst>
          </p:cNvPr>
          <p:cNvSpPr>
            <a:spLocks noGrp="1"/>
          </p:cNvSpPr>
          <p:nvPr>
            <p:ph idx="1"/>
          </p:nvPr>
        </p:nvSpPr>
        <p:spPr/>
        <p:txBody>
          <a:bodyPr>
            <a:normAutofit lnSpcReduction="10000"/>
          </a:bodyPr>
          <a:lstStyle/>
          <a:p>
            <a:r>
              <a:rPr lang="ja-JP" altLang="en-US" dirty="0"/>
              <a:t>全体的なモチベーション</a:t>
            </a:r>
            <a:endParaRPr lang="en-US" altLang="ja-JP" dirty="0"/>
          </a:p>
          <a:p>
            <a:pPr marL="0" indent="0">
              <a:buNone/>
            </a:pPr>
            <a:r>
              <a:rPr lang="ja-JP" altLang="en-US" dirty="0"/>
              <a:t>　低かった</a:t>
            </a:r>
            <a:endParaRPr lang="en-US" altLang="ja-JP" dirty="0"/>
          </a:p>
          <a:p>
            <a:r>
              <a:rPr lang="ja-JP" altLang="en-US" dirty="0"/>
              <a:t>理由</a:t>
            </a:r>
            <a:endParaRPr lang="en-US" altLang="ja-JP" dirty="0"/>
          </a:p>
          <a:p>
            <a:pPr marL="0" indent="0">
              <a:buNone/>
            </a:pPr>
            <a:r>
              <a:rPr lang="ja-JP" altLang="en-US" dirty="0"/>
              <a:t>　部活が大変だったから、勉強の成績が悪かった。</a:t>
            </a:r>
            <a:endParaRPr lang="en-US" altLang="ja-JP" dirty="0"/>
          </a:p>
          <a:p>
            <a:r>
              <a:rPr lang="ja-JP" altLang="en-US" dirty="0"/>
              <a:t>勉強の成績が悪い理由</a:t>
            </a:r>
            <a:endParaRPr lang="en-US" altLang="ja-JP" dirty="0"/>
          </a:p>
          <a:p>
            <a:pPr marL="0" indent="0">
              <a:buNone/>
            </a:pPr>
            <a:r>
              <a:rPr lang="ja-JP" altLang="en-US" dirty="0"/>
              <a:t>　部活の練習が厳しかった。勉強との両立が難しい。部活の達成感だけで満足していたから。</a:t>
            </a:r>
            <a:endParaRPr lang="en-US" altLang="ja-JP" dirty="0"/>
          </a:p>
          <a:p>
            <a:r>
              <a:rPr lang="ja-JP" altLang="en-US" dirty="0"/>
              <a:t>部活が大変な理由</a:t>
            </a:r>
            <a:endParaRPr lang="en-US" altLang="ja-JP" dirty="0"/>
          </a:p>
          <a:p>
            <a:pPr marL="0" indent="0">
              <a:buNone/>
            </a:pPr>
            <a:r>
              <a:rPr lang="ja-JP" altLang="en-US" dirty="0"/>
              <a:t>　練習内容がハード、練習時間が長い</a:t>
            </a:r>
            <a:endParaRPr lang="en-US" altLang="ja-JP" dirty="0"/>
          </a:p>
        </p:txBody>
      </p:sp>
    </p:spTree>
    <p:extLst>
      <p:ext uri="{BB962C8B-B14F-4D97-AF65-F5344CB8AC3E}">
        <p14:creationId xmlns:p14="http://schemas.microsoft.com/office/powerpoint/2010/main" val="34527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84CCA-022C-4941-A423-7E28295E1C48}"/>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E67C679B-71DC-4F2D-A17A-132665882CC8}"/>
              </a:ext>
            </a:extLst>
          </p:cNvPr>
          <p:cNvSpPr>
            <a:spLocks noGrp="1"/>
          </p:cNvSpPr>
          <p:nvPr>
            <p:ph idx="1"/>
          </p:nvPr>
        </p:nvSpPr>
        <p:spPr/>
        <p:txBody>
          <a:bodyPr/>
          <a:lstStyle/>
          <a:p>
            <a:r>
              <a:rPr kumimoji="1" lang="ja-JP" altLang="en-US" dirty="0"/>
              <a:t>なぜこそまで部活を続けてこれたか？</a:t>
            </a:r>
            <a:endParaRPr kumimoji="1" lang="en-US" altLang="ja-JP" dirty="0"/>
          </a:p>
          <a:p>
            <a:pPr marL="0" indent="0">
              <a:buNone/>
            </a:pPr>
            <a:r>
              <a:rPr lang="ja-JP" altLang="en-US" dirty="0"/>
              <a:t>　仲間がいたから、やめたら仲間の関係性が悪くなるのが怖かった、副顧問の先生に気に入られていた。</a:t>
            </a:r>
            <a:endParaRPr lang="en-US" altLang="ja-JP" dirty="0"/>
          </a:p>
          <a:p>
            <a:pPr marL="0" indent="0">
              <a:buNone/>
            </a:pPr>
            <a:r>
              <a:rPr lang="ja-JP" altLang="en-US" dirty="0"/>
              <a:t>　練習終わった後の達成感を味わえないと思ったから（練習後のみんなで頑張ったねというお互いの励まし）</a:t>
            </a:r>
            <a:endParaRPr lang="en-US" altLang="ja-JP" dirty="0"/>
          </a:p>
          <a:p>
            <a:r>
              <a:rPr lang="ja-JP" altLang="en-US" dirty="0"/>
              <a:t>やめたら仲間の関係性が悪くなると思ったのか</a:t>
            </a:r>
            <a:endParaRPr lang="en-US" altLang="ja-JP" dirty="0"/>
          </a:p>
          <a:p>
            <a:pPr marL="0" indent="0">
              <a:buNone/>
            </a:pPr>
            <a:r>
              <a:rPr lang="ja-JP" altLang="en-US" dirty="0"/>
              <a:t>　一緒にいる時間が短くなり、思い出が少なくなる　＝＞疎遠</a:t>
            </a:r>
            <a:endParaRPr lang="en-US" altLang="ja-JP" dirty="0"/>
          </a:p>
        </p:txBody>
      </p:sp>
    </p:spTree>
    <p:extLst>
      <p:ext uri="{BB962C8B-B14F-4D97-AF65-F5344CB8AC3E}">
        <p14:creationId xmlns:p14="http://schemas.microsoft.com/office/powerpoint/2010/main" val="325322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5508C-5BF8-464C-9E61-9A550CFB0049}"/>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AD1FE3D9-BE80-43C7-B3DE-93FCF6C04DFD}"/>
              </a:ext>
            </a:extLst>
          </p:cNvPr>
          <p:cNvSpPr>
            <a:spLocks noGrp="1"/>
          </p:cNvSpPr>
          <p:nvPr>
            <p:ph idx="1"/>
          </p:nvPr>
        </p:nvSpPr>
        <p:spPr/>
        <p:txBody>
          <a:bodyPr/>
          <a:lstStyle/>
          <a:p>
            <a:r>
              <a:rPr lang="ja-JP" altLang="en-US" dirty="0"/>
              <a:t>仲がよかった理由</a:t>
            </a:r>
            <a:endParaRPr lang="en-US" altLang="ja-JP" dirty="0"/>
          </a:p>
          <a:p>
            <a:pPr marL="0" indent="0">
              <a:buNone/>
            </a:pPr>
            <a:r>
              <a:rPr lang="ja-JP" altLang="en-US" dirty="0"/>
              <a:t>　環境が厳しかったから。</a:t>
            </a:r>
            <a:endParaRPr lang="en-US" altLang="ja-JP" dirty="0"/>
          </a:p>
          <a:p>
            <a:pPr marL="0" indent="0">
              <a:buNone/>
            </a:pPr>
            <a:r>
              <a:rPr lang="ja-JP" altLang="en-US" dirty="0"/>
              <a:t>　先輩や顧問の先生がすごく怖かった、練習厳しい</a:t>
            </a:r>
            <a:endParaRPr lang="en-US" altLang="ja-JP" dirty="0"/>
          </a:p>
          <a:p>
            <a:pPr marL="0" indent="0">
              <a:buNone/>
            </a:pPr>
            <a:r>
              <a:rPr lang="ja-JP" altLang="en-US" dirty="0"/>
              <a:t>　そこから</a:t>
            </a:r>
            <a:r>
              <a:rPr lang="ja-JP" altLang="en-US" b="1" dirty="0"/>
              <a:t>共通の話題と共感（練習厳しいね）が仲間の絆</a:t>
            </a:r>
            <a:r>
              <a:rPr lang="ja-JP" altLang="en-US" dirty="0"/>
              <a:t>を強くした。</a:t>
            </a:r>
            <a:endParaRPr lang="en-US" altLang="ja-JP" dirty="0"/>
          </a:p>
          <a:p>
            <a:pPr marL="0" indent="0">
              <a:buNone/>
            </a:pPr>
            <a:r>
              <a:rPr lang="ja-JP" altLang="en-US" dirty="0"/>
              <a:t>　厳しい練習を乗り越えることでお互いのすごさが見えてきて尊敬する部分や仲間が頑張っているから俺も頑張ろうみたいな感じで、仲が深まってきた。</a:t>
            </a:r>
            <a:endParaRPr lang="en-US" altLang="ja-JP" dirty="0"/>
          </a:p>
        </p:txBody>
      </p:sp>
    </p:spTree>
    <p:extLst>
      <p:ext uri="{BB962C8B-B14F-4D97-AF65-F5344CB8AC3E}">
        <p14:creationId xmlns:p14="http://schemas.microsoft.com/office/powerpoint/2010/main" val="336712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6A21-5DE8-429D-87BF-CD63EFE0BDBC}"/>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（中学校編）</a:t>
            </a:r>
          </a:p>
        </p:txBody>
      </p:sp>
      <p:sp>
        <p:nvSpPr>
          <p:cNvPr id="3" name="コンテンツ プレースホルダー 2">
            <a:extLst>
              <a:ext uri="{FF2B5EF4-FFF2-40B4-BE49-F238E27FC236}">
                <a16:creationId xmlns:a16="http://schemas.microsoft.com/office/drawing/2014/main" id="{05238A93-6F94-406F-B4D8-DEA80BEAA697}"/>
              </a:ext>
            </a:extLst>
          </p:cNvPr>
          <p:cNvSpPr>
            <a:spLocks noGrp="1"/>
          </p:cNvSpPr>
          <p:nvPr>
            <p:ph idx="1"/>
          </p:nvPr>
        </p:nvSpPr>
        <p:spPr/>
        <p:txBody>
          <a:bodyPr/>
          <a:lstStyle/>
          <a:p>
            <a:r>
              <a:rPr kumimoji="1" lang="ja-JP" altLang="en-US" dirty="0"/>
              <a:t>モチベーションが低かった時は？</a:t>
            </a:r>
            <a:endParaRPr kumimoji="1" lang="en-US" altLang="ja-JP" dirty="0"/>
          </a:p>
          <a:p>
            <a:pPr marL="0" indent="0">
              <a:buNone/>
            </a:pPr>
            <a:r>
              <a:rPr lang="ja-JP" altLang="en-US" dirty="0"/>
              <a:t>　部活でレギュラーに選ばれない時</a:t>
            </a:r>
            <a:endParaRPr lang="en-US" altLang="ja-JP" dirty="0"/>
          </a:p>
          <a:p>
            <a:pPr marL="0" indent="0">
              <a:buNone/>
            </a:pPr>
            <a:r>
              <a:rPr kumimoji="1" lang="ja-JP" altLang="en-US" dirty="0"/>
              <a:t>　いじめ</a:t>
            </a:r>
          </a:p>
        </p:txBody>
      </p:sp>
    </p:spTree>
    <p:extLst>
      <p:ext uri="{BB962C8B-B14F-4D97-AF65-F5344CB8AC3E}">
        <p14:creationId xmlns:p14="http://schemas.microsoft.com/office/powerpoint/2010/main" val="30549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BBE1-241B-443A-B705-D066BD57C68C}"/>
              </a:ext>
            </a:extLst>
          </p:cNvPr>
          <p:cNvSpPr>
            <a:spLocks noGrp="1"/>
          </p:cNvSpPr>
          <p:nvPr>
            <p:ph type="title"/>
          </p:nvPr>
        </p:nvSpPr>
        <p:spPr/>
        <p:txBody>
          <a:bodyPr/>
          <a:lstStyle/>
          <a:p>
            <a:r>
              <a:rPr kumimoji="1" lang="ja-JP" altLang="en-US" dirty="0"/>
              <a:t>リフレッシュ方法</a:t>
            </a:r>
          </a:p>
        </p:txBody>
      </p:sp>
      <p:sp>
        <p:nvSpPr>
          <p:cNvPr id="3" name="コンテンツ プレースホルダー 2">
            <a:extLst>
              <a:ext uri="{FF2B5EF4-FFF2-40B4-BE49-F238E27FC236}">
                <a16:creationId xmlns:a16="http://schemas.microsoft.com/office/drawing/2014/main" id="{2E823C3D-635F-4BFE-98D0-2BA1E383061F}"/>
              </a:ext>
            </a:extLst>
          </p:cNvPr>
          <p:cNvSpPr>
            <a:spLocks noGrp="1"/>
          </p:cNvSpPr>
          <p:nvPr>
            <p:ph idx="1"/>
          </p:nvPr>
        </p:nvSpPr>
        <p:spPr/>
        <p:txBody>
          <a:bodyPr/>
          <a:lstStyle/>
          <a:p>
            <a:r>
              <a:rPr kumimoji="1" lang="ja-JP" altLang="en-US" dirty="0"/>
              <a:t>外の空気を吸う。</a:t>
            </a:r>
          </a:p>
        </p:txBody>
      </p:sp>
    </p:spTree>
    <p:extLst>
      <p:ext uri="{BB962C8B-B14F-4D97-AF65-F5344CB8AC3E}">
        <p14:creationId xmlns:p14="http://schemas.microsoft.com/office/powerpoint/2010/main" val="116285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AA05A-7E31-41E7-8D1D-E0DF7AE23AED}"/>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308DC05D-CF3D-47E3-9C71-371D4AB9CB83}"/>
              </a:ext>
            </a:extLst>
          </p:cNvPr>
          <p:cNvSpPr>
            <a:spLocks noGrp="1"/>
          </p:cNvSpPr>
          <p:nvPr>
            <p:ph idx="1"/>
          </p:nvPr>
        </p:nvSpPr>
        <p:spPr/>
        <p:txBody>
          <a:bodyPr>
            <a:normAutofit fontScale="92500" lnSpcReduction="20000"/>
          </a:bodyPr>
          <a:lstStyle/>
          <a:p>
            <a:r>
              <a:rPr kumimoji="1" lang="ja-JP" altLang="en-US" dirty="0"/>
              <a:t>モチベーション</a:t>
            </a:r>
            <a:endParaRPr kumimoji="1" lang="en-US" altLang="ja-JP" dirty="0"/>
          </a:p>
          <a:p>
            <a:pPr marL="0" indent="0">
              <a:buNone/>
            </a:pPr>
            <a:r>
              <a:rPr lang="ja-JP" altLang="en-US" dirty="0"/>
              <a:t>　全体的に高かった</a:t>
            </a:r>
            <a:endParaRPr lang="en-US" altLang="ja-JP" dirty="0"/>
          </a:p>
          <a:p>
            <a:r>
              <a:rPr kumimoji="1" lang="ja-JP" altLang="en-US" dirty="0"/>
              <a:t>理由</a:t>
            </a:r>
            <a:endParaRPr kumimoji="1" lang="en-US" altLang="ja-JP" dirty="0"/>
          </a:p>
          <a:p>
            <a:pPr marL="0" indent="0">
              <a:buNone/>
            </a:pPr>
            <a:r>
              <a:rPr lang="ja-JP" altLang="en-US" dirty="0"/>
              <a:t>　学校生活が楽しかった</a:t>
            </a:r>
            <a:endParaRPr lang="en-US" altLang="ja-JP" dirty="0"/>
          </a:p>
          <a:p>
            <a:r>
              <a:rPr kumimoji="1" lang="ja-JP" altLang="en-US" dirty="0"/>
              <a:t>詳細</a:t>
            </a:r>
            <a:endParaRPr kumimoji="1" lang="en-US" altLang="ja-JP" dirty="0"/>
          </a:p>
          <a:p>
            <a:pPr marL="0" indent="0">
              <a:buNone/>
            </a:pPr>
            <a:r>
              <a:rPr lang="ja-JP" altLang="en-US" dirty="0"/>
              <a:t>　自分らしく、学校生活を送れた。理由は、バスケ部という運動部に入っていたから。クラスに必ず</a:t>
            </a:r>
            <a:r>
              <a:rPr lang="en-US" altLang="ja-JP" dirty="0"/>
              <a:t>2,3</a:t>
            </a:r>
            <a:r>
              <a:rPr lang="ja-JP" altLang="en-US" dirty="0"/>
              <a:t>人いるという安心感と溝口という友達が僕の面白さを引き出してくれたことが理由で、自分が少し面白い人間だと認めてもらうようになった。</a:t>
            </a:r>
            <a:endParaRPr lang="en-US" altLang="ja-JP" dirty="0"/>
          </a:p>
          <a:p>
            <a:pPr marL="0" indent="0">
              <a:buNone/>
            </a:pPr>
            <a:r>
              <a:rPr kumimoji="1" lang="ja-JP" altLang="en-US" dirty="0"/>
              <a:t>それ以降、学校生活がかなり充実した。</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421331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F3AF2-5EFC-41BC-B001-393FD8154EBF}"/>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2CCF7054-99F6-4737-9B7B-F941CD535FFD}"/>
              </a:ext>
            </a:extLst>
          </p:cNvPr>
          <p:cNvSpPr>
            <a:spLocks noGrp="1"/>
          </p:cNvSpPr>
          <p:nvPr>
            <p:ph idx="1"/>
          </p:nvPr>
        </p:nvSpPr>
        <p:spPr/>
        <p:txBody>
          <a:bodyPr>
            <a:normAutofit fontScale="70000" lnSpcReduction="20000"/>
          </a:bodyPr>
          <a:lstStyle/>
          <a:p>
            <a:r>
              <a:rPr kumimoji="1" lang="ja-JP" altLang="en-US" dirty="0"/>
              <a:t>モチベーションが低かった時の話</a:t>
            </a:r>
            <a:endParaRPr kumimoji="1" lang="en-US" altLang="ja-JP" dirty="0"/>
          </a:p>
          <a:p>
            <a:pPr marL="0" indent="0">
              <a:buNone/>
            </a:pPr>
            <a:r>
              <a:rPr lang="ja-JP" altLang="en-US" dirty="0"/>
              <a:t>　部活の練習</a:t>
            </a:r>
            <a:endParaRPr lang="en-US" altLang="ja-JP" dirty="0"/>
          </a:p>
          <a:p>
            <a:r>
              <a:rPr kumimoji="1" lang="ja-JP" altLang="en-US" dirty="0"/>
              <a:t>詳細：練習についていけず、先輩から嫌われていた。</a:t>
            </a:r>
            <a:endParaRPr kumimoji="1" lang="en-US" altLang="ja-JP" dirty="0"/>
          </a:p>
          <a:p>
            <a:pPr marL="0" indent="0">
              <a:buNone/>
            </a:pPr>
            <a:r>
              <a:rPr lang="ja-JP" altLang="en-US" dirty="0"/>
              <a:t>問題点</a:t>
            </a:r>
            <a:endParaRPr kumimoji="1" lang="en-US" altLang="ja-JP" dirty="0"/>
          </a:p>
          <a:p>
            <a:r>
              <a:rPr kumimoji="1" lang="ja-JP" altLang="en-US" dirty="0"/>
              <a:t>高校からバスケを始めて、練習についていけない（体力、技術部分）ことで、先輩の足を引っ張ってしまい、練習にいらないという問題が発生した。</a:t>
            </a:r>
            <a:endParaRPr kumimoji="1" lang="en-US" altLang="ja-JP" dirty="0"/>
          </a:p>
          <a:p>
            <a:pPr marL="0" indent="0">
              <a:buNone/>
            </a:pPr>
            <a:r>
              <a:rPr kumimoji="1" lang="ja-JP" altLang="en-US" dirty="0"/>
              <a:t>原因：</a:t>
            </a:r>
            <a:endParaRPr kumimoji="1" lang="en-US" altLang="ja-JP" dirty="0"/>
          </a:p>
          <a:p>
            <a:pPr marL="0" indent="0">
              <a:buNone/>
            </a:pPr>
            <a:r>
              <a:rPr lang="ja-JP" altLang="en-US" dirty="0"/>
              <a:t>自分の技術不足、体力がない</a:t>
            </a:r>
            <a:endParaRPr lang="en-US" altLang="ja-JP" dirty="0"/>
          </a:p>
          <a:p>
            <a:pPr marL="0" indent="0">
              <a:buNone/>
            </a:pPr>
            <a:r>
              <a:rPr lang="ja-JP" altLang="en-US" dirty="0"/>
              <a:t>解決方法：</a:t>
            </a:r>
            <a:endParaRPr lang="en-US" altLang="ja-JP" dirty="0"/>
          </a:p>
          <a:p>
            <a:pPr marL="0" indent="0">
              <a:buNone/>
            </a:pPr>
            <a:r>
              <a:rPr lang="ja-JP" altLang="en-US" dirty="0"/>
              <a:t>先輩に努力だけは認めてほしい。練習中大きな声を出す。</a:t>
            </a:r>
            <a:endParaRPr lang="en-US" altLang="ja-JP" dirty="0"/>
          </a:p>
          <a:p>
            <a:pPr marL="0" indent="0">
              <a:buNone/>
            </a:pPr>
            <a:r>
              <a:rPr lang="ja-JP" altLang="en-US" dirty="0"/>
              <a:t>練習の最後まで抜けない、できないことはしっかりできないという。</a:t>
            </a:r>
            <a:endParaRPr lang="en-US" altLang="ja-JP" dirty="0"/>
          </a:p>
          <a:p>
            <a:pPr marL="0" indent="0">
              <a:buNone/>
            </a:pPr>
            <a:r>
              <a:rPr lang="ja-JP" altLang="en-US" dirty="0"/>
              <a:t>結果：</a:t>
            </a:r>
            <a:endParaRPr lang="en-US" altLang="ja-JP" dirty="0"/>
          </a:p>
          <a:p>
            <a:pPr marL="0" indent="0">
              <a:buNone/>
            </a:pPr>
            <a:r>
              <a:rPr lang="ja-JP" altLang="en-US" dirty="0"/>
              <a:t>はじめは、こいついらないと言われ続けたが、練習中大きな声、練習を最後までやりきる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67097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BDD0B-C65D-44F2-8DE3-B795126AB197}"/>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（高校編）</a:t>
            </a:r>
          </a:p>
        </p:txBody>
      </p:sp>
      <p:sp>
        <p:nvSpPr>
          <p:cNvPr id="3" name="コンテンツ プレースホルダー 2">
            <a:extLst>
              <a:ext uri="{FF2B5EF4-FFF2-40B4-BE49-F238E27FC236}">
                <a16:creationId xmlns:a16="http://schemas.microsoft.com/office/drawing/2014/main" id="{E962EA60-B7A8-4A4D-B509-E38006195F49}"/>
              </a:ext>
            </a:extLst>
          </p:cNvPr>
          <p:cNvSpPr>
            <a:spLocks noGrp="1"/>
          </p:cNvSpPr>
          <p:nvPr>
            <p:ph idx="1"/>
          </p:nvPr>
        </p:nvSpPr>
        <p:spPr/>
        <p:txBody>
          <a:bodyPr/>
          <a:lstStyle/>
          <a:p>
            <a:r>
              <a:rPr kumimoji="1" lang="ja-JP" altLang="en-US" dirty="0"/>
              <a:t>最後まで練習できた理由</a:t>
            </a:r>
            <a:endParaRPr kumimoji="1" lang="en-US" altLang="ja-JP" dirty="0"/>
          </a:p>
          <a:p>
            <a:pPr marL="0" indent="0">
              <a:buNone/>
            </a:pPr>
            <a:r>
              <a:rPr lang="ja-JP" altLang="en-US" dirty="0"/>
              <a:t>　粘り強くやっていれば、いつかは良い未来が来る。</a:t>
            </a:r>
            <a:endParaRPr lang="en-US" altLang="ja-JP" dirty="0"/>
          </a:p>
          <a:p>
            <a:pPr marL="0" indent="0">
              <a:buNone/>
            </a:pPr>
            <a:r>
              <a:rPr kumimoji="1" lang="ja-JP" altLang="en-US" dirty="0"/>
              <a:t>　認めてもらえる日がくる。数人の部員が助けてくれた。</a:t>
            </a:r>
            <a:endParaRPr kumimoji="1" lang="en-US" altLang="ja-JP" dirty="0"/>
          </a:p>
          <a:p>
            <a:r>
              <a:rPr lang="ja-JP" altLang="en-US" dirty="0"/>
              <a:t>認めてもらったきっかけ</a:t>
            </a:r>
            <a:endParaRPr lang="en-US" altLang="ja-JP" dirty="0"/>
          </a:p>
          <a:p>
            <a:pPr marL="0" indent="0">
              <a:buNone/>
            </a:pPr>
            <a:r>
              <a:rPr kumimoji="1" lang="ja-JP" altLang="en-US" dirty="0"/>
              <a:t>　途中、夏休みからもう一人のバスケ初心者が入ってきた。</a:t>
            </a:r>
            <a:endParaRPr kumimoji="1" lang="en-US" altLang="ja-JP" dirty="0"/>
          </a:p>
          <a:p>
            <a:pPr marL="0" indent="0">
              <a:buNone/>
            </a:pPr>
            <a:r>
              <a:rPr lang="ja-JP" altLang="en-US" dirty="0"/>
              <a:t>　身長が高いのが特徴。＝＞練習についていけず、退部</a:t>
            </a:r>
            <a:endParaRPr lang="en-US" altLang="ja-JP" dirty="0"/>
          </a:p>
          <a:p>
            <a:pPr marL="0" indent="0">
              <a:buNone/>
            </a:pPr>
            <a:r>
              <a:rPr kumimoji="1" lang="ja-JP" altLang="en-US" dirty="0"/>
              <a:t>　自分がよく初心者で練習続けてこれてきているなと認識される</a:t>
            </a:r>
            <a:endParaRPr kumimoji="1" lang="en-US" altLang="ja-JP" dirty="0"/>
          </a:p>
          <a:p>
            <a:pPr marL="0" indent="0">
              <a:buNone/>
            </a:pPr>
            <a:r>
              <a:rPr kumimoji="1" lang="ja-JP" altLang="en-US" dirty="0"/>
              <a:t>　</a:t>
            </a:r>
          </a:p>
        </p:txBody>
      </p:sp>
    </p:spTree>
    <p:extLst>
      <p:ext uri="{BB962C8B-B14F-4D97-AF65-F5344CB8AC3E}">
        <p14:creationId xmlns:p14="http://schemas.microsoft.com/office/powerpoint/2010/main" val="1917711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2D3D95-C1E9-4C5F-88A2-A2060742F976}"/>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（大学編）</a:t>
            </a:r>
          </a:p>
        </p:txBody>
      </p:sp>
      <p:sp>
        <p:nvSpPr>
          <p:cNvPr id="3" name="コンテンツ プレースホルダー 2">
            <a:extLst>
              <a:ext uri="{FF2B5EF4-FFF2-40B4-BE49-F238E27FC236}">
                <a16:creationId xmlns:a16="http://schemas.microsoft.com/office/drawing/2014/main" id="{F9EBC190-98D4-44E7-B11C-FECE2D3C486E}"/>
              </a:ext>
            </a:extLst>
          </p:cNvPr>
          <p:cNvSpPr>
            <a:spLocks noGrp="1"/>
          </p:cNvSpPr>
          <p:nvPr>
            <p:ph idx="1"/>
          </p:nvPr>
        </p:nvSpPr>
        <p:spPr/>
        <p:txBody>
          <a:bodyPr>
            <a:normAutofit fontScale="92500" lnSpcReduction="20000"/>
          </a:bodyPr>
          <a:lstStyle/>
          <a:p>
            <a:r>
              <a:rPr lang="ja-JP" altLang="en-US" dirty="0"/>
              <a:t>全体のモチベーションに関して</a:t>
            </a:r>
            <a:endParaRPr lang="en-US" altLang="ja-JP" dirty="0"/>
          </a:p>
          <a:p>
            <a:pPr marL="0" indent="0">
              <a:buNone/>
            </a:pPr>
            <a:r>
              <a:rPr lang="ja-JP" altLang="en-US" dirty="0"/>
              <a:t>　あんまりかも・・・</a:t>
            </a:r>
            <a:endParaRPr lang="en-US" altLang="ja-JP" dirty="0"/>
          </a:p>
          <a:p>
            <a:r>
              <a:rPr kumimoji="1" lang="ja-JP" altLang="en-US" dirty="0"/>
              <a:t>理由：</a:t>
            </a:r>
            <a:endParaRPr kumimoji="1" lang="en-US" altLang="ja-JP" dirty="0"/>
          </a:p>
          <a:p>
            <a:pPr marL="0" indent="0">
              <a:buNone/>
            </a:pPr>
            <a:r>
              <a:rPr lang="ja-JP" altLang="en-US" dirty="0"/>
              <a:t>　大学生っぽい生活を送っていない。</a:t>
            </a:r>
            <a:endParaRPr lang="en-US" altLang="ja-JP" dirty="0"/>
          </a:p>
          <a:p>
            <a:pPr marL="0" indent="0">
              <a:buNone/>
            </a:pPr>
            <a:r>
              <a:rPr kumimoji="1" lang="ja-JP" altLang="en-US" dirty="0"/>
              <a:t>　初めのサークルになじめなかった</a:t>
            </a:r>
            <a:endParaRPr kumimoji="1" lang="en-US" altLang="ja-JP" dirty="0"/>
          </a:p>
          <a:p>
            <a:pPr marL="0" indent="0">
              <a:buNone/>
            </a:pPr>
            <a:r>
              <a:rPr lang="ja-JP" altLang="en-US" dirty="0"/>
              <a:t>　　理由：あまりサークルに行かなかったから</a:t>
            </a:r>
            <a:endParaRPr lang="en-US" altLang="ja-JP" dirty="0"/>
          </a:p>
          <a:p>
            <a:pPr marL="0" indent="0">
              <a:buNone/>
            </a:pPr>
            <a:r>
              <a:rPr kumimoji="1" lang="ja-JP" altLang="en-US" dirty="0"/>
              <a:t>　　　　　自分から閉ざして感はあった。</a:t>
            </a:r>
            <a:endParaRPr kumimoji="1" lang="en-US" altLang="ja-JP" dirty="0"/>
          </a:p>
          <a:p>
            <a:r>
              <a:rPr kumimoji="1" lang="ja-JP" altLang="en-US" dirty="0"/>
              <a:t>なぜ、閉ざしていたのか</a:t>
            </a:r>
            <a:endParaRPr kumimoji="1" lang="en-US" altLang="ja-JP" dirty="0"/>
          </a:p>
          <a:p>
            <a:pPr marL="0" indent="0">
              <a:buNone/>
            </a:pPr>
            <a:r>
              <a:rPr lang="ja-JP" altLang="en-US" dirty="0"/>
              <a:t>　　理系という偏見を持っていたから</a:t>
            </a:r>
            <a:endParaRPr lang="en-US" altLang="ja-JP" dirty="0"/>
          </a:p>
          <a:p>
            <a:pPr marL="0" indent="0">
              <a:buNone/>
            </a:pPr>
            <a:r>
              <a:rPr kumimoji="1" lang="ja-JP" altLang="en-US" dirty="0"/>
              <a:t>　　一緒にされたくないという気持ちから一人ぼっちに</a:t>
            </a:r>
          </a:p>
        </p:txBody>
      </p:sp>
    </p:spTree>
    <p:extLst>
      <p:ext uri="{BB962C8B-B14F-4D97-AF65-F5344CB8AC3E}">
        <p14:creationId xmlns:p14="http://schemas.microsoft.com/office/powerpoint/2010/main" val="69238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1E6AA-FCD7-42C6-AC4C-91A89EDF30D0}"/>
              </a:ext>
            </a:extLst>
          </p:cNvPr>
          <p:cNvSpPr>
            <a:spLocks noGrp="1"/>
          </p:cNvSpPr>
          <p:nvPr>
            <p:ph type="title"/>
          </p:nvPr>
        </p:nvSpPr>
        <p:spPr/>
        <p:txBody>
          <a:bodyPr/>
          <a:lstStyle/>
          <a:p>
            <a:r>
              <a:rPr kumimoji="1" lang="ja-JP" altLang="en-US" dirty="0"/>
              <a:t>自分のモチベーションに関して</a:t>
            </a:r>
            <a:br>
              <a:rPr kumimoji="1" lang="en-US" altLang="ja-JP" dirty="0"/>
            </a:br>
            <a:r>
              <a:rPr kumimoji="1" lang="ja-JP" altLang="en-US" dirty="0"/>
              <a:t>　　　　　　　　　　　（大学編）</a:t>
            </a:r>
          </a:p>
        </p:txBody>
      </p:sp>
      <p:sp>
        <p:nvSpPr>
          <p:cNvPr id="3" name="コンテンツ プレースホルダー 2">
            <a:extLst>
              <a:ext uri="{FF2B5EF4-FFF2-40B4-BE49-F238E27FC236}">
                <a16:creationId xmlns:a16="http://schemas.microsoft.com/office/drawing/2014/main" id="{BD855A1F-A499-400B-A4A9-C22EEBB006D9}"/>
              </a:ext>
            </a:extLst>
          </p:cNvPr>
          <p:cNvSpPr>
            <a:spLocks noGrp="1"/>
          </p:cNvSpPr>
          <p:nvPr>
            <p:ph idx="1"/>
          </p:nvPr>
        </p:nvSpPr>
        <p:spPr/>
        <p:txBody>
          <a:bodyPr/>
          <a:lstStyle/>
          <a:p>
            <a:r>
              <a:rPr lang="ja-JP" altLang="en-US" dirty="0"/>
              <a:t>大学生でモチベーションが高い時（どういう時）</a:t>
            </a:r>
            <a:endParaRPr lang="en-US" altLang="ja-JP" dirty="0"/>
          </a:p>
          <a:p>
            <a:pPr marL="0" indent="0">
              <a:buNone/>
            </a:pPr>
            <a:r>
              <a:rPr kumimoji="1" lang="ja-JP" altLang="en-US" dirty="0"/>
              <a:t>　</a:t>
            </a:r>
            <a:r>
              <a:rPr lang="ja-JP" altLang="en-US" dirty="0"/>
              <a:t>プログラミングを教える</a:t>
            </a:r>
            <a:r>
              <a:rPr kumimoji="1" lang="ja-JP" altLang="en-US" dirty="0"/>
              <a:t>インターン</a:t>
            </a:r>
            <a:endParaRPr kumimoji="1" lang="en-US" altLang="ja-JP" dirty="0"/>
          </a:p>
          <a:p>
            <a:pPr marL="0" indent="0">
              <a:buNone/>
            </a:pPr>
            <a:r>
              <a:rPr lang="ja-JP" altLang="en-US" dirty="0"/>
              <a:t>　海外旅行行ったとき</a:t>
            </a:r>
            <a:endParaRPr lang="en-US" altLang="ja-JP" dirty="0"/>
          </a:p>
          <a:p>
            <a:pPr marL="0" indent="0">
              <a:buNone/>
            </a:pPr>
            <a:r>
              <a:rPr lang="ja-JP" altLang="en-US" dirty="0"/>
              <a:t>　　友達や海外の人を笑わせた時</a:t>
            </a:r>
            <a:endParaRPr lang="en-US" altLang="ja-JP" dirty="0"/>
          </a:p>
          <a:p>
            <a:pPr marL="0" indent="0">
              <a:buNone/>
            </a:pPr>
            <a:r>
              <a:rPr kumimoji="1" lang="ja-JP" altLang="en-US" dirty="0"/>
              <a:t>　　大変助かりましたと言われた時</a:t>
            </a:r>
            <a:endParaRPr kumimoji="1" lang="en-US" altLang="ja-JP" dirty="0"/>
          </a:p>
          <a:p>
            <a:r>
              <a:rPr lang="ja-JP" altLang="en-US" dirty="0"/>
              <a:t>先生に研究の成果で褒められた時</a:t>
            </a:r>
            <a:endParaRPr kumimoji="1" lang="en-US" altLang="ja-JP" dirty="0"/>
          </a:p>
        </p:txBody>
      </p:sp>
    </p:spTree>
    <p:extLst>
      <p:ext uri="{BB962C8B-B14F-4D97-AF65-F5344CB8AC3E}">
        <p14:creationId xmlns:p14="http://schemas.microsoft.com/office/powerpoint/2010/main" val="374637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F644F-7366-4D0C-90E6-71BF2E9490C9}"/>
              </a:ext>
            </a:extLst>
          </p:cNvPr>
          <p:cNvSpPr>
            <a:spLocks noGrp="1"/>
          </p:cNvSpPr>
          <p:nvPr>
            <p:ph type="title"/>
          </p:nvPr>
        </p:nvSpPr>
        <p:spPr/>
        <p:txBody>
          <a:bodyPr/>
          <a:lstStyle/>
          <a:p>
            <a:r>
              <a:rPr kumimoji="1" lang="ja-JP" altLang="en-US" b="1" dirty="0"/>
              <a:t>モチベーション（結論）</a:t>
            </a:r>
          </a:p>
        </p:txBody>
      </p:sp>
      <p:sp>
        <p:nvSpPr>
          <p:cNvPr id="3" name="コンテンツ プレースホルダー 2">
            <a:extLst>
              <a:ext uri="{FF2B5EF4-FFF2-40B4-BE49-F238E27FC236}">
                <a16:creationId xmlns:a16="http://schemas.microsoft.com/office/drawing/2014/main" id="{1F859CFE-28D8-4B8D-A08D-BBAED37EF9C1}"/>
              </a:ext>
            </a:extLst>
          </p:cNvPr>
          <p:cNvSpPr>
            <a:spLocks noGrp="1"/>
          </p:cNvSpPr>
          <p:nvPr>
            <p:ph idx="1"/>
          </p:nvPr>
        </p:nvSpPr>
        <p:spPr/>
        <p:txBody>
          <a:bodyPr/>
          <a:lstStyle/>
          <a:p>
            <a:r>
              <a:rPr kumimoji="1" lang="ja-JP" altLang="en-US" b="1" dirty="0"/>
              <a:t>モチベーションが高い時</a:t>
            </a:r>
            <a:endParaRPr kumimoji="1" lang="en-US" altLang="ja-JP" b="1" dirty="0"/>
          </a:p>
          <a:p>
            <a:pPr marL="0" indent="0">
              <a:buNone/>
            </a:pPr>
            <a:r>
              <a:rPr lang="ja-JP" altLang="en-US" dirty="0"/>
              <a:t>　中々解決できない問題を解決した時（座標変換のコード修正）</a:t>
            </a:r>
            <a:endParaRPr lang="en-US" altLang="ja-JP" dirty="0"/>
          </a:p>
          <a:p>
            <a:pPr marL="0" indent="0">
              <a:buNone/>
            </a:pPr>
            <a:r>
              <a:rPr lang="ja-JP" altLang="en-US" dirty="0"/>
              <a:t>　人に感謝されたとき</a:t>
            </a:r>
            <a:endParaRPr lang="en-US" altLang="ja-JP" dirty="0"/>
          </a:p>
          <a:p>
            <a:pPr marL="0" indent="0">
              <a:buNone/>
            </a:pPr>
            <a:r>
              <a:rPr lang="ja-JP" altLang="en-US" dirty="0"/>
              <a:t>　周りの人が頑張っている時</a:t>
            </a:r>
            <a:endParaRPr lang="en-US" altLang="ja-JP" dirty="0"/>
          </a:p>
          <a:p>
            <a:r>
              <a:rPr lang="ja-JP" altLang="en-US" b="1" dirty="0"/>
              <a:t>モチベーションが低い時</a:t>
            </a:r>
            <a:endParaRPr lang="en-US" altLang="ja-JP" b="1" dirty="0"/>
          </a:p>
          <a:p>
            <a:pPr marL="0" indent="0">
              <a:buNone/>
            </a:pPr>
            <a:r>
              <a:rPr lang="ja-JP" altLang="en-US" dirty="0"/>
              <a:t>　問題が解決できない時</a:t>
            </a:r>
            <a:endParaRPr lang="en-US" altLang="ja-JP" dirty="0"/>
          </a:p>
          <a:p>
            <a:endParaRPr kumimoji="1" lang="ja-JP" altLang="en-US" dirty="0"/>
          </a:p>
        </p:txBody>
      </p:sp>
    </p:spTree>
    <p:extLst>
      <p:ext uri="{BB962C8B-B14F-4D97-AF65-F5344CB8AC3E}">
        <p14:creationId xmlns:p14="http://schemas.microsoft.com/office/powerpoint/2010/main" val="902814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08481-9059-417F-A03B-AEC731F60556}"/>
              </a:ext>
            </a:extLst>
          </p:cNvPr>
          <p:cNvSpPr>
            <a:spLocks noGrp="1"/>
          </p:cNvSpPr>
          <p:nvPr>
            <p:ph type="title"/>
          </p:nvPr>
        </p:nvSpPr>
        <p:spPr/>
        <p:txBody>
          <a:bodyPr/>
          <a:lstStyle/>
          <a:p>
            <a:r>
              <a:rPr kumimoji="1" lang="ja-JP" altLang="en-US" b="1" dirty="0"/>
              <a:t>面接質問集</a:t>
            </a:r>
          </a:p>
        </p:txBody>
      </p:sp>
      <p:sp>
        <p:nvSpPr>
          <p:cNvPr id="3" name="コンテンツ プレースホルダー 2">
            <a:extLst>
              <a:ext uri="{FF2B5EF4-FFF2-40B4-BE49-F238E27FC236}">
                <a16:creationId xmlns:a16="http://schemas.microsoft.com/office/drawing/2014/main" id="{53B4BA5E-0690-44C4-894B-2491F761632D}"/>
              </a:ext>
            </a:extLst>
          </p:cNvPr>
          <p:cNvSpPr>
            <a:spLocks noGrp="1"/>
          </p:cNvSpPr>
          <p:nvPr>
            <p:ph idx="1"/>
          </p:nvPr>
        </p:nvSpPr>
        <p:spPr/>
        <p:txBody>
          <a:bodyPr/>
          <a:lstStyle/>
          <a:p>
            <a:r>
              <a:rPr kumimoji="1" lang="ja-JP" altLang="en-US" dirty="0"/>
              <a:t>強み</a:t>
            </a:r>
            <a:endParaRPr kumimoji="1" lang="en-US" altLang="ja-JP" dirty="0"/>
          </a:p>
          <a:p>
            <a:r>
              <a:rPr lang="ja-JP" altLang="en-US" dirty="0"/>
              <a:t>弱み</a:t>
            </a:r>
            <a:endParaRPr lang="en-US" altLang="ja-JP" dirty="0"/>
          </a:p>
          <a:p>
            <a:r>
              <a:rPr kumimoji="1" lang="ja-JP" altLang="en-US" dirty="0"/>
              <a:t>人生の挫折経験</a:t>
            </a:r>
            <a:endParaRPr kumimoji="1" lang="en-US" altLang="ja-JP" dirty="0"/>
          </a:p>
          <a:p>
            <a:r>
              <a:rPr lang="ja-JP" altLang="en-US" dirty="0"/>
              <a:t>周りにどういわれる？</a:t>
            </a:r>
            <a:endParaRPr lang="en-US" altLang="ja-JP" dirty="0"/>
          </a:p>
          <a:p>
            <a:r>
              <a:rPr kumimoji="1" lang="ja-JP" altLang="en-US" dirty="0"/>
              <a:t>組織の役割</a:t>
            </a:r>
            <a:endParaRPr kumimoji="1" lang="en-US" altLang="ja-JP" dirty="0"/>
          </a:p>
          <a:p>
            <a:r>
              <a:rPr lang="ja-JP" altLang="en-US" dirty="0"/>
              <a:t>自分の大切にしている価値観</a:t>
            </a:r>
            <a:endParaRPr lang="en-US" altLang="ja-JP" dirty="0"/>
          </a:p>
          <a:p>
            <a:r>
              <a:rPr kumimoji="1" lang="ja-JP" altLang="en-US" dirty="0"/>
              <a:t>なぜその大学院を選んだのか？</a:t>
            </a:r>
            <a:endParaRPr kumimoji="1" lang="en-US" altLang="ja-JP" dirty="0"/>
          </a:p>
          <a:p>
            <a:r>
              <a:rPr lang="ja-JP" altLang="en-US" dirty="0"/>
              <a:t>尊敬している人は？</a:t>
            </a:r>
            <a:endParaRPr lang="en-US" altLang="ja-JP" dirty="0"/>
          </a:p>
          <a:p>
            <a:endParaRPr kumimoji="1" lang="ja-JP" altLang="en-US" dirty="0"/>
          </a:p>
        </p:txBody>
      </p:sp>
    </p:spTree>
    <p:extLst>
      <p:ext uri="{BB962C8B-B14F-4D97-AF65-F5344CB8AC3E}">
        <p14:creationId xmlns:p14="http://schemas.microsoft.com/office/powerpoint/2010/main" val="186954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94952-2BEA-4727-9D52-00842B6EE3F7}"/>
              </a:ext>
            </a:extLst>
          </p:cNvPr>
          <p:cNvSpPr>
            <a:spLocks noGrp="1"/>
          </p:cNvSpPr>
          <p:nvPr>
            <p:ph type="title"/>
          </p:nvPr>
        </p:nvSpPr>
        <p:spPr/>
        <p:txBody>
          <a:bodyPr/>
          <a:lstStyle/>
          <a:p>
            <a:r>
              <a:rPr kumimoji="1" lang="ja-JP" altLang="en-US" dirty="0"/>
              <a:t>強み</a:t>
            </a:r>
            <a:r>
              <a:rPr lang="ja-JP" altLang="en-US" dirty="0"/>
              <a:t>・弱み</a:t>
            </a:r>
            <a:endParaRPr kumimoji="1" lang="ja-JP" altLang="en-US" dirty="0"/>
          </a:p>
        </p:txBody>
      </p:sp>
      <p:sp>
        <p:nvSpPr>
          <p:cNvPr id="3" name="コンテンツ プレースホルダー 2">
            <a:extLst>
              <a:ext uri="{FF2B5EF4-FFF2-40B4-BE49-F238E27FC236}">
                <a16:creationId xmlns:a16="http://schemas.microsoft.com/office/drawing/2014/main" id="{0EAF527E-F621-45A9-BD6E-F5C20064EE05}"/>
              </a:ext>
            </a:extLst>
          </p:cNvPr>
          <p:cNvSpPr>
            <a:spLocks noGrp="1"/>
          </p:cNvSpPr>
          <p:nvPr>
            <p:ph idx="1"/>
          </p:nvPr>
        </p:nvSpPr>
        <p:spPr/>
        <p:txBody>
          <a:bodyPr>
            <a:normAutofit fontScale="92500" lnSpcReduction="20000"/>
          </a:bodyPr>
          <a:lstStyle/>
          <a:p>
            <a:pPr marL="0" indent="0">
              <a:buNone/>
            </a:pPr>
            <a:r>
              <a:rPr lang="ja-JP" altLang="en-US" dirty="0"/>
              <a:t>強み</a:t>
            </a:r>
            <a:endParaRPr kumimoji="1" lang="en-US" altLang="ja-JP" dirty="0"/>
          </a:p>
          <a:p>
            <a:r>
              <a:rPr kumimoji="1" lang="ja-JP" altLang="en-US" dirty="0"/>
              <a:t>人の気持ちを察すること</a:t>
            </a:r>
            <a:endParaRPr kumimoji="1" lang="en-US" altLang="ja-JP" dirty="0"/>
          </a:p>
          <a:p>
            <a:r>
              <a:rPr kumimoji="1" lang="ja-JP" altLang="en-US" dirty="0"/>
              <a:t>弱い人の立場を理解できる</a:t>
            </a:r>
            <a:endParaRPr kumimoji="1" lang="en-US" altLang="ja-JP" dirty="0"/>
          </a:p>
          <a:p>
            <a:r>
              <a:rPr lang="ja-JP" altLang="en-US" dirty="0"/>
              <a:t>自分の説明をできるだけわかりやすくする（変換作業）</a:t>
            </a:r>
            <a:endParaRPr lang="en-US" altLang="ja-JP" dirty="0"/>
          </a:p>
          <a:p>
            <a:r>
              <a:rPr lang="ja-JP" altLang="en-US" dirty="0"/>
              <a:t>行動力がある。（わからない場合、先生だけでなく、外部の研究室の先輩に聞きに行くなど）</a:t>
            </a:r>
            <a:endParaRPr lang="en-US" altLang="ja-JP" dirty="0"/>
          </a:p>
          <a:p>
            <a:pPr marL="0" indent="0">
              <a:buNone/>
            </a:pPr>
            <a:r>
              <a:rPr lang="ja-JP" altLang="en-US" dirty="0"/>
              <a:t>弱み</a:t>
            </a:r>
            <a:endParaRPr lang="en-US" altLang="ja-JP" dirty="0"/>
          </a:p>
          <a:p>
            <a:r>
              <a:rPr lang="ja-JP" altLang="en-US" dirty="0"/>
              <a:t>タスク管理がうまくいまかい</a:t>
            </a:r>
            <a:endParaRPr lang="en-US" altLang="ja-JP" dirty="0"/>
          </a:p>
          <a:p>
            <a:r>
              <a:rPr lang="ja-JP" altLang="en-US" dirty="0"/>
              <a:t>女性に積極的になれない</a:t>
            </a:r>
            <a:endParaRPr lang="en-US" altLang="ja-JP" dirty="0"/>
          </a:p>
          <a:p>
            <a:r>
              <a:rPr lang="ja-JP" altLang="en-US" dirty="0"/>
              <a:t>わからないところをため込んでしまうくせがある。</a:t>
            </a:r>
            <a:endParaRPr lang="en-US" altLang="ja-JP" dirty="0"/>
          </a:p>
          <a:p>
            <a:r>
              <a:rPr lang="ja-JP" altLang="en-US" dirty="0"/>
              <a:t>周りの目を気にしすげる点</a:t>
            </a:r>
            <a:endParaRPr lang="en-US" altLang="ja-JP" dirty="0"/>
          </a:p>
        </p:txBody>
      </p:sp>
    </p:spTree>
    <p:extLst>
      <p:ext uri="{BB962C8B-B14F-4D97-AF65-F5344CB8AC3E}">
        <p14:creationId xmlns:p14="http://schemas.microsoft.com/office/powerpoint/2010/main" val="309745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582937-01D2-4437-A94B-45CBE3E7314A}"/>
              </a:ext>
            </a:extLst>
          </p:cNvPr>
          <p:cNvSpPr>
            <a:spLocks noGrp="1"/>
          </p:cNvSpPr>
          <p:nvPr>
            <p:ph type="title"/>
          </p:nvPr>
        </p:nvSpPr>
        <p:spPr/>
        <p:txBody>
          <a:bodyPr/>
          <a:lstStyle/>
          <a:p>
            <a:r>
              <a:rPr lang="ja-JP" altLang="en-US" b="1" dirty="0"/>
              <a:t>人生の挫折経験</a:t>
            </a:r>
            <a:endParaRPr kumimoji="1" lang="ja-JP" altLang="en-US" b="1" dirty="0"/>
          </a:p>
        </p:txBody>
      </p:sp>
      <p:sp>
        <p:nvSpPr>
          <p:cNvPr id="3" name="コンテンツ プレースホルダー 2">
            <a:extLst>
              <a:ext uri="{FF2B5EF4-FFF2-40B4-BE49-F238E27FC236}">
                <a16:creationId xmlns:a16="http://schemas.microsoft.com/office/drawing/2014/main" id="{89C33A87-D81C-4B92-A347-107B69361669}"/>
              </a:ext>
            </a:extLst>
          </p:cNvPr>
          <p:cNvSpPr>
            <a:spLocks noGrp="1"/>
          </p:cNvSpPr>
          <p:nvPr>
            <p:ph idx="1"/>
          </p:nvPr>
        </p:nvSpPr>
        <p:spPr/>
        <p:txBody>
          <a:bodyPr/>
          <a:lstStyle/>
          <a:p>
            <a:r>
              <a:rPr kumimoji="1" lang="ja-JP" altLang="en-US" dirty="0"/>
              <a:t>中学校</a:t>
            </a:r>
            <a:endParaRPr kumimoji="1" lang="en-US" altLang="ja-JP" dirty="0"/>
          </a:p>
          <a:p>
            <a:pPr marL="0" indent="0">
              <a:buNone/>
            </a:pPr>
            <a:r>
              <a:rPr lang="ja-JP" altLang="en-US" dirty="0"/>
              <a:t>　部活</a:t>
            </a:r>
            <a:endParaRPr kumimoji="1" lang="en-US" altLang="ja-JP" dirty="0"/>
          </a:p>
          <a:p>
            <a:r>
              <a:rPr lang="ja-JP" altLang="en-US" dirty="0"/>
              <a:t>高校</a:t>
            </a:r>
            <a:endParaRPr lang="en-US" altLang="ja-JP" dirty="0"/>
          </a:p>
          <a:p>
            <a:pPr marL="0" indent="0">
              <a:buNone/>
            </a:pPr>
            <a:r>
              <a:rPr lang="ja-JP" altLang="en-US" dirty="0"/>
              <a:t>　部活</a:t>
            </a:r>
            <a:endParaRPr lang="en-US" altLang="ja-JP" dirty="0"/>
          </a:p>
          <a:p>
            <a:r>
              <a:rPr kumimoji="1" lang="ja-JP" altLang="en-US" dirty="0"/>
              <a:t>大学</a:t>
            </a:r>
            <a:endParaRPr kumimoji="1" lang="en-US" altLang="ja-JP" dirty="0"/>
          </a:p>
          <a:p>
            <a:pPr marL="0" indent="0">
              <a:buNone/>
            </a:pPr>
            <a:r>
              <a:rPr lang="ja-JP" altLang="en-US" dirty="0"/>
              <a:t>　プログラム、サークル（ギターがへたくそ問題）</a:t>
            </a:r>
            <a:endParaRPr lang="en-US" altLang="ja-JP" dirty="0"/>
          </a:p>
          <a:p>
            <a:r>
              <a:rPr kumimoji="1" lang="ja-JP" altLang="en-US" dirty="0"/>
              <a:t>大学院</a:t>
            </a:r>
            <a:endParaRPr kumimoji="1" lang="en-US" altLang="ja-JP" dirty="0"/>
          </a:p>
          <a:p>
            <a:pPr marL="0" indent="0">
              <a:buNone/>
            </a:pPr>
            <a:r>
              <a:rPr lang="ja-JP" altLang="en-US" dirty="0"/>
              <a:t>　研究（超音波ビーコンの位置情報取得できない）</a:t>
            </a:r>
            <a:endParaRPr kumimoji="1" lang="ja-JP" altLang="en-US" dirty="0"/>
          </a:p>
        </p:txBody>
      </p:sp>
    </p:spTree>
    <p:extLst>
      <p:ext uri="{BB962C8B-B14F-4D97-AF65-F5344CB8AC3E}">
        <p14:creationId xmlns:p14="http://schemas.microsoft.com/office/powerpoint/2010/main" val="384584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4737D-5211-4AF9-8CD2-488566DF751D}"/>
              </a:ext>
            </a:extLst>
          </p:cNvPr>
          <p:cNvSpPr>
            <a:spLocks noGrp="1"/>
          </p:cNvSpPr>
          <p:nvPr>
            <p:ph type="title"/>
          </p:nvPr>
        </p:nvSpPr>
        <p:spPr/>
        <p:txBody>
          <a:bodyPr/>
          <a:lstStyle/>
          <a:p>
            <a:r>
              <a:rPr kumimoji="1" lang="ja-JP" altLang="en-US" dirty="0"/>
              <a:t>最近楽しいと感じた時</a:t>
            </a:r>
          </a:p>
        </p:txBody>
      </p:sp>
      <p:sp>
        <p:nvSpPr>
          <p:cNvPr id="3" name="コンテンツ プレースホルダー 2">
            <a:extLst>
              <a:ext uri="{FF2B5EF4-FFF2-40B4-BE49-F238E27FC236}">
                <a16:creationId xmlns:a16="http://schemas.microsoft.com/office/drawing/2014/main" id="{4B403CCD-0BD0-4E92-8BEF-D95CF73F809A}"/>
              </a:ext>
            </a:extLst>
          </p:cNvPr>
          <p:cNvSpPr>
            <a:spLocks noGrp="1"/>
          </p:cNvSpPr>
          <p:nvPr>
            <p:ph idx="1"/>
          </p:nvPr>
        </p:nvSpPr>
        <p:spPr/>
        <p:txBody>
          <a:bodyPr/>
          <a:lstStyle/>
          <a:p>
            <a:r>
              <a:rPr kumimoji="1" lang="en-US" altLang="ja-JP" dirty="0"/>
              <a:t>Simulink</a:t>
            </a:r>
            <a:r>
              <a:rPr lang="ja-JP" altLang="en-US" dirty="0"/>
              <a:t>でモーターを回せた時</a:t>
            </a:r>
            <a:endParaRPr lang="en-US" altLang="ja-JP" dirty="0"/>
          </a:p>
          <a:p>
            <a:pPr marL="0" indent="0">
              <a:buNone/>
            </a:pPr>
            <a:r>
              <a:rPr kumimoji="1" lang="ja-JP" altLang="en-US" dirty="0"/>
              <a:t>　理由：先生に感動を与えられたから、動くという感動</a:t>
            </a:r>
            <a:endParaRPr kumimoji="1" lang="en-US" altLang="ja-JP" dirty="0"/>
          </a:p>
          <a:p>
            <a:r>
              <a:rPr lang="ja-JP" altLang="en-US" dirty="0"/>
              <a:t>友達と話せたこと</a:t>
            </a:r>
            <a:endParaRPr lang="en-US" altLang="ja-JP" dirty="0"/>
          </a:p>
          <a:p>
            <a:pPr marL="0" indent="0">
              <a:buNone/>
            </a:pPr>
            <a:r>
              <a:rPr kumimoji="1" lang="ja-JP" altLang="en-US" dirty="0"/>
              <a:t>　</a:t>
            </a:r>
            <a:r>
              <a:rPr lang="ja-JP" altLang="en-US" dirty="0"/>
              <a:t>理由：自分の話を笑ってくれたから。</a:t>
            </a:r>
            <a:endParaRPr lang="en-US" altLang="ja-JP" dirty="0"/>
          </a:p>
          <a:p>
            <a:r>
              <a:rPr lang="ja-JP" altLang="en-US" dirty="0"/>
              <a:t>人に感謝されたい存在になりたい</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98043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0CB68-2203-401F-A7D3-727A4CC75E3A}"/>
              </a:ext>
            </a:extLst>
          </p:cNvPr>
          <p:cNvSpPr>
            <a:spLocks noGrp="1"/>
          </p:cNvSpPr>
          <p:nvPr>
            <p:ph type="title"/>
          </p:nvPr>
        </p:nvSpPr>
        <p:spPr/>
        <p:txBody>
          <a:bodyPr/>
          <a:lstStyle/>
          <a:p>
            <a:r>
              <a:rPr kumimoji="1" lang="ja-JP" altLang="en-US" dirty="0"/>
              <a:t>自分のやりたいこと</a:t>
            </a:r>
          </a:p>
        </p:txBody>
      </p:sp>
      <p:sp>
        <p:nvSpPr>
          <p:cNvPr id="3" name="コンテンツ プレースホルダー 2">
            <a:extLst>
              <a:ext uri="{FF2B5EF4-FFF2-40B4-BE49-F238E27FC236}">
                <a16:creationId xmlns:a16="http://schemas.microsoft.com/office/drawing/2014/main" id="{51D9870F-07BB-4E9B-AF34-989C2FA48726}"/>
              </a:ext>
            </a:extLst>
          </p:cNvPr>
          <p:cNvSpPr>
            <a:spLocks noGrp="1"/>
          </p:cNvSpPr>
          <p:nvPr>
            <p:ph idx="1"/>
          </p:nvPr>
        </p:nvSpPr>
        <p:spPr/>
        <p:txBody>
          <a:bodyPr>
            <a:normAutofit lnSpcReduction="10000"/>
          </a:bodyPr>
          <a:lstStyle/>
          <a:p>
            <a:r>
              <a:rPr kumimoji="1" lang="ja-JP" altLang="en-US" b="1" dirty="0"/>
              <a:t>機械の制御（プログラミングを用いて）</a:t>
            </a:r>
            <a:endParaRPr kumimoji="1" lang="en-US" altLang="ja-JP" b="1" dirty="0"/>
          </a:p>
          <a:p>
            <a:pPr marL="0" indent="0">
              <a:buNone/>
            </a:pPr>
            <a:r>
              <a:rPr lang="ja-JP" altLang="en-US" dirty="0"/>
              <a:t>　理由：自分のプログラミングでものが動くのが楽しいと感じた</a:t>
            </a:r>
            <a:endParaRPr lang="en-US" altLang="ja-JP" dirty="0"/>
          </a:p>
          <a:p>
            <a:pPr marL="0" indent="0">
              <a:buNone/>
            </a:pPr>
            <a:r>
              <a:rPr kumimoji="1" lang="ja-JP" altLang="en-US" dirty="0"/>
              <a:t>　　　　エラー解消の達成や自分でカスタマイズできるから。</a:t>
            </a:r>
            <a:endParaRPr kumimoji="1" lang="en-US" altLang="ja-JP" dirty="0"/>
          </a:p>
          <a:p>
            <a:pPr marL="0" indent="0">
              <a:buNone/>
            </a:pPr>
            <a:r>
              <a:rPr lang="ja-JP" altLang="en-US" dirty="0"/>
              <a:t>　楽しいと感じたきっかけは？</a:t>
            </a:r>
            <a:endParaRPr lang="en-US" altLang="ja-JP" dirty="0"/>
          </a:p>
          <a:p>
            <a:pPr marL="0" indent="0">
              <a:buNone/>
            </a:pPr>
            <a:r>
              <a:rPr lang="ja-JP" altLang="en-US" dirty="0"/>
              <a:t>　　</a:t>
            </a:r>
            <a:r>
              <a:rPr lang="en-US" altLang="ja-JP" dirty="0"/>
              <a:t>Ruby on Rails</a:t>
            </a:r>
            <a:r>
              <a:rPr lang="ja-JP" altLang="en-US" dirty="0"/>
              <a:t>や</a:t>
            </a:r>
            <a:r>
              <a:rPr lang="en-US" altLang="ja-JP" dirty="0"/>
              <a:t>Simulink</a:t>
            </a:r>
            <a:r>
              <a:rPr lang="ja-JP" altLang="en-US" dirty="0"/>
              <a:t>のエラー解決の時。</a:t>
            </a:r>
            <a:endParaRPr lang="en-US" altLang="ja-JP" dirty="0"/>
          </a:p>
          <a:p>
            <a:pPr marL="0" indent="0">
              <a:buNone/>
            </a:pPr>
            <a:r>
              <a:rPr lang="ja-JP" altLang="en-US" dirty="0"/>
              <a:t>　　エラー解決して、人に褒められた時に達成感が得られた。</a:t>
            </a:r>
            <a:endParaRPr lang="en-US" altLang="ja-JP" dirty="0"/>
          </a:p>
          <a:p>
            <a:pPr marL="0" indent="0">
              <a:buNone/>
            </a:pPr>
            <a:r>
              <a:rPr lang="ja-JP" altLang="en-US" dirty="0"/>
              <a:t>　　</a:t>
            </a:r>
            <a:endParaRPr lang="en-US" altLang="ja-JP" dirty="0"/>
          </a:p>
          <a:p>
            <a:pPr marL="0" indent="0">
              <a:buNone/>
            </a:pPr>
            <a:r>
              <a:rPr kumimoji="1" lang="ja-JP" altLang="en-US" dirty="0"/>
              <a:t>　具体的な機体とは？</a:t>
            </a:r>
            <a:endParaRPr kumimoji="1" lang="en-US" altLang="ja-JP" dirty="0"/>
          </a:p>
          <a:p>
            <a:pPr marL="0" indent="0">
              <a:buNone/>
            </a:pPr>
            <a:r>
              <a:rPr lang="ja-JP" altLang="en-US" dirty="0"/>
              <a:t>　　産業ロボット以外、ドローン、飛行機、アイアンマン的な</a:t>
            </a:r>
            <a:endParaRPr kumimoji="1" lang="ja-JP" altLang="en-US" dirty="0"/>
          </a:p>
        </p:txBody>
      </p:sp>
    </p:spTree>
    <p:extLst>
      <p:ext uri="{BB962C8B-B14F-4D97-AF65-F5344CB8AC3E}">
        <p14:creationId xmlns:p14="http://schemas.microsoft.com/office/powerpoint/2010/main" val="181538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B72F4-2077-4534-8E74-A866D9383F6E}"/>
              </a:ext>
            </a:extLst>
          </p:cNvPr>
          <p:cNvSpPr>
            <a:spLocks noGrp="1"/>
          </p:cNvSpPr>
          <p:nvPr>
            <p:ph type="title"/>
          </p:nvPr>
        </p:nvSpPr>
        <p:spPr/>
        <p:txBody>
          <a:bodyPr/>
          <a:lstStyle/>
          <a:p>
            <a:r>
              <a:rPr lang="ja-JP" altLang="en-US" b="1" dirty="0"/>
              <a:t>人生の挫折経験（上位</a:t>
            </a:r>
            <a:r>
              <a:rPr lang="en-US" altLang="ja-JP" b="1" dirty="0"/>
              <a:t>2</a:t>
            </a:r>
            <a:r>
              <a:rPr lang="ja-JP" altLang="en-US" b="1" dirty="0"/>
              <a:t>個）</a:t>
            </a:r>
            <a:endParaRPr kumimoji="1" lang="ja-JP" altLang="en-US" dirty="0"/>
          </a:p>
        </p:txBody>
      </p:sp>
      <p:sp>
        <p:nvSpPr>
          <p:cNvPr id="3" name="コンテンツ プレースホルダー 2">
            <a:extLst>
              <a:ext uri="{FF2B5EF4-FFF2-40B4-BE49-F238E27FC236}">
                <a16:creationId xmlns:a16="http://schemas.microsoft.com/office/drawing/2014/main" id="{2A32B5EF-B93F-4856-8AC6-418EC053BCD3}"/>
              </a:ext>
            </a:extLst>
          </p:cNvPr>
          <p:cNvSpPr>
            <a:spLocks noGrp="1"/>
          </p:cNvSpPr>
          <p:nvPr>
            <p:ph idx="1"/>
          </p:nvPr>
        </p:nvSpPr>
        <p:spPr/>
        <p:txBody>
          <a:bodyPr/>
          <a:lstStyle/>
          <a:p>
            <a:r>
              <a:rPr lang="ja-JP" altLang="en-US" dirty="0"/>
              <a:t>高校</a:t>
            </a:r>
            <a:endParaRPr lang="en-US" altLang="ja-JP" dirty="0"/>
          </a:p>
          <a:p>
            <a:pPr marL="0" indent="0">
              <a:buNone/>
            </a:pPr>
            <a:r>
              <a:rPr lang="ja-JP" altLang="en-US" dirty="0"/>
              <a:t>　部活（バスケ）</a:t>
            </a:r>
            <a:endParaRPr lang="en-US" altLang="ja-JP" dirty="0"/>
          </a:p>
          <a:p>
            <a:pPr marL="0" indent="0">
              <a:buNone/>
            </a:pPr>
            <a:r>
              <a:rPr lang="ja-JP" altLang="en-US" dirty="0"/>
              <a:t>　内容：高校</a:t>
            </a:r>
            <a:r>
              <a:rPr lang="en-US" altLang="ja-JP" dirty="0"/>
              <a:t>1</a:t>
            </a:r>
            <a:r>
              <a:rPr lang="ja-JP" altLang="en-US" dirty="0"/>
              <a:t>年生夏休みチーム練習で先輩や同級生の足を引っ張てしまう問題</a:t>
            </a:r>
            <a:endParaRPr lang="en-US" altLang="ja-JP" dirty="0"/>
          </a:p>
          <a:p>
            <a:r>
              <a:rPr kumimoji="1" lang="ja-JP" altLang="en-US" dirty="0"/>
              <a:t>大学</a:t>
            </a:r>
            <a:endParaRPr kumimoji="1" lang="en-US" altLang="ja-JP" dirty="0"/>
          </a:p>
          <a:p>
            <a:pPr marL="0" indent="0">
              <a:buNone/>
            </a:pPr>
            <a:r>
              <a:rPr lang="ja-JP" altLang="en-US" dirty="0"/>
              <a:t>　サークル（軽音：バンドサークル）</a:t>
            </a:r>
            <a:endParaRPr lang="en-US" altLang="ja-JP" dirty="0"/>
          </a:p>
          <a:p>
            <a:pPr marL="0" indent="0">
              <a:buNone/>
            </a:pPr>
            <a:r>
              <a:rPr kumimoji="1" lang="ja-JP" altLang="en-US" dirty="0"/>
              <a:t>　内容：ギター演奏が下手くそで周りから愚痴を言われる問題</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222357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53277-8D55-4B96-AE0B-C0FE32539679}"/>
              </a:ext>
            </a:extLst>
          </p:cNvPr>
          <p:cNvSpPr>
            <a:spLocks noGrp="1"/>
          </p:cNvSpPr>
          <p:nvPr>
            <p:ph type="title"/>
          </p:nvPr>
        </p:nvSpPr>
        <p:spPr>
          <a:xfrm>
            <a:off x="838200" y="346075"/>
            <a:ext cx="10515600" cy="1325563"/>
          </a:xfrm>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16F656A8-DD39-4EAF-B492-2D169DA438D8}"/>
              </a:ext>
            </a:extLst>
          </p:cNvPr>
          <p:cNvSpPr>
            <a:spLocks noGrp="1"/>
          </p:cNvSpPr>
          <p:nvPr>
            <p:ph idx="1"/>
          </p:nvPr>
        </p:nvSpPr>
        <p:spPr/>
        <p:txBody>
          <a:bodyPr>
            <a:normAutofit lnSpcReduction="10000"/>
          </a:bodyPr>
          <a:lstStyle/>
          <a:p>
            <a:r>
              <a:rPr lang="ja-JP" altLang="en-US" dirty="0"/>
              <a:t>内容：</a:t>
            </a:r>
            <a:endParaRPr lang="en-US" altLang="ja-JP" dirty="0"/>
          </a:p>
          <a:p>
            <a:pPr marL="0" indent="0">
              <a:buNone/>
            </a:pPr>
            <a:r>
              <a:rPr lang="ja-JP" altLang="en-US" dirty="0"/>
              <a:t>　</a:t>
            </a:r>
            <a:r>
              <a:rPr lang="en-US" altLang="ja-JP" dirty="0"/>
              <a:t>1</a:t>
            </a:r>
            <a:r>
              <a:rPr lang="ja-JP" altLang="en-US" dirty="0"/>
              <a:t>年の夏休みでのチーム練習中、先輩や同級生の足を引っ張てしまったこと</a:t>
            </a:r>
            <a:endParaRPr lang="en-US" altLang="ja-JP" dirty="0"/>
          </a:p>
          <a:p>
            <a:r>
              <a:rPr kumimoji="1" lang="ja-JP" altLang="en-US" dirty="0"/>
              <a:t>詳細：</a:t>
            </a:r>
            <a:endParaRPr kumimoji="1" lang="en-US" altLang="ja-JP" dirty="0"/>
          </a:p>
          <a:p>
            <a:pPr marL="0" indent="0">
              <a:buNone/>
            </a:pPr>
            <a:r>
              <a:rPr lang="ja-JP" altLang="en-US" dirty="0"/>
              <a:t>　バスケ部に入ったきっかけ　</a:t>
            </a:r>
            <a:endParaRPr lang="en-US" altLang="ja-JP" dirty="0"/>
          </a:p>
          <a:p>
            <a:pPr marL="0" indent="0">
              <a:buNone/>
            </a:pPr>
            <a:r>
              <a:rPr kumimoji="1" lang="ja-JP" altLang="en-US" dirty="0"/>
              <a:t>　　黒子のバスケにはまり、チームプレイ関連のスポーツをやりたかった（中学生時代の剣道部ではコート内では個人プレイ）</a:t>
            </a:r>
            <a:endParaRPr kumimoji="1" lang="en-US" altLang="ja-JP" dirty="0"/>
          </a:p>
          <a:p>
            <a:pPr marL="0" indent="0">
              <a:buNone/>
            </a:pPr>
            <a:r>
              <a:rPr lang="ja-JP" altLang="en-US" dirty="0"/>
              <a:t>　　中学部活での厳しい練習によって、メンタル、体力がかなりついていたので、初心者でもついていけると入部。</a:t>
            </a:r>
            <a:endParaRPr kumimoji="1" lang="en-US" altLang="ja-JP" dirty="0"/>
          </a:p>
          <a:p>
            <a:pPr marL="0" indent="0">
              <a:buNone/>
            </a:pPr>
            <a:r>
              <a:rPr lang="ja-JP" altLang="en-US" dirty="0"/>
              <a:t>　</a:t>
            </a:r>
            <a:endParaRPr kumimoji="1" lang="en-US" altLang="ja-JP" dirty="0"/>
          </a:p>
        </p:txBody>
      </p:sp>
    </p:spTree>
    <p:extLst>
      <p:ext uri="{BB962C8B-B14F-4D97-AF65-F5344CB8AC3E}">
        <p14:creationId xmlns:p14="http://schemas.microsoft.com/office/powerpoint/2010/main" val="2955350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CA9C7-BE26-4562-ADE4-386C61B46E89}"/>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079EDD6F-5795-4CFF-AB9C-46FD254122C5}"/>
              </a:ext>
            </a:extLst>
          </p:cNvPr>
          <p:cNvSpPr>
            <a:spLocks noGrp="1"/>
          </p:cNvSpPr>
          <p:nvPr>
            <p:ph idx="1"/>
          </p:nvPr>
        </p:nvSpPr>
        <p:spPr/>
        <p:txBody>
          <a:bodyPr>
            <a:normAutofit fontScale="92500" lnSpcReduction="20000"/>
          </a:bodyPr>
          <a:lstStyle/>
          <a:p>
            <a:r>
              <a:rPr kumimoji="1" lang="ja-JP" altLang="en-US" b="1" dirty="0"/>
              <a:t>現実問題</a:t>
            </a:r>
            <a:endParaRPr kumimoji="1" lang="en-US" altLang="ja-JP" b="1" dirty="0"/>
          </a:p>
          <a:p>
            <a:pPr marL="0" indent="0">
              <a:buNone/>
            </a:pPr>
            <a:r>
              <a:rPr lang="ja-JP" altLang="en-US" dirty="0"/>
              <a:t>　想像よりもはるか</a:t>
            </a:r>
            <a:r>
              <a:rPr lang="en-US" altLang="ja-JP" dirty="0"/>
              <a:t>2</a:t>
            </a:r>
            <a:r>
              <a:rPr lang="ja-JP" altLang="en-US" dirty="0"/>
              <a:t>倍練習が厳しい。</a:t>
            </a:r>
            <a:endParaRPr lang="en-US" altLang="ja-JP" dirty="0"/>
          </a:p>
          <a:p>
            <a:pPr marL="0" indent="0">
              <a:buNone/>
            </a:pPr>
            <a:r>
              <a:rPr lang="ja-JP" altLang="en-US" dirty="0"/>
              <a:t>　剣道の時とは違うつらさがある。</a:t>
            </a:r>
            <a:endParaRPr lang="en-US" altLang="ja-JP" dirty="0"/>
          </a:p>
          <a:p>
            <a:pPr marL="0" indent="0">
              <a:buNone/>
            </a:pPr>
            <a:r>
              <a:rPr lang="ja-JP" altLang="en-US" dirty="0"/>
              <a:t>　　（一呼吸おく時間なし、永遠に走っている状況。）</a:t>
            </a:r>
            <a:endParaRPr lang="en-US" altLang="ja-JP" dirty="0"/>
          </a:p>
          <a:p>
            <a:pPr marL="0" indent="0">
              <a:buNone/>
            </a:pPr>
            <a:r>
              <a:rPr lang="ja-JP" altLang="en-US" dirty="0"/>
              <a:t>　チーム練習なため、毎回自分がパスミスをしてしまう。</a:t>
            </a:r>
            <a:endParaRPr lang="en-US" altLang="ja-JP" dirty="0"/>
          </a:p>
          <a:p>
            <a:pPr marL="0" indent="0">
              <a:buNone/>
            </a:pPr>
            <a:r>
              <a:rPr lang="ja-JP" altLang="en-US" dirty="0"/>
              <a:t>　練習が毎回自分で止まる。</a:t>
            </a:r>
            <a:endParaRPr lang="en-US" altLang="ja-JP" dirty="0"/>
          </a:p>
          <a:p>
            <a:pPr marL="0" indent="0">
              <a:buNone/>
            </a:pPr>
            <a:r>
              <a:rPr lang="ja-JP" altLang="en-US" dirty="0"/>
              <a:t>　練習終了後、同期とパス練習したり、家帰ったあと体力を鍛えるためにランニングするが一向に向上されない。</a:t>
            </a:r>
            <a:endParaRPr lang="en-US" altLang="ja-JP" dirty="0"/>
          </a:p>
          <a:p>
            <a:r>
              <a:rPr lang="ja-JP" altLang="en-US" b="1" dirty="0"/>
              <a:t>結果（チームでいらない問題発生、先輩から嫌われる問題、メンタルボロボロ、練習に恐怖症）</a:t>
            </a:r>
            <a:endParaRPr lang="en-US" altLang="ja-JP" b="1" dirty="0"/>
          </a:p>
          <a:p>
            <a:pPr marL="0" indent="0">
              <a:buNone/>
            </a:pPr>
            <a:r>
              <a:rPr lang="ja-JP" altLang="en-US" b="1" dirty="0"/>
              <a:t>　</a:t>
            </a:r>
            <a:endParaRPr lang="en-US" altLang="ja-JP" b="1" dirty="0"/>
          </a:p>
        </p:txBody>
      </p:sp>
    </p:spTree>
    <p:extLst>
      <p:ext uri="{BB962C8B-B14F-4D97-AF65-F5344CB8AC3E}">
        <p14:creationId xmlns:p14="http://schemas.microsoft.com/office/powerpoint/2010/main" val="1704164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EC22D-09BE-4E4C-B1C6-D6628A012FC9}"/>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FE6D7E93-20A3-46DF-B5DD-EA5C30906E9C}"/>
              </a:ext>
            </a:extLst>
          </p:cNvPr>
          <p:cNvSpPr>
            <a:spLocks noGrp="1"/>
          </p:cNvSpPr>
          <p:nvPr>
            <p:ph idx="1"/>
          </p:nvPr>
        </p:nvSpPr>
        <p:spPr/>
        <p:txBody>
          <a:bodyPr/>
          <a:lstStyle/>
          <a:p>
            <a:r>
              <a:rPr kumimoji="1" lang="ja-JP" altLang="en-US" b="1" dirty="0"/>
              <a:t>どう立ち直ったか</a:t>
            </a:r>
            <a:endParaRPr kumimoji="1" lang="en-US" altLang="ja-JP" b="1" dirty="0"/>
          </a:p>
          <a:p>
            <a:pPr marL="0" indent="0">
              <a:buNone/>
            </a:pPr>
            <a:r>
              <a:rPr lang="ja-JP" altLang="en-US" dirty="0"/>
              <a:t>　練習毎日頑張っていれば、必ず認めてくれると信じていた。</a:t>
            </a:r>
            <a:endParaRPr lang="en-US" altLang="ja-JP" dirty="0"/>
          </a:p>
          <a:p>
            <a:pPr marL="0" indent="0">
              <a:buNone/>
            </a:pPr>
            <a:r>
              <a:rPr kumimoji="1" lang="ja-JP" altLang="en-US" dirty="0"/>
              <a:t>　あと、チームメイトの同期が初心者でよく練習最後までできるね</a:t>
            </a:r>
            <a:r>
              <a:rPr lang="ja-JP" altLang="en-US" dirty="0"/>
              <a:t>　（同学年に褒められた時）</a:t>
            </a:r>
            <a:endParaRPr lang="en-US" altLang="ja-JP" dirty="0"/>
          </a:p>
          <a:p>
            <a:pPr marL="0" indent="0">
              <a:buNone/>
            </a:pPr>
            <a:r>
              <a:rPr lang="ja-JP" altLang="en-US" dirty="0"/>
              <a:t>　明日も頑張ろうなという言葉に救われたことで毎日練習をした。</a:t>
            </a:r>
            <a:endParaRPr kumimoji="1" lang="en-US" altLang="ja-JP" dirty="0"/>
          </a:p>
          <a:p>
            <a:r>
              <a:rPr kumimoji="1" lang="ja-JP" altLang="en-US" b="1" dirty="0"/>
              <a:t>原因</a:t>
            </a:r>
            <a:endParaRPr kumimoji="1" lang="en-US" altLang="ja-JP" b="1" dirty="0"/>
          </a:p>
          <a:p>
            <a:pPr marL="0" indent="0">
              <a:buNone/>
            </a:pPr>
            <a:r>
              <a:rPr lang="ja-JP" altLang="en-US" dirty="0"/>
              <a:t>　練習方法（速いパスを受け取ることをやるべきだった、先輩とと練習する必要があった。）</a:t>
            </a:r>
            <a:endParaRPr lang="en-US" altLang="ja-JP" dirty="0"/>
          </a:p>
          <a:p>
            <a:pPr marL="0" indent="0">
              <a:buNone/>
            </a:pPr>
            <a:r>
              <a:rPr lang="ja-JP" altLang="en-US" dirty="0"/>
              <a:t>　自信がない状態でパスを出していた。（また、パスミスする）</a:t>
            </a:r>
            <a:endParaRPr lang="en-US" altLang="ja-JP" dirty="0"/>
          </a:p>
        </p:txBody>
      </p:sp>
    </p:spTree>
    <p:extLst>
      <p:ext uri="{BB962C8B-B14F-4D97-AF65-F5344CB8AC3E}">
        <p14:creationId xmlns:p14="http://schemas.microsoft.com/office/powerpoint/2010/main" val="1289192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105C8-F98D-46DB-80B0-24190EF19F62}"/>
              </a:ext>
            </a:extLst>
          </p:cNvPr>
          <p:cNvSpPr>
            <a:spLocks noGrp="1"/>
          </p:cNvSpPr>
          <p:nvPr>
            <p:ph type="title"/>
          </p:nvPr>
        </p:nvSpPr>
        <p:spPr/>
        <p:txBody>
          <a:bodyPr/>
          <a:lstStyle/>
          <a:p>
            <a:r>
              <a:rPr lang="ja-JP" altLang="en-US" b="1" dirty="0"/>
              <a:t>人生の挫折経験（高校）</a:t>
            </a:r>
            <a:endParaRPr kumimoji="1" lang="ja-JP" altLang="en-US" dirty="0"/>
          </a:p>
        </p:txBody>
      </p:sp>
      <p:sp>
        <p:nvSpPr>
          <p:cNvPr id="3" name="コンテンツ プレースホルダー 2">
            <a:extLst>
              <a:ext uri="{FF2B5EF4-FFF2-40B4-BE49-F238E27FC236}">
                <a16:creationId xmlns:a16="http://schemas.microsoft.com/office/drawing/2014/main" id="{58009610-E49C-4256-9E0B-73779BC3D80C}"/>
              </a:ext>
            </a:extLst>
          </p:cNvPr>
          <p:cNvSpPr>
            <a:spLocks noGrp="1"/>
          </p:cNvSpPr>
          <p:nvPr>
            <p:ph idx="1"/>
          </p:nvPr>
        </p:nvSpPr>
        <p:spPr/>
        <p:txBody>
          <a:bodyPr/>
          <a:lstStyle/>
          <a:p>
            <a:r>
              <a:rPr kumimoji="1" lang="ja-JP" altLang="en-US" dirty="0"/>
              <a:t>結果</a:t>
            </a:r>
            <a:endParaRPr kumimoji="1" lang="en-US" altLang="ja-JP" dirty="0"/>
          </a:p>
          <a:p>
            <a:pPr marL="0" indent="0">
              <a:buNone/>
            </a:pPr>
            <a:r>
              <a:rPr lang="ja-JP" altLang="en-US" dirty="0"/>
              <a:t>　練習の厳しさで何人か練習を抜ける中、自分は最後まで練習を続けることができ、夏休み全ての練習を最後までやりきった。</a:t>
            </a:r>
            <a:endParaRPr lang="en-US" altLang="ja-JP" dirty="0"/>
          </a:p>
          <a:p>
            <a:pPr marL="0" indent="0">
              <a:buNone/>
            </a:pPr>
            <a:r>
              <a:rPr kumimoji="1" lang="ja-JP" altLang="en-US" dirty="0"/>
              <a:t>　その頑張りを先輩に評価してもらい、嫌われることがなくなった。</a:t>
            </a:r>
            <a:endParaRPr kumimoji="1" lang="en-US" altLang="ja-JP" dirty="0"/>
          </a:p>
          <a:p>
            <a:pPr marL="0" indent="0">
              <a:buNone/>
            </a:pPr>
            <a:r>
              <a:rPr lang="ja-JP" altLang="en-US" dirty="0"/>
              <a:t>　そこから少しずつ自信につながり、メンタル、スタミナ強化につながった。また、パスミスをする機会が減った。</a:t>
            </a:r>
            <a:endParaRPr kumimoji="1" lang="ja-JP" altLang="en-US" dirty="0"/>
          </a:p>
        </p:txBody>
      </p:sp>
    </p:spTree>
    <p:extLst>
      <p:ext uri="{BB962C8B-B14F-4D97-AF65-F5344CB8AC3E}">
        <p14:creationId xmlns:p14="http://schemas.microsoft.com/office/powerpoint/2010/main" val="254472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E7EE3-6943-49CB-B915-40759D7B119C}"/>
              </a:ext>
            </a:extLst>
          </p:cNvPr>
          <p:cNvSpPr>
            <a:spLocks noGrp="1"/>
          </p:cNvSpPr>
          <p:nvPr>
            <p:ph type="title"/>
          </p:nvPr>
        </p:nvSpPr>
        <p:spPr/>
        <p:txBody>
          <a:bodyPr/>
          <a:lstStyle/>
          <a:p>
            <a:r>
              <a:rPr lang="ja-JP" altLang="en-US" b="1" dirty="0"/>
              <a:t>人生の挫折経験（大学）</a:t>
            </a:r>
            <a:endParaRPr kumimoji="1" lang="ja-JP" altLang="en-US" dirty="0"/>
          </a:p>
        </p:txBody>
      </p:sp>
      <p:sp>
        <p:nvSpPr>
          <p:cNvPr id="3" name="コンテンツ プレースホルダー 2">
            <a:extLst>
              <a:ext uri="{FF2B5EF4-FFF2-40B4-BE49-F238E27FC236}">
                <a16:creationId xmlns:a16="http://schemas.microsoft.com/office/drawing/2014/main" id="{1516204E-D9FC-4DF7-8DF5-BAFFE0D19E33}"/>
              </a:ext>
            </a:extLst>
          </p:cNvPr>
          <p:cNvSpPr>
            <a:spLocks noGrp="1"/>
          </p:cNvSpPr>
          <p:nvPr>
            <p:ph idx="1"/>
          </p:nvPr>
        </p:nvSpPr>
        <p:spPr/>
        <p:txBody>
          <a:bodyPr>
            <a:normAutofit lnSpcReduction="10000"/>
          </a:bodyPr>
          <a:lstStyle/>
          <a:p>
            <a:r>
              <a:rPr kumimoji="1" lang="ja-JP" altLang="en-US" dirty="0"/>
              <a:t>内容</a:t>
            </a:r>
            <a:endParaRPr kumimoji="1" lang="en-US" altLang="ja-JP" dirty="0"/>
          </a:p>
          <a:p>
            <a:pPr marL="0" indent="0">
              <a:buNone/>
            </a:pPr>
            <a:r>
              <a:rPr lang="ja-JP" altLang="en-US" dirty="0"/>
              <a:t>　バンドサークルで、ギター練習をたくさんしたのに、中々うまくならなかったこと。</a:t>
            </a:r>
            <a:endParaRPr lang="en-US" altLang="ja-JP" dirty="0"/>
          </a:p>
          <a:p>
            <a:r>
              <a:rPr kumimoji="1" lang="ja-JP" altLang="en-US" dirty="0"/>
              <a:t>原因</a:t>
            </a:r>
            <a:endParaRPr kumimoji="1" lang="en-US" altLang="ja-JP" dirty="0"/>
          </a:p>
          <a:p>
            <a:pPr marL="0" indent="0">
              <a:buNone/>
            </a:pPr>
            <a:r>
              <a:rPr lang="ja-JP" altLang="en-US" dirty="0"/>
              <a:t>　独学でやっていたことで、練習方法が間違っていた。</a:t>
            </a:r>
            <a:endParaRPr lang="en-US" altLang="ja-JP" dirty="0"/>
          </a:p>
          <a:p>
            <a:pPr marL="0" indent="0">
              <a:buNone/>
            </a:pPr>
            <a:r>
              <a:rPr kumimoji="1" lang="ja-JP" altLang="en-US" dirty="0"/>
              <a:t>　</a:t>
            </a:r>
            <a:r>
              <a:rPr lang="ja-JP" altLang="en-US" dirty="0"/>
              <a:t>先輩や同期に聞かなかったこと。（そんなのもできないのかと、言われるのが怖かったため。）</a:t>
            </a:r>
            <a:endParaRPr kumimoji="1" lang="en-US" altLang="ja-JP" dirty="0"/>
          </a:p>
          <a:p>
            <a:r>
              <a:rPr lang="ja-JP" altLang="en-US" dirty="0"/>
              <a:t>なぜ続けてこれたのか</a:t>
            </a:r>
            <a:endParaRPr lang="en-US" altLang="ja-JP" dirty="0"/>
          </a:p>
          <a:p>
            <a:pPr marL="0" indent="0">
              <a:buNone/>
            </a:pPr>
            <a:r>
              <a:rPr lang="ja-JP" altLang="en-US" dirty="0"/>
              <a:t>　あきらめなければ、必ずうまくなるということを信じていたから。　</a:t>
            </a:r>
            <a:endParaRPr kumimoji="1" lang="ja-JP" altLang="en-US" dirty="0"/>
          </a:p>
        </p:txBody>
      </p:sp>
    </p:spTree>
    <p:extLst>
      <p:ext uri="{BB962C8B-B14F-4D97-AF65-F5344CB8AC3E}">
        <p14:creationId xmlns:p14="http://schemas.microsoft.com/office/powerpoint/2010/main" val="84220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2D5C2-8771-4C69-9E25-865D37090552}"/>
              </a:ext>
            </a:extLst>
          </p:cNvPr>
          <p:cNvSpPr>
            <a:spLocks noGrp="1"/>
          </p:cNvSpPr>
          <p:nvPr>
            <p:ph type="title"/>
          </p:nvPr>
        </p:nvSpPr>
        <p:spPr/>
        <p:txBody>
          <a:bodyPr/>
          <a:lstStyle/>
          <a:p>
            <a:r>
              <a:rPr kumimoji="1" lang="ja-JP" altLang="en-US" dirty="0"/>
              <a:t>就活の軸について</a:t>
            </a:r>
          </a:p>
        </p:txBody>
      </p:sp>
      <p:sp>
        <p:nvSpPr>
          <p:cNvPr id="3" name="コンテンツ プレースホルダー 2">
            <a:extLst>
              <a:ext uri="{FF2B5EF4-FFF2-40B4-BE49-F238E27FC236}">
                <a16:creationId xmlns:a16="http://schemas.microsoft.com/office/drawing/2014/main" id="{3ACDBDCC-31E4-4D9A-AA56-6ECB0A0B6FB0}"/>
              </a:ext>
            </a:extLst>
          </p:cNvPr>
          <p:cNvSpPr>
            <a:spLocks noGrp="1"/>
          </p:cNvSpPr>
          <p:nvPr>
            <p:ph idx="1"/>
          </p:nvPr>
        </p:nvSpPr>
        <p:spPr/>
        <p:txBody>
          <a:bodyPr/>
          <a:lstStyle/>
          <a:p>
            <a:r>
              <a:rPr kumimoji="1" lang="ja-JP" altLang="en-US" b="1" dirty="0"/>
              <a:t>人に褒められる、勇気や希望、感謝される仕事がいいかなと</a:t>
            </a:r>
            <a:endParaRPr kumimoji="1" lang="en-US" altLang="ja-JP" b="1" dirty="0"/>
          </a:p>
          <a:p>
            <a:pPr marL="0" indent="0">
              <a:buNone/>
            </a:pPr>
            <a:r>
              <a:rPr lang="ja-JP" altLang="en-US" b="1" dirty="0"/>
              <a:t>　理由は、四六時中が関係</a:t>
            </a:r>
            <a:endParaRPr kumimoji="1" lang="en-US" altLang="ja-JP" b="1" dirty="0"/>
          </a:p>
          <a:p>
            <a:r>
              <a:rPr lang="ja-JP" altLang="en-US" b="1" dirty="0"/>
              <a:t>自分のやりたいこと・感謝されるような会社</a:t>
            </a:r>
            <a:endParaRPr kumimoji="1" lang="en-US" altLang="ja-JP" b="1" dirty="0"/>
          </a:p>
          <a:p>
            <a:r>
              <a:rPr lang="ja-JP" altLang="en-US" b="1" dirty="0"/>
              <a:t>女の子がいる職場がええかも</a:t>
            </a:r>
            <a:endParaRPr lang="en-US" altLang="ja-JP" b="1" dirty="0"/>
          </a:p>
          <a:p>
            <a:pPr marL="0" indent="0">
              <a:buNone/>
            </a:pPr>
            <a:r>
              <a:rPr lang="ja-JP" altLang="en-US" dirty="0"/>
              <a:t>　理由：憧れ、自分のモチベーションが上がる。うれしい。</a:t>
            </a:r>
            <a:endParaRPr lang="en-US" altLang="ja-JP" dirty="0"/>
          </a:p>
          <a:p>
            <a:endParaRPr lang="en-US" altLang="ja-JP" dirty="0"/>
          </a:p>
        </p:txBody>
      </p:sp>
    </p:spTree>
    <p:extLst>
      <p:ext uri="{BB962C8B-B14F-4D97-AF65-F5344CB8AC3E}">
        <p14:creationId xmlns:p14="http://schemas.microsoft.com/office/powerpoint/2010/main" val="197162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3FAD6-624C-4768-8AEB-0B8B9D2E8236}"/>
              </a:ext>
            </a:extLst>
          </p:cNvPr>
          <p:cNvSpPr>
            <a:spLocks noGrp="1"/>
          </p:cNvSpPr>
          <p:nvPr>
            <p:ph type="title"/>
          </p:nvPr>
        </p:nvSpPr>
        <p:spPr/>
        <p:txBody>
          <a:bodyPr>
            <a:normAutofit/>
          </a:bodyPr>
          <a:lstStyle/>
          <a:p>
            <a:r>
              <a:rPr kumimoji="1" lang="ja-JP" altLang="en-US" b="1" dirty="0"/>
              <a:t>人に褒められる、勇気や希望、感謝される仕事がいいかなと</a:t>
            </a:r>
            <a:endParaRPr kumimoji="1" lang="ja-JP" altLang="en-US" dirty="0"/>
          </a:p>
        </p:txBody>
      </p:sp>
      <p:sp>
        <p:nvSpPr>
          <p:cNvPr id="3" name="コンテンツ プレースホルダー 2">
            <a:extLst>
              <a:ext uri="{FF2B5EF4-FFF2-40B4-BE49-F238E27FC236}">
                <a16:creationId xmlns:a16="http://schemas.microsoft.com/office/drawing/2014/main" id="{B9EC16DD-0A86-414B-953C-2EDFD8207C55}"/>
              </a:ext>
            </a:extLst>
          </p:cNvPr>
          <p:cNvSpPr>
            <a:spLocks noGrp="1"/>
          </p:cNvSpPr>
          <p:nvPr>
            <p:ph idx="1"/>
          </p:nvPr>
        </p:nvSpPr>
        <p:spPr/>
        <p:txBody>
          <a:bodyPr/>
          <a:lstStyle/>
          <a:p>
            <a:r>
              <a:rPr lang="ja-JP" altLang="en-US" b="1" dirty="0"/>
              <a:t>理由：四六時中でのバイトに関して</a:t>
            </a:r>
            <a:endParaRPr lang="en-US" altLang="ja-JP" b="1" dirty="0"/>
          </a:p>
          <a:p>
            <a:pPr marL="0" indent="0">
              <a:buNone/>
            </a:pPr>
            <a:r>
              <a:rPr lang="ja-JP" altLang="en-US" b="1" dirty="0"/>
              <a:t>　時給</a:t>
            </a:r>
            <a:r>
              <a:rPr lang="en-US" altLang="ja-JP" b="1" dirty="0"/>
              <a:t>930</a:t>
            </a:r>
            <a:r>
              <a:rPr lang="ja-JP" altLang="en-US" b="1" dirty="0"/>
              <a:t>円と安く、給料が安いと思いながらも</a:t>
            </a:r>
            <a:r>
              <a:rPr lang="en-US" altLang="ja-JP" b="1" dirty="0"/>
              <a:t>4</a:t>
            </a:r>
            <a:r>
              <a:rPr lang="ja-JP" altLang="en-US" b="1" dirty="0"/>
              <a:t>年くらい続けた。</a:t>
            </a:r>
            <a:endParaRPr lang="en-US" altLang="ja-JP" b="1" dirty="0"/>
          </a:p>
          <a:p>
            <a:pPr marL="0" indent="0">
              <a:buNone/>
            </a:pPr>
            <a:r>
              <a:rPr lang="ja-JP" altLang="en-US" b="1" dirty="0"/>
              <a:t>　続けてこれた理由が、居心地が良かった。人が良かった。</a:t>
            </a:r>
            <a:endParaRPr lang="en-US" altLang="ja-JP" b="1" dirty="0"/>
          </a:p>
          <a:p>
            <a:pPr marL="0" indent="0">
              <a:buNone/>
            </a:pPr>
            <a:r>
              <a:rPr lang="ja-JP" altLang="en-US" b="1" dirty="0"/>
              <a:t>　教えることなどがきっかけで、感謝されることがうれしかった。</a:t>
            </a:r>
            <a:endParaRPr lang="en-US" altLang="ja-JP" b="1" dirty="0"/>
          </a:p>
          <a:p>
            <a:pPr marL="0" indent="0">
              <a:buNone/>
            </a:pPr>
            <a:r>
              <a:rPr lang="ja-JP" altLang="en-US" b="1" dirty="0"/>
              <a:t>　仕事に慣れていたことが理由なのでは？</a:t>
            </a:r>
            <a:endParaRPr lang="en-US" altLang="ja-JP" b="1" dirty="0"/>
          </a:p>
          <a:p>
            <a:pPr marL="0" indent="0">
              <a:buNone/>
            </a:pPr>
            <a:r>
              <a:rPr lang="ja-JP" altLang="en-US" b="1" dirty="0"/>
              <a:t>　確かに考えられる </a:t>
            </a:r>
            <a:r>
              <a:rPr lang="en-US" altLang="ja-JP" b="1" dirty="0"/>
              <a:t>=&gt; </a:t>
            </a:r>
            <a:r>
              <a:rPr lang="ja-JP" altLang="en-US" b="1" dirty="0"/>
              <a:t>しかし、人が良くなかったらやめていた。</a:t>
            </a:r>
            <a:endParaRPr lang="en-US" altLang="ja-JP" b="1" dirty="0"/>
          </a:p>
          <a:p>
            <a:pPr marL="0" indent="0">
              <a:buNone/>
            </a:pPr>
            <a:r>
              <a:rPr lang="ja-JP" altLang="en-US" b="1" dirty="0"/>
              <a:t>　</a:t>
            </a:r>
            <a:endParaRPr lang="en-US" altLang="ja-JP" b="1" dirty="0"/>
          </a:p>
        </p:txBody>
      </p:sp>
    </p:spTree>
    <p:extLst>
      <p:ext uri="{BB962C8B-B14F-4D97-AF65-F5344CB8AC3E}">
        <p14:creationId xmlns:p14="http://schemas.microsoft.com/office/powerpoint/2010/main" val="1091396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B6EE59-27CC-4565-B27F-92D718F488FF}"/>
              </a:ext>
            </a:extLst>
          </p:cNvPr>
          <p:cNvSpPr>
            <a:spLocks noGrp="1"/>
          </p:cNvSpPr>
          <p:nvPr>
            <p:ph type="title"/>
          </p:nvPr>
        </p:nvSpPr>
        <p:spPr/>
        <p:txBody>
          <a:bodyPr/>
          <a:lstStyle/>
          <a:p>
            <a:r>
              <a:rPr kumimoji="1" lang="ja-JP" altLang="en-US" dirty="0"/>
              <a:t>どのようにして雰囲気のいい職場探す？</a:t>
            </a:r>
          </a:p>
        </p:txBody>
      </p:sp>
      <p:sp>
        <p:nvSpPr>
          <p:cNvPr id="3" name="コンテンツ プレースホルダー 2">
            <a:extLst>
              <a:ext uri="{FF2B5EF4-FFF2-40B4-BE49-F238E27FC236}">
                <a16:creationId xmlns:a16="http://schemas.microsoft.com/office/drawing/2014/main" id="{8F7F6F84-3FD6-4D50-8C7E-66D4E3D37AC1}"/>
              </a:ext>
            </a:extLst>
          </p:cNvPr>
          <p:cNvSpPr>
            <a:spLocks noGrp="1"/>
          </p:cNvSpPr>
          <p:nvPr>
            <p:ph idx="1"/>
          </p:nvPr>
        </p:nvSpPr>
        <p:spPr/>
        <p:txBody>
          <a:bodyPr/>
          <a:lstStyle/>
          <a:p>
            <a:r>
              <a:rPr lang="ja-JP" altLang="en-US" dirty="0"/>
              <a:t>インターン</a:t>
            </a:r>
            <a:endParaRPr lang="en-US" altLang="ja-JP" dirty="0"/>
          </a:p>
          <a:p>
            <a:r>
              <a:rPr kumimoji="1" lang="en-US" altLang="ja-JP" dirty="0"/>
              <a:t>OB</a:t>
            </a:r>
            <a:r>
              <a:rPr kumimoji="1" lang="ja-JP" altLang="en-US" dirty="0"/>
              <a:t>訪問</a:t>
            </a:r>
            <a:endParaRPr kumimoji="1" lang="en-US" altLang="ja-JP" dirty="0"/>
          </a:p>
          <a:p>
            <a:r>
              <a:rPr lang="ja-JP" altLang="en-US" dirty="0"/>
              <a:t>職場見学</a:t>
            </a:r>
            <a:endParaRPr lang="en-US" altLang="ja-JP" dirty="0"/>
          </a:p>
          <a:p>
            <a:r>
              <a:rPr kumimoji="1" lang="ja-JP" altLang="en-US"/>
              <a:t>現地調査（探偵的な）</a:t>
            </a:r>
          </a:p>
        </p:txBody>
      </p:sp>
    </p:spTree>
    <p:extLst>
      <p:ext uri="{BB962C8B-B14F-4D97-AF65-F5344CB8AC3E}">
        <p14:creationId xmlns:p14="http://schemas.microsoft.com/office/powerpoint/2010/main" val="85393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AFD2A2-73DD-4462-AABE-A3EC89849D56}"/>
              </a:ext>
            </a:extLst>
          </p:cNvPr>
          <p:cNvSpPr>
            <a:spLocks noGrp="1"/>
          </p:cNvSpPr>
          <p:nvPr>
            <p:ph type="title"/>
          </p:nvPr>
        </p:nvSpPr>
        <p:spPr/>
        <p:txBody>
          <a:bodyPr/>
          <a:lstStyle/>
          <a:p>
            <a:r>
              <a:rPr kumimoji="1" lang="ja-JP" altLang="en-US" b="1" dirty="0"/>
              <a:t>職場に関しての質問</a:t>
            </a:r>
          </a:p>
        </p:txBody>
      </p:sp>
      <p:sp>
        <p:nvSpPr>
          <p:cNvPr id="3" name="コンテンツ プレースホルダー 2">
            <a:extLst>
              <a:ext uri="{FF2B5EF4-FFF2-40B4-BE49-F238E27FC236}">
                <a16:creationId xmlns:a16="http://schemas.microsoft.com/office/drawing/2014/main" id="{8600527D-218B-49E2-958D-8370E3DEFB4B}"/>
              </a:ext>
            </a:extLst>
          </p:cNvPr>
          <p:cNvSpPr>
            <a:spLocks noGrp="1"/>
          </p:cNvSpPr>
          <p:nvPr>
            <p:ph idx="1"/>
          </p:nvPr>
        </p:nvSpPr>
        <p:spPr/>
        <p:txBody>
          <a:bodyPr/>
          <a:lstStyle/>
          <a:p>
            <a:r>
              <a:rPr lang="ja-JP" altLang="en-US" dirty="0"/>
              <a:t>切磋琢磨することはどう？</a:t>
            </a:r>
            <a:endParaRPr lang="en-US" altLang="ja-JP" dirty="0"/>
          </a:p>
          <a:p>
            <a:pPr marL="0" indent="0">
              <a:buNone/>
            </a:pPr>
            <a:r>
              <a:rPr kumimoji="1" lang="ja-JP" altLang="en-US" dirty="0"/>
              <a:t>　正直にいうとストレスを感じる</a:t>
            </a:r>
            <a:endParaRPr kumimoji="1" lang="en-US" altLang="ja-JP" dirty="0"/>
          </a:p>
          <a:p>
            <a:pPr marL="0" indent="0">
              <a:buNone/>
            </a:pPr>
            <a:r>
              <a:rPr lang="ja-JP" altLang="en-US" dirty="0"/>
              <a:t>　特に自分が下の立場になるち、妬みや苛立ちが出る（できない自分に対して）</a:t>
            </a:r>
            <a:endParaRPr lang="en-US" altLang="ja-JP" dirty="0"/>
          </a:p>
          <a:p>
            <a:pPr marL="0" indent="0">
              <a:buNone/>
            </a:pPr>
            <a:r>
              <a:rPr kumimoji="1" lang="ja-JP" altLang="en-US" dirty="0"/>
              <a:t>　しかし、それをモチベーションにして、自分のスキルを上げていることが多い。</a:t>
            </a:r>
            <a:endParaRPr kumimoji="1" lang="en-US" altLang="ja-JP" dirty="0"/>
          </a:p>
          <a:p>
            <a:pPr marL="0" indent="0">
              <a:buNone/>
            </a:pPr>
            <a:r>
              <a:rPr lang="ja-JP" altLang="en-US" dirty="0"/>
              <a:t>　例：後輩との研究（</a:t>
            </a:r>
            <a:r>
              <a:rPr lang="en-US" altLang="ja-JP" dirty="0" err="1"/>
              <a:t>xy</a:t>
            </a:r>
            <a:r>
              <a:rPr lang="ja-JP" altLang="en-US" dirty="0"/>
              <a:t>座標変換など）</a:t>
            </a:r>
            <a:endParaRPr kumimoji="1" lang="ja-JP" altLang="en-US" dirty="0"/>
          </a:p>
        </p:txBody>
      </p:sp>
    </p:spTree>
    <p:extLst>
      <p:ext uri="{BB962C8B-B14F-4D97-AF65-F5344CB8AC3E}">
        <p14:creationId xmlns:p14="http://schemas.microsoft.com/office/powerpoint/2010/main" val="36559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85CCC-EA11-4749-8851-5E538C2EE8AC}"/>
              </a:ext>
            </a:extLst>
          </p:cNvPr>
          <p:cNvSpPr>
            <a:spLocks noGrp="1"/>
          </p:cNvSpPr>
          <p:nvPr>
            <p:ph type="title"/>
          </p:nvPr>
        </p:nvSpPr>
        <p:spPr/>
        <p:txBody>
          <a:bodyPr/>
          <a:lstStyle/>
          <a:p>
            <a:r>
              <a:rPr kumimoji="1" lang="ja-JP" altLang="en-US" dirty="0"/>
              <a:t>自分のやりたいこと</a:t>
            </a:r>
          </a:p>
        </p:txBody>
      </p:sp>
      <p:sp>
        <p:nvSpPr>
          <p:cNvPr id="3" name="コンテンツ プレースホルダー 2">
            <a:extLst>
              <a:ext uri="{FF2B5EF4-FFF2-40B4-BE49-F238E27FC236}">
                <a16:creationId xmlns:a16="http://schemas.microsoft.com/office/drawing/2014/main" id="{BC3D0BFB-1D53-4AF0-A2D6-02B5A560AE2A}"/>
              </a:ext>
            </a:extLst>
          </p:cNvPr>
          <p:cNvSpPr>
            <a:spLocks noGrp="1"/>
          </p:cNvSpPr>
          <p:nvPr>
            <p:ph idx="1"/>
          </p:nvPr>
        </p:nvSpPr>
        <p:spPr/>
        <p:txBody>
          <a:bodyPr>
            <a:normAutofit fontScale="92500"/>
          </a:bodyPr>
          <a:lstStyle/>
          <a:p>
            <a:r>
              <a:rPr kumimoji="1" lang="ja-JP" altLang="en-US" dirty="0"/>
              <a:t>デジタルアート</a:t>
            </a:r>
            <a:endParaRPr kumimoji="1" lang="en-US" altLang="ja-JP" dirty="0"/>
          </a:p>
          <a:p>
            <a:pPr marL="0" indent="0">
              <a:buNone/>
            </a:pPr>
            <a:r>
              <a:rPr lang="ja-JP" altLang="en-US" dirty="0"/>
              <a:t>　あんなきれいなもの初めて見たから</a:t>
            </a:r>
            <a:endParaRPr lang="en-US" altLang="ja-JP" dirty="0"/>
          </a:p>
          <a:p>
            <a:pPr marL="0" indent="0">
              <a:buNone/>
            </a:pPr>
            <a:r>
              <a:rPr kumimoji="1" lang="ja-JP" altLang="en-US" dirty="0"/>
              <a:t>　自分もあのような作品を作り、人に感動と勇気を与えたい。</a:t>
            </a:r>
            <a:endParaRPr kumimoji="1" lang="en-US" altLang="ja-JP" dirty="0"/>
          </a:p>
          <a:p>
            <a:r>
              <a:rPr kumimoji="1" lang="ja-JP" altLang="en-US" dirty="0"/>
              <a:t>デジタルアートのどのような分野に携わりたいか</a:t>
            </a:r>
            <a:endParaRPr kumimoji="1" lang="en-US" altLang="ja-JP" dirty="0"/>
          </a:p>
          <a:p>
            <a:pPr marL="0" indent="0">
              <a:buNone/>
            </a:pPr>
            <a:r>
              <a:rPr lang="ja-JP" altLang="en-US" dirty="0"/>
              <a:t>　フロントエンド、バックエンド、制御、企画、プログラミング？</a:t>
            </a:r>
            <a:endParaRPr lang="en-US" altLang="ja-JP" dirty="0"/>
          </a:p>
          <a:p>
            <a:r>
              <a:rPr lang="ja-JP" altLang="en-US" dirty="0"/>
              <a:t>どのような時に自分が楽しいと思えるか？</a:t>
            </a:r>
            <a:endParaRPr lang="en-US" altLang="ja-JP" dirty="0"/>
          </a:p>
          <a:p>
            <a:pPr marL="0" indent="0">
              <a:buNone/>
            </a:pPr>
            <a:r>
              <a:rPr kumimoji="1" lang="ja-JP" altLang="en-US" dirty="0"/>
              <a:t>　チーム開発、個人開発なのか？</a:t>
            </a:r>
            <a:endParaRPr kumimoji="1" lang="en-US" altLang="ja-JP" dirty="0"/>
          </a:p>
          <a:p>
            <a:r>
              <a:rPr kumimoji="1" lang="ja-JP" altLang="en-US" dirty="0"/>
              <a:t>どのような人に向けて感動や勇気を与えたいか？</a:t>
            </a:r>
            <a:endParaRPr kumimoji="1" lang="en-US" altLang="ja-JP" dirty="0"/>
          </a:p>
          <a:p>
            <a:pPr marL="0" indent="0">
              <a:buNone/>
            </a:pPr>
            <a:r>
              <a:rPr lang="ja-JP" altLang="en-US" dirty="0"/>
              <a:t>　未来に不安を持つ若者たち</a:t>
            </a:r>
            <a:endParaRPr kumimoji="1" lang="ja-JP" altLang="en-US" dirty="0"/>
          </a:p>
        </p:txBody>
      </p:sp>
    </p:spTree>
    <p:extLst>
      <p:ext uri="{BB962C8B-B14F-4D97-AF65-F5344CB8AC3E}">
        <p14:creationId xmlns:p14="http://schemas.microsoft.com/office/powerpoint/2010/main" val="1046860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2E3D1-5167-42F9-92B0-47D6A3B5864D}"/>
              </a:ext>
            </a:extLst>
          </p:cNvPr>
          <p:cNvSpPr>
            <a:spLocks noGrp="1"/>
          </p:cNvSpPr>
          <p:nvPr>
            <p:ph type="title"/>
          </p:nvPr>
        </p:nvSpPr>
        <p:spPr/>
        <p:txBody>
          <a:bodyPr/>
          <a:lstStyle/>
          <a:p>
            <a:r>
              <a:rPr kumimoji="1" lang="ja-JP" altLang="en-US" dirty="0"/>
              <a:t>チームラボ・音楽の仕事がやりたいの？</a:t>
            </a:r>
          </a:p>
        </p:txBody>
      </p:sp>
      <p:sp>
        <p:nvSpPr>
          <p:cNvPr id="3" name="コンテンツ プレースホルダー 2">
            <a:extLst>
              <a:ext uri="{FF2B5EF4-FFF2-40B4-BE49-F238E27FC236}">
                <a16:creationId xmlns:a16="http://schemas.microsoft.com/office/drawing/2014/main" id="{58838223-C710-4127-BC13-9FB1C001121E}"/>
              </a:ext>
            </a:extLst>
          </p:cNvPr>
          <p:cNvSpPr>
            <a:spLocks noGrp="1"/>
          </p:cNvSpPr>
          <p:nvPr>
            <p:ph idx="1"/>
          </p:nvPr>
        </p:nvSpPr>
        <p:spPr/>
        <p:txBody>
          <a:bodyPr>
            <a:normAutofit fontScale="92500" lnSpcReduction="20000"/>
          </a:bodyPr>
          <a:lstStyle/>
          <a:p>
            <a:r>
              <a:rPr kumimoji="1" lang="ja-JP" altLang="en-US" dirty="0"/>
              <a:t>カッコイイ姿を見てきたから（</a:t>
            </a:r>
            <a:r>
              <a:rPr kumimoji="1" lang="en-US" altLang="ja-JP" dirty="0" err="1"/>
              <a:t>Uver</a:t>
            </a:r>
            <a:r>
              <a:rPr kumimoji="1" lang="en-US" altLang="ja-JP" dirty="0"/>
              <a:t> World</a:t>
            </a:r>
            <a:r>
              <a:rPr kumimoji="1" lang="ja-JP" altLang="en-US" dirty="0"/>
              <a:t>）</a:t>
            </a:r>
            <a:endParaRPr kumimoji="1" lang="en-US" altLang="ja-JP" dirty="0"/>
          </a:p>
          <a:p>
            <a:r>
              <a:rPr kumimoji="1" lang="ja-JP" altLang="en-US" dirty="0"/>
              <a:t>音楽によって救われた経験がたくさんあるから</a:t>
            </a:r>
            <a:endParaRPr kumimoji="1" lang="en-US" altLang="ja-JP" dirty="0"/>
          </a:p>
          <a:p>
            <a:r>
              <a:rPr lang="ja-JP" altLang="en-US" dirty="0"/>
              <a:t>自分も音楽を通じて、人々に感動や勇気を与えたい。（他手段あるかも）</a:t>
            </a:r>
            <a:endParaRPr lang="en-US" altLang="ja-JP" dirty="0"/>
          </a:p>
          <a:p>
            <a:r>
              <a:rPr lang="ja-JP" altLang="en-US" dirty="0"/>
              <a:t>人に感謝されたい、勇気や希望を与えたい</a:t>
            </a:r>
            <a:endParaRPr lang="en-US" altLang="ja-JP" dirty="0"/>
          </a:p>
          <a:p>
            <a:r>
              <a:rPr lang="ja-JP" altLang="en-US" b="1" dirty="0"/>
              <a:t>じゃあそのことを叶えることができる職種は何だ？</a:t>
            </a:r>
            <a:endParaRPr lang="en-US" altLang="ja-JP" b="1" dirty="0"/>
          </a:p>
          <a:p>
            <a:r>
              <a:rPr lang="ja-JP" altLang="en-US" b="1" dirty="0"/>
              <a:t>具体的にどのようなことをした時に感謝されたい？</a:t>
            </a:r>
            <a:endParaRPr lang="en-US" altLang="ja-JP" b="1" dirty="0"/>
          </a:p>
          <a:p>
            <a:r>
              <a:rPr lang="ja-JP" altLang="en-US" b="1" dirty="0"/>
              <a:t>自分が直接やったことに関して？それとも間接的に？</a:t>
            </a:r>
            <a:endParaRPr lang="en-US" altLang="ja-JP" b="1" dirty="0"/>
          </a:p>
          <a:p>
            <a:r>
              <a:rPr lang="ja-JP" altLang="en-US" b="1" dirty="0"/>
              <a:t>直接的な場合、アンチがいても耐えられる？</a:t>
            </a:r>
            <a:endParaRPr lang="en-US" altLang="ja-JP" b="1" dirty="0"/>
          </a:p>
          <a:p>
            <a:r>
              <a:rPr lang="ja-JP" altLang="en-US" b="1" dirty="0"/>
              <a:t>自分の性格的にすごいと思われるような職種につきたいと思わないのか？</a:t>
            </a:r>
            <a:endParaRPr lang="en-US" altLang="ja-JP" b="1" dirty="0"/>
          </a:p>
          <a:p>
            <a:endParaRPr kumimoji="1" lang="ja-JP" altLang="en-US" dirty="0"/>
          </a:p>
        </p:txBody>
      </p:sp>
    </p:spTree>
    <p:extLst>
      <p:ext uri="{BB962C8B-B14F-4D97-AF65-F5344CB8AC3E}">
        <p14:creationId xmlns:p14="http://schemas.microsoft.com/office/powerpoint/2010/main" val="3196346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543A7-D60C-482F-9EE0-986CF1DB4A9B}"/>
              </a:ext>
            </a:extLst>
          </p:cNvPr>
          <p:cNvSpPr>
            <a:spLocks noGrp="1"/>
          </p:cNvSpPr>
          <p:nvPr>
            <p:ph type="title"/>
          </p:nvPr>
        </p:nvSpPr>
        <p:spPr/>
        <p:txBody>
          <a:bodyPr>
            <a:normAutofit/>
          </a:bodyPr>
          <a:lstStyle/>
          <a:p>
            <a:r>
              <a:rPr lang="ja-JP" altLang="en-US" dirty="0"/>
              <a:t>人に感謝されたい、褒められたい、勇気や希望を与えたい</a:t>
            </a:r>
            <a:endParaRPr kumimoji="1" lang="ja-JP" altLang="en-US" dirty="0"/>
          </a:p>
        </p:txBody>
      </p:sp>
      <p:sp>
        <p:nvSpPr>
          <p:cNvPr id="3" name="コンテンツ プレースホルダー 2">
            <a:extLst>
              <a:ext uri="{FF2B5EF4-FFF2-40B4-BE49-F238E27FC236}">
                <a16:creationId xmlns:a16="http://schemas.microsoft.com/office/drawing/2014/main" id="{7BD328D4-90A0-49FD-806B-44E34088AC97}"/>
              </a:ext>
            </a:extLst>
          </p:cNvPr>
          <p:cNvSpPr>
            <a:spLocks noGrp="1"/>
          </p:cNvSpPr>
          <p:nvPr>
            <p:ph idx="1"/>
          </p:nvPr>
        </p:nvSpPr>
        <p:spPr/>
        <p:txBody>
          <a:bodyPr>
            <a:normAutofit fontScale="92500" lnSpcReduction="20000"/>
          </a:bodyPr>
          <a:lstStyle/>
          <a:p>
            <a:r>
              <a:rPr lang="ja-JP" altLang="en-US" b="1" dirty="0"/>
              <a:t>じゃあそのことを叶えることができる職種は何だ？</a:t>
            </a:r>
            <a:endParaRPr lang="en-US" altLang="ja-JP" b="1" dirty="0"/>
          </a:p>
          <a:p>
            <a:pPr marL="0" indent="0">
              <a:buNone/>
            </a:pPr>
            <a:r>
              <a:rPr lang="ja-JP" altLang="en-US" b="1" dirty="0"/>
              <a:t>良く感謝される仕事を探す</a:t>
            </a:r>
            <a:endParaRPr lang="en-US" altLang="ja-JP" b="1" dirty="0"/>
          </a:p>
          <a:p>
            <a:pPr marL="0" indent="0">
              <a:buNone/>
            </a:pPr>
            <a:r>
              <a:rPr lang="ja-JP" altLang="en-US" b="1" dirty="0"/>
              <a:t>　今までの経験</a:t>
            </a:r>
            <a:endParaRPr lang="en-US" altLang="ja-JP" b="1" dirty="0"/>
          </a:p>
          <a:p>
            <a:pPr marL="0" indent="0">
              <a:buNone/>
            </a:pPr>
            <a:r>
              <a:rPr lang="ja-JP" altLang="en-US" b="1" dirty="0"/>
              <a:t>　　プログラミングを教える先生（接客関係：対人関係）</a:t>
            </a:r>
            <a:endParaRPr lang="en-US" altLang="ja-JP" b="1" dirty="0"/>
          </a:p>
          <a:p>
            <a:pPr marL="0" indent="0">
              <a:buNone/>
            </a:pPr>
            <a:r>
              <a:rPr lang="ja-JP" altLang="en-US" b="1" dirty="0"/>
              <a:t>　　感謝されることが多い場面かを面接で聞く</a:t>
            </a:r>
            <a:endParaRPr lang="en-US" altLang="ja-JP" b="1" dirty="0"/>
          </a:p>
          <a:p>
            <a:pPr marL="0" indent="0">
              <a:buNone/>
            </a:pPr>
            <a:r>
              <a:rPr lang="ja-JP" altLang="en-US" b="1" dirty="0"/>
              <a:t>褒められそうな仕事</a:t>
            </a:r>
            <a:endParaRPr lang="en-US" altLang="ja-JP" b="1" dirty="0"/>
          </a:p>
          <a:p>
            <a:pPr marL="0" indent="0">
              <a:buNone/>
            </a:pPr>
            <a:r>
              <a:rPr lang="ja-JP" altLang="en-US" b="1" dirty="0"/>
              <a:t>　今までの経験</a:t>
            </a:r>
            <a:endParaRPr lang="en-US" altLang="ja-JP" b="1" dirty="0"/>
          </a:p>
          <a:p>
            <a:pPr marL="0" indent="0">
              <a:buNone/>
            </a:pPr>
            <a:r>
              <a:rPr lang="ja-JP" altLang="en-US" b="1" dirty="0"/>
              <a:t>　　プログラミングを教える</a:t>
            </a:r>
            <a:endParaRPr lang="en-US" altLang="ja-JP" b="1" dirty="0"/>
          </a:p>
          <a:p>
            <a:pPr marL="0" indent="0">
              <a:buNone/>
            </a:pPr>
            <a:r>
              <a:rPr lang="ja-JP" altLang="en-US" b="1" dirty="0"/>
              <a:t>　　　プログラミングを教えることがすごいことだから</a:t>
            </a:r>
            <a:endParaRPr lang="en-US" altLang="ja-JP" b="1" dirty="0"/>
          </a:p>
          <a:p>
            <a:pPr marL="0" indent="0">
              <a:buNone/>
            </a:pPr>
            <a:r>
              <a:rPr lang="ja-JP" altLang="en-US" b="1"/>
              <a:t>　最先事業、</a:t>
            </a:r>
            <a:endParaRPr lang="en-US" altLang="ja-JP" b="1" dirty="0"/>
          </a:p>
        </p:txBody>
      </p:sp>
    </p:spTree>
    <p:extLst>
      <p:ext uri="{BB962C8B-B14F-4D97-AF65-F5344CB8AC3E}">
        <p14:creationId xmlns:p14="http://schemas.microsoft.com/office/powerpoint/2010/main" val="1673456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77FA6-A046-44C5-88CE-D2419133F20F}"/>
              </a:ext>
            </a:extLst>
          </p:cNvPr>
          <p:cNvSpPr>
            <a:spLocks noGrp="1"/>
          </p:cNvSpPr>
          <p:nvPr>
            <p:ph type="title"/>
          </p:nvPr>
        </p:nvSpPr>
        <p:spPr/>
        <p:txBody>
          <a:bodyPr/>
          <a:lstStyle/>
          <a:p>
            <a:r>
              <a:rPr kumimoji="1" lang="ja-JP" altLang="en-US" b="1" dirty="0"/>
              <a:t>最近思ったこと</a:t>
            </a:r>
          </a:p>
        </p:txBody>
      </p:sp>
      <p:sp>
        <p:nvSpPr>
          <p:cNvPr id="3" name="コンテンツ プレースホルダー 2">
            <a:extLst>
              <a:ext uri="{FF2B5EF4-FFF2-40B4-BE49-F238E27FC236}">
                <a16:creationId xmlns:a16="http://schemas.microsoft.com/office/drawing/2014/main" id="{9261FC73-6C2B-41E7-AD8F-A46C2F4D2326}"/>
              </a:ext>
            </a:extLst>
          </p:cNvPr>
          <p:cNvSpPr>
            <a:spLocks noGrp="1"/>
          </p:cNvSpPr>
          <p:nvPr>
            <p:ph idx="1"/>
          </p:nvPr>
        </p:nvSpPr>
        <p:spPr/>
        <p:txBody>
          <a:bodyPr>
            <a:normAutofit fontScale="85000" lnSpcReduction="20000"/>
          </a:bodyPr>
          <a:lstStyle/>
          <a:p>
            <a:r>
              <a:rPr kumimoji="1" lang="ja-JP" altLang="en-US" dirty="0"/>
              <a:t>最終的には、人や職場の雰囲気で判断することが高いかも。</a:t>
            </a:r>
            <a:endParaRPr kumimoji="1" lang="en-US" altLang="ja-JP" dirty="0"/>
          </a:p>
          <a:p>
            <a:r>
              <a:rPr lang="ja-JP" altLang="en-US" dirty="0"/>
              <a:t>全ての工程に携わりたい欲があること。</a:t>
            </a:r>
            <a:endParaRPr lang="en-US" altLang="ja-JP" dirty="0"/>
          </a:p>
          <a:p>
            <a:pPr marL="0" indent="0">
              <a:buNone/>
            </a:pPr>
            <a:r>
              <a:rPr lang="ja-JP" altLang="en-US" dirty="0"/>
              <a:t>　一つのことに絞ると、飽き性が発生する可能性大。</a:t>
            </a:r>
            <a:endParaRPr lang="en-US" altLang="ja-JP" dirty="0"/>
          </a:p>
          <a:p>
            <a:r>
              <a:rPr kumimoji="1" lang="ja-JP" altLang="en-US" dirty="0"/>
              <a:t>仕事についていけるかどうかの不安がある。</a:t>
            </a:r>
            <a:endParaRPr kumimoji="1" lang="en-US" altLang="ja-JP" dirty="0"/>
          </a:p>
          <a:p>
            <a:pPr marL="0" indent="0">
              <a:buNone/>
            </a:pPr>
            <a:r>
              <a:rPr lang="ja-JP" altLang="en-US" dirty="0"/>
              <a:t>　スキルを身に着けて、自分の自信を上げるしかない。</a:t>
            </a:r>
            <a:endParaRPr lang="en-US" altLang="ja-JP" dirty="0"/>
          </a:p>
          <a:p>
            <a:r>
              <a:rPr kumimoji="1" lang="ja-JP" altLang="en-US" dirty="0"/>
              <a:t>関西系の人達は、いい人が多い。</a:t>
            </a:r>
            <a:endParaRPr kumimoji="1" lang="en-US" altLang="ja-JP" dirty="0"/>
          </a:p>
          <a:p>
            <a:r>
              <a:rPr kumimoji="1" lang="ja-JP" altLang="en-US" dirty="0"/>
              <a:t>人によって質問するのに時間がかかる</a:t>
            </a:r>
            <a:endParaRPr kumimoji="1" lang="en-US" altLang="ja-JP" dirty="0"/>
          </a:p>
          <a:p>
            <a:pPr marL="0" indent="0">
              <a:buNone/>
            </a:pPr>
            <a:r>
              <a:rPr lang="ja-JP" altLang="en-US" dirty="0"/>
              <a:t>　理由：馬鹿にされそう、こんなのもわからないのかなど</a:t>
            </a:r>
            <a:endParaRPr lang="en-US" altLang="ja-JP" dirty="0"/>
          </a:p>
          <a:p>
            <a:r>
              <a:rPr lang="ja-JP" altLang="en-US" dirty="0"/>
              <a:t>状況によって人に声をかけることができない時あり</a:t>
            </a:r>
            <a:endParaRPr lang="en-US" altLang="ja-JP" dirty="0"/>
          </a:p>
          <a:p>
            <a:pPr marL="0" indent="0">
              <a:buNone/>
            </a:pPr>
            <a:r>
              <a:rPr lang="ja-JP" altLang="en-US" dirty="0"/>
              <a:t>　例：人といるとき、先輩がいるとき、なじみのない環境の時な</a:t>
            </a:r>
            <a:endParaRPr lang="en-US" altLang="ja-JP" dirty="0"/>
          </a:p>
          <a:p>
            <a:pPr marL="0" indent="0">
              <a:buNone/>
            </a:pPr>
            <a:r>
              <a:rPr lang="ja-JP" altLang="en-US" dirty="0"/>
              <a:t>　原因：周りの目が気になる、無視されたらどうしようなど</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05813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F1643-3AE7-47D4-82AB-10A34D04B322}"/>
              </a:ext>
            </a:extLst>
          </p:cNvPr>
          <p:cNvSpPr>
            <a:spLocks noGrp="1"/>
          </p:cNvSpPr>
          <p:nvPr>
            <p:ph type="title"/>
          </p:nvPr>
        </p:nvSpPr>
        <p:spPr/>
        <p:txBody>
          <a:bodyPr/>
          <a:lstStyle/>
          <a:p>
            <a:r>
              <a:rPr kumimoji="1" lang="ja-JP" altLang="en-US" dirty="0"/>
              <a:t>お前のやりたいことは何だ？</a:t>
            </a:r>
          </a:p>
        </p:txBody>
      </p:sp>
      <p:sp>
        <p:nvSpPr>
          <p:cNvPr id="3" name="コンテンツ プレースホルダー 2">
            <a:extLst>
              <a:ext uri="{FF2B5EF4-FFF2-40B4-BE49-F238E27FC236}">
                <a16:creationId xmlns:a16="http://schemas.microsoft.com/office/drawing/2014/main" id="{70B7B20D-2498-4CE7-A9AB-B8E35F6133B9}"/>
              </a:ext>
            </a:extLst>
          </p:cNvPr>
          <p:cNvSpPr>
            <a:spLocks noGrp="1"/>
          </p:cNvSpPr>
          <p:nvPr>
            <p:ph idx="1"/>
          </p:nvPr>
        </p:nvSpPr>
        <p:spPr/>
        <p:txBody>
          <a:bodyPr>
            <a:normAutofit fontScale="92500" lnSpcReduction="20000"/>
          </a:bodyPr>
          <a:lstStyle/>
          <a:p>
            <a:r>
              <a:rPr kumimoji="1" lang="ja-JP" altLang="en-US" b="1" dirty="0"/>
              <a:t>お前の人生の目標は？</a:t>
            </a:r>
            <a:endParaRPr kumimoji="1" lang="en-US" altLang="ja-JP" b="1" dirty="0"/>
          </a:p>
          <a:p>
            <a:pPr marL="0" indent="0">
              <a:buNone/>
            </a:pPr>
            <a:r>
              <a:rPr lang="ja-JP" altLang="en-US" dirty="0"/>
              <a:t>　人の役に立ちたい、感謝されたい、勇気や希望を与えたい</a:t>
            </a:r>
            <a:endParaRPr lang="en-US" altLang="ja-JP" dirty="0"/>
          </a:p>
          <a:p>
            <a:pPr marL="0" indent="0">
              <a:buNone/>
            </a:pPr>
            <a:r>
              <a:rPr kumimoji="1" lang="ja-JP" altLang="en-US" dirty="0"/>
              <a:t>　</a:t>
            </a:r>
            <a:r>
              <a:rPr lang="ja-JP" altLang="en-US" dirty="0"/>
              <a:t>どうすれば叶う？</a:t>
            </a:r>
            <a:endParaRPr lang="en-US" altLang="ja-JP" dirty="0"/>
          </a:p>
          <a:p>
            <a:pPr marL="0" indent="0">
              <a:buNone/>
            </a:pPr>
            <a:r>
              <a:rPr kumimoji="1" lang="ja-JP" altLang="en-US" dirty="0"/>
              <a:t>　　接客？コンサル？教師？</a:t>
            </a:r>
            <a:endParaRPr kumimoji="1" lang="en-US" altLang="ja-JP" dirty="0"/>
          </a:p>
          <a:p>
            <a:pPr marL="0" indent="0">
              <a:buNone/>
            </a:pPr>
            <a:r>
              <a:rPr kumimoji="1" lang="ja-JP" altLang="en-US" dirty="0"/>
              <a:t>　自分の経験で感謝されることが多かった場面</a:t>
            </a:r>
            <a:endParaRPr kumimoji="1" lang="en-US" altLang="ja-JP" dirty="0"/>
          </a:p>
          <a:p>
            <a:pPr marL="0" indent="0">
              <a:buNone/>
            </a:pPr>
            <a:r>
              <a:rPr kumimoji="1" lang="ja-JP" altLang="en-US" dirty="0"/>
              <a:t>　　人に何かを教えた時、相手に何かしらのメリットを与えた時</a:t>
            </a:r>
            <a:endParaRPr kumimoji="1" lang="en-US" altLang="ja-JP" dirty="0"/>
          </a:p>
          <a:p>
            <a:r>
              <a:rPr lang="ja-JP" altLang="en-US" b="1" dirty="0"/>
              <a:t>就活の軸は？</a:t>
            </a:r>
            <a:endParaRPr lang="en-US" altLang="ja-JP" b="1" dirty="0"/>
          </a:p>
          <a:p>
            <a:pPr marL="0" indent="0">
              <a:buNone/>
            </a:pPr>
            <a:r>
              <a:rPr lang="ja-JP" altLang="en-US" b="1" dirty="0"/>
              <a:t>　人に感謝させるような仕事ができる</a:t>
            </a:r>
            <a:endParaRPr lang="en-US" altLang="ja-JP" b="1" dirty="0"/>
          </a:p>
          <a:p>
            <a:pPr marL="0" indent="0">
              <a:buNone/>
            </a:pPr>
            <a:r>
              <a:rPr lang="ja-JP" altLang="en-US" b="1" dirty="0"/>
              <a:t>　具体的には？</a:t>
            </a:r>
            <a:endParaRPr lang="en-US" altLang="ja-JP" b="1" dirty="0"/>
          </a:p>
          <a:p>
            <a:pPr marL="0" indent="0">
              <a:buNone/>
            </a:pPr>
            <a:r>
              <a:rPr lang="ja-JP" altLang="en-US" b="1" dirty="0"/>
              <a:t>　自分が行ったことに対して、人々に感謝されるようなことをする。</a:t>
            </a:r>
            <a:endParaRPr lang="en-US" altLang="ja-JP" b="1" dirty="0"/>
          </a:p>
          <a:p>
            <a:endParaRPr kumimoji="1" lang="ja-JP" altLang="en-US" dirty="0"/>
          </a:p>
        </p:txBody>
      </p:sp>
    </p:spTree>
    <p:extLst>
      <p:ext uri="{BB962C8B-B14F-4D97-AF65-F5344CB8AC3E}">
        <p14:creationId xmlns:p14="http://schemas.microsoft.com/office/powerpoint/2010/main" val="3905996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0F870-3A67-4EF3-AC88-A7C76E3DC3C5}"/>
              </a:ext>
            </a:extLst>
          </p:cNvPr>
          <p:cNvSpPr>
            <a:spLocks noGrp="1"/>
          </p:cNvSpPr>
          <p:nvPr>
            <p:ph type="title"/>
          </p:nvPr>
        </p:nvSpPr>
        <p:spPr/>
        <p:txBody>
          <a:bodyPr>
            <a:normAutofit/>
          </a:bodyPr>
          <a:lstStyle/>
          <a:p>
            <a:r>
              <a:rPr kumimoji="1" lang="ja-JP" altLang="en-US" b="1" dirty="0"/>
              <a:t>やりたいことを見つけるため</a:t>
            </a:r>
            <a:br>
              <a:rPr kumimoji="1" lang="en-US" altLang="ja-JP" b="1" dirty="0"/>
            </a:br>
            <a:r>
              <a:rPr kumimoji="1" lang="ja-JP" altLang="en-US" b="1" dirty="0"/>
              <a:t>　　　　　　　　　　　（好きなこと）</a:t>
            </a:r>
          </a:p>
        </p:txBody>
      </p:sp>
      <p:sp>
        <p:nvSpPr>
          <p:cNvPr id="3" name="コンテンツ プレースホルダー 2">
            <a:extLst>
              <a:ext uri="{FF2B5EF4-FFF2-40B4-BE49-F238E27FC236}">
                <a16:creationId xmlns:a16="http://schemas.microsoft.com/office/drawing/2014/main" id="{F03AA186-5F5A-4A81-A3E8-CFE199A6C858}"/>
              </a:ext>
            </a:extLst>
          </p:cNvPr>
          <p:cNvSpPr>
            <a:spLocks noGrp="1"/>
          </p:cNvSpPr>
          <p:nvPr>
            <p:ph idx="1"/>
          </p:nvPr>
        </p:nvSpPr>
        <p:spPr/>
        <p:txBody>
          <a:bodyPr>
            <a:normAutofit fontScale="92500" lnSpcReduction="10000"/>
          </a:bodyPr>
          <a:lstStyle/>
          <a:p>
            <a:r>
              <a:rPr kumimoji="1" lang="ja-JP" altLang="en-US" b="1" dirty="0"/>
              <a:t>好きなこと（</a:t>
            </a:r>
            <a:r>
              <a:rPr lang="ja-JP" altLang="en-US" b="1" dirty="0"/>
              <a:t>好きなこと</a:t>
            </a:r>
            <a:r>
              <a:rPr kumimoji="1" lang="ja-JP" altLang="en-US" b="1" dirty="0"/>
              <a:t>）</a:t>
            </a:r>
            <a:endParaRPr kumimoji="1" lang="en-US" altLang="ja-JP" b="1" dirty="0"/>
          </a:p>
          <a:p>
            <a:pPr marL="0" indent="0">
              <a:buNone/>
            </a:pPr>
            <a:r>
              <a:rPr lang="ja-JP" altLang="en-US" b="1" dirty="0"/>
              <a:t>　組み立て（ものつくり）</a:t>
            </a:r>
            <a:r>
              <a:rPr lang="en-US" altLang="ja-JP" b="1" dirty="0"/>
              <a:t>=&gt; </a:t>
            </a:r>
            <a:r>
              <a:rPr lang="ja-JP" altLang="en-US" b="1" dirty="0"/>
              <a:t>自分で考えたものを形にする。</a:t>
            </a:r>
            <a:endParaRPr lang="en-US" altLang="ja-JP" b="1" dirty="0"/>
          </a:p>
          <a:p>
            <a:pPr marL="0" indent="0">
              <a:buNone/>
            </a:pPr>
            <a:r>
              <a:rPr lang="ja-JP" altLang="en-US" dirty="0"/>
              <a:t>　　</a:t>
            </a:r>
            <a:r>
              <a:rPr lang="en-US" altLang="ja-JP" dirty="0"/>
              <a:t>=&gt; </a:t>
            </a:r>
            <a:r>
              <a:rPr lang="ja-JP" altLang="en-US" dirty="0"/>
              <a:t>世の中に見せて人に褒められたい。</a:t>
            </a:r>
            <a:r>
              <a:rPr lang="en-US" altLang="ja-JP" dirty="0"/>
              <a:t>=&gt;</a:t>
            </a:r>
            <a:r>
              <a:rPr lang="ja-JP" altLang="en-US" dirty="0"/>
              <a:t>インターン</a:t>
            </a:r>
            <a:r>
              <a:rPr lang="en-US" altLang="ja-JP" dirty="0"/>
              <a:t>,</a:t>
            </a:r>
            <a:r>
              <a:rPr lang="ja-JP" altLang="en-US" dirty="0"/>
              <a:t>研究</a:t>
            </a:r>
            <a:endParaRPr lang="en-US" altLang="ja-JP" dirty="0"/>
          </a:p>
          <a:p>
            <a:pPr marL="0" indent="0">
              <a:buNone/>
            </a:pPr>
            <a:r>
              <a:rPr lang="ja-JP" altLang="en-US" dirty="0"/>
              <a:t>　　</a:t>
            </a:r>
            <a:r>
              <a:rPr lang="en-US" altLang="ja-JP" dirty="0"/>
              <a:t>=&gt; </a:t>
            </a:r>
            <a:r>
              <a:rPr lang="ja-JP" altLang="en-US" dirty="0"/>
              <a:t>消費者に使っていただけるような物作り</a:t>
            </a:r>
            <a:endParaRPr lang="en-US" altLang="ja-JP" dirty="0"/>
          </a:p>
          <a:p>
            <a:pPr marL="0" indent="0">
              <a:buNone/>
            </a:pPr>
            <a:r>
              <a:rPr lang="ja-JP" altLang="en-US" b="1" dirty="0"/>
              <a:t>　コードを書いて物を制御（リアルティがあって良い。）</a:t>
            </a:r>
            <a:endParaRPr lang="en-US" altLang="ja-JP" b="1" dirty="0"/>
          </a:p>
          <a:p>
            <a:pPr marL="0" indent="0">
              <a:buNone/>
            </a:pPr>
            <a:r>
              <a:rPr lang="ja-JP" altLang="en-US" dirty="0"/>
              <a:t>　　</a:t>
            </a:r>
            <a:r>
              <a:rPr lang="en-US" altLang="ja-JP" dirty="0"/>
              <a:t>=&gt; </a:t>
            </a:r>
            <a:r>
              <a:rPr lang="ja-JP" altLang="en-US" dirty="0"/>
              <a:t>コードを書き、自分の思い通りの動作になったときの感動、達成感がたまらないから。 </a:t>
            </a:r>
            <a:r>
              <a:rPr lang="en-US" altLang="ja-JP" dirty="0"/>
              <a:t>=&gt; </a:t>
            </a:r>
            <a:r>
              <a:rPr lang="ja-JP" altLang="en-US" dirty="0"/>
              <a:t>インターン、研究</a:t>
            </a:r>
            <a:endParaRPr lang="en-US" altLang="ja-JP" dirty="0"/>
          </a:p>
          <a:p>
            <a:pPr marL="0" indent="0">
              <a:buNone/>
            </a:pPr>
            <a:r>
              <a:rPr lang="ja-JP" altLang="en-US" b="1" dirty="0"/>
              <a:t>　作詞作曲制作（興味のあること）</a:t>
            </a:r>
            <a:endParaRPr lang="en-US" altLang="ja-JP" b="1" dirty="0"/>
          </a:p>
          <a:p>
            <a:pPr marL="0" indent="0">
              <a:buNone/>
            </a:pPr>
            <a:r>
              <a:rPr lang="ja-JP" altLang="en-US" b="1" dirty="0"/>
              <a:t>　　</a:t>
            </a:r>
            <a:r>
              <a:rPr lang="en-US" altLang="ja-JP" dirty="0"/>
              <a:t>=&gt; </a:t>
            </a:r>
            <a:r>
              <a:rPr lang="ja-JP" altLang="en-US" dirty="0"/>
              <a:t>普段音楽を聴いていて、自分そっちの立場になり、人々を感動させたいから。</a:t>
            </a:r>
            <a:endParaRPr lang="en-US" altLang="ja-JP"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3900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120F1F-686D-4AE4-9BB8-436AC1956C64}"/>
              </a:ext>
            </a:extLst>
          </p:cNvPr>
          <p:cNvSpPr>
            <a:spLocks noGrp="1"/>
          </p:cNvSpPr>
          <p:nvPr>
            <p:ph type="title"/>
          </p:nvPr>
        </p:nvSpPr>
        <p:spPr/>
        <p:txBody>
          <a:bodyPr/>
          <a:lstStyle/>
          <a:p>
            <a:r>
              <a:rPr kumimoji="1" lang="ja-JP" altLang="en-US" b="1" dirty="0"/>
              <a:t>やりたいことを見つけるため</a:t>
            </a:r>
            <a:br>
              <a:rPr kumimoji="1" lang="en-US" altLang="ja-JP" b="1" dirty="0"/>
            </a:br>
            <a:r>
              <a:rPr kumimoji="1" lang="ja-JP" altLang="en-US" b="1" dirty="0"/>
              <a:t>　　　　　　　　　　　（得意なこと）</a:t>
            </a:r>
          </a:p>
        </p:txBody>
      </p:sp>
      <p:sp>
        <p:nvSpPr>
          <p:cNvPr id="3" name="コンテンツ プレースホルダー 2">
            <a:extLst>
              <a:ext uri="{FF2B5EF4-FFF2-40B4-BE49-F238E27FC236}">
                <a16:creationId xmlns:a16="http://schemas.microsoft.com/office/drawing/2014/main" id="{8B0F4E0B-6C08-49A8-B370-BC0EDC6D277F}"/>
              </a:ext>
            </a:extLst>
          </p:cNvPr>
          <p:cNvSpPr>
            <a:spLocks noGrp="1"/>
          </p:cNvSpPr>
          <p:nvPr>
            <p:ph idx="1"/>
          </p:nvPr>
        </p:nvSpPr>
        <p:spPr/>
        <p:txBody>
          <a:bodyPr/>
          <a:lstStyle/>
          <a:p>
            <a:r>
              <a:rPr kumimoji="1" lang="ja-JP" altLang="en-US" b="1" dirty="0"/>
              <a:t>得意なこと</a:t>
            </a:r>
            <a:endParaRPr kumimoji="1" lang="en-US" altLang="ja-JP" b="1" dirty="0"/>
          </a:p>
          <a:p>
            <a:pPr marL="0" indent="0">
              <a:buNone/>
            </a:pPr>
            <a:r>
              <a:rPr lang="ja-JP" altLang="en-US" dirty="0"/>
              <a:t>　人にわかりやすく説明する努力をする（</a:t>
            </a:r>
            <a:r>
              <a:rPr lang="en-US" altLang="ja-JP" dirty="0" err="1"/>
              <a:t>infratop</a:t>
            </a:r>
            <a:r>
              <a:rPr lang="ja-JP" altLang="en-US" dirty="0"/>
              <a:t>）</a:t>
            </a:r>
            <a:endParaRPr lang="en-US" altLang="ja-JP" dirty="0"/>
          </a:p>
          <a:p>
            <a:pPr marL="0" indent="0">
              <a:buNone/>
            </a:pPr>
            <a:r>
              <a:rPr lang="ja-JP" altLang="en-US" dirty="0"/>
              <a:t>　人の気持ちを理解しようとする部分</a:t>
            </a:r>
            <a:r>
              <a:rPr lang="en-US" altLang="ja-JP" dirty="0"/>
              <a:t>(</a:t>
            </a:r>
            <a:r>
              <a:rPr lang="ja-JP" altLang="en-US" dirty="0"/>
              <a:t>研究、</a:t>
            </a:r>
            <a:r>
              <a:rPr lang="en-US" altLang="ja-JP" dirty="0" err="1"/>
              <a:t>infratop</a:t>
            </a:r>
            <a:r>
              <a:rPr lang="en-US" altLang="ja-JP" dirty="0"/>
              <a:t>)</a:t>
            </a:r>
          </a:p>
          <a:p>
            <a:pPr marL="0" indent="0">
              <a:buNone/>
            </a:pPr>
            <a:r>
              <a:rPr lang="ja-JP" altLang="en-US" dirty="0"/>
              <a:t>　行動力（先生や先輩に聞いたり </a:t>
            </a:r>
            <a:endParaRPr lang="en-US" altLang="ja-JP" dirty="0"/>
          </a:p>
          <a:p>
            <a:pPr marL="0" indent="0">
              <a:buNone/>
            </a:pPr>
            <a:r>
              <a:rPr lang="ja-JP" altLang="en-US" dirty="0"/>
              <a:t>　　　　　</a:t>
            </a:r>
            <a:r>
              <a:rPr lang="en-US" altLang="ja-JP" dirty="0"/>
              <a:t>=&gt; </a:t>
            </a:r>
            <a:r>
              <a:rPr lang="ja-JP" altLang="en-US" dirty="0"/>
              <a:t>中学、高校、</a:t>
            </a:r>
            <a:r>
              <a:rPr lang="en-US" altLang="ja-JP" dirty="0"/>
              <a:t>SORA</a:t>
            </a:r>
            <a:r>
              <a:rPr lang="ja-JP" altLang="en-US" dirty="0"/>
              <a:t>のインターンで褒められたこ　とがきっかけ）</a:t>
            </a:r>
            <a:endParaRPr lang="en-US" altLang="ja-JP" dirty="0"/>
          </a:p>
          <a:p>
            <a:pPr marL="0" indent="0">
              <a:buNone/>
            </a:pPr>
            <a:r>
              <a:rPr lang="ja-JP" altLang="en-US" dirty="0"/>
              <a:t>　勇気がある（誰も知らないグループワーク）</a:t>
            </a:r>
            <a:endParaRPr lang="en-US" altLang="ja-JP" dirty="0"/>
          </a:p>
        </p:txBody>
      </p:sp>
    </p:spTree>
    <p:extLst>
      <p:ext uri="{BB962C8B-B14F-4D97-AF65-F5344CB8AC3E}">
        <p14:creationId xmlns:p14="http://schemas.microsoft.com/office/powerpoint/2010/main" val="4048234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96BE6-F814-4FF7-8FD3-C96C3CB0157C}"/>
              </a:ext>
            </a:extLst>
          </p:cNvPr>
          <p:cNvSpPr>
            <a:spLocks noGrp="1"/>
          </p:cNvSpPr>
          <p:nvPr>
            <p:ph type="title"/>
          </p:nvPr>
        </p:nvSpPr>
        <p:spPr/>
        <p:txBody>
          <a:bodyPr>
            <a:normAutofit/>
          </a:bodyPr>
          <a:lstStyle/>
          <a:p>
            <a:r>
              <a:rPr kumimoji="1" lang="ja-JP" altLang="en-US" b="1" dirty="0"/>
              <a:t>やりたいことを見つけるため</a:t>
            </a:r>
            <a:br>
              <a:rPr kumimoji="1" lang="en-US" altLang="ja-JP" b="1" dirty="0"/>
            </a:br>
            <a:r>
              <a:rPr kumimoji="1" lang="ja-JP" altLang="en-US" b="1" dirty="0"/>
              <a:t>　　　　　　　　　　　（大事なこと）</a:t>
            </a:r>
            <a:endParaRPr kumimoji="1" lang="ja-JP" altLang="en-US" dirty="0"/>
          </a:p>
        </p:txBody>
      </p:sp>
      <p:sp>
        <p:nvSpPr>
          <p:cNvPr id="3" name="コンテンツ プレースホルダー 2">
            <a:extLst>
              <a:ext uri="{FF2B5EF4-FFF2-40B4-BE49-F238E27FC236}">
                <a16:creationId xmlns:a16="http://schemas.microsoft.com/office/drawing/2014/main" id="{8B98A456-4171-4E4F-AA56-A54D79393399}"/>
              </a:ext>
            </a:extLst>
          </p:cNvPr>
          <p:cNvSpPr>
            <a:spLocks noGrp="1"/>
          </p:cNvSpPr>
          <p:nvPr>
            <p:ph idx="1"/>
          </p:nvPr>
        </p:nvSpPr>
        <p:spPr/>
        <p:txBody>
          <a:bodyPr>
            <a:normAutofit fontScale="77500" lnSpcReduction="20000"/>
          </a:bodyPr>
          <a:lstStyle/>
          <a:p>
            <a:r>
              <a:rPr lang="ja-JP" altLang="en-US" dirty="0"/>
              <a:t>大事なこと（就活の軸）</a:t>
            </a:r>
            <a:endParaRPr lang="en-US" altLang="ja-JP" dirty="0"/>
          </a:p>
          <a:p>
            <a:pPr marL="0" indent="0">
              <a:buNone/>
            </a:pPr>
            <a:r>
              <a:rPr lang="ja-JP" altLang="en-US" b="1" dirty="0"/>
              <a:t>　人に感謝、勇気、希望を与えるような仕事</a:t>
            </a:r>
            <a:endParaRPr lang="en-US" altLang="ja-JP" b="1" dirty="0"/>
          </a:p>
          <a:p>
            <a:pPr marL="0" indent="0">
              <a:buNone/>
            </a:pPr>
            <a:r>
              <a:rPr lang="ja-JP" altLang="en-US" dirty="0"/>
              <a:t>　女性と働きたい（モチベーションが上がる。）</a:t>
            </a:r>
            <a:endParaRPr lang="en-US" altLang="ja-JP" dirty="0"/>
          </a:p>
          <a:p>
            <a:pPr marL="0" indent="0">
              <a:buNone/>
            </a:pPr>
            <a:r>
              <a:rPr lang="ja-JP" altLang="en-US" b="1" dirty="0"/>
              <a:t>　職場の雰囲気（穏やか、まじめな所はまじめ</a:t>
            </a:r>
            <a:r>
              <a:rPr lang="en-US" altLang="ja-JP" b="1" dirty="0"/>
              <a:t>,</a:t>
            </a:r>
            <a:r>
              <a:rPr lang="ja-JP" altLang="en-US" b="1" dirty="0"/>
              <a:t>褒めるところは褒めてくれる。）</a:t>
            </a:r>
            <a:endParaRPr lang="en-US" altLang="ja-JP" b="1" dirty="0"/>
          </a:p>
          <a:p>
            <a:pPr marL="0" indent="0">
              <a:buNone/>
            </a:pPr>
            <a:r>
              <a:rPr lang="ja-JP" altLang="en-US" dirty="0"/>
              <a:t>　返信のリアクションをしっかりしている。（</a:t>
            </a:r>
            <a:r>
              <a:rPr lang="en-US" altLang="ja-JP" dirty="0"/>
              <a:t>Slack</a:t>
            </a:r>
            <a:r>
              <a:rPr lang="ja-JP" altLang="en-US" dirty="0"/>
              <a:t>）</a:t>
            </a:r>
            <a:endParaRPr lang="en-US" altLang="ja-JP" dirty="0"/>
          </a:p>
          <a:p>
            <a:pPr marL="0" indent="0">
              <a:buNone/>
            </a:pPr>
            <a:r>
              <a:rPr lang="ja-JP" altLang="en-US" dirty="0"/>
              <a:t>　上司と部下で連携（話し合い）が頻繫にできているか？</a:t>
            </a:r>
            <a:endParaRPr lang="en-US" altLang="ja-JP" dirty="0"/>
          </a:p>
          <a:p>
            <a:pPr marL="0" indent="0">
              <a:buNone/>
            </a:pPr>
            <a:r>
              <a:rPr lang="ja-JP" altLang="en-US" b="1" dirty="0"/>
              <a:t>　わからないところをわかりやすく説明しようとしてくれる</a:t>
            </a:r>
            <a:endParaRPr lang="en-US" altLang="ja-JP" b="1" dirty="0"/>
          </a:p>
          <a:p>
            <a:pPr marL="0" indent="0">
              <a:buNone/>
            </a:pPr>
            <a:r>
              <a:rPr lang="ja-JP" altLang="en-US" b="1" dirty="0"/>
              <a:t>　チーム開発（男女込み</a:t>
            </a:r>
            <a:r>
              <a:rPr lang="en-US" altLang="ja-JP" b="1" dirty="0"/>
              <a:t>=&gt;</a:t>
            </a:r>
            <a:r>
              <a:rPr lang="ja-JP" altLang="en-US" b="1" dirty="0"/>
              <a:t>毎日成果報告できる）</a:t>
            </a:r>
            <a:endParaRPr lang="en-US" altLang="ja-JP" b="1" dirty="0"/>
          </a:p>
          <a:p>
            <a:pPr marL="0" indent="0">
              <a:buNone/>
            </a:pPr>
            <a:r>
              <a:rPr lang="ja-JP" altLang="en-US" dirty="0"/>
              <a:t>　　</a:t>
            </a:r>
            <a:r>
              <a:rPr lang="en-US" altLang="ja-JP" dirty="0"/>
              <a:t>=&gt; </a:t>
            </a:r>
            <a:r>
              <a:rPr lang="ja-JP" altLang="en-US" dirty="0"/>
              <a:t>何度も聞いても、だからとかを言わない部分</a:t>
            </a:r>
            <a:endParaRPr lang="en-US" altLang="ja-JP" dirty="0"/>
          </a:p>
          <a:p>
            <a:pPr marL="0" indent="0">
              <a:buNone/>
            </a:pPr>
            <a:r>
              <a:rPr lang="ja-JP" altLang="en-US" dirty="0"/>
              <a:t>　　</a:t>
            </a:r>
            <a:r>
              <a:rPr lang="en-US" altLang="ja-JP" dirty="0"/>
              <a:t>=&gt; </a:t>
            </a:r>
            <a:r>
              <a:rPr lang="ja-JP" altLang="en-US" dirty="0"/>
              <a:t>心が広いかどうか</a:t>
            </a:r>
            <a:endParaRPr lang="en-US" altLang="ja-JP" dirty="0"/>
          </a:p>
          <a:p>
            <a:pPr marL="0" indent="0">
              <a:buNone/>
            </a:pPr>
            <a:r>
              <a:rPr lang="ja-JP" altLang="en-US" dirty="0"/>
              <a:t>　服装がラフ、給料そこそこ</a:t>
            </a:r>
            <a:endParaRPr lang="en-US" altLang="ja-JP" dirty="0"/>
          </a:p>
          <a:p>
            <a:r>
              <a:rPr lang="ja-JP" altLang="en-US" b="1" dirty="0"/>
              <a:t>全工程に携さわれるか？</a:t>
            </a:r>
            <a:endParaRPr lang="en-US" altLang="ja-JP" b="1" dirty="0"/>
          </a:p>
          <a:p>
            <a:endParaRPr kumimoji="1" lang="ja-JP" altLang="en-US" dirty="0"/>
          </a:p>
        </p:txBody>
      </p:sp>
    </p:spTree>
    <p:extLst>
      <p:ext uri="{BB962C8B-B14F-4D97-AF65-F5344CB8AC3E}">
        <p14:creationId xmlns:p14="http://schemas.microsoft.com/office/powerpoint/2010/main" val="636851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35480-2662-4934-A576-CA459FDC0775}"/>
              </a:ext>
            </a:extLst>
          </p:cNvPr>
          <p:cNvSpPr>
            <a:spLocks noGrp="1"/>
          </p:cNvSpPr>
          <p:nvPr>
            <p:ph type="title"/>
          </p:nvPr>
        </p:nvSpPr>
        <p:spPr/>
        <p:txBody>
          <a:bodyPr/>
          <a:lstStyle/>
          <a:p>
            <a:r>
              <a:rPr kumimoji="1" lang="ja-JP" altLang="en-US" dirty="0"/>
              <a:t>自己分析</a:t>
            </a:r>
          </a:p>
        </p:txBody>
      </p:sp>
      <p:sp>
        <p:nvSpPr>
          <p:cNvPr id="3" name="コンテンツ プレースホルダー 2">
            <a:extLst>
              <a:ext uri="{FF2B5EF4-FFF2-40B4-BE49-F238E27FC236}">
                <a16:creationId xmlns:a16="http://schemas.microsoft.com/office/drawing/2014/main" id="{9C0DF700-A660-42E4-A29A-839CEF7336C5}"/>
              </a:ext>
            </a:extLst>
          </p:cNvPr>
          <p:cNvSpPr>
            <a:spLocks noGrp="1"/>
          </p:cNvSpPr>
          <p:nvPr>
            <p:ph idx="1"/>
          </p:nvPr>
        </p:nvSpPr>
        <p:spPr/>
        <p:txBody>
          <a:bodyPr>
            <a:normAutofit lnSpcReduction="10000"/>
          </a:bodyPr>
          <a:lstStyle/>
          <a:p>
            <a:r>
              <a:rPr kumimoji="1" lang="ja-JP" altLang="en-US" dirty="0"/>
              <a:t>将来何をしていたい</a:t>
            </a:r>
            <a:endParaRPr kumimoji="1" lang="en-US" altLang="ja-JP" dirty="0"/>
          </a:p>
          <a:p>
            <a:r>
              <a:rPr lang="ja-JP" altLang="en-US" dirty="0"/>
              <a:t>何で素直に将来バンドをやらない？</a:t>
            </a:r>
            <a:endParaRPr lang="en-US" altLang="ja-JP" dirty="0"/>
          </a:p>
          <a:p>
            <a:r>
              <a:rPr kumimoji="1" lang="ja-JP" altLang="en-US" dirty="0"/>
              <a:t>人前で人を喜ばせることが好きだったのではないか？</a:t>
            </a:r>
            <a:endParaRPr kumimoji="1" lang="en-US" altLang="ja-JP" dirty="0"/>
          </a:p>
          <a:p>
            <a:pPr marL="0" indent="0">
              <a:buNone/>
            </a:pPr>
            <a:r>
              <a:rPr lang="ja-JP" altLang="en-US" dirty="0"/>
              <a:t>　あの時の幸福感を忘れていたか？</a:t>
            </a:r>
            <a:endParaRPr lang="en-US" altLang="ja-JP" dirty="0"/>
          </a:p>
          <a:p>
            <a:r>
              <a:rPr kumimoji="1" lang="ja-JP" altLang="en-US" dirty="0"/>
              <a:t>中々自分の軸が決められない理由</a:t>
            </a:r>
            <a:endParaRPr kumimoji="1" lang="en-US" altLang="ja-JP" dirty="0"/>
          </a:p>
          <a:p>
            <a:pPr marL="0" indent="0">
              <a:buNone/>
            </a:pPr>
            <a:r>
              <a:rPr lang="ja-JP" altLang="en-US" dirty="0"/>
              <a:t>　選択肢が多すぎる、バンドをやりたいと思っている。</a:t>
            </a:r>
            <a:endParaRPr kumimoji="1" lang="en-US" altLang="ja-JP" dirty="0"/>
          </a:p>
          <a:p>
            <a:endParaRPr kumimoji="1" lang="en-US" altLang="ja-JP" dirty="0"/>
          </a:p>
          <a:p>
            <a:r>
              <a:rPr kumimoji="1" lang="ja-JP" altLang="en-US" dirty="0"/>
              <a:t>なぜ、今曲を作らないのか？</a:t>
            </a:r>
            <a:endParaRPr kumimoji="1" lang="en-US" altLang="ja-JP" dirty="0"/>
          </a:p>
          <a:p>
            <a:pPr marL="0" indent="0">
              <a:buNone/>
            </a:pPr>
            <a:r>
              <a:rPr lang="ja-JP" altLang="en-US" dirty="0"/>
              <a:t>　研究で時間が取れない。</a:t>
            </a:r>
            <a:endParaRPr kumimoji="1" lang="ja-JP" altLang="en-US" dirty="0"/>
          </a:p>
        </p:txBody>
      </p:sp>
    </p:spTree>
    <p:extLst>
      <p:ext uri="{BB962C8B-B14F-4D97-AF65-F5344CB8AC3E}">
        <p14:creationId xmlns:p14="http://schemas.microsoft.com/office/powerpoint/2010/main" val="386838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DB41D4-2CA1-4B00-84F9-D47F42FD1B21}"/>
              </a:ext>
            </a:extLst>
          </p:cNvPr>
          <p:cNvSpPr>
            <a:spLocks noGrp="1"/>
          </p:cNvSpPr>
          <p:nvPr>
            <p:ph type="title"/>
          </p:nvPr>
        </p:nvSpPr>
        <p:spPr/>
        <p:txBody>
          <a:bodyPr/>
          <a:lstStyle/>
          <a:p>
            <a:r>
              <a:rPr kumimoji="1" lang="ja-JP" altLang="en-US" b="1" dirty="0"/>
              <a:t>やりたい職種</a:t>
            </a:r>
          </a:p>
        </p:txBody>
      </p:sp>
      <p:sp>
        <p:nvSpPr>
          <p:cNvPr id="3" name="コンテンツ プレースホルダー 2">
            <a:extLst>
              <a:ext uri="{FF2B5EF4-FFF2-40B4-BE49-F238E27FC236}">
                <a16:creationId xmlns:a16="http://schemas.microsoft.com/office/drawing/2014/main" id="{B4DDCAAB-A26F-4A5D-865E-3C980A8F6174}"/>
              </a:ext>
            </a:extLst>
          </p:cNvPr>
          <p:cNvSpPr>
            <a:spLocks noGrp="1"/>
          </p:cNvSpPr>
          <p:nvPr>
            <p:ph idx="1"/>
          </p:nvPr>
        </p:nvSpPr>
        <p:spPr/>
        <p:txBody>
          <a:bodyPr/>
          <a:lstStyle/>
          <a:p>
            <a:r>
              <a:rPr kumimoji="1" lang="ja-JP" altLang="en-US" b="1" dirty="0"/>
              <a:t>コンサルティングプログラマー</a:t>
            </a:r>
            <a:endParaRPr kumimoji="1" lang="en-US" altLang="ja-JP" b="1" dirty="0"/>
          </a:p>
          <a:p>
            <a:pPr marL="0" indent="0">
              <a:buNone/>
            </a:pPr>
            <a:r>
              <a:rPr lang="ja-JP" altLang="en-US" dirty="0"/>
              <a:t>　</a:t>
            </a:r>
            <a:r>
              <a:rPr lang="en-US" altLang="ja-JP" dirty="0"/>
              <a:t>=&gt; </a:t>
            </a:r>
            <a:r>
              <a:rPr lang="ja-JP" altLang="en-US" dirty="0"/>
              <a:t>相手の要望を直接し、プログラミングしていく。</a:t>
            </a:r>
            <a:endParaRPr lang="en-US" altLang="ja-JP" dirty="0"/>
          </a:p>
          <a:p>
            <a:r>
              <a:rPr lang="ja-JP" altLang="en-US" b="1" dirty="0"/>
              <a:t>理系技術翻訳（制作助手）</a:t>
            </a:r>
            <a:endParaRPr lang="en-US" altLang="ja-JP" b="1" dirty="0"/>
          </a:p>
          <a:p>
            <a:pPr marL="0" indent="0">
              <a:buNone/>
            </a:pPr>
            <a:r>
              <a:rPr lang="ja-JP" altLang="en-US" dirty="0"/>
              <a:t>　</a:t>
            </a:r>
            <a:r>
              <a:rPr lang="en-US" altLang="ja-JP" dirty="0"/>
              <a:t>=&gt; </a:t>
            </a:r>
            <a:r>
              <a:rPr lang="ja-JP" altLang="en-US" dirty="0"/>
              <a:t>制作物をわかりやすく説明する能力（理系</a:t>
            </a:r>
            <a:r>
              <a:rPr lang="en-US" altLang="ja-JP" dirty="0"/>
              <a:t>=&gt; </a:t>
            </a:r>
            <a:r>
              <a:rPr lang="ja-JP" altLang="en-US" dirty="0"/>
              <a:t>文系）</a:t>
            </a:r>
            <a:endParaRPr lang="en-US" altLang="ja-JP" dirty="0"/>
          </a:p>
          <a:p>
            <a:r>
              <a:rPr kumimoji="1" lang="en-US" altLang="ja-JP" dirty="0"/>
              <a:t>SE(</a:t>
            </a:r>
            <a:r>
              <a:rPr lang="ja-JP" altLang="en-US" dirty="0"/>
              <a:t>男女で顧客の要件を分析し、制作物につなげる</a:t>
            </a:r>
            <a:r>
              <a:rPr kumimoji="1" lang="en-US" altLang="ja-JP" dirty="0"/>
              <a:t>)</a:t>
            </a:r>
          </a:p>
          <a:p>
            <a:r>
              <a:rPr lang="en-US" altLang="ja-JP" b="1" dirty="0"/>
              <a:t>UAV</a:t>
            </a:r>
            <a:r>
              <a:rPr lang="ja-JP" altLang="en-US" b="1" dirty="0"/>
              <a:t>アート</a:t>
            </a:r>
            <a:endParaRPr kumimoji="1" lang="ja-JP" altLang="en-US" b="1" dirty="0"/>
          </a:p>
        </p:txBody>
      </p:sp>
    </p:spTree>
    <p:extLst>
      <p:ext uri="{BB962C8B-B14F-4D97-AF65-F5344CB8AC3E}">
        <p14:creationId xmlns:p14="http://schemas.microsoft.com/office/powerpoint/2010/main" val="3662174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D8B94-CDA4-47C9-9261-B2EE56695FEC}"/>
              </a:ext>
            </a:extLst>
          </p:cNvPr>
          <p:cNvSpPr>
            <a:spLocks noGrp="1"/>
          </p:cNvSpPr>
          <p:nvPr>
            <p:ph type="title"/>
          </p:nvPr>
        </p:nvSpPr>
        <p:spPr/>
        <p:txBody>
          <a:bodyPr/>
          <a:lstStyle/>
          <a:p>
            <a:r>
              <a:rPr kumimoji="1" lang="ja-JP" altLang="en-US" b="1" dirty="0"/>
              <a:t>強み、弱み</a:t>
            </a:r>
          </a:p>
        </p:txBody>
      </p:sp>
      <p:sp>
        <p:nvSpPr>
          <p:cNvPr id="3" name="コンテンツ プレースホルダー 2">
            <a:extLst>
              <a:ext uri="{FF2B5EF4-FFF2-40B4-BE49-F238E27FC236}">
                <a16:creationId xmlns:a16="http://schemas.microsoft.com/office/drawing/2014/main" id="{D78F01A2-63A0-4130-9D49-AB705B2D47FE}"/>
              </a:ext>
            </a:extLst>
          </p:cNvPr>
          <p:cNvSpPr>
            <a:spLocks noGrp="1"/>
          </p:cNvSpPr>
          <p:nvPr>
            <p:ph idx="1"/>
          </p:nvPr>
        </p:nvSpPr>
        <p:spPr/>
        <p:txBody>
          <a:bodyPr/>
          <a:lstStyle/>
          <a:p>
            <a:r>
              <a:rPr kumimoji="1" lang="ja-JP" altLang="en-US" b="1" dirty="0"/>
              <a:t>強み</a:t>
            </a:r>
            <a:endParaRPr kumimoji="1" lang="en-US" altLang="ja-JP" b="1" dirty="0"/>
          </a:p>
          <a:p>
            <a:pPr marL="0" indent="0">
              <a:buNone/>
            </a:pPr>
            <a:r>
              <a:rPr lang="ja-JP" altLang="en-US" dirty="0"/>
              <a:t>　相手のレベルにあわせて説明する。</a:t>
            </a:r>
            <a:endParaRPr lang="en-US" altLang="ja-JP" dirty="0"/>
          </a:p>
          <a:p>
            <a:pPr marL="0" indent="0">
              <a:buNone/>
            </a:pPr>
            <a:r>
              <a:rPr kumimoji="1" lang="ja-JP" altLang="en-US" dirty="0"/>
              <a:t>　</a:t>
            </a:r>
            <a:r>
              <a:rPr lang="ja-JP" altLang="en-US" dirty="0"/>
              <a:t>行動力（人に聞きに行く）</a:t>
            </a:r>
            <a:endParaRPr lang="en-US" altLang="ja-JP" dirty="0"/>
          </a:p>
          <a:p>
            <a:pPr marL="0" indent="0">
              <a:buNone/>
            </a:pPr>
            <a:r>
              <a:rPr lang="ja-JP" altLang="en-US"/>
              <a:t>　話しやすい雰囲気を作るのが得意。</a:t>
            </a:r>
            <a:endParaRPr lang="en-US" altLang="ja-JP" dirty="0"/>
          </a:p>
          <a:p>
            <a:r>
              <a:rPr kumimoji="1" lang="ja-JP" altLang="en-US" b="1" dirty="0"/>
              <a:t>弱み</a:t>
            </a:r>
            <a:endParaRPr kumimoji="1" lang="en-US" altLang="ja-JP" b="1" dirty="0"/>
          </a:p>
          <a:p>
            <a:pPr marL="0" indent="0">
              <a:buNone/>
            </a:pPr>
            <a:r>
              <a:rPr lang="ja-JP" altLang="en-US" dirty="0"/>
              <a:t>　行動するまでの時間が長い</a:t>
            </a:r>
            <a:endParaRPr lang="en-US" altLang="ja-JP" dirty="0"/>
          </a:p>
          <a:p>
            <a:pPr marL="0" indent="0">
              <a:buNone/>
            </a:pPr>
            <a:r>
              <a:rPr kumimoji="1" lang="ja-JP" altLang="en-US" dirty="0"/>
              <a:t>　タスク管理ができない（タスクの時間範囲）</a:t>
            </a:r>
            <a:endParaRPr kumimoji="1" lang="en-US" altLang="ja-JP" dirty="0"/>
          </a:p>
          <a:p>
            <a:endParaRPr kumimoji="1" lang="ja-JP" altLang="en-US" dirty="0"/>
          </a:p>
        </p:txBody>
      </p:sp>
    </p:spTree>
    <p:extLst>
      <p:ext uri="{BB962C8B-B14F-4D97-AF65-F5344CB8AC3E}">
        <p14:creationId xmlns:p14="http://schemas.microsoft.com/office/powerpoint/2010/main" val="414431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6FC97-5203-4765-B786-4F4B68B1BAEF}"/>
              </a:ext>
            </a:extLst>
          </p:cNvPr>
          <p:cNvSpPr>
            <a:spLocks noGrp="1"/>
          </p:cNvSpPr>
          <p:nvPr>
            <p:ph type="title"/>
          </p:nvPr>
        </p:nvSpPr>
        <p:spPr/>
        <p:txBody>
          <a:bodyPr/>
          <a:lstStyle/>
          <a:p>
            <a:r>
              <a:rPr kumimoji="1" lang="ja-JP" altLang="en-US" dirty="0"/>
              <a:t>院生時代頑張っていること</a:t>
            </a:r>
          </a:p>
        </p:txBody>
      </p:sp>
      <p:sp>
        <p:nvSpPr>
          <p:cNvPr id="3" name="コンテンツ プレースホルダー 2">
            <a:extLst>
              <a:ext uri="{FF2B5EF4-FFF2-40B4-BE49-F238E27FC236}">
                <a16:creationId xmlns:a16="http://schemas.microsoft.com/office/drawing/2014/main" id="{0F697C43-E02F-4F78-946B-59021120BA3C}"/>
              </a:ext>
            </a:extLst>
          </p:cNvPr>
          <p:cNvSpPr>
            <a:spLocks noGrp="1"/>
          </p:cNvSpPr>
          <p:nvPr>
            <p:ph idx="1"/>
          </p:nvPr>
        </p:nvSpPr>
        <p:spPr/>
        <p:txBody>
          <a:bodyPr>
            <a:normAutofit fontScale="92500" lnSpcReduction="10000"/>
          </a:bodyPr>
          <a:lstStyle/>
          <a:p>
            <a:r>
              <a:rPr kumimoji="1" lang="ja-JP" altLang="en-US" dirty="0"/>
              <a:t>それぞれのタスクにどれくらい時間をかけるか</a:t>
            </a:r>
            <a:endParaRPr kumimoji="1" lang="en-US" altLang="ja-JP" dirty="0"/>
          </a:p>
          <a:p>
            <a:pPr marL="0" indent="0">
              <a:buNone/>
            </a:pPr>
            <a:r>
              <a:rPr lang="ja-JP" altLang="en-US" dirty="0"/>
              <a:t>　詳細：インターンや授業などの課題に対して、どのタスクにどのくらい時間をかけるかが難しい。</a:t>
            </a:r>
            <a:endParaRPr lang="en-US" altLang="ja-JP" dirty="0"/>
          </a:p>
          <a:p>
            <a:pPr marL="0" indent="0">
              <a:buNone/>
            </a:pPr>
            <a:r>
              <a:rPr lang="ja-JP" altLang="en-US" dirty="0"/>
              <a:t>　自分が一つの仕事に対して、何点を出したいか、出す必要があるかを考える必要あり。</a:t>
            </a:r>
            <a:endParaRPr lang="en-US" altLang="ja-JP" dirty="0"/>
          </a:p>
          <a:p>
            <a:pPr marL="0" indent="0">
              <a:buNone/>
            </a:pPr>
            <a:r>
              <a:rPr kumimoji="1" lang="ja-JP" altLang="en-US" dirty="0"/>
              <a:t>　例：インターンの</a:t>
            </a:r>
            <a:r>
              <a:rPr kumimoji="1" lang="en-US" altLang="ja-JP" dirty="0"/>
              <a:t>manual</a:t>
            </a:r>
            <a:r>
              <a:rPr kumimoji="1" lang="ja-JP" altLang="en-US" dirty="0"/>
              <a:t>作り　</a:t>
            </a:r>
            <a:r>
              <a:rPr kumimoji="1" lang="en-US" altLang="ja-JP" dirty="0"/>
              <a:t>80</a:t>
            </a:r>
            <a:r>
              <a:rPr kumimoji="1" lang="ja-JP" altLang="en-US" dirty="0"/>
              <a:t>点</a:t>
            </a:r>
            <a:endParaRPr kumimoji="1" lang="en-US" altLang="ja-JP" dirty="0"/>
          </a:p>
          <a:p>
            <a:pPr marL="0" indent="0">
              <a:buNone/>
            </a:pPr>
            <a:r>
              <a:rPr lang="ja-JP" altLang="en-US" dirty="0"/>
              <a:t>　　　学校の先生のお手伝い（</a:t>
            </a:r>
            <a:r>
              <a:rPr lang="en-US" altLang="ja-JP" dirty="0"/>
              <a:t>TA </a:t>
            </a:r>
            <a:r>
              <a:rPr lang="ja-JP" altLang="en-US" dirty="0"/>
              <a:t>採点　</a:t>
            </a:r>
            <a:r>
              <a:rPr lang="en-US" altLang="ja-JP" dirty="0"/>
              <a:t>60</a:t>
            </a:r>
            <a:r>
              <a:rPr lang="ja-JP" altLang="en-US" dirty="0"/>
              <a:t>点）</a:t>
            </a:r>
            <a:endParaRPr lang="en-US" altLang="ja-JP" dirty="0"/>
          </a:p>
          <a:p>
            <a:pPr marL="0" indent="0">
              <a:buNone/>
            </a:pPr>
            <a:r>
              <a:rPr kumimoji="1" lang="ja-JP" altLang="en-US" dirty="0"/>
              <a:t>　</a:t>
            </a:r>
            <a:r>
              <a:rPr lang="ja-JP" altLang="en-US" dirty="0"/>
              <a:t>一番点数を取りたいものを最大</a:t>
            </a:r>
            <a:r>
              <a:rPr lang="en-US" altLang="ja-JP" dirty="0"/>
              <a:t>2</a:t>
            </a:r>
            <a:r>
              <a:rPr lang="ja-JP" altLang="en-US" dirty="0"/>
              <a:t>つ決める</a:t>
            </a:r>
            <a:endParaRPr lang="en-US" altLang="ja-JP" dirty="0"/>
          </a:p>
          <a:p>
            <a:pPr marL="0" indent="0">
              <a:buNone/>
            </a:pPr>
            <a:r>
              <a:rPr lang="ja-JP" altLang="en-US" dirty="0"/>
              <a:t>なぜ</a:t>
            </a:r>
            <a:r>
              <a:rPr lang="en-US" altLang="ja-JP" dirty="0"/>
              <a:t>2</a:t>
            </a:r>
            <a:r>
              <a:rPr lang="ja-JP" altLang="en-US" dirty="0"/>
              <a:t>つか</a:t>
            </a:r>
            <a:endParaRPr lang="en-US" altLang="ja-JP" dirty="0"/>
          </a:p>
          <a:p>
            <a:pPr marL="0" indent="0">
              <a:buNone/>
            </a:pPr>
            <a:r>
              <a:rPr kumimoji="1" lang="ja-JP" altLang="en-US" dirty="0"/>
              <a:t>　二ついじょう</a:t>
            </a:r>
          </a:p>
        </p:txBody>
      </p:sp>
    </p:spTree>
    <p:extLst>
      <p:ext uri="{BB962C8B-B14F-4D97-AF65-F5344CB8AC3E}">
        <p14:creationId xmlns:p14="http://schemas.microsoft.com/office/powerpoint/2010/main" val="3685973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CB701-A9B0-42C5-93FF-77BF195F171F}"/>
              </a:ext>
            </a:extLst>
          </p:cNvPr>
          <p:cNvSpPr>
            <a:spLocks noGrp="1"/>
          </p:cNvSpPr>
          <p:nvPr>
            <p:ph type="title"/>
          </p:nvPr>
        </p:nvSpPr>
        <p:spPr/>
        <p:txBody>
          <a:bodyPr/>
          <a:lstStyle/>
          <a:p>
            <a:r>
              <a:rPr lang="ja-JP" altLang="en-US" dirty="0"/>
              <a:t>大手企業、中小企業、ベンチャー企業</a:t>
            </a:r>
            <a:endParaRPr kumimoji="1" lang="ja-JP" altLang="en-US" dirty="0"/>
          </a:p>
        </p:txBody>
      </p:sp>
      <p:sp>
        <p:nvSpPr>
          <p:cNvPr id="3" name="コンテンツ プレースホルダー 2">
            <a:extLst>
              <a:ext uri="{FF2B5EF4-FFF2-40B4-BE49-F238E27FC236}">
                <a16:creationId xmlns:a16="http://schemas.microsoft.com/office/drawing/2014/main" id="{C4922BAE-4C8D-44FB-AC0D-0BA149265458}"/>
              </a:ext>
            </a:extLst>
          </p:cNvPr>
          <p:cNvSpPr>
            <a:spLocks noGrp="1"/>
          </p:cNvSpPr>
          <p:nvPr>
            <p:ph idx="1"/>
          </p:nvPr>
        </p:nvSpPr>
        <p:spPr/>
        <p:txBody>
          <a:bodyPr>
            <a:normAutofit fontScale="55000" lnSpcReduction="20000"/>
          </a:bodyPr>
          <a:lstStyle/>
          <a:p>
            <a:r>
              <a:rPr kumimoji="1" lang="ja-JP" altLang="en-US" b="1" dirty="0"/>
              <a:t>大手企業</a:t>
            </a:r>
            <a:endParaRPr kumimoji="1" lang="en-US" altLang="ja-JP" b="1" dirty="0"/>
          </a:p>
          <a:p>
            <a:pPr marL="0" indent="0">
              <a:buNone/>
            </a:pPr>
            <a:r>
              <a:rPr lang="ja-JP" altLang="en-US" dirty="0"/>
              <a:t>　</a:t>
            </a:r>
            <a:r>
              <a:rPr lang="ja-JP" altLang="en-US" b="1" dirty="0"/>
              <a:t>メリット：</a:t>
            </a:r>
            <a:endParaRPr kumimoji="1" lang="en-US" altLang="ja-JP" b="1" dirty="0"/>
          </a:p>
          <a:p>
            <a:pPr marL="0" indent="0">
              <a:buNone/>
            </a:pPr>
            <a:r>
              <a:rPr lang="ja-JP" altLang="en-US" dirty="0"/>
              <a:t>　　安定、教育制度がしっかりしている、給料がいい。同期がいる（モチベーションアップ）</a:t>
            </a:r>
            <a:endParaRPr lang="en-US" altLang="ja-JP" dirty="0"/>
          </a:p>
          <a:p>
            <a:pPr marL="0" indent="0">
              <a:buNone/>
            </a:pPr>
            <a:r>
              <a:rPr lang="ja-JP" altLang="en-US" dirty="0"/>
              <a:t>　</a:t>
            </a:r>
            <a:r>
              <a:rPr lang="ja-JP" altLang="en-US" b="1" dirty="0"/>
              <a:t>デメリット：</a:t>
            </a:r>
            <a:endParaRPr lang="en-US" altLang="ja-JP" b="1" dirty="0"/>
          </a:p>
          <a:p>
            <a:pPr marL="0" indent="0">
              <a:buNone/>
            </a:pPr>
            <a:r>
              <a:rPr lang="ja-JP" altLang="en-US" dirty="0"/>
              <a:t>　　全作業に携われない　同期との競争があること。　縦とのつながりが薄い。</a:t>
            </a:r>
            <a:endParaRPr lang="en-US" altLang="ja-JP" dirty="0"/>
          </a:p>
          <a:p>
            <a:r>
              <a:rPr lang="ja-JP" altLang="en-US" b="1" dirty="0"/>
              <a:t>中小企業</a:t>
            </a:r>
            <a:endParaRPr lang="en-US" altLang="ja-JP" b="1" dirty="0"/>
          </a:p>
          <a:p>
            <a:pPr marL="0" indent="0">
              <a:buNone/>
            </a:pPr>
            <a:r>
              <a:rPr lang="ja-JP" altLang="en-US" dirty="0"/>
              <a:t>　</a:t>
            </a:r>
            <a:r>
              <a:rPr lang="ja-JP" altLang="en-US" b="1" dirty="0"/>
              <a:t>メリット：</a:t>
            </a:r>
            <a:endParaRPr lang="en-US" altLang="ja-JP" b="1" dirty="0"/>
          </a:p>
          <a:p>
            <a:pPr marL="0" indent="0">
              <a:buNone/>
            </a:pPr>
            <a:r>
              <a:rPr lang="ja-JP" altLang="en-US" dirty="0"/>
              <a:t>　　すべての作業に携われる。頭を使わなくていい。</a:t>
            </a:r>
            <a:endParaRPr lang="en-US" altLang="ja-JP" dirty="0"/>
          </a:p>
          <a:p>
            <a:pPr marL="0" indent="0">
              <a:buNone/>
            </a:pPr>
            <a:r>
              <a:rPr lang="ja-JP" altLang="en-US" dirty="0"/>
              <a:t>　</a:t>
            </a:r>
            <a:r>
              <a:rPr lang="ja-JP" altLang="en-US" b="1" dirty="0"/>
              <a:t>デメリット：</a:t>
            </a:r>
            <a:endParaRPr lang="en-US" altLang="ja-JP" b="1" dirty="0"/>
          </a:p>
          <a:p>
            <a:pPr marL="0" indent="0">
              <a:buNone/>
            </a:pPr>
            <a:r>
              <a:rPr lang="ja-JP" altLang="en-US" dirty="0"/>
              <a:t>　　同期の人数が少ない　給料が安い、基本的に仕事が下うけ</a:t>
            </a:r>
            <a:endParaRPr lang="en-US" altLang="ja-JP" dirty="0"/>
          </a:p>
          <a:p>
            <a:r>
              <a:rPr lang="ja-JP" altLang="en-US" b="1" dirty="0"/>
              <a:t>ベンチャー企業　</a:t>
            </a:r>
            <a:endParaRPr lang="en-US" altLang="ja-JP" b="1" dirty="0"/>
          </a:p>
          <a:p>
            <a:pPr marL="0" indent="0">
              <a:buNone/>
            </a:pPr>
            <a:r>
              <a:rPr lang="ja-JP" altLang="en-US" b="1" dirty="0"/>
              <a:t>　メリット：</a:t>
            </a:r>
            <a:endParaRPr lang="en-US" altLang="ja-JP" b="1" dirty="0"/>
          </a:p>
          <a:p>
            <a:pPr marL="0" indent="0">
              <a:buNone/>
            </a:pPr>
            <a:r>
              <a:rPr lang="ja-JP" altLang="en-US" b="1" dirty="0"/>
              <a:t>　</a:t>
            </a:r>
            <a:r>
              <a:rPr lang="ja-JP" altLang="en-US" dirty="0"/>
              <a:t>コアタイムがない、縦との関係性が近い、一からものずくりできる、確実なスキルアップできる</a:t>
            </a:r>
            <a:endParaRPr lang="en-US" altLang="ja-JP" b="1" dirty="0"/>
          </a:p>
          <a:p>
            <a:pPr marL="0" indent="0">
              <a:buNone/>
            </a:pPr>
            <a:r>
              <a:rPr lang="ja-JP" altLang="en-US" b="1"/>
              <a:t>　デメリット：</a:t>
            </a:r>
            <a:endParaRPr lang="en-US" altLang="ja-JP" b="1" dirty="0"/>
          </a:p>
          <a:p>
            <a:pPr marL="0" indent="0">
              <a:buNone/>
            </a:pPr>
            <a:r>
              <a:rPr lang="ja-JP" altLang="en-US" dirty="0"/>
              <a:t>　同期がいない、自分で全て自主的にやる必要がある、研修なし、給料がなぞ、睡眠時間</a:t>
            </a:r>
            <a:r>
              <a:rPr lang="en-US" altLang="ja-JP" dirty="0"/>
              <a:t>3</a:t>
            </a:r>
            <a:r>
              <a:rPr lang="ja-JP" altLang="en-US" dirty="0"/>
              <a:t>時間</a:t>
            </a:r>
            <a:endParaRPr lang="en-US" altLang="ja-JP" dirty="0"/>
          </a:p>
          <a:p>
            <a:endParaRPr kumimoji="1" lang="ja-JP" altLang="en-US" dirty="0"/>
          </a:p>
        </p:txBody>
      </p:sp>
    </p:spTree>
    <p:extLst>
      <p:ext uri="{BB962C8B-B14F-4D97-AF65-F5344CB8AC3E}">
        <p14:creationId xmlns:p14="http://schemas.microsoft.com/office/powerpoint/2010/main" val="2647323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FB618-D790-47AF-A8EC-EDEF21FA6A68}"/>
              </a:ext>
            </a:extLst>
          </p:cNvPr>
          <p:cNvSpPr>
            <a:spLocks noGrp="1"/>
          </p:cNvSpPr>
          <p:nvPr>
            <p:ph type="title"/>
          </p:nvPr>
        </p:nvSpPr>
        <p:spPr/>
        <p:txBody>
          <a:bodyPr/>
          <a:lstStyle/>
          <a:p>
            <a:r>
              <a:rPr kumimoji="1" lang="ja-JP" altLang="en-US" dirty="0"/>
              <a:t>行きたい会社に関して</a:t>
            </a:r>
          </a:p>
        </p:txBody>
      </p:sp>
      <p:sp>
        <p:nvSpPr>
          <p:cNvPr id="3" name="コンテンツ プレースホルダー 2">
            <a:extLst>
              <a:ext uri="{FF2B5EF4-FFF2-40B4-BE49-F238E27FC236}">
                <a16:creationId xmlns:a16="http://schemas.microsoft.com/office/drawing/2014/main" id="{CA4CAC2B-7BB0-4F56-A95C-546CD0B0DA05}"/>
              </a:ext>
            </a:extLst>
          </p:cNvPr>
          <p:cNvSpPr>
            <a:spLocks noGrp="1"/>
          </p:cNvSpPr>
          <p:nvPr>
            <p:ph idx="1"/>
          </p:nvPr>
        </p:nvSpPr>
        <p:spPr/>
        <p:txBody>
          <a:bodyPr/>
          <a:lstStyle/>
          <a:p>
            <a:r>
              <a:rPr kumimoji="1" lang="en-US" altLang="ja-JP" dirty="0" err="1"/>
              <a:t>Alche</a:t>
            </a:r>
            <a:r>
              <a:rPr kumimoji="1" lang="ja-JP" altLang="en-US" dirty="0"/>
              <a:t>株式会社（デジタルアートでヒット）</a:t>
            </a:r>
            <a:endParaRPr kumimoji="1" lang="en-US" altLang="ja-JP" dirty="0"/>
          </a:p>
          <a:p>
            <a:r>
              <a:rPr lang="ja-JP" altLang="en-US" dirty="0"/>
              <a:t>チームラボ株式会社</a:t>
            </a:r>
            <a:endParaRPr lang="en-US" altLang="ja-JP" dirty="0"/>
          </a:p>
          <a:p>
            <a:r>
              <a:rPr kumimoji="1" lang="en-US" altLang="ja-JP" dirty="0"/>
              <a:t>ALSOCK</a:t>
            </a:r>
          </a:p>
          <a:p>
            <a:r>
              <a:rPr kumimoji="1" lang="ja-JP" altLang="en-US" dirty="0"/>
              <a:t>三菱電機株式会社（姫電）</a:t>
            </a:r>
            <a:endParaRPr kumimoji="1" lang="en-US" altLang="ja-JP" dirty="0"/>
          </a:p>
          <a:p>
            <a:pPr marL="0" indent="0">
              <a:buNone/>
            </a:pPr>
            <a:r>
              <a:rPr lang="ja-JP" altLang="en-US" dirty="0"/>
              <a:t>行きたい会社理由</a:t>
            </a:r>
            <a:endParaRPr lang="en-US" altLang="ja-JP" dirty="0"/>
          </a:p>
          <a:p>
            <a:pPr marL="0" indent="0">
              <a:buNone/>
            </a:pPr>
            <a:r>
              <a:rPr kumimoji="1" lang="ja-JP" altLang="en-US" dirty="0"/>
              <a:t>　就活の軸に二つヒットしたものがあれば</a:t>
            </a:r>
            <a:r>
              <a:rPr kumimoji="1" lang="en-US" altLang="ja-JP"/>
              <a:t>OK</a:t>
            </a:r>
            <a:endParaRPr kumimoji="1" lang="ja-JP" altLang="en-US" dirty="0"/>
          </a:p>
        </p:txBody>
      </p:sp>
    </p:spTree>
    <p:extLst>
      <p:ext uri="{BB962C8B-B14F-4D97-AF65-F5344CB8AC3E}">
        <p14:creationId xmlns:p14="http://schemas.microsoft.com/office/powerpoint/2010/main" val="77515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7F4A6-2B7F-4F61-BC3F-310C3BA4EF94}"/>
              </a:ext>
            </a:extLst>
          </p:cNvPr>
          <p:cNvSpPr>
            <a:spLocks noGrp="1"/>
          </p:cNvSpPr>
          <p:nvPr>
            <p:ph type="title"/>
          </p:nvPr>
        </p:nvSpPr>
        <p:spPr/>
        <p:txBody>
          <a:bodyPr/>
          <a:lstStyle/>
          <a:p>
            <a:r>
              <a:rPr kumimoji="1" lang="ja-JP" altLang="en-US" b="1" dirty="0"/>
              <a:t>幼少期に苦しかったこと（中学編）</a:t>
            </a:r>
          </a:p>
        </p:txBody>
      </p:sp>
      <p:sp>
        <p:nvSpPr>
          <p:cNvPr id="3" name="コンテンツ プレースホルダー 2">
            <a:extLst>
              <a:ext uri="{FF2B5EF4-FFF2-40B4-BE49-F238E27FC236}">
                <a16:creationId xmlns:a16="http://schemas.microsoft.com/office/drawing/2014/main" id="{5EFF16AB-1681-4FDF-A39F-05D179FEDF1A}"/>
              </a:ext>
            </a:extLst>
          </p:cNvPr>
          <p:cNvSpPr>
            <a:spLocks noGrp="1"/>
          </p:cNvSpPr>
          <p:nvPr>
            <p:ph idx="1"/>
          </p:nvPr>
        </p:nvSpPr>
        <p:spPr/>
        <p:txBody>
          <a:bodyPr>
            <a:normAutofit fontScale="92500" lnSpcReduction="10000"/>
          </a:bodyPr>
          <a:lstStyle/>
          <a:p>
            <a:r>
              <a:rPr lang="ja-JP" altLang="en-US" sz="1500" dirty="0">
                <a:solidFill>
                  <a:srgbClr val="FF0000"/>
                </a:solidFill>
              </a:rPr>
              <a:t>中学の部活（剣道）</a:t>
            </a:r>
            <a:endParaRPr lang="en-US" altLang="ja-JP" sz="1500" dirty="0">
              <a:solidFill>
                <a:srgbClr val="FF0000"/>
              </a:solidFill>
            </a:endParaRPr>
          </a:p>
          <a:p>
            <a:pPr marL="0" indent="0">
              <a:buNone/>
            </a:pPr>
            <a:r>
              <a:rPr lang="ja-JP" altLang="en-US" sz="1400" dirty="0"/>
              <a:t>　大変だったこと</a:t>
            </a:r>
            <a:endParaRPr lang="en-US" altLang="ja-JP" sz="1400" dirty="0"/>
          </a:p>
          <a:p>
            <a:pPr marL="0" indent="0">
              <a:buNone/>
            </a:pPr>
            <a:r>
              <a:rPr lang="ja-JP" altLang="en-US" sz="1400" dirty="0"/>
              <a:t>　　</a:t>
            </a:r>
            <a:r>
              <a:rPr lang="en-US" altLang="ja-JP" sz="1400" dirty="0"/>
              <a:t>=&gt; </a:t>
            </a:r>
            <a:r>
              <a:rPr lang="ja-JP" altLang="en-US" sz="1400" dirty="0"/>
              <a:t>普段の練習（かかり稽古・素振り</a:t>
            </a:r>
            <a:r>
              <a:rPr lang="en-US" altLang="ja-JP" sz="1400" dirty="0"/>
              <a:t>1000</a:t>
            </a:r>
            <a:r>
              <a:rPr lang="ja-JP" altLang="en-US" sz="1400" dirty="0"/>
              <a:t>）</a:t>
            </a:r>
            <a:endParaRPr lang="en-US" altLang="ja-JP" sz="1400" dirty="0"/>
          </a:p>
          <a:p>
            <a:pPr marL="0" indent="0">
              <a:buNone/>
            </a:pPr>
            <a:r>
              <a:rPr lang="ja-JP" altLang="en-US" sz="1400" dirty="0"/>
              <a:t>　なぜ、大変だったのか？</a:t>
            </a:r>
            <a:endParaRPr lang="en-US" altLang="ja-JP" sz="1400" dirty="0"/>
          </a:p>
          <a:p>
            <a:pPr marL="0" indent="0">
              <a:buNone/>
            </a:pPr>
            <a:r>
              <a:rPr lang="ja-JP" altLang="en-US" sz="1400" dirty="0"/>
              <a:t>　　</a:t>
            </a:r>
            <a:r>
              <a:rPr lang="en-US" altLang="ja-JP" sz="1400" dirty="0"/>
              <a:t>=&gt; </a:t>
            </a:r>
            <a:r>
              <a:rPr lang="ja-JP" altLang="en-US" sz="1400" dirty="0"/>
              <a:t>かかり稽古は特に先輩からの突きがあったから</a:t>
            </a:r>
            <a:endParaRPr lang="en-US" altLang="ja-JP" sz="1400" dirty="0"/>
          </a:p>
          <a:p>
            <a:pPr marL="0" indent="0">
              <a:buNone/>
            </a:pPr>
            <a:r>
              <a:rPr lang="ja-JP" altLang="en-US" sz="1400" dirty="0"/>
              <a:t>　　　　痛い、疲れるから。（先輩のやさしさを感じないから）</a:t>
            </a:r>
            <a:endParaRPr lang="en-US" altLang="ja-JP" sz="1400" dirty="0"/>
          </a:p>
          <a:p>
            <a:pPr marL="0" indent="0">
              <a:buNone/>
            </a:pPr>
            <a:r>
              <a:rPr lang="ja-JP" altLang="en-US" sz="1400" dirty="0"/>
              <a:t>　　</a:t>
            </a:r>
            <a:r>
              <a:rPr lang="en-US" altLang="ja-JP" sz="1400" dirty="0"/>
              <a:t>=&gt; </a:t>
            </a:r>
            <a:r>
              <a:rPr lang="ja-JP" altLang="en-US" sz="1400" dirty="0"/>
              <a:t>素振りは、腕が取れそうに取れそうになるから、体力的にきつかったから</a:t>
            </a:r>
            <a:endParaRPr lang="en-US" altLang="ja-JP" sz="1400" dirty="0"/>
          </a:p>
          <a:p>
            <a:pPr marL="0" indent="0">
              <a:buNone/>
            </a:pPr>
            <a:r>
              <a:rPr lang="ja-JP" altLang="en-US" sz="1400" dirty="0"/>
              <a:t>　なぜ、やめなかったのか？</a:t>
            </a:r>
            <a:endParaRPr lang="en-US" altLang="ja-JP" sz="1400" dirty="0"/>
          </a:p>
          <a:p>
            <a:pPr marL="0" indent="0">
              <a:buNone/>
            </a:pPr>
            <a:r>
              <a:rPr lang="ja-JP" altLang="en-US" sz="1400" dirty="0"/>
              <a:t>　　</a:t>
            </a:r>
            <a:r>
              <a:rPr lang="en-US" altLang="ja-JP" sz="1400" b="1" dirty="0"/>
              <a:t>=&gt; </a:t>
            </a:r>
            <a:r>
              <a:rPr lang="ja-JP" altLang="en-US" sz="1400" b="1" dirty="0"/>
              <a:t>みんなやめてなかったから、ここでやめたら仲間との関係性が終わると思ったから、</a:t>
            </a:r>
            <a:endParaRPr lang="en-US" altLang="ja-JP" sz="1400" b="1" dirty="0"/>
          </a:p>
          <a:p>
            <a:pPr marL="0" indent="0">
              <a:buNone/>
            </a:pPr>
            <a:r>
              <a:rPr lang="ja-JP" altLang="en-US" sz="1400" b="1" dirty="0"/>
              <a:t>　　　部活終わった後のみんなとの今日も頑張ったよなという語りが好きだったから</a:t>
            </a:r>
            <a:endParaRPr lang="en-US" altLang="ja-JP" sz="1400" b="1" dirty="0"/>
          </a:p>
          <a:p>
            <a:pPr marL="0" indent="0">
              <a:buNone/>
            </a:pPr>
            <a:r>
              <a:rPr lang="ja-JP" altLang="en-US" sz="1400" b="1" dirty="0"/>
              <a:t>　　　</a:t>
            </a:r>
            <a:r>
              <a:rPr lang="ja-JP" altLang="en-US" sz="1400" dirty="0"/>
              <a:t>ここまで頑張ってきて辞めるのがもったいないと思ったから、部活を辞めたら何も自分には残らないと思ったから。</a:t>
            </a:r>
            <a:endParaRPr lang="en-US" altLang="ja-JP" sz="1400" dirty="0"/>
          </a:p>
          <a:p>
            <a:pPr marL="0" indent="0">
              <a:buNone/>
            </a:pPr>
            <a:r>
              <a:rPr lang="ja-JP" altLang="en-US" sz="1400" dirty="0"/>
              <a:t>　　　仲間が好きだったから</a:t>
            </a:r>
            <a:endParaRPr lang="en-US" altLang="ja-JP" sz="1400" dirty="0"/>
          </a:p>
          <a:p>
            <a:pPr marL="0" indent="0">
              <a:buNone/>
            </a:pPr>
            <a:r>
              <a:rPr lang="ja-JP" altLang="en-US" sz="1400" dirty="0"/>
              <a:t>　なぜ、仲間が好きなの？</a:t>
            </a:r>
            <a:endParaRPr lang="en-US" altLang="ja-JP" sz="1400" dirty="0"/>
          </a:p>
          <a:p>
            <a:pPr marL="0" indent="0">
              <a:buNone/>
            </a:pPr>
            <a:r>
              <a:rPr lang="ja-JP" altLang="en-US" sz="1400" dirty="0"/>
              <a:t>　　</a:t>
            </a:r>
            <a:r>
              <a:rPr lang="en-US" altLang="ja-JP" sz="1400" dirty="0"/>
              <a:t>=&gt; </a:t>
            </a:r>
            <a:r>
              <a:rPr lang="ja-JP" altLang="en-US" sz="1400" dirty="0"/>
              <a:t>自分のくだらないことに対して、みんな笑ってくれるから。みんな優しい。</a:t>
            </a:r>
            <a:endParaRPr lang="en-US" altLang="ja-JP" sz="1400" dirty="0"/>
          </a:p>
          <a:p>
            <a:pPr marL="0" indent="0">
              <a:buNone/>
            </a:pPr>
            <a:r>
              <a:rPr lang="ja-JP" altLang="en-US" sz="1400" dirty="0"/>
              <a:t>　　　　自分がつらい時に、頑張れと応援してくれるから</a:t>
            </a:r>
            <a:endParaRPr lang="en-US" altLang="ja-JP" sz="1400" dirty="0"/>
          </a:p>
        </p:txBody>
      </p:sp>
    </p:spTree>
    <p:extLst>
      <p:ext uri="{BB962C8B-B14F-4D97-AF65-F5344CB8AC3E}">
        <p14:creationId xmlns:p14="http://schemas.microsoft.com/office/powerpoint/2010/main" val="51376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1E248-2E96-4658-A66B-5A9DF9D60990}"/>
              </a:ext>
            </a:extLst>
          </p:cNvPr>
          <p:cNvSpPr>
            <a:spLocks noGrp="1"/>
          </p:cNvSpPr>
          <p:nvPr>
            <p:ph type="title"/>
          </p:nvPr>
        </p:nvSpPr>
        <p:spPr/>
        <p:txBody>
          <a:bodyPr/>
          <a:lstStyle/>
          <a:p>
            <a:r>
              <a:rPr kumimoji="1" lang="ja-JP" altLang="en-US" b="1" dirty="0"/>
              <a:t>高校時代苦しかったこと</a:t>
            </a:r>
          </a:p>
        </p:txBody>
      </p:sp>
      <p:sp>
        <p:nvSpPr>
          <p:cNvPr id="3" name="コンテンツ プレースホルダー 2">
            <a:extLst>
              <a:ext uri="{FF2B5EF4-FFF2-40B4-BE49-F238E27FC236}">
                <a16:creationId xmlns:a16="http://schemas.microsoft.com/office/drawing/2014/main" id="{58ABB121-81D1-48D8-A237-90F9D11FEB11}"/>
              </a:ext>
            </a:extLst>
          </p:cNvPr>
          <p:cNvSpPr>
            <a:spLocks noGrp="1"/>
          </p:cNvSpPr>
          <p:nvPr>
            <p:ph idx="1"/>
          </p:nvPr>
        </p:nvSpPr>
        <p:spPr>
          <a:xfrm>
            <a:off x="418750" y="1573955"/>
            <a:ext cx="11594284" cy="4351338"/>
          </a:xfrm>
        </p:spPr>
        <p:txBody>
          <a:bodyPr>
            <a:normAutofit/>
          </a:bodyPr>
          <a:lstStyle/>
          <a:p>
            <a:r>
              <a:rPr kumimoji="1" lang="ja-JP" altLang="en-US" sz="1600" dirty="0"/>
              <a:t>部活（バスケ）</a:t>
            </a:r>
            <a:endParaRPr kumimoji="1" lang="en-US" altLang="ja-JP" sz="1600" dirty="0"/>
          </a:p>
          <a:p>
            <a:pPr marL="0" indent="0">
              <a:buNone/>
            </a:pPr>
            <a:r>
              <a:rPr lang="ja-JP" altLang="en-US" sz="1600" dirty="0"/>
              <a:t>　普段の練習、部室にいるとき</a:t>
            </a:r>
            <a:endParaRPr lang="en-US" altLang="ja-JP" sz="1600" dirty="0"/>
          </a:p>
          <a:p>
            <a:r>
              <a:rPr lang="ja-JP" altLang="en-US" sz="1600" dirty="0"/>
              <a:t>理由は？</a:t>
            </a:r>
            <a:endParaRPr lang="en-US" altLang="ja-JP" sz="1600" dirty="0"/>
          </a:p>
          <a:p>
            <a:pPr marL="0" indent="0">
              <a:buNone/>
            </a:pPr>
            <a:r>
              <a:rPr lang="ja-JP" altLang="en-US" sz="1600" dirty="0"/>
              <a:t>　練習</a:t>
            </a:r>
            <a:endParaRPr lang="en-US" altLang="ja-JP" sz="1600" dirty="0"/>
          </a:p>
          <a:p>
            <a:pPr marL="0" indent="0">
              <a:buNone/>
            </a:pPr>
            <a:r>
              <a:rPr kumimoji="1" lang="ja-JP" altLang="en-US" sz="1600" dirty="0"/>
              <a:t>　初心者からはじめ、練習についていけない（体力的：ランニング・技術的：ボールさばき）</a:t>
            </a:r>
            <a:endParaRPr kumimoji="1" lang="en-US" altLang="ja-JP" sz="1600" dirty="0"/>
          </a:p>
          <a:p>
            <a:pPr marL="0" indent="0">
              <a:buNone/>
            </a:pPr>
            <a:r>
              <a:rPr lang="ja-JP" altLang="en-US" sz="1600" dirty="0"/>
              <a:t>　下手すぎて、先輩の足をひぱってしまい、イライラさせてしまう</a:t>
            </a:r>
            <a:r>
              <a:rPr kumimoji="1" lang="ja-JP" altLang="en-US" sz="1600" dirty="0"/>
              <a:t>　</a:t>
            </a:r>
            <a:endParaRPr kumimoji="1" lang="en-US" altLang="ja-JP" sz="1600" dirty="0"/>
          </a:p>
          <a:p>
            <a:r>
              <a:rPr lang="ja-JP" altLang="en-US" sz="1600" dirty="0"/>
              <a:t>なぜ</a:t>
            </a:r>
            <a:r>
              <a:rPr lang="en-US" altLang="ja-JP" sz="1600" dirty="0"/>
              <a:t>3</a:t>
            </a:r>
            <a:r>
              <a:rPr lang="ja-JP" altLang="en-US" sz="1600" dirty="0"/>
              <a:t>年間続けてこれたのか？</a:t>
            </a:r>
            <a:endParaRPr lang="en-US" altLang="ja-JP" sz="1600" dirty="0"/>
          </a:p>
          <a:p>
            <a:pPr marL="0" indent="0">
              <a:buNone/>
            </a:pPr>
            <a:r>
              <a:rPr lang="ja-JP" altLang="en-US" sz="1600" dirty="0"/>
              <a:t>　中学の部活の影響がきっかけ</a:t>
            </a:r>
            <a:endParaRPr lang="en-US" altLang="ja-JP" sz="1600" dirty="0"/>
          </a:p>
          <a:p>
            <a:pPr marL="0" indent="0">
              <a:buNone/>
            </a:pPr>
            <a:r>
              <a:rPr lang="ja-JP" altLang="en-US" sz="1600" dirty="0"/>
              <a:t>　諦めないでやっていれば、必ず報われる（誰かに褒められる）時が必ず来ると知っていたから。</a:t>
            </a:r>
            <a:endParaRPr lang="en-US" altLang="ja-JP" sz="1600" dirty="0"/>
          </a:p>
          <a:p>
            <a:pPr marL="0" indent="0">
              <a:buNone/>
            </a:pPr>
            <a:r>
              <a:rPr lang="ja-JP" altLang="en-US" sz="1600" dirty="0"/>
              <a:t>　同期でやさしいやつが支えてくれたから（同情してくれたから）</a:t>
            </a:r>
            <a:endParaRPr lang="en-US" altLang="ja-JP" sz="1600" dirty="0"/>
          </a:p>
          <a:p>
            <a:r>
              <a:rPr lang="ja-JP" altLang="en-US" sz="1600" dirty="0"/>
              <a:t>結果</a:t>
            </a:r>
            <a:endParaRPr lang="en-US" altLang="ja-JP" sz="1600" dirty="0"/>
          </a:p>
          <a:p>
            <a:pPr marL="0" indent="0">
              <a:buNone/>
            </a:pPr>
            <a:r>
              <a:rPr lang="ja-JP" altLang="en-US" sz="1600" dirty="0"/>
              <a:t>　高校２年の夏で試合に出してもらえるようになり、少しずつ先輩からアドバイスや頑張っているなといわれるようになった。</a:t>
            </a:r>
            <a:endParaRPr lang="en-US" altLang="ja-JP" sz="1600" dirty="0"/>
          </a:p>
        </p:txBody>
      </p:sp>
    </p:spTree>
    <p:extLst>
      <p:ext uri="{BB962C8B-B14F-4D97-AF65-F5344CB8AC3E}">
        <p14:creationId xmlns:p14="http://schemas.microsoft.com/office/powerpoint/2010/main" val="414365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603E-39D2-4732-B0DF-C994EA15A2B3}"/>
              </a:ext>
            </a:extLst>
          </p:cNvPr>
          <p:cNvSpPr>
            <a:spLocks noGrp="1"/>
          </p:cNvSpPr>
          <p:nvPr>
            <p:ph type="title"/>
          </p:nvPr>
        </p:nvSpPr>
        <p:spPr/>
        <p:txBody>
          <a:bodyPr/>
          <a:lstStyle/>
          <a:p>
            <a:r>
              <a:rPr kumimoji="1" lang="ja-JP" altLang="en-US" b="1" dirty="0"/>
              <a:t>高校時代苦しかったこと</a:t>
            </a:r>
            <a:endParaRPr kumimoji="1" lang="ja-JP" altLang="en-US" dirty="0"/>
          </a:p>
        </p:txBody>
      </p:sp>
      <p:sp>
        <p:nvSpPr>
          <p:cNvPr id="3" name="コンテンツ プレースホルダー 2">
            <a:extLst>
              <a:ext uri="{FF2B5EF4-FFF2-40B4-BE49-F238E27FC236}">
                <a16:creationId xmlns:a16="http://schemas.microsoft.com/office/drawing/2014/main" id="{BF8337A5-CBC5-4504-8EEB-67F698B327FE}"/>
              </a:ext>
            </a:extLst>
          </p:cNvPr>
          <p:cNvSpPr>
            <a:spLocks noGrp="1"/>
          </p:cNvSpPr>
          <p:nvPr>
            <p:ph idx="1"/>
          </p:nvPr>
        </p:nvSpPr>
        <p:spPr/>
        <p:txBody>
          <a:bodyPr>
            <a:normAutofit/>
          </a:bodyPr>
          <a:lstStyle/>
          <a:p>
            <a:r>
              <a:rPr kumimoji="1" lang="ja-JP" altLang="en-US" sz="1800" dirty="0"/>
              <a:t>学んだこと</a:t>
            </a:r>
            <a:endParaRPr kumimoji="1" lang="en-US" altLang="ja-JP" sz="1800" dirty="0"/>
          </a:p>
          <a:p>
            <a:pPr marL="0" indent="0">
              <a:buNone/>
            </a:pPr>
            <a:r>
              <a:rPr lang="ja-JP" altLang="en-US" sz="1800" dirty="0"/>
              <a:t>　頑張っていれば、必ず報われる時が来る。</a:t>
            </a:r>
            <a:endParaRPr lang="en-US" altLang="ja-JP" sz="1800" dirty="0"/>
          </a:p>
          <a:p>
            <a:pPr marL="0" indent="0">
              <a:buNone/>
            </a:pPr>
            <a:r>
              <a:rPr kumimoji="1" lang="ja-JP" altLang="en-US" sz="1800" dirty="0"/>
              <a:t>　大変な練習程、やりきることができれば、終わった後必ず、絆が生まれること。</a:t>
            </a:r>
          </a:p>
        </p:txBody>
      </p:sp>
    </p:spTree>
    <p:extLst>
      <p:ext uri="{BB962C8B-B14F-4D97-AF65-F5344CB8AC3E}">
        <p14:creationId xmlns:p14="http://schemas.microsoft.com/office/powerpoint/2010/main" val="164677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069FC-0E8A-4B4A-A6D1-D69FA6C32A5D}"/>
              </a:ext>
            </a:extLst>
          </p:cNvPr>
          <p:cNvSpPr>
            <a:spLocks noGrp="1"/>
          </p:cNvSpPr>
          <p:nvPr>
            <p:ph type="title"/>
          </p:nvPr>
        </p:nvSpPr>
        <p:spPr/>
        <p:txBody>
          <a:bodyPr/>
          <a:lstStyle/>
          <a:p>
            <a:r>
              <a:rPr kumimoji="1" lang="ja-JP" altLang="en-US" dirty="0"/>
              <a:t>院生で頑張っていること</a:t>
            </a:r>
          </a:p>
        </p:txBody>
      </p:sp>
      <p:sp>
        <p:nvSpPr>
          <p:cNvPr id="3" name="コンテンツ プレースホルダー 2">
            <a:extLst>
              <a:ext uri="{FF2B5EF4-FFF2-40B4-BE49-F238E27FC236}">
                <a16:creationId xmlns:a16="http://schemas.microsoft.com/office/drawing/2014/main" id="{8D46161F-F5B6-478E-846F-97175187B7D8}"/>
              </a:ext>
            </a:extLst>
          </p:cNvPr>
          <p:cNvSpPr>
            <a:spLocks noGrp="1"/>
          </p:cNvSpPr>
          <p:nvPr>
            <p:ph idx="1"/>
          </p:nvPr>
        </p:nvSpPr>
        <p:spPr/>
        <p:txBody>
          <a:bodyPr>
            <a:normAutofit/>
          </a:bodyPr>
          <a:lstStyle/>
          <a:p>
            <a:r>
              <a:rPr kumimoji="1" lang="ja-JP" altLang="en-US" sz="1400" dirty="0"/>
              <a:t>複数のタスクのスケジュール管理</a:t>
            </a:r>
            <a:endParaRPr kumimoji="1" lang="en-US" altLang="ja-JP" sz="1400" dirty="0"/>
          </a:p>
          <a:p>
            <a:pPr marL="0" indent="0">
              <a:buNone/>
            </a:pPr>
            <a:r>
              <a:rPr lang="ja-JP" altLang="en-US" sz="1400" dirty="0"/>
              <a:t>　きっかけ：</a:t>
            </a:r>
            <a:endParaRPr lang="en-US" altLang="ja-JP" sz="1400" dirty="0"/>
          </a:p>
          <a:p>
            <a:pPr marL="0" indent="0">
              <a:buNone/>
            </a:pPr>
            <a:r>
              <a:rPr lang="ja-JP" altLang="en-US" sz="1400" dirty="0"/>
              <a:t>　　現在長期</a:t>
            </a:r>
            <a:r>
              <a:rPr lang="en-US" altLang="ja-JP" sz="1400" dirty="0"/>
              <a:t>2</a:t>
            </a:r>
            <a:r>
              <a:rPr lang="ja-JP" altLang="en-US" sz="1400" dirty="0"/>
              <a:t>個インターンをやっていて、授業とインターンの両立をする必要がある。</a:t>
            </a:r>
            <a:endParaRPr lang="en-US" altLang="ja-JP" sz="1400" dirty="0"/>
          </a:p>
          <a:p>
            <a:pPr marL="0" indent="0">
              <a:buNone/>
            </a:pPr>
            <a:r>
              <a:rPr kumimoji="1" lang="ja-JP" altLang="en-US" sz="1400" dirty="0"/>
              <a:t>　　両立するにあたり、それぞれのタスクがある。（授業の宿題、インターンのタスク）学校の宿題に時間をかけすぎてしまった結果、インターンのタスクが終わらない問題が発生した。</a:t>
            </a:r>
            <a:endParaRPr kumimoji="1" lang="en-US" altLang="ja-JP" sz="1400" dirty="0"/>
          </a:p>
          <a:p>
            <a:pPr marL="0" indent="0">
              <a:buNone/>
            </a:pPr>
            <a:r>
              <a:rPr kumimoji="1" lang="ja-JP" altLang="en-US" sz="1400" dirty="0"/>
              <a:t>　誰とやったのか？</a:t>
            </a:r>
            <a:endParaRPr kumimoji="1" lang="en-US" altLang="ja-JP" sz="1400" dirty="0"/>
          </a:p>
          <a:p>
            <a:pPr marL="0" indent="0">
              <a:buNone/>
            </a:pPr>
            <a:r>
              <a:rPr kumimoji="1" lang="ja-JP" altLang="en-US" sz="1400" dirty="0"/>
              <a:t>　なぜ、学校の宿題をメインにやっていたのか？</a:t>
            </a:r>
            <a:endParaRPr kumimoji="1" lang="en-US" altLang="ja-JP" sz="1400" dirty="0"/>
          </a:p>
          <a:p>
            <a:pPr marL="0" indent="0">
              <a:buNone/>
            </a:pPr>
            <a:r>
              <a:rPr lang="ja-JP" altLang="en-US" sz="1400" dirty="0"/>
              <a:t>　　単位もらえずに卒業できない方が自分にとってリスク、多額のお金をはらっていたから。</a:t>
            </a:r>
            <a:endParaRPr lang="en-US" altLang="ja-JP" sz="1400" dirty="0"/>
          </a:p>
          <a:p>
            <a:pPr marL="0" indent="0">
              <a:buNone/>
            </a:pPr>
            <a:r>
              <a:rPr kumimoji="1" lang="ja-JP" altLang="en-US" sz="1400" dirty="0"/>
              <a:t>　</a:t>
            </a:r>
            <a:r>
              <a:rPr lang="ja-JP" altLang="en-US" sz="1400" dirty="0"/>
              <a:t>原因</a:t>
            </a:r>
            <a:endParaRPr lang="en-US" altLang="ja-JP" sz="1400" dirty="0"/>
          </a:p>
          <a:p>
            <a:pPr marL="0" indent="0">
              <a:buNone/>
            </a:pPr>
            <a:r>
              <a:rPr kumimoji="1" lang="ja-JP" altLang="en-US" sz="1400" dirty="0"/>
              <a:t>　それぞれのタスクにどれくらい時間をかけるか、かかるかのスケジュール管理が出来ていなかったことが原因。</a:t>
            </a:r>
            <a:endParaRPr kumimoji="1" lang="en-US" altLang="ja-JP" sz="1400" dirty="0"/>
          </a:p>
          <a:p>
            <a:pPr marL="0" indent="0">
              <a:buNone/>
            </a:pPr>
            <a:r>
              <a:rPr lang="ja-JP" altLang="en-US" sz="1400" dirty="0"/>
              <a:t>　解決方法</a:t>
            </a:r>
            <a:endParaRPr lang="en-US" altLang="ja-JP" sz="1400" dirty="0"/>
          </a:p>
          <a:p>
            <a:pPr marL="0" indent="0">
              <a:buNone/>
            </a:pPr>
            <a:r>
              <a:rPr kumimoji="1" lang="ja-JP" altLang="en-US" sz="1400" dirty="0"/>
              <a:t>　それぞれのタスクに対して、どれくらい時間をかけるか、かかるかの時間配分を毎日決め、午前中にやるようにする。</a:t>
            </a:r>
            <a:endParaRPr lang="en-US" altLang="ja-JP" sz="1400" dirty="0"/>
          </a:p>
          <a:p>
            <a:pPr marL="0" indent="0">
              <a:buNone/>
            </a:pPr>
            <a:r>
              <a:rPr kumimoji="1" lang="ja-JP" altLang="en-US" sz="1400" dirty="0"/>
              <a:t>　結果</a:t>
            </a:r>
            <a:endParaRPr kumimoji="1" lang="en-US" altLang="ja-JP" sz="1400" dirty="0"/>
          </a:p>
          <a:p>
            <a:pPr marL="0" indent="0">
              <a:buNone/>
            </a:pPr>
            <a:r>
              <a:rPr lang="ja-JP" altLang="en-US" sz="1400" dirty="0"/>
              <a:t>　時間通りに終わらせるように集中するようになったし、</a:t>
            </a:r>
            <a:r>
              <a:rPr kumimoji="1" lang="ja-JP" altLang="en-US" sz="1400" dirty="0"/>
              <a:t>　自分がその日何をすれば良いか明確になった。　　　</a:t>
            </a:r>
          </a:p>
        </p:txBody>
      </p:sp>
    </p:spTree>
    <p:extLst>
      <p:ext uri="{BB962C8B-B14F-4D97-AF65-F5344CB8AC3E}">
        <p14:creationId xmlns:p14="http://schemas.microsoft.com/office/powerpoint/2010/main" val="1747398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4357</Words>
  <Application>Microsoft Office PowerPoint</Application>
  <PresentationFormat>ワイド画面</PresentationFormat>
  <Paragraphs>440</Paragraphs>
  <Slides>51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51</vt:i4>
      </vt:variant>
    </vt:vector>
  </HeadingPairs>
  <TitlesOfParts>
    <vt:vector size="55" baseType="lpstr">
      <vt:lpstr>游ゴシック</vt:lpstr>
      <vt:lpstr>游ゴシック Light</vt:lpstr>
      <vt:lpstr>Arial</vt:lpstr>
      <vt:lpstr>Office テーマ</vt:lpstr>
      <vt:lpstr>就活（自己分析）</vt:lpstr>
      <vt:lpstr>リフレッシュ方法</vt:lpstr>
      <vt:lpstr>自分のやりたいこと</vt:lpstr>
      <vt:lpstr>自分のやりたいこと</vt:lpstr>
      <vt:lpstr>院生時代頑張っていること</vt:lpstr>
      <vt:lpstr>幼少期に苦しかったこと（中学編）</vt:lpstr>
      <vt:lpstr>高校時代苦しかったこと</vt:lpstr>
      <vt:lpstr>高校時代苦しかったこと</vt:lpstr>
      <vt:lpstr>院生で頑張っていること</vt:lpstr>
      <vt:lpstr>院生で頑張っていること</vt:lpstr>
      <vt:lpstr>自分のモチベーションに関して</vt:lpstr>
      <vt:lpstr>自分のモチベーションに関して 　　　　　　　　　　　（小学校編）</vt:lpstr>
      <vt:lpstr>自分のモチベーションに関して 　　　　　　　　　　　（小学校編）</vt:lpstr>
      <vt:lpstr>自分のモチベーションに関して 　　　　　　　　　　　（小学校編）</vt:lpstr>
      <vt:lpstr>自分のモチベーションに関して 　　　　　　　　　　　（小学校編）</vt:lpstr>
      <vt:lpstr>自分のモチベーションに関して 　　　　　　　　　　　（中学校編）</vt:lpstr>
      <vt:lpstr>自分のモチベーションに関して 　　　　　　　　　　　（中学校編）</vt:lpstr>
      <vt:lpstr>自分のモチベーションに関して 　　　　　　　　　　　（中学校編）</vt:lpstr>
      <vt:lpstr>自分のモチベーションに関して 　　　　　　　　　　　（中学校編）</vt:lpstr>
      <vt:lpstr>自分のモチベーションに関して 　　　　　　　　　　　（高校編）</vt:lpstr>
      <vt:lpstr>自分のモチベーションに関して 　　　　　　　　　　　（高校編）</vt:lpstr>
      <vt:lpstr>自分のモチベーションに関して 　　　　　　　　　　　（高校編）</vt:lpstr>
      <vt:lpstr>自分のモチベーションに関して 　　　　　　　　　　　（大学編）</vt:lpstr>
      <vt:lpstr>自分のモチベーションに関して 　　　　　　　　　　　（大学編）</vt:lpstr>
      <vt:lpstr>モチベーション（結論）</vt:lpstr>
      <vt:lpstr>面接質問集</vt:lpstr>
      <vt:lpstr>強み・弱み</vt:lpstr>
      <vt:lpstr>人生の挫折経験</vt:lpstr>
      <vt:lpstr>最近楽しいと感じた時</vt:lpstr>
      <vt:lpstr>人生の挫折経験（上位2個）</vt:lpstr>
      <vt:lpstr>人生の挫折経験（高校）</vt:lpstr>
      <vt:lpstr>人生の挫折経験（高校）</vt:lpstr>
      <vt:lpstr>人生の挫折経験（高校）</vt:lpstr>
      <vt:lpstr>人生の挫折経験（高校）</vt:lpstr>
      <vt:lpstr>人生の挫折経験（大学）</vt:lpstr>
      <vt:lpstr>就活の軸について</vt:lpstr>
      <vt:lpstr>人に褒められる、勇気や希望、感謝される仕事がいいかなと</vt:lpstr>
      <vt:lpstr>どのようにして雰囲気のいい職場探す？</vt:lpstr>
      <vt:lpstr>職場に関しての質問</vt:lpstr>
      <vt:lpstr>チームラボ・音楽の仕事がやりたいの？</vt:lpstr>
      <vt:lpstr>人に感謝されたい、褒められたい、勇気や希望を与えたい</vt:lpstr>
      <vt:lpstr>最近思ったこと</vt:lpstr>
      <vt:lpstr>お前のやりたいことは何だ？</vt:lpstr>
      <vt:lpstr>やりたいことを見つけるため 　　　　　　　　　　　（好きなこと）</vt:lpstr>
      <vt:lpstr>やりたいことを見つけるため 　　　　　　　　　　　（得意なこと）</vt:lpstr>
      <vt:lpstr>やりたいことを見つけるため 　　　　　　　　　　　（大事なこと）</vt:lpstr>
      <vt:lpstr>自己分析</vt:lpstr>
      <vt:lpstr>やりたい職種</vt:lpstr>
      <vt:lpstr>強み、弱み</vt:lpstr>
      <vt:lpstr>大手企業、中小企業、ベンチャー企業</vt:lpstr>
      <vt:lpstr>行きたい会社に関して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就活（自己分析）</dc:title>
  <dc:creator>山田　竜輝</dc:creator>
  <cp:lastModifiedBy>山田　竜輝</cp:lastModifiedBy>
  <cp:revision>240</cp:revision>
  <dcterms:created xsi:type="dcterms:W3CDTF">2021-11-03T12:21:09Z</dcterms:created>
  <dcterms:modified xsi:type="dcterms:W3CDTF">2022-01-13T13:12:30Z</dcterms:modified>
</cp:coreProperties>
</file>