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68" r:id="rId14"/>
    <p:sldId id="257" r:id="rId15"/>
    <p:sldId id="258" r:id="rId16"/>
    <p:sldId id="259" r:id="rId17"/>
    <p:sldId id="260" r:id="rId18"/>
    <p:sldId id="266" r:id="rId19"/>
    <p:sldId id="261" r:id="rId20"/>
    <p:sldId id="262" r:id="rId21"/>
    <p:sldId id="264" r:id="rId22"/>
    <p:sldId id="263" r:id="rId23"/>
    <p:sldId id="265"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E78C2-B04B-4FAA-B1F8-33A183651CB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B1752E0-70ED-4653-BD6F-939BCB5D8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3DC62E-69BC-423B-AA09-12129A176586}"/>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D9FC20BF-0E72-4AD6-8D0A-2F67B3A759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F4A093-89A5-4669-8F92-D1CCBFE69D27}"/>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412623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0B756C-9356-40C1-8D3E-02158C0882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38AF5A-8EE7-4AF4-9BB1-D54F6D62F8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026542-3B38-4504-BF66-31995517BF83}"/>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F2B5305C-37A6-499B-902E-6296F34E48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ADB8A7-B5C3-4EEE-819B-A527B17E2EA0}"/>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170895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06B54C1-361A-490F-9B9E-BABBE62E46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A4697E-607B-4FC9-B728-1D350EF1FF8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E1E6C-E488-4C5B-A307-1D365A97D7D1}"/>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F4C63979-AD84-45E0-BAA2-CDF388CB56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A46571-CDFA-4C17-A3ED-CEE76C5481F4}"/>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412271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44C1-1296-4B73-8536-397D3167E6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29525F-1689-42FA-B76D-95C83A82ADA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0B04E9-FFD4-4310-B7D2-37472B62538B}"/>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4CED6E5E-D601-4800-AF89-C27D18E301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584E70-D93F-48AA-8286-30F7B2E06974}"/>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331519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08582-BFA1-45BF-B3A9-3E93975ED2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B7879B-5821-4B6B-8901-30D8962D9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5662C4C-9DDA-4156-8BEF-B5C266FF9320}"/>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78C0AD7D-EA93-40B3-8C1F-D91BA264BF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B92325-3307-4BBC-AE08-2F0D5B7E17B3}"/>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16582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1D824-0B81-47F0-ABDF-6282BCA90E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D3827A-61DD-4BB9-9C15-78D9D1A9CE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00B1D2-0861-47E7-B6F6-3DB15AABE7E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EB2BF79-EA3E-4C45-A5B1-CBC97BBEFD02}"/>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6" name="フッター プレースホルダー 5">
            <a:extLst>
              <a:ext uri="{FF2B5EF4-FFF2-40B4-BE49-F238E27FC236}">
                <a16:creationId xmlns:a16="http://schemas.microsoft.com/office/drawing/2014/main" id="{469CF8DB-A6B0-4825-9A6D-3BF7E33729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599F08-085E-4A42-83FB-14F50F16D757}"/>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135515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885C2-4214-494D-AD54-9BEECC1FB5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83CB95-1E81-4C0A-B891-18E8DD9D1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35FE3A-2174-408D-8C57-91B531740A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4CC81A-655E-4801-831D-80419ABB6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7B374DC-4C30-4BCC-AF44-D73F24ADA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08BEEDB-DC26-4D0C-BE14-F5296D5012AD}"/>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8" name="フッター プレースホルダー 7">
            <a:extLst>
              <a:ext uri="{FF2B5EF4-FFF2-40B4-BE49-F238E27FC236}">
                <a16:creationId xmlns:a16="http://schemas.microsoft.com/office/drawing/2014/main" id="{171FA3A1-D6DF-4EEA-BFA3-067020157A8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890907C-99F8-40AE-82C4-6701467A1AE5}"/>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202254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D937D-39E5-465F-8C2E-67F2A4E7A13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EF426AF-EB9D-447C-8840-DF37FA3C9AB7}"/>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4" name="フッター プレースホルダー 3">
            <a:extLst>
              <a:ext uri="{FF2B5EF4-FFF2-40B4-BE49-F238E27FC236}">
                <a16:creationId xmlns:a16="http://schemas.microsoft.com/office/drawing/2014/main" id="{068E15BA-161B-46A9-9E0D-A86D420FE4B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12F3B2-6C60-41A9-A423-080CDDA3A154}"/>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208827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AA21D3B-9C8F-4A0F-8F32-4C04D34904A8}"/>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3" name="フッター プレースホルダー 2">
            <a:extLst>
              <a:ext uri="{FF2B5EF4-FFF2-40B4-BE49-F238E27FC236}">
                <a16:creationId xmlns:a16="http://schemas.microsoft.com/office/drawing/2014/main" id="{EA41B60E-D04A-40C3-AB72-D91583837F8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89BA83-266E-4B6A-8ACC-C03DA83E182F}"/>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261178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ED148-FDBC-4C30-8159-2DDF9A6966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2BBF35-3B6C-4B43-8165-C1590927B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CFEE43-4CCA-4CC1-9E28-8D9C88278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B7F080-7519-4F4A-8593-59384497CEAE}"/>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6" name="フッター プレースホルダー 5">
            <a:extLst>
              <a:ext uri="{FF2B5EF4-FFF2-40B4-BE49-F238E27FC236}">
                <a16:creationId xmlns:a16="http://schemas.microsoft.com/office/drawing/2014/main" id="{485F48B2-ACB0-4D66-8D16-79AD4F7819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D28C18-A869-426B-AA59-449705CE216E}"/>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403332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B780CE-7A6B-40BB-9B0E-35306D9CCD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04CC8B-6C20-4B84-8262-73144886ED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61C7F5-BCDB-4D43-9352-90C007813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351D46-E059-4B93-A34B-9AFA12BA29B0}"/>
              </a:ext>
            </a:extLst>
          </p:cNvPr>
          <p:cNvSpPr>
            <a:spLocks noGrp="1"/>
          </p:cNvSpPr>
          <p:nvPr>
            <p:ph type="dt" sz="half" idx="10"/>
          </p:nvPr>
        </p:nvSpPr>
        <p:spPr/>
        <p:txBody>
          <a:bodyPr/>
          <a:lstStyle/>
          <a:p>
            <a:fld id="{8D9D3225-6F55-47FB-91EE-6A705C30979F}" type="datetimeFigureOut">
              <a:rPr kumimoji="1" lang="ja-JP" altLang="en-US" smtClean="0"/>
              <a:t>2021/12/23</a:t>
            </a:fld>
            <a:endParaRPr kumimoji="1" lang="ja-JP" altLang="en-US"/>
          </a:p>
        </p:txBody>
      </p:sp>
      <p:sp>
        <p:nvSpPr>
          <p:cNvPr id="6" name="フッター プレースホルダー 5">
            <a:extLst>
              <a:ext uri="{FF2B5EF4-FFF2-40B4-BE49-F238E27FC236}">
                <a16:creationId xmlns:a16="http://schemas.microsoft.com/office/drawing/2014/main" id="{596A189C-7673-405E-97F1-794FB25540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225F58-F279-4F2A-ACF2-924052F6DB16}"/>
              </a:ext>
            </a:extLst>
          </p:cNvPr>
          <p:cNvSpPr>
            <a:spLocks noGrp="1"/>
          </p:cNvSpPr>
          <p:nvPr>
            <p:ph type="sldNum" sz="quarter" idx="12"/>
          </p:nvPr>
        </p:nvSpPr>
        <p:spPr/>
        <p:txBody>
          <a:body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131865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2A3F53-5815-49A8-968F-E8DE6C1CD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DC5559-B6B2-40D4-A00B-BDD95637D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A6BB2A-17A4-4D42-9E0A-EC6DC445DC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D3225-6F55-47FB-91EE-6A705C30979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27B1C53F-A9C5-466A-ABD2-D84F6A29B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3DFE8D3-C71E-4AD9-AF62-E2A5791676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74044-9094-4CB7-9279-A73EFDA731F5}" type="slidenum">
              <a:rPr kumimoji="1" lang="ja-JP" altLang="en-US" smtClean="0"/>
              <a:t>‹#›</a:t>
            </a:fld>
            <a:endParaRPr kumimoji="1" lang="ja-JP" altLang="en-US"/>
          </a:p>
        </p:txBody>
      </p:sp>
    </p:spTree>
    <p:extLst>
      <p:ext uri="{BB962C8B-B14F-4D97-AF65-F5344CB8AC3E}">
        <p14:creationId xmlns:p14="http://schemas.microsoft.com/office/powerpoint/2010/main" val="335108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04C01-76EC-4F99-9A67-D7189D17EB49}"/>
              </a:ext>
            </a:extLst>
          </p:cNvPr>
          <p:cNvSpPr>
            <a:spLocks noGrp="1"/>
          </p:cNvSpPr>
          <p:nvPr>
            <p:ph type="ctrTitle"/>
          </p:nvPr>
        </p:nvSpPr>
        <p:spPr/>
        <p:txBody>
          <a:bodyPr/>
          <a:lstStyle/>
          <a:p>
            <a:r>
              <a:rPr kumimoji="1" lang="ja-JP" altLang="en-US" dirty="0"/>
              <a:t>システム制御論文</a:t>
            </a:r>
          </a:p>
        </p:txBody>
      </p:sp>
      <p:sp>
        <p:nvSpPr>
          <p:cNvPr id="3" name="字幕 2">
            <a:extLst>
              <a:ext uri="{FF2B5EF4-FFF2-40B4-BE49-F238E27FC236}">
                <a16:creationId xmlns:a16="http://schemas.microsoft.com/office/drawing/2014/main" id="{FAD49700-6BA1-4434-9281-FA65E631D3F3}"/>
              </a:ext>
            </a:extLst>
          </p:cNvPr>
          <p:cNvSpPr>
            <a:spLocks noGrp="1"/>
          </p:cNvSpPr>
          <p:nvPr>
            <p:ph type="subTitle" idx="1"/>
          </p:nvPr>
        </p:nvSpPr>
        <p:spPr/>
        <p:txBody>
          <a:bodyPr/>
          <a:lstStyle/>
          <a:p>
            <a:r>
              <a:rPr kumimoji="1" lang="en-US" altLang="ja-JP" dirty="0"/>
              <a:t>21P2033</a:t>
            </a:r>
            <a:endParaRPr kumimoji="1" lang="ja-JP" altLang="en-US" dirty="0"/>
          </a:p>
        </p:txBody>
      </p:sp>
    </p:spTree>
    <p:extLst>
      <p:ext uri="{BB962C8B-B14F-4D97-AF65-F5344CB8AC3E}">
        <p14:creationId xmlns:p14="http://schemas.microsoft.com/office/powerpoint/2010/main" val="6030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C3DAF-5356-4698-854C-3E41BFA2A535}"/>
              </a:ext>
            </a:extLst>
          </p:cNvPr>
          <p:cNvSpPr>
            <a:spLocks noGrp="1"/>
          </p:cNvSpPr>
          <p:nvPr>
            <p:ph type="title"/>
          </p:nvPr>
        </p:nvSpPr>
        <p:spPr/>
        <p:txBody>
          <a:bodyPr/>
          <a:lstStyle/>
          <a:p>
            <a:r>
              <a:rPr lang="ja-JP" altLang="en-US" dirty="0"/>
              <a:t>実験結果（図</a:t>
            </a:r>
            <a:r>
              <a:rPr lang="en-US" altLang="ja-JP" dirty="0"/>
              <a:t>20 21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E4D0CEA-739A-48D1-AE10-B1D1D0F3CD36}"/>
              </a:ext>
            </a:extLst>
          </p:cNvPr>
          <p:cNvSpPr>
            <a:spLocks noGrp="1"/>
          </p:cNvSpPr>
          <p:nvPr>
            <p:ph idx="1"/>
          </p:nvPr>
        </p:nvSpPr>
        <p:spPr/>
        <p:txBody>
          <a:bodyPr/>
          <a:lstStyle/>
          <a:p>
            <a:r>
              <a:rPr lang="ja-JP" altLang="en-US" dirty="0"/>
              <a:t>対象物を回避するともとにもどる。</a:t>
            </a:r>
            <a:endParaRPr kumimoji="1" lang="ja-JP" altLang="en-US" dirty="0"/>
          </a:p>
        </p:txBody>
      </p:sp>
    </p:spTree>
    <p:extLst>
      <p:ext uri="{BB962C8B-B14F-4D97-AF65-F5344CB8AC3E}">
        <p14:creationId xmlns:p14="http://schemas.microsoft.com/office/powerpoint/2010/main" val="266830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56A01-AADB-470A-B733-53F9FECF77D0}"/>
              </a:ext>
            </a:extLst>
          </p:cNvPr>
          <p:cNvSpPr>
            <a:spLocks noGrp="1"/>
          </p:cNvSpPr>
          <p:nvPr>
            <p:ph type="title"/>
          </p:nvPr>
        </p:nvSpPr>
        <p:spPr/>
        <p:txBody>
          <a:bodyPr/>
          <a:lstStyle/>
          <a:p>
            <a:r>
              <a:rPr lang="ja-JP" altLang="en-US" dirty="0"/>
              <a:t>実験結果（図</a:t>
            </a:r>
            <a:r>
              <a:rPr lang="en-US" altLang="ja-JP" dirty="0"/>
              <a:t>20 21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E10E95C-2745-40D4-8DB1-C0098BA8F0F0}"/>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27285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D5675-5897-4F28-9162-D3EB25B9CBFF}"/>
              </a:ext>
            </a:extLst>
          </p:cNvPr>
          <p:cNvSpPr>
            <a:spLocks noGrp="1"/>
          </p:cNvSpPr>
          <p:nvPr>
            <p:ph type="title"/>
          </p:nvPr>
        </p:nvSpPr>
        <p:spPr/>
        <p:txBody>
          <a:bodyPr/>
          <a:lstStyle/>
          <a:p>
            <a:r>
              <a:rPr lang="ja-JP" altLang="en-US" dirty="0"/>
              <a:t>実験結果（図</a:t>
            </a:r>
            <a:r>
              <a:rPr lang="en-US" altLang="ja-JP" dirty="0"/>
              <a:t>22 23</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AD6DF8D-7378-4B73-A69A-768A1F41C022}"/>
              </a:ext>
            </a:extLst>
          </p:cNvPr>
          <p:cNvSpPr>
            <a:spLocks noGrp="1"/>
          </p:cNvSpPr>
          <p:nvPr>
            <p:ph idx="1"/>
          </p:nvPr>
        </p:nvSpPr>
        <p:spPr/>
        <p:txBody>
          <a:bodyPr/>
          <a:lstStyle/>
          <a:p>
            <a:r>
              <a:rPr kumimoji="1" lang="ja-JP" altLang="en-US" dirty="0"/>
              <a:t>図</a:t>
            </a:r>
            <a:r>
              <a:rPr kumimoji="1" lang="en-US" altLang="ja-JP" dirty="0"/>
              <a:t>23</a:t>
            </a:r>
            <a:r>
              <a:rPr kumimoji="1" lang="ja-JP" altLang="en-US" dirty="0"/>
              <a:t>に示すように，障害物を回避するために</a:t>
            </a:r>
            <a:r>
              <a:rPr kumimoji="1" lang="en-US" altLang="ja-JP" dirty="0"/>
              <a:t>90°</a:t>
            </a:r>
            <a:r>
              <a:rPr kumimoji="1" lang="ja-JP" altLang="en-US" dirty="0"/>
              <a:t>の水平旋回を行う．グラフでは</a:t>
            </a:r>
            <a:r>
              <a:rPr kumimoji="1" lang="en-US" altLang="ja-JP" dirty="0"/>
              <a:t>-180°</a:t>
            </a:r>
            <a:r>
              <a:rPr kumimoji="1" lang="ja-JP" altLang="en-US" dirty="0"/>
              <a:t>と表示されているが，</a:t>
            </a:r>
            <a:r>
              <a:rPr kumimoji="1" lang="en-US" altLang="ja-JP" dirty="0"/>
              <a:t>90°</a:t>
            </a:r>
            <a:r>
              <a:rPr kumimoji="1" lang="ja-JP" altLang="en-US" dirty="0"/>
              <a:t>の方位から始まり，</a:t>
            </a:r>
            <a:r>
              <a:rPr kumimoji="1" lang="en-US" altLang="ja-JP" dirty="0"/>
              <a:t>180°</a:t>
            </a:r>
            <a:r>
              <a:rPr kumimoji="1" lang="ja-JP" altLang="en-US" dirty="0"/>
              <a:t>まで</a:t>
            </a:r>
            <a:r>
              <a:rPr kumimoji="1" lang="en-US" altLang="ja-JP" dirty="0"/>
              <a:t>90°</a:t>
            </a:r>
            <a:r>
              <a:rPr kumimoji="1" lang="ja-JP" altLang="en-US" dirty="0"/>
              <a:t>ずつ増加するような軌道を描いている．参考までに、図</a:t>
            </a:r>
            <a:r>
              <a:rPr kumimoji="1" lang="en-US" altLang="ja-JP" dirty="0"/>
              <a:t>22</a:t>
            </a:r>
            <a:r>
              <a:rPr kumimoji="1" lang="ja-JP" altLang="en-US" dirty="0"/>
              <a:t>は障害物がない場合の軌道で、この場合、ヨーは安定したままです。</a:t>
            </a:r>
          </a:p>
        </p:txBody>
      </p:sp>
    </p:spTree>
    <p:extLst>
      <p:ext uri="{BB962C8B-B14F-4D97-AF65-F5344CB8AC3E}">
        <p14:creationId xmlns:p14="http://schemas.microsoft.com/office/powerpoint/2010/main" val="139676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F2CBA-F931-48ED-8248-0DF43087CACF}"/>
              </a:ext>
            </a:extLst>
          </p:cNvPr>
          <p:cNvSpPr>
            <a:spLocks noGrp="1"/>
          </p:cNvSpPr>
          <p:nvPr>
            <p:ph type="title"/>
          </p:nvPr>
        </p:nvSpPr>
        <p:spPr/>
        <p:txBody>
          <a:bodyPr/>
          <a:lstStyle/>
          <a:p>
            <a:r>
              <a:rPr kumimoji="1" lang="ja-JP" altLang="en-US" b="1" dirty="0"/>
              <a:t>システム制御論文の構成</a:t>
            </a:r>
            <a:endParaRPr kumimoji="1" lang="ja-JP" altLang="en-US" dirty="0"/>
          </a:p>
        </p:txBody>
      </p:sp>
      <p:sp>
        <p:nvSpPr>
          <p:cNvPr id="3" name="コンテンツ プレースホルダー 2">
            <a:extLst>
              <a:ext uri="{FF2B5EF4-FFF2-40B4-BE49-F238E27FC236}">
                <a16:creationId xmlns:a16="http://schemas.microsoft.com/office/drawing/2014/main" id="{601E45BF-56D7-4D25-A13E-F781572F2C4B}"/>
              </a:ext>
            </a:extLst>
          </p:cNvPr>
          <p:cNvSpPr>
            <a:spLocks noGrp="1"/>
          </p:cNvSpPr>
          <p:nvPr>
            <p:ph idx="1"/>
          </p:nvPr>
        </p:nvSpPr>
        <p:spPr/>
        <p:txBody>
          <a:bodyPr>
            <a:normAutofit lnSpcReduction="10000"/>
          </a:bodyPr>
          <a:lstStyle/>
          <a:p>
            <a:r>
              <a:rPr kumimoji="1" lang="en-US" altLang="ja-JP" dirty="0"/>
              <a:t>UAV</a:t>
            </a:r>
            <a:r>
              <a:rPr kumimoji="1" lang="ja-JP" altLang="en-US" dirty="0"/>
              <a:t>の自立飛行の軌道制御に関して</a:t>
            </a:r>
            <a:r>
              <a:rPr kumimoji="1" lang="en-US" altLang="ja-JP" dirty="0"/>
              <a:t>QGC</a:t>
            </a:r>
            <a:r>
              <a:rPr kumimoji="1" lang="ja-JP" altLang="en-US" dirty="0"/>
              <a:t>を使用している。</a:t>
            </a:r>
            <a:endParaRPr kumimoji="1" lang="en-US" altLang="ja-JP" dirty="0"/>
          </a:p>
          <a:p>
            <a:r>
              <a:rPr lang="en-US" altLang="ja-JP" dirty="0"/>
              <a:t>QGC</a:t>
            </a:r>
            <a:r>
              <a:rPr lang="ja-JP" altLang="en-US" dirty="0"/>
              <a:t>でどのような飛行軌道で機体を飛行するのかを設定。</a:t>
            </a:r>
            <a:endParaRPr lang="en-US" altLang="ja-JP" dirty="0"/>
          </a:p>
          <a:p>
            <a:r>
              <a:rPr kumimoji="1" lang="ja-JP" altLang="en-US" dirty="0"/>
              <a:t>したがって今回の論文詳細に関して、</a:t>
            </a:r>
            <a:endParaRPr kumimoji="1" lang="en-US" altLang="ja-JP" dirty="0"/>
          </a:p>
          <a:p>
            <a:pPr marL="0" indent="0">
              <a:buNone/>
            </a:pPr>
            <a:r>
              <a:rPr lang="ja-JP" altLang="en-US" dirty="0"/>
              <a:t>　</a:t>
            </a:r>
            <a:r>
              <a:rPr lang="en-US" altLang="ja-JP" dirty="0"/>
              <a:t>Pixhawk</a:t>
            </a:r>
            <a:r>
              <a:rPr lang="ja-JP" altLang="en-US" dirty="0"/>
              <a:t>フライトコントローラを用いて</a:t>
            </a:r>
            <a:r>
              <a:rPr lang="en-US" altLang="ja-JP" dirty="0"/>
              <a:t>UAV</a:t>
            </a:r>
            <a:r>
              <a:rPr lang="ja-JP" altLang="en-US" dirty="0"/>
              <a:t>を制御</a:t>
            </a:r>
            <a:endParaRPr lang="en-US" altLang="ja-JP" dirty="0"/>
          </a:p>
          <a:p>
            <a:pPr marL="0" indent="0">
              <a:buNone/>
            </a:pPr>
            <a:r>
              <a:rPr kumimoji="1" lang="ja-JP" altLang="en-US" dirty="0"/>
              <a:t>　衝突回避システムの実装のため</a:t>
            </a:r>
            <a:r>
              <a:rPr kumimoji="1" lang="en-US" altLang="ja-JP" dirty="0"/>
              <a:t>Lidar</a:t>
            </a:r>
            <a:r>
              <a:rPr kumimoji="1" lang="ja-JP" altLang="en-US" dirty="0"/>
              <a:t>センサを</a:t>
            </a:r>
            <a:r>
              <a:rPr kumimoji="1" lang="en-US" altLang="ja-JP" dirty="0"/>
              <a:t>Pixhawk</a:t>
            </a:r>
            <a:r>
              <a:rPr kumimoji="1" lang="ja-JP" altLang="en-US" dirty="0"/>
              <a:t>に接続。</a:t>
            </a:r>
            <a:endParaRPr kumimoji="1" lang="en-US" altLang="ja-JP" dirty="0"/>
          </a:p>
          <a:p>
            <a:pPr marL="0" indent="0">
              <a:buNone/>
            </a:pPr>
            <a:r>
              <a:rPr lang="ja-JP" altLang="en-US" dirty="0"/>
              <a:t>　</a:t>
            </a:r>
            <a:r>
              <a:rPr lang="en-US" altLang="ja-JP" dirty="0"/>
              <a:t>QGC</a:t>
            </a:r>
            <a:r>
              <a:rPr lang="ja-JP" altLang="en-US" dirty="0"/>
              <a:t>を用いて、</a:t>
            </a:r>
            <a:r>
              <a:rPr lang="en-US" altLang="ja-JP" dirty="0"/>
              <a:t>UAV</a:t>
            </a:r>
            <a:r>
              <a:rPr lang="ja-JP" altLang="en-US" dirty="0"/>
              <a:t>の飛行経路を指定。</a:t>
            </a:r>
            <a:endParaRPr lang="en-US" altLang="ja-JP" dirty="0"/>
          </a:p>
          <a:p>
            <a:pPr marL="0" indent="0">
              <a:buNone/>
            </a:pPr>
            <a:r>
              <a:rPr kumimoji="1" lang="ja-JP" altLang="en-US" dirty="0"/>
              <a:t>　</a:t>
            </a:r>
            <a:r>
              <a:rPr kumimoji="1" lang="en-US" altLang="ja-JP" dirty="0"/>
              <a:t>Gazebo</a:t>
            </a:r>
            <a:r>
              <a:rPr kumimoji="1" lang="ja-JP" altLang="en-US" dirty="0"/>
              <a:t>でのシミュレーション環境で、</a:t>
            </a:r>
            <a:r>
              <a:rPr kumimoji="1" lang="en-US" altLang="ja-JP" dirty="0"/>
              <a:t>QGC</a:t>
            </a:r>
            <a:r>
              <a:rPr kumimoji="1" lang="ja-JP" altLang="en-US" dirty="0"/>
              <a:t>の飛行経路のもと、</a:t>
            </a:r>
            <a:endParaRPr kumimoji="1" lang="en-US" altLang="ja-JP" dirty="0"/>
          </a:p>
          <a:p>
            <a:pPr marL="0" indent="0">
              <a:buNone/>
            </a:pPr>
            <a:r>
              <a:rPr kumimoji="1" lang="ja-JP" altLang="en-US" dirty="0"/>
              <a:t>　衝突回避システムの性能評価を行う。</a:t>
            </a:r>
            <a:r>
              <a:rPr kumimoji="1" lang="en-US" altLang="ja-JP" dirty="0"/>
              <a:t>P11</a:t>
            </a:r>
            <a:r>
              <a:rPr kumimoji="1" lang="ja-JP" altLang="en-US" dirty="0"/>
              <a:t>大事</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53133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D1E27-F130-44CF-9A29-BFC4589F9571}"/>
              </a:ext>
            </a:extLst>
          </p:cNvPr>
          <p:cNvSpPr>
            <a:spLocks noGrp="1"/>
          </p:cNvSpPr>
          <p:nvPr>
            <p:ph type="title"/>
          </p:nvPr>
        </p:nvSpPr>
        <p:spPr/>
        <p:txBody>
          <a:bodyPr/>
          <a:lstStyle/>
          <a:p>
            <a:r>
              <a:rPr lang="ja-JP" altLang="en-US" dirty="0"/>
              <a:t>論文内容について</a:t>
            </a:r>
            <a:endParaRPr kumimoji="1" lang="ja-JP" altLang="en-US" dirty="0"/>
          </a:p>
        </p:txBody>
      </p:sp>
      <p:sp>
        <p:nvSpPr>
          <p:cNvPr id="3" name="コンテンツ プレースホルダー 2">
            <a:extLst>
              <a:ext uri="{FF2B5EF4-FFF2-40B4-BE49-F238E27FC236}">
                <a16:creationId xmlns:a16="http://schemas.microsoft.com/office/drawing/2014/main" id="{09B5ABEC-1454-4730-90F8-0DF6AA00CE61}"/>
              </a:ext>
            </a:extLst>
          </p:cNvPr>
          <p:cNvSpPr>
            <a:spLocks noGrp="1"/>
          </p:cNvSpPr>
          <p:nvPr>
            <p:ph idx="1"/>
          </p:nvPr>
        </p:nvSpPr>
        <p:spPr/>
        <p:txBody>
          <a:bodyPr/>
          <a:lstStyle/>
          <a:p>
            <a:r>
              <a:rPr lang="ja-JP" altLang="en-US" dirty="0"/>
              <a:t>シミュレーション環境でのドローンの衝突回避システムの実装と実装評価を行う。</a:t>
            </a:r>
            <a:endParaRPr lang="en-US" altLang="ja-JP" dirty="0"/>
          </a:p>
          <a:p>
            <a:r>
              <a:rPr kumimoji="1" lang="ja-JP" altLang="en-US" dirty="0"/>
              <a:t>実現実装にために、</a:t>
            </a:r>
            <a:r>
              <a:rPr kumimoji="1" lang="en-US" altLang="ja-JP" dirty="0"/>
              <a:t>Lidar</a:t>
            </a:r>
            <a:r>
              <a:rPr kumimoji="1" lang="ja-JP" altLang="en-US" dirty="0"/>
              <a:t>センサを用いて衝突回避システムを実現する。（異種センサ）パルスレーザー光で物体や表面までの距離を測定するものです</a:t>
            </a:r>
            <a:endParaRPr kumimoji="1" lang="en-US" altLang="ja-JP" dirty="0"/>
          </a:p>
        </p:txBody>
      </p:sp>
    </p:spTree>
    <p:extLst>
      <p:ext uri="{BB962C8B-B14F-4D97-AF65-F5344CB8AC3E}">
        <p14:creationId xmlns:p14="http://schemas.microsoft.com/office/powerpoint/2010/main" val="27635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8F903-8E2C-4306-9E5D-D62F597C7010}"/>
              </a:ext>
            </a:extLst>
          </p:cNvPr>
          <p:cNvSpPr>
            <a:spLocks noGrp="1"/>
          </p:cNvSpPr>
          <p:nvPr>
            <p:ph type="title"/>
          </p:nvPr>
        </p:nvSpPr>
        <p:spPr/>
        <p:txBody>
          <a:bodyPr/>
          <a:lstStyle/>
          <a:p>
            <a:r>
              <a:rPr kumimoji="1" lang="ja-JP" altLang="en-US" dirty="0"/>
              <a:t>今回使用する機材に関して</a:t>
            </a:r>
          </a:p>
        </p:txBody>
      </p:sp>
      <p:sp>
        <p:nvSpPr>
          <p:cNvPr id="3" name="コンテンツ プレースホルダー 2">
            <a:extLst>
              <a:ext uri="{FF2B5EF4-FFF2-40B4-BE49-F238E27FC236}">
                <a16:creationId xmlns:a16="http://schemas.microsoft.com/office/drawing/2014/main" id="{B660C636-F8EA-4584-8137-AA8DD1EB48C8}"/>
              </a:ext>
            </a:extLst>
          </p:cNvPr>
          <p:cNvSpPr>
            <a:spLocks noGrp="1"/>
          </p:cNvSpPr>
          <p:nvPr>
            <p:ph idx="1"/>
          </p:nvPr>
        </p:nvSpPr>
        <p:spPr/>
        <p:txBody>
          <a:bodyPr>
            <a:normAutofit fontScale="92500" lnSpcReduction="20000"/>
          </a:bodyPr>
          <a:lstStyle/>
          <a:p>
            <a:r>
              <a:rPr lang="ja-JP" altLang="en-US" dirty="0"/>
              <a:t>フライトコントローラ（</a:t>
            </a:r>
            <a:r>
              <a:rPr lang="en-US" altLang="ja-JP" dirty="0"/>
              <a:t>Pixhawk</a:t>
            </a:r>
            <a:r>
              <a:rPr lang="ja-JP" altLang="en-US" dirty="0"/>
              <a:t>）</a:t>
            </a:r>
            <a:endParaRPr lang="en-US" altLang="ja-JP" dirty="0"/>
          </a:p>
          <a:p>
            <a:pPr marL="0" indent="0">
              <a:buNone/>
            </a:pPr>
            <a:r>
              <a:rPr lang="ja-JP" altLang="en-US" dirty="0"/>
              <a:t>　ジャイロセンサ、地磁気センサ、加速度センサ、気圧センサ</a:t>
            </a:r>
            <a:endParaRPr lang="en-US" altLang="ja-JP" dirty="0"/>
          </a:p>
          <a:p>
            <a:r>
              <a:rPr kumimoji="1" lang="ja-JP" altLang="en-US" dirty="0"/>
              <a:t>無線モジュール</a:t>
            </a:r>
            <a:endParaRPr kumimoji="1" lang="en-US" altLang="ja-JP" dirty="0"/>
          </a:p>
          <a:p>
            <a:r>
              <a:rPr lang="en-US" altLang="ja-JP" dirty="0"/>
              <a:t>GPS</a:t>
            </a:r>
          </a:p>
          <a:p>
            <a:r>
              <a:rPr kumimoji="1" lang="en-US" altLang="ja-JP" dirty="0"/>
              <a:t>Lidar</a:t>
            </a:r>
            <a:r>
              <a:rPr kumimoji="1" lang="ja-JP" altLang="en-US" dirty="0"/>
              <a:t>センサ　</a:t>
            </a:r>
            <a:r>
              <a:rPr kumimoji="1" lang="en-US" altLang="ja-JP" dirty="0"/>
              <a:t>Hokuyo URG-04LX</a:t>
            </a:r>
            <a:r>
              <a:rPr kumimoji="1" lang="ja-JP" altLang="en-US" dirty="0"/>
              <a:t>（信頼性とペイロードのバランスが取れるから）</a:t>
            </a:r>
            <a:r>
              <a:rPr lang="en-US" altLang="ja-JP" dirty="0"/>
              <a:t>240°</a:t>
            </a:r>
            <a:r>
              <a:rPr lang="ja-JP" altLang="en-US" dirty="0"/>
              <a:t>の視程で半径方向の距離ベクトルを生成。</a:t>
            </a:r>
            <a:endParaRPr lang="en-US" altLang="ja-JP" dirty="0"/>
          </a:p>
          <a:p>
            <a:pPr lvl="3"/>
            <a:r>
              <a:rPr kumimoji="1" lang="ja-JP" altLang="en-US" dirty="0"/>
              <a:t>レーザークラス</a:t>
            </a:r>
            <a:r>
              <a:rPr kumimoji="1" lang="en-US" altLang="ja-JP" dirty="0"/>
              <a:t>1 λ=785nm</a:t>
            </a:r>
          </a:p>
          <a:p>
            <a:pPr lvl="3"/>
            <a:r>
              <a:rPr kumimoji="1" lang="ja-JP" altLang="en-US" dirty="0"/>
              <a:t>範囲、</a:t>
            </a:r>
            <a:r>
              <a:rPr kumimoji="1" lang="en-US" altLang="ja-JP" dirty="0"/>
              <a:t>20〜10,000 mm</a:t>
            </a:r>
          </a:p>
          <a:p>
            <a:pPr lvl="3"/>
            <a:r>
              <a:rPr kumimoji="1" lang="ja-JP" altLang="en-US" dirty="0"/>
              <a:t>精度、</a:t>
            </a:r>
            <a:r>
              <a:rPr kumimoji="1" lang="en-US" altLang="ja-JP" dirty="0"/>
              <a:t>60</a:t>
            </a:r>
            <a:r>
              <a:rPr kumimoji="1" lang="ja-JP" altLang="en-US" dirty="0"/>
              <a:t>～</a:t>
            </a:r>
            <a:r>
              <a:rPr kumimoji="1" lang="en-US" altLang="ja-JP" dirty="0"/>
              <a:t>1000mm</a:t>
            </a:r>
            <a:r>
              <a:rPr kumimoji="1" lang="ja-JP" altLang="en-US" dirty="0"/>
              <a:t>；</a:t>
            </a:r>
            <a:r>
              <a:rPr kumimoji="1" lang="en-US" altLang="ja-JP" dirty="0"/>
              <a:t>±30mm</a:t>
            </a:r>
          </a:p>
          <a:p>
            <a:pPr lvl="3"/>
            <a:r>
              <a:rPr kumimoji="1" lang="en-US" altLang="ja-JP" dirty="0"/>
              <a:t>1000mm</a:t>
            </a:r>
            <a:r>
              <a:rPr kumimoji="1" lang="ja-JP" altLang="en-US" dirty="0"/>
              <a:t>から</a:t>
            </a:r>
            <a:r>
              <a:rPr kumimoji="1" lang="en-US" altLang="ja-JP" dirty="0"/>
              <a:t>10000mm</a:t>
            </a:r>
            <a:r>
              <a:rPr kumimoji="1" lang="ja-JP" altLang="en-US" dirty="0"/>
              <a:t>まで </a:t>
            </a:r>
            <a:r>
              <a:rPr kumimoji="1" lang="en-US" altLang="ja-JP" dirty="0"/>
              <a:t>±3</a:t>
            </a:r>
          </a:p>
          <a:p>
            <a:pPr lvl="3"/>
            <a:r>
              <a:rPr kumimoji="1" lang="ja-JP" altLang="en-US" dirty="0"/>
              <a:t>スキャンタイム、</a:t>
            </a:r>
            <a:r>
              <a:rPr kumimoji="1" lang="en-US" altLang="ja-JP" dirty="0"/>
              <a:t>100ms</a:t>
            </a:r>
          </a:p>
          <a:p>
            <a:pPr lvl="3"/>
            <a:r>
              <a:rPr kumimoji="1" lang="ja-JP" altLang="en-US" dirty="0"/>
              <a:t>電源、</a:t>
            </a:r>
            <a:r>
              <a:rPr kumimoji="1" lang="en-US" altLang="ja-JP" dirty="0"/>
              <a:t>DC5V + - 5</a:t>
            </a:r>
          </a:p>
          <a:p>
            <a:pPr lvl="3"/>
            <a:r>
              <a:rPr kumimoji="1" lang="ja-JP" altLang="en-US" dirty="0"/>
              <a:t>重量</a:t>
            </a:r>
            <a:r>
              <a:rPr kumimoji="1" lang="en-US" altLang="ja-JP" dirty="0"/>
              <a:t>, 160 g	</a:t>
            </a:r>
          </a:p>
        </p:txBody>
      </p:sp>
    </p:spTree>
    <p:extLst>
      <p:ext uri="{BB962C8B-B14F-4D97-AF65-F5344CB8AC3E}">
        <p14:creationId xmlns:p14="http://schemas.microsoft.com/office/powerpoint/2010/main" val="124529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7C043-98DC-4096-884D-936440776810}"/>
              </a:ext>
            </a:extLst>
          </p:cNvPr>
          <p:cNvSpPr>
            <a:spLocks noGrp="1"/>
          </p:cNvSpPr>
          <p:nvPr>
            <p:ph type="title"/>
          </p:nvPr>
        </p:nvSpPr>
        <p:spPr/>
        <p:txBody>
          <a:bodyPr/>
          <a:lstStyle/>
          <a:p>
            <a:r>
              <a:rPr kumimoji="1" lang="ja-JP" altLang="en-US" dirty="0"/>
              <a:t>論文の目次に関して</a:t>
            </a:r>
          </a:p>
        </p:txBody>
      </p:sp>
      <p:sp>
        <p:nvSpPr>
          <p:cNvPr id="3" name="コンテンツ プレースホルダー 2">
            <a:extLst>
              <a:ext uri="{FF2B5EF4-FFF2-40B4-BE49-F238E27FC236}">
                <a16:creationId xmlns:a16="http://schemas.microsoft.com/office/drawing/2014/main" id="{7CD9CFB9-5382-4DC1-9AA4-0A3962A4CFE9}"/>
              </a:ext>
            </a:extLst>
          </p:cNvPr>
          <p:cNvSpPr>
            <a:spLocks noGrp="1"/>
          </p:cNvSpPr>
          <p:nvPr>
            <p:ph idx="1"/>
          </p:nvPr>
        </p:nvSpPr>
        <p:spPr/>
        <p:txBody>
          <a:bodyPr/>
          <a:lstStyle/>
          <a:p>
            <a:pPr marL="514350" indent="-514350">
              <a:buFont typeface="+mj-lt"/>
              <a:buAutoNum type="arabicPeriod"/>
            </a:pPr>
            <a:r>
              <a:rPr kumimoji="1" lang="ja-JP" altLang="en-US" dirty="0"/>
              <a:t>研究概要</a:t>
            </a:r>
            <a:endParaRPr kumimoji="1" lang="en-US" altLang="ja-JP" dirty="0"/>
          </a:p>
          <a:p>
            <a:pPr marL="514350" indent="-514350">
              <a:buFont typeface="+mj-lt"/>
              <a:buAutoNum type="arabicPeriod"/>
            </a:pPr>
            <a:r>
              <a:rPr lang="ja-JP" altLang="en-US" dirty="0"/>
              <a:t>ドローンの設計書、シミュレーション環境について</a:t>
            </a:r>
            <a:endParaRPr lang="en-US" altLang="ja-JP" dirty="0"/>
          </a:p>
          <a:p>
            <a:pPr marL="514350" indent="-514350">
              <a:buFont typeface="+mj-lt"/>
              <a:buAutoNum type="arabicPeriod"/>
            </a:pPr>
            <a:r>
              <a:rPr kumimoji="1" lang="ja-JP" altLang="en-US" dirty="0"/>
              <a:t>実プラットフォームとシミュレーションモデル（</a:t>
            </a:r>
            <a:r>
              <a:rPr kumimoji="1" lang="en-US" altLang="ja-JP" dirty="0"/>
              <a:t>Gazebo</a:t>
            </a:r>
            <a:r>
              <a:rPr kumimoji="1" lang="ja-JP" altLang="en-US" dirty="0"/>
              <a:t>）</a:t>
            </a:r>
            <a:endParaRPr kumimoji="1" lang="en-US" altLang="ja-JP" dirty="0"/>
          </a:p>
          <a:p>
            <a:pPr marL="514350" indent="-514350">
              <a:buFont typeface="+mj-lt"/>
              <a:buAutoNum type="arabicPeriod"/>
            </a:pPr>
            <a:r>
              <a:rPr lang="ja-JP" altLang="en-US" dirty="0"/>
              <a:t>衝突回避システムの実装</a:t>
            </a:r>
            <a:endParaRPr lang="en-US" altLang="ja-JP" dirty="0"/>
          </a:p>
          <a:p>
            <a:pPr marL="514350" indent="-514350">
              <a:buFont typeface="+mj-lt"/>
              <a:buAutoNum type="arabicPeriod"/>
            </a:pPr>
            <a:r>
              <a:rPr kumimoji="1" lang="ja-JP" altLang="en-US" dirty="0"/>
              <a:t>シミュレーション結果</a:t>
            </a:r>
            <a:endParaRPr kumimoji="1" lang="en-US" altLang="ja-JP" dirty="0"/>
          </a:p>
          <a:p>
            <a:pPr marL="514350" indent="-514350">
              <a:buFont typeface="+mj-lt"/>
              <a:buAutoNum type="arabicPeriod"/>
            </a:pPr>
            <a:r>
              <a:rPr lang="ja-JP" altLang="en-US" dirty="0"/>
              <a:t>まとめ</a:t>
            </a:r>
            <a:endParaRPr kumimoji="1" lang="ja-JP" altLang="en-US" dirty="0"/>
          </a:p>
        </p:txBody>
      </p:sp>
    </p:spTree>
    <p:extLst>
      <p:ext uri="{BB962C8B-B14F-4D97-AF65-F5344CB8AC3E}">
        <p14:creationId xmlns:p14="http://schemas.microsoft.com/office/powerpoint/2010/main" val="246760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9DDD1-E0A4-4210-8BBA-C8DD111FC926}"/>
              </a:ext>
            </a:extLst>
          </p:cNvPr>
          <p:cNvSpPr>
            <a:spLocks noGrp="1"/>
          </p:cNvSpPr>
          <p:nvPr>
            <p:ph type="title"/>
          </p:nvPr>
        </p:nvSpPr>
        <p:spPr/>
        <p:txBody>
          <a:bodyPr/>
          <a:lstStyle/>
          <a:p>
            <a:r>
              <a:rPr kumimoji="1" lang="en-US" altLang="ja-JP" dirty="0"/>
              <a:t>Pixhawk</a:t>
            </a:r>
            <a:r>
              <a:rPr kumimoji="1" lang="ja-JP" altLang="en-US" dirty="0"/>
              <a:t>内での衝突回避システムの流れ</a:t>
            </a:r>
          </a:p>
        </p:txBody>
      </p:sp>
      <p:pic>
        <p:nvPicPr>
          <p:cNvPr id="4" name="コンテンツ プレースホルダー 3">
            <a:extLst>
              <a:ext uri="{FF2B5EF4-FFF2-40B4-BE49-F238E27FC236}">
                <a16:creationId xmlns:a16="http://schemas.microsoft.com/office/drawing/2014/main" id="{69722B37-AE46-4ACF-AF62-1B1B791446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54628" y="1914727"/>
            <a:ext cx="3548529" cy="3028546"/>
          </a:xfrm>
          <a:prstGeom prst="rect">
            <a:avLst/>
          </a:prstGeom>
        </p:spPr>
      </p:pic>
      <p:sp>
        <p:nvSpPr>
          <p:cNvPr id="5" name="テキスト ボックス 4">
            <a:extLst>
              <a:ext uri="{FF2B5EF4-FFF2-40B4-BE49-F238E27FC236}">
                <a16:creationId xmlns:a16="http://schemas.microsoft.com/office/drawing/2014/main" id="{1A70E461-BB16-482A-B50A-3F063DB79FDF}"/>
              </a:ext>
            </a:extLst>
          </p:cNvPr>
          <p:cNvSpPr txBox="1"/>
          <p:nvPr/>
        </p:nvSpPr>
        <p:spPr>
          <a:xfrm>
            <a:off x="276225" y="3162502"/>
            <a:ext cx="8252580" cy="2862322"/>
          </a:xfrm>
          <a:prstGeom prst="rect">
            <a:avLst/>
          </a:prstGeom>
          <a:noFill/>
        </p:spPr>
        <p:txBody>
          <a:bodyPr wrap="none" rtlCol="0">
            <a:spAutoFit/>
          </a:bodyPr>
          <a:lstStyle/>
          <a:p>
            <a:r>
              <a:rPr kumimoji="1" lang="en-US" altLang="ja-JP" dirty="0"/>
              <a:t>obstacle detection logic</a:t>
            </a:r>
            <a:r>
              <a:rPr lang="ja-JP" altLang="en-US" dirty="0"/>
              <a:t>で</a:t>
            </a:r>
            <a:endParaRPr lang="en-US" altLang="ja-JP" dirty="0"/>
          </a:p>
          <a:p>
            <a:r>
              <a:rPr kumimoji="1" lang="en-US" altLang="ja-JP" dirty="0"/>
              <a:t>Lidar</a:t>
            </a:r>
            <a:r>
              <a:rPr kumimoji="1" lang="ja-JP" altLang="en-US" dirty="0"/>
              <a:t>センサのデータを処理し、安全回避をしてくれる。（</a:t>
            </a:r>
            <a:r>
              <a:rPr kumimoji="1" lang="en-US" altLang="ja-JP" dirty="0"/>
              <a:t>p4</a:t>
            </a:r>
            <a:r>
              <a:rPr kumimoji="1" lang="ja-JP" altLang="en-US" dirty="0"/>
              <a:t>から）</a:t>
            </a:r>
            <a:endParaRPr kumimoji="1" lang="en-US" altLang="ja-JP" dirty="0"/>
          </a:p>
          <a:p>
            <a:endParaRPr lang="en-US" altLang="ja-JP" dirty="0"/>
          </a:p>
          <a:p>
            <a:r>
              <a:rPr lang="en-US" altLang="ja-JP" dirty="0"/>
              <a:t>EKF</a:t>
            </a:r>
            <a:r>
              <a:rPr lang="ja-JP" altLang="en-US" dirty="0"/>
              <a:t>は、車両の位置や速度、角度を推定、その出力は地上局からの</a:t>
            </a:r>
            <a:endParaRPr lang="en-US" altLang="ja-JP" dirty="0"/>
          </a:p>
          <a:p>
            <a:r>
              <a:rPr lang="ja-JP" altLang="en-US" dirty="0"/>
              <a:t>ミッションプランナーに基づいてナビゲーションが提供するような</a:t>
            </a:r>
            <a:endParaRPr lang="en-US" altLang="ja-JP" dirty="0"/>
          </a:p>
          <a:p>
            <a:r>
              <a:rPr lang="ja-JP" altLang="en-US" dirty="0"/>
              <a:t>軌道と比較する。次に、比例、積分、微分（</a:t>
            </a:r>
            <a:r>
              <a:rPr lang="en-US" altLang="ja-JP" dirty="0"/>
              <a:t>PID</a:t>
            </a:r>
            <a:r>
              <a:rPr lang="ja-JP" altLang="en-US" dirty="0"/>
              <a:t>）</a:t>
            </a:r>
            <a:endParaRPr lang="en-US" altLang="ja-JP" dirty="0"/>
          </a:p>
          <a:p>
            <a:r>
              <a:rPr lang="ja-JP" altLang="en-US" dirty="0"/>
              <a:t>モジュールに基づく制御ループを適用し、最終的に</a:t>
            </a:r>
            <a:r>
              <a:rPr lang="en-US" altLang="ja-JP" dirty="0"/>
              <a:t>RC</a:t>
            </a:r>
            <a:r>
              <a:rPr lang="ja-JP" altLang="en-US" dirty="0"/>
              <a:t>からの制御入力</a:t>
            </a:r>
            <a:endParaRPr lang="en-US" altLang="ja-JP" dirty="0"/>
          </a:p>
          <a:p>
            <a:r>
              <a:rPr lang="ja-JP" altLang="en-US" dirty="0"/>
              <a:t>と混合し、</a:t>
            </a:r>
            <a:r>
              <a:rPr lang="en-US" altLang="ja-JP" dirty="0"/>
              <a:t>UAV</a:t>
            </a:r>
            <a:r>
              <a:rPr lang="ja-JP" altLang="en-US" dirty="0"/>
              <a:t>の各エンジンに送る電力を調整する</a:t>
            </a:r>
            <a:r>
              <a:rPr lang="en-US" altLang="ja-JP" dirty="0"/>
              <a:t>ESC</a:t>
            </a:r>
            <a:r>
              <a:rPr lang="ja-JP" altLang="en-US" dirty="0"/>
              <a:t>に個々の入力を生成。</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11572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0CAB7-FC1D-4CB3-AF8A-970A8CDAEAD9}"/>
              </a:ext>
            </a:extLst>
          </p:cNvPr>
          <p:cNvSpPr>
            <a:spLocks noGrp="1"/>
          </p:cNvSpPr>
          <p:nvPr>
            <p:ph type="title"/>
          </p:nvPr>
        </p:nvSpPr>
        <p:spPr/>
        <p:txBody>
          <a:bodyPr/>
          <a:lstStyle/>
          <a:p>
            <a:r>
              <a:rPr kumimoji="1" lang="en-US" altLang="ja-JP" dirty="0"/>
              <a:t>Lidar</a:t>
            </a:r>
            <a:r>
              <a:rPr kumimoji="1" lang="ja-JP" altLang="en-US" dirty="0"/>
              <a:t>センサ結果</a:t>
            </a:r>
          </a:p>
        </p:txBody>
      </p:sp>
      <p:sp>
        <p:nvSpPr>
          <p:cNvPr id="3" name="コンテンツ プレースホルダー 2">
            <a:extLst>
              <a:ext uri="{FF2B5EF4-FFF2-40B4-BE49-F238E27FC236}">
                <a16:creationId xmlns:a16="http://schemas.microsoft.com/office/drawing/2014/main" id="{843DC235-6E8D-412F-9CFE-71041A679EAD}"/>
              </a:ext>
            </a:extLst>
          </p:cNvPr>
          <p:cNvSpPr>
            <a:spLocks noGrp="1"/>
          </p:cNvSpPr>
          <p:nvPr>
            <p:ph idx="1"/>
          </p:nvPr>
        </p:nvSpPr>
        <p:spPr/>
        <p:txBody>
          <a:bodyPr/>
          <a:lstStyle/>
          <a:p>
            <a:r>
              <a:rPr lang="en-US" altLang="ja-JP" dirty="0" err="1"/>
              <a:t>Mavlink</a:t>
            </a:r>
            <a:r>
              <a:rPr lang="ja-JP" altLang="en-US" dirty="0"/>
              <a:t>プロトコルを用いて、</a:t>
            </a:r>
            <a:r>
              <a:rPr lang="en-US" altLang="ja-JP" dirty="0"/>
              <a:t>PX4</a:t>
            </a:r>
            <a:r>
              <a:rPr lang="ja-JP" altLang="en-US" dirty="0"/>
              <a:t>にセンサ情報を受信し、</a:t>
            </a:r>
            <a:endParaRPr lang="en-US" altLang="ja-JP" dirty="0"/>
          </a:p>
          <a:p>
            <a:pPr marL="0" indent="0">
              <a:buNone/>
            </a:pPr>
            <a:r>
              <a:rPr kumimoji="1" lang="ja-JP" altLang="en-US" dirty="0"/>
              <a:t>情報を分析した結果、</a:t>
            </a:r>
            <a:r>
              <a:rPr kumimoji="1" lang="en-US" altLang="ja-JP" dirty="0" err="1"/>
              <a:t>Mavlink</a:t>
            </a:r>
            <a:r>
              <a:rPr kumimoji="1" lang="ja-JP" altLang="en-US" dirty="0"/>
              <a:t>の周波数が距離センサの情報を正しく遅れていないことがわかった。</a:t>
            </a:r>
            <a:endParaRPr kumimoji="1" lang="en-US" altLang="ja-JP" dirty="0"/>
          </a:p>
          <a:p>
            <a:r>
              <a:rPr kumimoji="1" lang="ja-JP" altLang="en-US" dirty="0"/>
              <a:t>次元</a:t>
            </a:r>
            <a:r>
              <a:rPr kumimoji="1" lang="en-US" altLang="ja-JP" dirty="0"/>
              <a:t>LIDAR</a:t>
            </a:r>
            <a:r>
              <a:rPr kumimoji="1" lang="ja-JP" altLang="en-US" dirty="0"/>
              <a:t>モデルを検証するために、図</a:t>
            </a:r>
            <a:r>
              <a:rPr kumimoji="1" lang="en-US" altLang="ja-JP" dirty="0"/>
              <a:t>5</a:t>
            </a:r>
            <a:r>
              <a:rPr kumimoji="1" lang="ja-JP" altLang="en-US" dirty="0"/>
              <a:t>に示すように、車両を地上に固定し、</a:t>
            </a:r>
            <a:r>
              <a:rPr kumimoji="1" lang="en-US" altLang="ja-JP" dirty="0"/>
              <a:t>1</a:t>
            </a:r>
            <a:r>
              <a:rPr kumimoji="1" lang="ja-JP" altLang="en-US" dirty="0"/>
              <a:t>つまたは</a:t>
            </a:r>
            <a:r>
              <a:rPr kumimoji="1" lang="en-US" altLang="ja-JP" dirty="0"/>
              <a:t>2</a:t>
            </a:r>
            <a:r>
              <a:rPr kumimoji="1" lang="ja-JP" altLang="en-US" dirty="0"/>
              <a:t>つの障害物を設置した状態で、いくつかの静止実験が行われました。</a:t>
            </a:r>
          </a:p>
        </p:txBody>
      </p:sp>
    </p:spTree>
    <p:extLst>
      <p:ext uri="{BB962C8B-B14F-4D97-AF65-F5344CB8AC3E}">
        <p14:creationId xmlns:p14="http://schemas.microsoft.com/office/powerpoint/2010/main" val="218693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94660-E2F7-4A67-B819-450E7C3B0F46}"/>
              </a:ext>
            </a:extLst>
          </p:cNvPr>
          <p:cNvSpPr>
            <a:spLocks noGrp="1"/>
          </p:cNvSpPr>
          <p:nvPr>
            <p:ph type="title"/>
          </p:nvPr>
        </p:nvSpPr>
        <p:spPr/>
        <p:txBody>
          <a:bodyPr/>
          <a:lstStyle/>
          <a:p>
            <a:r>
              <a:rPr kumimoji="1" lang="ja-JP" altLang="en-US" dirty="0"/>
              <a:t>ドローンの機体制御</a:t>
            </a:r>
          </a:p>
        </p:txBody>
      </p:sp>
      <p:sp>
        <p:nvSpPr>
          <p:cNvPr id="3" name="コンテンツ プレースホルダー 2">
            <a:extLst>
              <a:ext uri="{FF2B5EF4-FFF2-40B4-BE49-F238E27FC236}">
                <a16:creationId xmlns:a16="http://schemas.microsoft.com/office/drawing/2014/main" id="{3AF0646C-29C1-4ADC-B4CF-E600211BD2B0}"/>
              </a:ext>
            </a:extLst>
          </p:cNvPr>
          <p:cNvSpPr>
            <a:spLocks noGrp="1"/>
          </p:cNvSpPr>
          <p:nvPr>
            <p:ph idx="1"/>
          </p:nvPr>
        </p:nvSpPr>
        <p:spPr/>
        <p:txBody>
          <a:bodyPr/>
          <a:lstStyle/>
          <a:p>
            <a:r>
              <a:rPr kumimoji="1" lang="en-US" altLang="ja-JP" dirty="0"/>
              <a:t>6</a:t>
            </a:r>
            <a:r>
              <a:rPr kumimoji="1" lang="ja-JP" altLang="en-US" dirty="0"/>
              <a:t>自由度システム（位置、姿勢、ポーズ）</a:t>
            </a:r>
            <a:endParaRPr kumimoji="1" lang="en-US" altLang="ja-JP" dirty="0"/>
          </a:p>
          <a:p>
            <a:r>
              <a:rPr lang="ja-JP" altLang="en-US" dirty="0"/>
              <a:t>主な制御出力（全上方推力、ロール軸、ピッチ軸、ヨー軸のモーメント）</a:t>
            </a:r>
            <a:endParaRPr lang="en-US" altLang="ja-JP" dirty="0"/>
          </a:p>
          <a:p>
            <a:endParaRPr kumimoji="1" lang="en-US" altLang="ja-JP" dirty="0"/>
          </a:p>
          <a:p>
            <a:r>
              <a:rPr lang="ja-JP" altLang="en-US" dirty="0"/>
              <a:t>分布関数 </a:t>
            </a:r>
            <a:r>
              <a:rPr lang="en-US" altLang="ja-JP" dirty="0"/>
              <a:t>=&gt; </a:t>
            </a:r>
            <a:r>
              <a:rPr lang="ja-JP" altLang="en-US" dirty="0"/>
              <a:t>どこから席がうまっていくか</a:t>
            </a:r>
            <a:endParaRPr lang="en-US" altLang="ja-JP" dirty="0"/>
          </a:p>
          <a:p>
            <a:r>
              <a:rPr kumimoji="1" lang="ja-JP" altLang="en-US" dirty="0"/>
              <a:t>状態密度関数 ＝＞</a:t>
            </a:r>
            <a:endParaRPr kumimoji="1" lang="en-US" altLang="ja-JP" dirty="0"/>
          </a:p>
          <a:p>
            <a:r>
              <a:rPr kumimoji="1" lang="ja-JP" altLang="en-US" dirty="0"/>
              <a:t>複素数 </a:t>
            </a:r>
            <a:r>
              <a:rPr kumimoji="1" lang="en-US" altLang="ja-JP" dirty="0"/>
              <a:t>=&gt; </a:t>
            </a:r>
            <a:r>
              <a:rPr kumimoji="1" lang="ja-JP" altLang="en-US" dirty="0"/>
              <a:t>大きさと方向を簡単に扱うことができる。</a:t>
            </a:r>
          </a:p>
        </p:txBody>
      </p:sp>
    </p:spTree>
    <p:extLst>
      <p:ext uri="{BB962C8B-B14F-4D97-AF65-F5344CB8AC3E}">
        <p14:creationId xmlns:p14="http://schemas.microsoft.com/office/powerpoint/2010/main" val="220055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20264-9A26-4A2F-A5B5-F1807CE505A7}"/>
              </a:ext>
            </a:extLst>
          </p:cNvPr>
          <p:cNvSpPr>
            <a:spLocks noGrp="1"/>
          </p:cNvSpPr>
          <p:nvPr>
            <p:ph type="title"/>
          </p:nvPr>
        </p:nvSpPr>
        <p:spPr/>
        <p:txBody>
          <a:bodyPr/>
          <a:lstStyle/>
          <a:p>
            <a:r>
              <a:rPr kumimoji="1" lang="ja-JP" altLang="en-US" b="1" dirty="0"/>
              <a:t>論文構成に関して</a:t>
            </a:r>
          </a:p>
        </p:txBody>
      </p:sp>
      <p:sp>
        <p:nvSpPr>
          <p:cNvPr id="3" name="コンテンツ プレースホルダー 2">
            <a:extLst>
              <a:ext uri="{FF2B5EF4-FFF2-40B4-BE49-F238E27FC236}">
                <a16:creationId xmlns:a16="http://schemas.microsoft.com/office/drawing/2014/main" id="{C8B653A3-CE93-4A88-8818-4A27DC65BE6A}"/>
              </a:ext>
            </a:extLst>
          </p:cNvPr>
          <p:cNvSpPr>
            <a:spLocks noGrp="1"/>
          </p:cNvSpPr>
          <p:nvPr>
            <p:ph idx="1"/>
          </p:nvPr>
        </p:nvSpPr>
        <p:spPr/>
        <p:txBody>
          <a:bodyPr>
            <a:normAutofit lnSpcReduction="10000"/>
          </a:bodyPr>
          <a:lstStyle/>
          <a:p>
            <a:r>
              <a:rPr lang="ja-JP" altLang="en-US" dirty="0"/>
              <a:t>論文テーマ</a:t>
            </a:r>
            <a:endParaRPr lang="en-US" altLang="ja-JP" dirty="0"/>
          </a:p>
          <a:p>
            <a:r>
              <a:rPr lang="ja-JP" altLang="en-US" dirty="0"/>
              <a:t>論文概要</a:t>
            </a:r>
            <a:endParaRPr lang="en-US" altLang="ja-JP" dirty="0"/>
          </a:p>
          <a:p>
            <a:r>
              <a:rPr kumimoji="1" lang="ja-JP" altLang="en-US" dirty="0"/>
              <a:t>論文詳細</a:t>
            </a:r>
            <a:endParaRPr kumimoji="1" lang="en-US" altLang="ja-JP" dirty="0"/>
          </a:p>
          <a:p>
            <a:r>
              <a:rPr kumimoji="1" lang="ja-JP" altLang="en-US" dirty="0"/>
              <a:t>実験補足情報</a:t>
            </a:r>
            <a:endParaRPr kumimoji="1" lang="en-US" altLang="ja-JP" dirty="0"/>
          </a:p>
          <a:p>
            <a:r>
              <a:rPr kumimoji="1" lang="ja-JP" altLang="en-US" dirty="0"/>
              <a:t>実験方法</a:t>
            </a:r>
            <a:endParaRPr kumimoji="1" lang="en-US" altLang="ja-JP" dirty="0"/>
          </a:p>
          <a:p>
            <a:pPr marL="0" indent="0">
              <a:buNone/>
            </a:pPr>
            <a:r>
              <a:rPr lang="ja-JP" altLang="en-US" dirty="0"/>
              <a:t>　</a:t>
            </a:r>
            <a:r>
              <a:rPr lang="en-US" altLang="ja-JP" dirty="0"/>
              <a:t>QGC,MATLAB/</a:t>
            </a:r>
            <a:r>
              <a:rPr lang="en-US" altLang="ja-JP" dirty="0" err="1"/>
              <a:t>Simulinik,Gazebo</a:t>
            </a:r>
            <a:endParaRPr lang="en-US" altLang="ja-JP" dirty="0"/>
          </a:p>
          <a:p>
            <a:r>
              <a:rPr lang="ja-JP" altLang="en-US" dirty="0"/>
              <a:t>実験結果</a:t>
            </a:r>
            <a:endParaRPr lang="en-US" altLang="ja-JP" dirty="0"/>
          </a:p>
          <a:p>
            <a:r>
              <a:rPr kumimoji="1" lang="ja-JP" altLang="en-US" dirty="0"/>
              <a:t>自分の考察</a:t>
            </a:r>
            <a:endParaRPr kumimoji="1" lang="en-US" altLang="ja-JP" dirty="0"/>
          </a:p>
          <a:p>
            <a:r>
              <a:rPr lang="ja-JP" altLang="en-US" dirty="0"/>
              <a:t>自分の感想</a:t>
            </a:r>
            <a:endParaRPr kumimoji="1" lang="en-US" altLang="ja-JP" dirty="0"/>
          </a:p>
          <a:p>
            <a:endParaRPr kumimoji="1" lang="ja-JP" altLang="en-US" dirty="0"/>
          </a:p>
        </p:txBody>
      </p:sp>
    </p:spTree>
    <p:extLst>
      <p:ext uri="{BB962C8B-B14F-4D97-AF65-F5344CB8AC3E}">
        <p14:creationId xmlns:p14="http://schemas.microsoft.com/office/powerpoint/2010/main" val="116133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7B4CB-06DD-490C-B0F7-437A1AAEB2BB}"/>
              </a:ext>
            </a:extLst>
          </p:cNvPr>
          <p:cNvSpPr>
            <a:spLocks noGrp="1"/>
          </p:cNvSpPr>
          <p:nvPr>
            <p:ph type="title"/>
          </p:nvPr>
        </p:nvSpPr>
        <p:spPr/>
        <p:txBody>
          <a:bodyPr/>
          <a:lstStyle/>
          <a:p>
            <a:r>
              <a:rPr kumimoji="1" lang="en-US" altLang="ja-JP" dirty="0"/>
              <a:t>Gazebo</a:t>
            </a:r>
            <a:r>
              <a:rPr kumimoji="1" lang="ja-JP" altLang="en-US" dirty="0"/>
              <a:t>（シミュレーションシステム）</a:t>
            </a:r>
          </a:p>
        </p:txBody>
      </p:sp>
      <p:sp>
        <p:nvSpPr>
          <p:cNvPr id="3" name="コンテンツ プレースホルダー 2">
            <a:extLst>
              <a:ext uri="{FF2B5EF4-FFF2-40B4-BE49-F238E27FC236}">
                <a16:creationId xmlns:a16="http://schemas.microsoft.com/office/drawing/2014/main" id="{726DD6F7-DD2B-4304-88E8-FC8CDD4E64E9}"/>
              </a:ext>
            </a:extLst>
          </p:cNvPr>
          <p:cNvSpPr>
            <a:spLocks noGrp="1"/>
          </p:cNvSpPr>
          <p:nvPr>
            <p:ph idx="1"/>
          </p:nvPr>
        </p:nvSpPr>
        <p:spPr/>
        <p:txBody>
          <a:bodyPr/>
          <a:lstStyle/>
          <a:p>
            <a:r>
              <a:rPr kumimoji="1" lang="ja-JP" altLang="en-US" dirty="0"/>
              <a:t>シミュレーション環境を提供し、</a:t>
            </a:r>
            <a:r>
              <a:rPr kumimoji="1" lang="en-US" altLang="ja-JP" dirty="0"/>
              <a:t>QGC</a:t>
            </a:r>
            <a:r>
              <a:rPr kumimoji="1" lang="ja-JP" altLang="en-US" dirty="0"/>
              <a:t>との接続をサポート</a:t>
            </a:r>
            <a:endParaRPr kumimoji="1" lang="en-US" altLang="ja-JP" dirty="0"/>
          </a:p>
          <a:p>
            <a:r>
              <a:rPr lang="ja-JP" altLang="en-US" dirty="0"/>
              <a:t>クアッドコプター、飛行機、ローバーなどをシミュレーション</a:t>
            </a:r>
            <a:endParaRPr lang="en-US" altLang="ja-JP" dirty="0"/>
          </a:p>
          <a:p>
            <a:r>
              <a:rPr kumimoji="1" lang="en-US" altLang="ja-JP" b="1" dirty="0"/>
              <a:t>Iris</a:t>
            </a:r>
            <a:r>
              <a:rPr kumimoji="1" lang="ja-JP" altLang="en-US" b="1" dirty="0"/>
              <a:t>のクアッドモデル（</a:t>
            </a:r>
            <a:r>
              <a:rPr kumimoji="1" lang="en-US" altLang="ja-JP" b="1" dirty="0"/>
              <a:t>GPS,INS,</a:t>
            </a:r>
            <a:r>
              <a:rPr kumimoji="1" lang="ja-JP" altLang="en-US" b="1" dirty="0"/>
              <a:t>磁力計含む）</a:t>
            </a:r>
            <a:endParaRPr kumimoji="1" lang="en-US" altLang="ja-JP" b="1" dirty="0"/>
          </a:p>
          <a:p>
            <a:r>
              <a:rPr lang="ja-JP" altLang="en-US" dirty="0"/>
              <a:t>今回は、</a:t>
            </a:r>
            <a:r>
              <a:rPr lang="en-US" altLang="ja-JP" dirty="0" err="1"/>
              <a:t>PixHawk</a:t>
            </a:r>
            <a:r>
              <a:rPr lang="ja-JP" altLang="en-US" dirty="0"/>
              <a:t>フライトコントローラに組み込まれたナビゲーションと物体回避アルゴリズムのデバッグを可能にするシミュレーション環境として使用されています。</a:t>
            </a:r>
            <a:endParaRPr lang="en-US" altLang="ja-JP" dirty="0"/>
          </a:p>
          <a:p>
            <a:r>
              <a:rPr kumimoji="1" lang="en-US" altLang="ja-JP" dirty="0"/>
              <a:t>PX4</a:t>
            </a:r>
            <a:r>
              <a:rPr kumimoji="1" lang="ja-JP" altLang="en-US" dirty="0"/>
              <a:t>の</a:t>
            </a:r>
            <a:r>
              <a:rPr kumimoji="1" lang="en-US" altLang="ja-JP" dirty="0"/>
              <a:t>SIL</a:t>
            </a:r>
            <a:r>
              <a:rPr lang="ja-JP" altLang="en-US" dirty="0"/>
              <a:t>機能を用いることで、</a:t>
            </a:r>
            <a:r>
              <a:rPr lang="en-US" altLang="ja-JP" dirty="0"/>
              <a:t>Gazebo</a:t>
            </a:r>
            <a:r>
              <a:rPr lang="ja-JP" altLang="en-US" dirty="0"/>
              <a:t>と</a:t>
            </a:r>
            <a:r>
              <a:rPr lang="en-US" altLang="ja-JP" dirty="0"/>
              <a:t>QGC</a:t>
            </a:r>
            <a:r>
              <a:rPr lang="ja-JP" altLang="en-US" dirty="0"/>
              <a:t>を橋渡する役割</a:t>
            </a:r>
            <a:endParaRPr lang="en-US" altLang="ja-JP" dirty="0"/>
          </a:p>
          <a:p>
            <a:r>
              <a:rPr kumimoji="1" lang="en-US" altLang="ja-JP" dirty="0"/>
              <a:t>SIL</a:t>
            </a:r>
            <a:r>
              <a:rPr kumimoji="1" lang="ja-JP" altLang="en-US" dirty="0"/>
              <a:t>はシステムをモデル化し、ハードウェアを使用せず、ソフトウェアの下で実行するシステムシミュレーション。</a:t>
            </a:r>
          </a:p>
        </p:txBody>
      </p:sp>
    </p:spTree>
    <p:extLst>
      <p:ext uri="{BB962C8B-B14F-4D97-AF65-F5344CB8AC3E}">
        <p14:creationId xmlns:p14="http://schemas.microsoft.com/office/powerpoint/2010/main" val="319990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B5802A-5BEA-40C6-8DC6-3253323D208F}"/>
              </a:ext>
            </a:extLst>
          </p:cNvPr>
          <p:cNvSpPr>
            <a:spLocks noGrp="1"/>
          </p:cNvSpPr>
          <p:nvPr>
            <p:ph type="title"/>
          </p:nvPr>
        </p:nvSpPr>
        <p:spPr/>
        <p:txBody>
          <a:bodyPr/>
          <a:lstStyle/>
          <a:p>
            <a:r>
              <a:rPr kumimoji="1" lang="en-US" altLang="ja-JP" dirty="0"/>
              <a:t>Gazebo</a:t>
            </a:r>
            <a:r>
              <a:rPr kumimoji="1" lang="ja-JP" altLang="en-US" dirty="0"/>
              <a:t>（シミュレーションシステム）</a:t>
            </a:r>
          </a:p>
        </p:txBody>
      </p:sp>
      <p:sp>
        <p:nvSpPr>
          <p:cNvPr id="3" name="コンテンツ プレースホルダー 2">
            <a:extLst>
              <a:ext uri="{FF2B5EF4-FFF2-40B4-BE49-F238E27FC236}">
                <a16:creationId xmlns:a16="http://schemas.microsoft.com/office/drawing/2014/main" id="{C2B55BD1-2E04-43A8-88AD-6E6973159A17}"/>
              </a:ext>
            </a:extLst>
          </p:cNvPr>
          <p:cNvSpPr>
            <a:spLocks noGrp="1"/>
          </p:cNvSpPr>
          <p:nvPr>
            <p:ph idx="1"/>
          </p:nvPr>
        </p:nvSpPr>
        <p:spPr/>
        <p:txBody>
          <a:bodyPr>
            <a:normAutofit fontScale="92500" lnSpcReduction="10000"/>
          </a:bodyPr>
          <a:lstStyle/>
          <a:p>
            <a:r>
              <a:rPr kumimoji="1" lang="ja-JP" altLang="en-US" dirty="0"/>
              <a:t>環境構成</a:t>
            </a:r>
            <a:endParaRPr kumimoji="1" lang="en-US" altLang="ja-JP" dirty="0"/>
          </a:p>
          <a:p>
            <a:pPr marL="0" indent="0">
              <a:buNone/>
            </a:pPr>
            <a:r>
              <a:rPr lang="ja-JP" altLang="en-US" dirty="0"/>
              <a:t>　</a:t>
            </a:r>
            <a:r>
              <a:rPr lang="en-US" altLang="ja-JP" dirty="0"/>
              <a:t>SDF</a:t>
            </a:r>
            <a:r>
              <a:rPr lang="ja-JP" altLang="en-US" dirty="0"/>
              <a:t>言語で書かれた複数のファイルから構成されている。</a:t>
            </a:r>
            <a:endParaRPr lang="en-US" altLang="ja-JP" dirty="0"/>
          </a:p>
          <a:p>
            <a:pPr marL="0" indent="0">
              <a:buNone/>
            </a:pPr>
            <a:r>
              <a:rPr kumimoji="1" lang="ja-JP" altLang="en-US" dirty="0"/>
              <a:t>　新しくセンサの情報などを追加できるように</a:t>
            </a:r>
            <a:r>
              <a:rPr kumimoji="1" lang="en-US" altLang="ja-JP" dirty="0"/>
              <a:t>XML</a:t>
            </a:r>
            <a:r>
              <a:rPr kumimoji="1" lang="ja-JP" altLang="en-US" dirty="0"/>
              <a:t>形式で構成</a:t>
            </a:r>
            <a:endParaRPr kumimoji="1" lang="en-US" altLang="ja-JP" dirty="0"/>
          </a:p>
          <a:p>
            <a:pPr marL="0" indent="0">
              <a:buNone/>
            </a:pPr>
            <a:r>
              <a:rPr lang="ja-JP" altLang="en-US" dirty="0"/>
              <a:t>　</a:t>
            </a:r>
            <a:r>
              <a:rPr lang="en-US" altLang="ja-JP" dirty="0"/>
              <a:t>.word</a:t>
            </a:r>
            <a:r>
              <a:rPr lang="ja-JP" altLang="en-US" dirty="0"/>
              <a:t>ファイルで</a:t>
            </a:r>
            <a:r>
              <a:rPr lang="en-US" altLang="ja-JP" dirty="0"/>
              <a:t>Iris</a:t>
            </a:r>
            <a:r>
              <a:rPr lang="ja-JP" altLang="en-US" dirty="0"/>
              <a:t>モデル、</a:t>
            </a:r>
            <a:r>
              <a:rPr lang="en-US" altLang="ja-JP" dirty="0"/>
              <a:t>LIDAR</a:t>
            </a:r>
            <a:r>
              <a:rPr lang="ja-JP" altLang="en-US" dirty="0"/>
              <a:t>センサが定義されている。</a:t>
            </a:r>
            <a:endParaRPr lang="en-US" altLang="ja-JP" dirty="0"/>
          </a:p>
          <a:p>
            <a:r>
              <a:rPr lang="ja-JP" altLang="en-US" dirty="0"/>
              <a:t>プラグインに関して</a:t>
            </a:r>
            <a:endParaRPr lang="en-US" altLang="ja-JP" dirty="0"/>
          </a:p>
          <a:p>
            <a:pPr marL="0" indent="0">
              <a:buNone/>
            </a:pPr>
            <a:r>
              <a:rPr lang="ja-JP" altLang="en-US" dirty="0"/>
              <a:t>　新しいセンサの追加（超音波、レーザ）、</a:t>
            </a:r>
            <a:endParaRPr lang="en-US" altLang="ja-JP" dirty="0"/>
          </a:p>
          <a:p>
            <a:pPr marL="0" indent="0">
              <a:buNone/>
            </a:pPr>
            <a:r>
              <a:rPr lang="ja-JP" altLang="en-US" dirty="0"/>
              <a:t>　シミュレーション実行可能</a:t>
            </a:r>
            <a:endParaRPr lang="en-US" altLang="ja-JP" dirty="0"/>
          </a:p>
          <a:p>
            <a:pPr marL="0" indent="0">
              <a:buNone/>
            </a:pPr>
            <a:r>
              <a:rPr lang="ja-JP" altLang="en-US" dirty="0"/>
              <a:t>　ワールド（環境光、物理エンジン）、モデル（状態の制御）、センサー（環境からの情報の取得、動作制御）、</a:t>
            </a:r>
            <a:endParaRPr lang="en-US" altLang="ja-JP" dirty="0"/>
          </a:p>
          <a:p>
            <a:pPr marL="0" indent="0">
              <a:buNone/>
            </a:pPr>
            <a:r>
              <a:rPr lang="ja-JP" altLang="en-US" dirty="0"/>
              <a:t>　システム、ビジュアル、</a:t>
            </a:r>
            <a:r>
              <a:rPr lang="en-US" altLang="ja-JP" dirty="0"/>
              <a:t>GUI</a:t>
            </a:r>
            <a:r>
              <a:rPr lang="ja-JP" altLang="en-US" dirty="0"/>
              <a:t>の</a:t>
            </a:r>
            <a:r>
              <a:rPr lang="en-US" altLang="ja-JP" dirty="0"/>
              <a:t>6</a:t>
            </a:r>
            <a:r>
              <a:rPr lang="ja-JP" altLang="en-US" dirty="0"/>
              <a:t>種類</a:t>
            </a:r>
            <a:endParaRPr lang="en-US" altLang="ja-JP" dirty="0"/>
          </a:p>
        </p:txBody>
      </p:sp>
    </p:spTree>
    <p:extLst>
      <p:ext uri="{BB962C8B-B14F-4D97-AF65-F5344CB8AC3E}">
        <p14:creationId xmlns:p14="http://schemas.microsoft.com/office/powerpoint/2010/main" val="3019504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A8732-CBED-4566-BFAB-0EBFB3D2F660}"/>
              </a:ext>
            </a:extLst>
          </p:cNvPr>
          <p:cNvSpPr>
            <a:spLocks noGrp="1"/>
          </p:cNvSpPr>
          <p:nvPr>
            <p:ph type="title"/>
          </p:nvPr>
        </p:nvSpPr>
        <p:spPr/>
        <p:txBody>
          <a:bodyPr/>
          <a:lstStyle/>
          <a:p>
            <a:r>
              <a:rPr kumimoji="1" lang="en-US" altLang="ja-JP" dirty="0"/>
              <a:t>Gazebo</a:t>
            </a:r>
            <a:r>
              <a:rPr kumimoji="1" lang="ja-JP" altLang="en-US" dirty="0"/>
              <a:t>と</a:t>
            </a:r>
            <a:r>
              <a:rPr kumimoji="1" lang="en-US" altLang="ja-JP" dirty="0"/>
              <a:t>PX4</a:t>
            </a:r>
            <a:r>
              <a:rPr kumimoji="1" lang="ja-JP" altLang="en-US" dirty="0"/>
              <a:t>の通信</a:t>
            </a:r>
          </a:p>
        </p:txBody>
      </p:sp>
      <p:sp>
        <p:nvSpPr>
          <p:cNvPr id="3" name="コンテンツ プレースホルダー 2">
            <a:extLst>
              <a:ext uri="{FF2B5EF4-FFF2-40B4-BE49-F238E27FC236}">
                <a16:creationId xmlns:a16="http://schemas.microsoft.com/office/drawing/2014/main" id="{C9479A56-3219-4A18-90F7-941332E380DC}"/>
              </a:ext>
            </a:extLst>
          </p:cNvPr>
          <p:cNvSpPr>
            <a:spLocks noGrp="1"/>
          </p:cNvSpPr>
          <p:nvPr>
            <p:ph idx="1"/>
          </p:nvPr>
        </p:nvSpPr>
        <p:spPr/>
        <p:txBody>
          <a:bodyPr/>
          <a:lstStyle/>
          <a:p>
            <a:r>
              <a:rPr kumimoji="1" lang="en-US" altLang="ja-JP" dirty="0"/>
              <a:t>Gazebo</a:t>
            </a:r>
            <a:r>
              <a:rPr lang="ja-JP" altLang="en-US" dirty="0"/>
              <a:t>と</a:t>
            </a:r>
            <a:r>
              <a:rPr lang="en-US" altLang="ja-JP" dirty="0"/>
              <a:t>PX4</a:t>
            </a:r>
            <a:r>
              <a:rPr lang="ja-JP" altLang="en-US" dirty="0"/>
              <a:t>では、</a:t>
            </a:r>
            <a:r>
              <a:rPr lang="en-US" altLang="ja-JP" dirty="0" err="1"/>
              <a:t>MAVlink</a:t>
            </a:r>
            <a:r>
              <a:rPr lang="ja-JP" altLang="en-US" dirty="0"/>
              <a:t>を介して、通信</a:t>
            </a:r>
            <a:endParaRPr lang="en-US" altLang="ja-JP" dirty="0"/>
          </a:p>
          <a:p>
            <a:r>
              <a:rPr kumimoji="1" lang="ja-JP" altLang="en-US" dirty="0"/>
              <a:t>使用ポートは、</a:t>
            </a:r>
            <a:r>
              <a:rPr kumimoji="1" lang="en-US" altLang="ja-JP" dirty="0"/>
              <a:t>14560</a:t>
            </a:r>
            <a:r>
              <a:rPr kumimoji="1" lang="ja-JP" altLang="en-US" dirty="0"/>
              <a:t>で</a:t>
            </a:r>
            <a:r>
              <a:rPr kumimoji="1" lang="en-US" altLang="ja-JP" dirty="0"/>
              <a:t>UDP</a:t>
            </a:r>
            <a:r>
              <a:rPr kumimoji="1" lang="ja-JP" altLang="en-US" dirty="0"/>
              <a:t>により行われている。</a:t>
            </a:r>
            <a:endParaRPr kumimoji="1" lang="en-US" altLang="ja-JP" dirty="0"/>
          </a:p>
          <a:p>
            <a:r>
              <a:rPr lang="en-US" altLang="ja-JP" dirty="0"/>
              <a:t>Pixhawk</a:t>
            </a:r>
            <a:r>
              <a:rPr lang="ja-JP" altLang="en-US" dirty="0"/>
              <a:t>の場合、</a:t>
            </a:r>
            <a:r>
              <a:rPr lang="en-US" altLang="ja-JP" dirty="0"/>
              <a:t>HITL</a:t>
            </a:r>
            <a:r>
              <a:rPr lang="ja-JP" altLang="en-US" dirty="0"/>
              <a:t>構成により、実環境のセンサに接続する前にフライトコントローラに書かれたコードを直接実行可能。</a:t>
            </a:r>
            <a:endParaRPr lang="en-US" altLang="ja-JP" dirty="0"/>
          </a:p>
          <a:p>
            <a:r>
              <a:rPr kumimoji="1" lang="ja-JP" altLang="en-US" dirty="0"/>
              <a:t>ナビゲーションや障害物回避のアルゴリズムのパラメータが及ぼす影響について、最初に研究することができます。</a:t>
            </a:r>
            <a:endParaRPr kumimoji="1" lang="en-US" altLang="ja-JP" dirty="0"/>
          </a:p>
          <a:p>
            <a:r>
              <a:rPr kumimoji="1" lang="en-US" altLang="ja-JP" dirty="0"/>
              <a:t>USB/UART</a:t>
            </a:r>
            <a:r>
              <a:rPr kumimoji="1" lang="ja-JP" altLang="en-US" dirty="0"/>
              <a:t>を介してフライトコントローラのハードウェアに接続されています。</a:t>
            </a:r>
          </a:p>
        </p:txBody>
      </p:sp>
    </p:spTree>
    <p:extLst>
      <p:ext uri="{BB962C8B-B14F-4D97-AF65-F5344CB8AC3E}">
        <p14:creationId xmlns:p14="http://schemas.microsoft.com/office/powerpoint/2010/main" val="68398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D3FE4-CB79-4111-9307-75937C391FE9}"/>
              </a:ext>
            </a:extLst>
          </p:cNvPr>
          <p:cNvSpPr>
            <a:spLocks noGrp="1"/>
          </p:cNvSpPr>
          <p:nvPr>
            <p:ph type="title"/>
          </p:nvPr>
        </p:nvSpPr>
        <p:spPr/>
        <p:txBody>
          <a:bodyPr/>
          <a:lstStyle/>
          <a:p>
            <a:r>
              <a:rPr kumimoji="1" lang="en-US" altLang="ja-JP" dirty="0"/>
              <a:t>3DR Iris</a:t>
            </a:r>
            <a:r>
              <a:rPr kumimoji="1" lang="ja-JP" altLang="en-US" dirty="0"/>
              <a:t>モデル（</a:t>
            </a:r>
            <a:r>
              <a:rPr kumimoji="1" lang="en-US" altLang="ja-JP" dirty="0"/>
              <a:t>p7</a:t>
            </a:r>
            <a:r>
              <a:rPr kumimoji="1" lang="ja-JP" altLang="en-US" dirty="0"/>
              <a:t>）</a:t>
            </a:r>
          </a:p>
        </p:txBody>
      </p:sp>
      <p:sp>
        <p:nvSpPr>
          <p:cNvPr id="3" name="コンテンツ プレースホルダー 2">
            <a:extLst>
              <a:ext uri="{FF2B5EF4-FFF2-40B4-BE49-F238E27FC236}">
                <a16:creationId xmlns:a16="http://schemas.microsoft.com/office/drawing/2014/main" id="{76828324-B1F4-44D1-BEF8-5214ED1A956B}"/>
              </a:ext>
            </a:extLst>
          </p:cNvPr>
          <p:cNvSpPr>
            <a:spLocks noGrp="1"/>
          </p:cNvSpPr>
          <p:nvPr>
            <p:ph idx="1"/>
          </p:nvPr>
        </p:nvSpPr>
        <p:spPr/>
        <p:txBody>
          <a:bodyPr/>
          <a:lstStyle/>
          <a:p>
            <a:r>
              <a:rPr kumimoji="1" lang="en-US" altLang="ja-JP" dirty="0"/>
              <a:t>PX4</a:t>
            </a:r>
            <a:r>
              <a:rPr kumimoji="1" lang="ja-JP" altLang="en-US" dirty="0"/>
              <a:t>ファームウェアを含むモデルレポジトリの既存機体の一部。</a:t>
            </a:r>
            <a:endParaRPr kumimoji="1" lang="en-US" altLang="ja-JP" dirty="0"/>
          </a:p>
          <a:p>
            <a:endParaRPr kumimoji="1" lang="ja-JP" altLang="en-US" dirty="0"/>
          </a:p>
        </p:txBody>
      </p:sp>
    </p:spTree>
    <p:extLst>
      <p:ext uri="{BB962C8B-B14F-4D97-AF65-F5344CB8AC3E}">
        <p14:creationId xmlns:p14="http://schemas.microsoft.com/office/powerpoint/2010/main" val="327539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E9FB-6E56-486B-9D98-8AEF641B126B}"/>
              </a:ext>
            </a:extLst>
          </p:cNvPr>
          <p:cNvSpPr>
            <a:spLocks noGrp="1"/>
          </p:cNvSpPr>
          <p:nvPr>
            <p:ph type="title"/>
          </p:nvPr>
        </p:nvSpPr>
        <p:spPr/>
        <p:txBody>
          <a:bodyPr/>
          <a:lstStyle/>
          <a:p>
            <a:r>
              <a:rPr kumimoji="1" lang="ja-JP" altLang="en-US" b="1" dirty="0"/>
              <a:t>論文テーマ</a:t>
            </a:r>
          </a:p>
        </p:txBody>
      </p:sp>
      <p:sp>
        <p:nvSpPr>
          <p:cNvPr id="3" name="コンテンツ プレースホルダー 2">
            <a:extLst>
              <a:ext uri="{FF2B5EF4-FFF2-40B4-BE49-F238E27FC236}">
                <a16:creationId xmlns:a16="http://schemas.microsoft.com/office/drawing/2014/main" id="{31D3FAA9-7F36-488E-9B15-553AAF844463}"/>
              </a:ext>
            </a:extLst>
          </p:cNvPr>
          <p:cNvSpPr>
            <a:spLocks noGrp="1"/>
          </p:cNvSpPr>
          <p:nvPr>
            <p:ph idx="1"/>
          </p:nvPr>
        </p:nvSpPr>
        <p:spPr/>
        <p:txBody>
          <a:bodyPr/>
          <a:lstStyle/>
          <a:p>
            <a:r>
              <a:rPr lang="ja-JP" altLang="en-US" dirty="0"/>
              <a:t>シミュレーション環境での</a:t>
            </a:r>
            <a:r>
              <a:rPr lang="en-US" altLang="ja-JP" dirty="0"/>
              <a:t>Lidar</a:t>
            </a:r>
            <a:r>
              <a:rPr lang="ja-JP" altLang="en-US" dirty="0"/>
              <a:t>センサを用いた</a:t>
            </a:r>
            <a:r>
              <a:rPr lang="en-US" altLang="ja-JP" dirty="0"/>
              <a:t>UAV</a:t>
            </a:r>
            <a:r>
              <a:rPr lang="ja-JP" altLang="en-US" dirty="0"/>
              <a:t>の衝突自動回避システムの実装と性能評価</a:t>
            </a:r>
            <a:endParaRPr lang="en-US" altLang="ja-JP" dirty="0"/>
          </a:p>
        </p:txBody>
      </p:sp>
    </p:spTree>
    <p:extLst>
      <p:ext uri="{BB962C8B-B14F-4D97-AF65-F5344CB8AC3E}">
        <p14:creationId xmlns:p14="http://schemas.microsoft.com/office/powerpoint/2010/main" val="341831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E2B904-C834-4553-AC25-EDB245B8A556}"/>
              </a:ext>
            </a:extLst>
          </p:cNvPr>
          <p:cNvSpPr>
            <a:spLocks noGrp="1"/>
          </p:cNvSpPr>
          <p:nvPr>
            <p:ph type="title"/>
          </p:nvPr>
        </p:nvSpPr>
        <p:spPr/>
        <p:txBody>
          <a:bodyPr/>
          <a:lstStyle/>
          <a:p>
            <a:r>
              <a:rPr kumimoji="1" lang="ja-JP" altLang="en-US" b="1" dirty="0"/>
              <a:t>論文概要</a:t>
            </a:r>
          </a:p>
        </p:txBody>
      </p:sp>
      <p:sp>
        <p:nvSpPr>
          <p:cNvPr id="3" name="コンテンツ プレースホルダー 2">
            <a:extLst>
              <a:ext uri="{FF2B5EF4-FFF2-40B4-BE49-F238E27FC236}">
                <a16:creationId xmlns:a16="http://schemas.microsoft.com/office/drawing/2014/main" id="{BB6A1765-93A0-4702-9003-C1C1E8A15530}"/>
              </a:ext>
            </a:extLst>
          </p:cNvPr>
          <p:cNvSpPr>
            <a:spLocks noGrp="1"/>
          </p:cNvSpPr>
          <p:nvPr>
            <p:ph idx="1"/>
          </p:nvPr>
        </p:nvSpPr>
        <p:spPr/>
        <p:txBody>
          <a:bodyPr/>
          <a:lstStyle/>
          <a:p>
            <a:r>
              <a:rPr kumimoji="1" lang="en-US" altLang="ja-JP" dirty="0"/>
              <a:t>UAV</a:t>
            </a:r>
            <a:endParaRPr kumimoji="1" lang="ja-JP" altLang="en-US" dirty="0"/>
          </a:p>
        </p:txBody>
      </p:sp>
    </p:spTree>
    <p:extLst>
      <p:ext uri="{BB962C8B-B14F-4D97-AF65-F5344CB8AC3E}">
        <p14:creationId xmlns:p14="http://schemas.microsoft.com/office/powerpoint/2010/main" val="43265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D1FF0-2F09-4E6C-97B5-4806833EFF48}"/>
              </a:ext>
            </a:extLst>
          </p:cNvPr>
          <p:cNvSpPr>
            <a:spLocks noGrp="1"/>
          </p:cNvSpPr>
          <p:nvPr>
            <p:ph type="title"/>
          </p:nvPr>
        </p:nvSpPr>
        <p:spPr/>
        <p:txBody>
          <a:bodyPr/>
          <a:lstStyle/>
          <a:p>
            <a:r>
              <a:rPr lang="ja-JP" altLang="en-US" b="1" dirty="0"/>
              <a:t>論文詳細</a:t>
            </a:r>
            <a:endParaRPr kumimoji="1" lang="ja-JP" altLang="en-US" b="1" dirty="0"/>
          </a:p>
        </p:txBody>
      </p:sp>
      <p:sp>
        <p:nvSpPr>
          <p:cNvPr id="3" name="コンテンツ プレースホルダー 2">
            <a:extLst>
              <a:ext uri="{FF2B5EF4-FFF2-40B4-BE49-F238E27FC236}">
                <a16:creationId xmlns:a16="http://schemas.microsoft.com/office/drawing/2014/main" id="{A1F6E703-4167-4129-A9B3-2B9B666F6F2B}"/>
              </a:ext>
            </a:extLst>
          </p:cNvPr>
          <p:cNvSpPr>
            <a:spLocks noGrp="1"/>
          </p:cNvSpPr>
          <p:nvPr>
            <p:ph idx="1"/>
          </p:nvPr>
        </p:nvSpPr>
        <p:spPr/>
        <p:txBody>
          <a:bodyPr>
            <a:normAutofit lnSpcReduction="10000"/>
          </a:bodyPr>
          <a:lstStyle/>
          <a:p>
            <a:pPr marL="0" indent="0">
              <a:buNone/>
            </a:pPr>
            <a:r>
              <a:rPr lang="ja-JP" altLang="en-US" dirty="0"/>
              <a:t>シミュレーション環境として、</a:t>
            </a:r>
            <a:r>
              <a:rPr lang="en-US" altLang="ja-JP" dirty="0"/>
              <a:t>Gazebo</a:t>
            </a:r>
            <a:r>
              <a:rPr lang="ja-JP" altLang="en-US" dirty="0"/>
              <a:t>を使用し、</a:t>
            </a:r>
            <a:r>
              <a:rPr lang="en-US" altLang="ja-JP" dirty="0"/>
              <a:t>UAV</a:t>
            </a:r>
            <a:r>
              <a:rPr lang="ja-JP" altLang="en-US" dirty="0"/>
              <a:t>の衝突回避システムの実装と性能評価を行う。</a:t>
            </a:r>
            <a:endParaRPr lang="en-US" altLang="ja-JP" dirty="0"/>
          </a:p>
          <a:p>
            <a:pPr marL="0" indent="0">
              <a:buNone/>
            </a:pPr>
            <a:r>
              <a:rPr lang="ja-JP" altLang="en-US" dirty="0"/>
              <a:t>　衝突回避システムに関しては、</a:t>
            </a:r>
            <a:r>
              <a:rPr lang="en-US" altLang="ja-JP" dirty="0"/>
              <a:t>Lidar</a:t>
            </a:r>
            <a:r>
              <a:rPr lang="ja-JP" altLang="en-US" dirty="0"/>
              <a:t>センサを用いて実装している。</a:t>
            </a:r>
            <a:endParaRPr lang="en-US" altLang="ja-JP" dirty="0"/>
          </a:p>
          <a:p>
            <a:pPr marL="0" indent="0">
              <a:buNone/>
            </a:pPr>
            <a:r>
              <a:rPr lang="ja-JP" altLang="en-US" dirty="0"/>
              <a:t>　　（写真で説明）</a:t>
            </a:r>
            <a:endParaRPr lang="en-US" altLang="ja-JP" dirty="0"/>
          </a:p>
          <a:p>
            <a:pPr marL="0" indent="0">
              <a:buNone/>
            </a:pPr>
            <a:r>
              <a:rPr lang="ja-JP" altLang="en-US" dirty="0"/>
              <a:t>　</a:t>
            </a:r>
            <a:r>
              <a:rPr lang="en-US" altLang="ja-JP" dirty="0"/>
              <a:t>UAV</a:t>
            </a:r>
            <a:r>
              <a:rPr lang="ja-JP" altLang="en-US" dirty="0"/>
              <a:t>の構成に関しては、</a:t>
            </a:r>
            <a:r>
              <a:rPr lang="en-US" altLang="ja-JP" dirty="0"/>
              <a:t>Gazebo</a:t>
            </a:r>
            <a:r>
              <a:rPr lang="ja-JP" altLang="en-US" dirty="0"/>
              <a:t>が提供されている</a:t>
            </a:r>
            <a:r>
              <a:rPr lang="en-US" altLang="ja-JP" dirty="0"/>
              <a:t>Iris</a:t>
            </a:r>
            <a:r>
              <a:rPr lang="ja-JP" altLang="en-US" dirty="0"/>
              <a:t>モデル</a:t>
            </a:r>
            <a:r>
              <a:rPr lang="en-US" altLang="ja-JP" dirty="0"/>
              <a:t>(</a:t>
            </a:r>
            <a:r>
              <a:rPr lang="ja-JP" altLang="en-US" dirty="0"/>
              <a:t>クアッドコプター</a:t>
            </a:r>
            <a:r>
              <a:rPr lang="en-US" altLang="ja-JP" dirty="0"/>
              <a:t>)</a:t>
            </a:r>
            <a:r>
              <a:rPr lang="ja-JP" altLang="en-US" dirty="0"/>
              <a:t>を使用している。（写真で説明）</a:t>
            </a:r>
            <a:endParaRPr lang="en-US" altLang="ja-JP" dirty="0"/>
          </a:p>
          <a:p>
            <a:pPr marL="0" indent="0">
              <a:buNone/>
            </a:pPr>
            <a:r>
              <a:rPr lang="ja-JP" altLang="en-US" dirty="0"/>
              <a:t>　ドローンのフライトコントローラは</a:t>
            </a:r>
            <a:r>
              <a:rPr lang="en-US" altLang="ja-JP" dirty="0"/>
              <a:t>Pixhawk</a:t>
            </a:r>
            <a:r>
              <a:rPr lang="ja-JP" altLang="en-US" dirty="0"/>
              <a:t>を使用している。補足</a:t>
            </a:r>
            <a:endParaRPr lang="en-US" altLang="ja-JP" dirty="0"/>
          </a:p>
          <a:p>
            <a:pPr marL="0" indent="0">
              <a:buNone/>
            </a:pPr>
            <a:r>
              <a:rPr lang="ja-JP" altLang="en-US" dirty="0"/>
              <a:t>　　（写真で説明）</a:t>
            </a:r>
            <a:endParaRPr lang="en-US" altLang="ja-JP" dirty="0"/>
          </a:p>
          <a:p>
            <a:endParaRPr kumimoji="1" lang="ja-JP" altLang="en-US" dirty="0"/>
          </a:p>
        </p:txBody>
      </p:sp>
    </p:spTree>
    <p:extLst>
      <p:ext uri="{BB962C8B-B14F-4D97-AF65-F5344CB8AC3E}">
        <p14:creationId xmlns:p14="http://schemas.microsoft.com/office/powerpoint/2010/main" val="390630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9BFCCD-79BA-470D-986B-B010DA29576A}"/>
              </a:ext>
            </a:extLst>
          </p:cNvPr>
          <p:cNvSpPr>
            <a:spLocks noGrp="1"/>
          </p:cNvSpPr>
          <p:nvPr>
            <p:ph type="title"/>
          </p:nvPr>
        </p:nvSpPr>
        <p:spPr/>
        <p:txBody>
          <a:bodyPr/>
          <a:lstStyle/>
          <a:p>
            <a:r>
              <a:rPr kumimoji="1" lang="ja-JP" altLang="en-US" dirty="0"/>
              <a:t>実験補足情報</a:t>
            </a:r>
          </a:p>
        </p:txBody>
      </p:sp>
      <p:sp>
        <p:nvSpPr>
          <p:cNvPr id="3" name="コンテンツ プレースホルダー 2">
            <a:extLst>
              <a:ext uri="{FF2B5EF4-FFF2-40B4-BE49-F238E27FC236}">
                <a16:creationId xmlns:a16="http://schemas.microsoft.com/office/drawing/2014/main" id="{94C22A15-F889-4526-9A1E-89D4B01394C3}"/>
              </a:ext>
            </a:extLst>
          </p:cNvPr>
          <p:cNvSpPr>
            <a:spLocks noGrp="1"/>
          </p:cNvSpPr>
          <p:nvPr>
            <p:ph idx="1"/>
          </p:nvPr>
        </p:nvSpPr>
        <p:spPr/>
        <p:txBody>
          <a:bodyPr/>
          <a:lstStyle/>
          <a:p>
            <a:r>
              <a:rPr kumimoji="1" lang="en-US" altLang="ja-JP" dirty="0"/>
              <a:t>Pixhawk</a:t>
            </a:r>
            <a:r>
              <a:rPr kumimoji="1" lang="ja-JP" altLang="en-US" dirty="0"/>
              <a:t>について</a:t>
            </a:r>
            <a:endParaRPr kumimoji="1" lang="en-US" altLang="ja-JP" dirty="0"/>
          </a:p>
          <a:p>
            <a:r>
              <a:rPr kumimoji="1" lang="en-US" altLang="ja-JP" dirty="0"/>
              <a:t>Lidar</a:t>
            </a:r>
            <a:r>
              <a:rPr kumimoji="1" lang="ja-JP" altLang="en-US" dirty="0"/>
              <a:t>センサについて</a:t>
            </a:r>
            <a:endParaRPr kumimoji="1" lang="en-US" altLang="ja-JP" dirty="0"/>
          </a:p>
          <a:p>
            <a:r>
              <a:rPr kumimoji="1" lang="en-US" altLang="ja-JP" dirty="0"/>
              <a:t>Gazebo</a:t>
            </a:r>
            <a:r>
              <a:rPr kumimoji="1" lang="ja-JP" altLang="en-US" dirty="0"/>
              <a:t>について</a:t>
            </a:r>
            <a:endParaRPr kumimoji="1" lang="en-US" altLang="ja-JP" dirty="0"/>
          </a:p>
          <a:p>
            <a:r>
              <a:rPr lang="en-US" altLang="ja-JP" dirty="0"/>
              <a:t>QGC</a:t>
            </a:r>
            <a:r>
              <a:rPr lang="ja-JP" altLang="en-US" dirty="0"/>
              <a:t>について</a:t>
            </a:r>
            <a:endParaRPr lang="en-US" altLang="ja-JP" dirty="0"/>
          </a:p>
          <a:p>
            <a:r>
              <a:rPr kumimoji="1" lang="en-US" altLang="ja-JP" dirty="0"/>
              <a:t>MATLAB/Simulink(</a:t>
            </a:r>
            <a:r>
              <a:rPr kumimoji="1" lang="ja-JP" altLang="en-US" dirty="0"/>
              <a:t>データ分析</a:t>
            </a:r>
            <a:r>
              <a:rPr kumimoji="1" lang="en-US" altLang="ja-JP" dirty="0"/>
              <a:t>)</a:t>
            </a:r>
            <a:endParaRPr kumimoji="1" lang="ja-JP" altLang="en-US" dirty="0"/>
          </a:p>
        </p:txBody>
      </p:sp>
    </p:spTree>
    <p:extLst>
      <p:ext uri="{BB962C8B-B14F-4D97-AF65-F5344CB8AC3E}">
        <p14:creationId xmlns:p14="http://schemas.microsoft.com/office/powerpoint/2010/main" val="358833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FC186-23BA-48DB-8051-DEC4D0FCF986}"/>
              </a:ext>
            </a:extLst>
          </p:cNvPr>
          <p:cNvSpPr>
            <a:spLocks noGrp="1"/>
          </p:cNvSpPr>
          <p:nvPr>
            <p:ph type="title"/>
          </p:nvPr>
        </p:nvSpPr>
        <p:spPr/>
        <p:txBody>
          <a:bodyPr/>
          <a:lstStyle/>
          <a:p>
            <a:r>
              <a:rPr kumimoji="1" lang="ja-JP" altLang="en-US" dirty="0"/>
              <a:t>実験方法</a:t>
            </a:r>
          </a:p>
        </p:txBody>
      </p:sp>
      <p:sp>
        <p:nvSpPr>
          <p:cNvPr id="3" name="コンテンツ プレースホルダー 2">
            <a:extLst>
              <a:ext uri="{FF2B5EF4-FFF2-40B4-BE49-F238E27FC236}">
                <a16:creationId xmlns:a16="http://schemas.microsoft.com/office/drawing/2014/main" id="{E3D686A0-DD57-4581-8375-4DD400AC5E86}"/>
              </a:ext>
            </a:extLst>
          </p:cNvPr>
          <p:cNvSpPr>
            <a:spLocks noGrp="1"/>
          </p:cNvSpPr>
          <p:nvPr>
            <p:ph idx="1"/>
          </p:nvPr>
        </p:nvSpPr>
        <p:spPr/>
        <p:txBody>
          <a:bodyPr/>
          <a:lstStyle/>
          <a:p>
            <a:r>
              <a:rPr kumimoji="1" lang="en-US" altLang="ja-JP" dirty="0"/>
              <a:t>Pixhawk</a:t>
            </a:r>
            <a:r>
              <a:rPr kumimoji="1" lang="ja-JP" altLang="en-US" dirty="0"/>
              <a:t>について</a:t>
            </a:r>
            <a:endParaRPr kumimoji="1" lang="en-US" altLang="ja-JP" dirty="0"/>
          </a:p>
          <a:p>
            <a:r>
              <a:rPr kumimoji="1" lang="en-US" altLang="ja-JP" dirty="0"/>
              <a:t>Lidar</a:t>
            </a:r>
            <a:r>
              <a:rPr kumimoji="1" lang="ja-JP" altLang="en-US" dirty="0"/>
              <a:t>センサについて</a:t>
            </a:r>
            <a:endParaRPr kumimoji="1" lang="en-US" altLang="ja-JP" dirty="0"/>
          </a:p>
          <a:p>
            <a:r>
              <a:rPr kumimoji="1" lang="en-US" altLang="ja-JP" dirty="0"/>
              <a:t>Gazebo</a:t>
            </a:r>
            <a:r>
              <a:rPr kumimoji="1" lang="ja-JP" altLang="en-US" dirty="0"/>
              <a:t>について</a:t>
            </a:r>
            <a:endParaRPr kumimoji="1" lang="en-US" altLang="ja-JP" dirty="0"/>
          </a:p>
          <a:p>
            <a:r>
              <a:rPr lang="en-US" altLang="ja-JP" dirty="0"/>
              <a:t>QGC</a:t>
            </a:r>
            <a:r>
              <a:rPr lang="ja-JP" altLang="en-US" dirty="0"/>
              <a:t>について</a:t>
            </a:r>
            <a:endParaRPr lang="en-US" altLang="ja-JP" dirty="0"/>
          </a:p>
          <a:p>
            <a:r>
              <a:rPr kumimoji="1" lang="en-US" altLang="ja-JP" dirty="0"/>
              <a:t>MATLAB/Simulink(</a:t>
            </a:r>
            <a:r>
              <a:rPr kumimoji="1" lang="ja-JP" altLang="en-US" dirty="0"/>
              <a:t>データ分析</a:t>
            </a:r>
            <a:r>
              <a:rPr kumimoji="1" lang="en-US" altLang="ja-JP" dirty="0"/>
              <a:t>)</a:t>
            </a:r>
            <a:endParaRPr kumimoji="1" lang="ja-JP" altLang="en-US" dirty="0"/>
          </a:p>
          <a:p>
            <a:endParaRPr kumimoji="1" lang="ja-JP" altLang="en-US" dirty="0"/>
          </a:p>
        </p:txBody>
      </p:sp>
    </p:spTree>
    <p:extLst>
      <p:ext uri="{BB962C8B-B14F-4D97-AF65-F5344CB8AC3E}">
        <p14:creationId xmlns:p14="http://schemas.microsoft.com/office/powerpoint/2010/main" val="167816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EA7A7-6C17-4C38-AA35-481FDE2C76DC}"/>
              </a:ext>
            </a:extLst>
          </p:cNvPr>
          <p:cNvSpPr>
            <a:spLocks noGrp="1"/>
          </p:cNvSpPr>
          <p:nvPr>
            <p:ph type="title"/>
          </p:nvPr>
        </p:nvSpPr>
        <p:spPr/>
        <p:txBody>
          <a:bodyPr/>
          <a:lstStyle/>
          <a:p>
            <a:r>
              <a:rPr kumimoji="1" lang="ja-JP" altLang="en-US" b="1" dirty="0"/>
              <a:t>実験結果（図</a:t>
            </a:r>
            <a:r>
              <a:rPr kumimoji="1" lang="en-US" altLang="ja-JP" b="1" dirty="0"/>
              <a:t>16,</a:t>
            </a:r>
            <a:r>
              <a:rPr kumimoji="1" lang="ja-JP" altLang="en-US" b="1" dirty="0"/>
              <a:t>図</a:t>
            </a:r>
            <a:r>
              <a:rPr kumimoji="1" lang="en-US" altLang="ja-JP" b="1" dirty="0"/>
              <a:t>17</a:t>
            </a:r>
            <a:r>
              <a:rPr kumimoji="1" lang="ja-JP" altLang="en-US" b="1" dirty="0"/>
              <a:t>）軌道</a:t>
            </a:r>
          </a:p>
        </p:txBody>
      </p:sp>
      <p:sp>
        <p:nvSpPr>
          <p:cNvPr id="3" name="コンテンツ プレースホルダー 2">
            <a:extLst>
              <a:ext uri="{FF2B5EF4-FFF2-40B4-BE49-F238E27FC236}">
                <a16:creationId xmlns:a16="http://schemas.microsoft.com/office/drawing/2014/main" id="{008CB1EB-18DF-40F6-AC5E-380A9DB485A0}"/>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4219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EDDBF-3AF8-421B-B0C7-049BC3389928}"/>
              </a:ext>
            </a:extLst>
          </p:cNvPr>
          <p:cNvSpPr>
            <a:spLocks noGrp="1"/>
          </p:cNvSpPr>
          <p:nvPr>
            <p:ph type="title"/>
          </p:nvPr>
        </p:nvSpPr>
        <p:spPr/>
        <p:txBody>
          <a:bodyPr/>
          <a:lstStyle/>
          <a:p>
            <a:r>
              <a:rPr lang="ja-JP" altLang="en-US" b="1" dirty="0"/>
              <a:t>実験結果（図</a:t>
            </a:r>
            <a:r>
              <a:rPr lang="en-US" altLang="ja-JP" b="1" dirty="0"/>
              <a:t>17,18</a:t>
            </a:r>
            <a:r>
              <a:rPr lang="ja-JP" altLang="en-US" b="1" dirty="0"/>
              <a:t>）直交座標での速度</a:t>
            </a:r>
            <a:endParaRPr kumimoji="1" lang="ja-JP" altLang="en-US" b="1" dirty="0"/>
          </a:p>
        </p:txBody>
      </p:sp>
      <p:sp>
        <p:nvSpPr>
          <p:cNvPr id="3" name="コンテンツ プレースホルダー 2">
            <a:extLst>
              <a:ext uri="{FF2B5EF4-FFF2-40B4-BE49-F238E27FC236}">
                <a16:creationId xmlns:a16="http://schemas.microsoft.com/office/drawing/2014/main" id="{6CA63C5B-C2E0-43B9-8D2B-25F98035E648}"/>
              </a:ext>
            </a:extLst>
          </p:cNvPr>
          <p:cNvSpPr>
            <a:spLocks noGrp="1"/>
          </p:cNvSpPr>
          <p:nvPr>
            <p:ph idx="1"/>
          </p:nvPr>
        </p:nvSpPr>
        <p:spPr/>
        <p:txBody>
          <a:bodyPr/>
          <a:lstStyle/>
          <a:p>
            <a:r>
              <a:rPr kumimoji="1" lang="ja-JP" altLang="en-US" dirty="0"/>
              <a:t>図</a:t>
            </a:r>
            <a:r>
              <a:rPr kumimoji="1" lang="en-US" altLang="ja-JP" dirty="0"/>
              <a:t>18</a:t>
            </a:r>
            <a:r>
              <a:rPr kumimoji="1" lang="ja-JP" altLang="en-US" dirty="0"/>
              <a:t>と図</a:t>
            </a:r>
            <a:r>
              <a:rPr kumimoji="1" lang="en-US" altLang="ja-JP" dirty="0"/>
              <a:t>19</a:t>
            </a:r>
            <a:r>
              <a:rPr kumimoji="1" lang="ja-JP" altLang="en-US" dirty="0"/>
              <a:t>は、直交座標での飛行速度である。障害物がない場合、離陸からミッション終了まで速度は一定である。速度の鉛直成分は、ミッションの最初にドローンが上昇する際に変化し、それ以降は一定である。図</a:t>
            </a:r>
            <a:r>
              <a:rPr kumimoji="1" lang="en-US" altLang="ja-JP" dirty="0"/>
              <a:t>18</a:t>
            </a:r>
            <a:r>
              <a:rPr kumimoji="1" lang="ja-JP" altLang="en-US" dirty="0"/>
              <a:t>に示すように、ドローンが物体を検出すると、ブレーキに対抗するために速度の両成分が</a:t>
            </a:r>
            <a:r>
              <a:rPr kumimoji="1" lang="en-US" altLang="ja-JP" dirty="0"/>
              <a:t>0</a:t>
            </a:r>
            <a:r>
              <a:rPr kumimoji="1" lang="ja-JP" altLang="en-US" dirty="0"/>
              <a:t>になるか、あるいは負になり、その後、速度は指示された値をとり、図</a:t>
            </a:r>
            <a:r>
              <a:rPr kumimoji="1" lang="en-US" altLang="ja-JP" dirty="0"/>
              <a:t>17</a:t>
            </a:r>
            <a:r>
              <a:rPr kumimoji="1" lang="ja-JP" altLang="en-US" dirty="0"/>
              <a:t>に示した修正ミッションを実行する。</a:t>
            </a:r>
          </a:p>
        </p:txBody>
      </p:sp>
    </p:spTree>
    <p:extLst>
      <p:ext uri="{BB962C8B-B14F-4D97-AF65-F5344CB8AC3E}">
        <p14:creationId xmlns:p14="http://schemas.microsoft.com/office/powerpoint/2010/main" val="29149000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1275</Words>
  <Application>Microsoft Office PowerPoint</Application>
  <PresentationFormat>ワイド画面</PresentationFormat>
  <Paragraphs>121</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システム制御論文</vt:lpstr>
      <vt:lpstr>論文構成に関して</vt:lpstr>
      <vt:lpstr>論文テーマ</vt:lpstr>
      <vt:lpstr>論文概要</vt:lpstr>
      <vt:lpstr>論文詳細</vt:lpstr>
      <vt:lpstr>実験補足情報</vt:lpstr>
      <vt:lpstr>実験方法</vt:lpstr>
      <vt:lpstr>実験結果（図16,図17）軌道</vt:lpstr>
      <vt:lpstr>実験結果（図17,18）直交座標での速度</vt:lpstr>
      <vt:lpstr>実験結果（図20 21）</vt:lpstr>
      <vt:lpstr>実験結果（図20 21）</vt:lpstr>
      <vt:lpstr>実験結果（図22 23）</vt:lpstr>
      <vt:lpstr>システム制御論文の構成</vt:lpstr>
      <vt:lpstr>論文内容について</vt:lpstr>
      <vt:lpstr>今回使用する機材に関して</vt:lpstr>
      <vt:lpstr>論文の目次に関して</vt:lpstr>
      <vt:lpstr>Pixhawk内での衝突回避システムの流れ</vt:lpstr>
      <vt:lpstr>Lidarセンサ結果</vt:lpstr>
      <vt:lpstr>ドローンの機体制御</vt:lpstr>
      <vt:lpstr>Gazebo（シミュレーションシステム）</vt:lpstr>
      <vt:lpstr>Gazebo（シミュレーションシステム）</vt:lpstr>
      <vt:lpstr>GazeboとPX4の通信</vt:lpstr>
      <vt:lpstr>3DR Irisモデル（p7）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システム制御論文</dc:title>
  <dc:creator>山田　竜輝</dc:creator>
  <cp:lastModifiedBy>山田　竜輝</cp:lastModifiedBy>
  <cp:revision>139</cp:revision>
  <dcterms:created xsi:type="dcterms:W3CDTF">2021-12-22T13:17:16Z</dcterms:created>
  <dcterms:modified xsi:type="dcterms:W3CDTF">2021-12-24T00:39:27Z</dcterms:modified>
</cp:coreProperties>
</file>