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829A0-7C27-4E75-B7D0-D5C47930AA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8CFDE5-9A0B-4FE3-A8EE-8B71117861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C43866-07C2-4354-A738-2C64E13B6D83}"/>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35A4A4DD-316E-4F40-BFE8-6F100AA67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D50BF8-BD4E-4173-A234-28BB11CB59F2}"/>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42886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07C3E-334A-4D2F-A065-07B99BC822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A18A8C-2078-48C3-B6FC-FC52C0DEAB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9D1D0B-8C05-4EAA-99E5-445B09AD34DC}"/>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A154F4A2-B5CB-4449-99A3-6E54B4CB6C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710106-7B53-40FB-8DF9-58CC030FA7EE}"/>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358822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B61D27-DA70-4D45-A2CF-D930466F24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3E98DD-D68B-402D-98B2-B93879834F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E631CA-96EE-42E8-A652-213DA6DD7B38}"/>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CEC21918-4AC9-4EE6-B9AB-66CEEA4564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D3D30C-355E-4F5A-9E39-20E169CCB027}"/>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81668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87EB5-558B-459C-9FC4-C13A016EF3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C5E95B-2730-4B18-8BA0-A4265D731E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FCD5E2-2269-4929-920A-EEB9F6755152}"/>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A3FFBF1B-2353-4AFA-B471-2EFF36CE00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FCFBE2-609A-41DA-99BC-4057E27D7730}"/>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40885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18DF5-6359-413B-BCEA-CCCD5E0D20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1273A7-EA56-4A77-A8F0-DD0B6EB2E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CF1452C-1935-4429-890F-5E8B25842F71}"/>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470FB487-C5D2-42CB-BCB0-07968D0FFA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BFDCE5-BF29-498C-8BEE-7226DE577F3D}"/>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409299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5722A-DAEC-4181-A222-B4A11EF140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862CB1-EEB5-453C-BCD4-D1706881462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ADE7CA-F05F-4C03-96F5-423E4B92DB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16BB42-0102-4FD0-8D28-DB506B02CBE6}"/>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6" name="フッター プレースホルダー 5">
            <a:extLst>
              <a:ext uri="{FF2B5EF4-FFF2-40B4-BE49-F238E27FC236}">
                <a16:creationId xmlns:a16="http://schemas.microsoft.com/office/drawing/2014/main" id="{FC881E63-110C-47B4-8BFD-894D0D8C44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932CA7-DCA1-4ECD-A5C1-70159D31E3D8}"/>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289849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E1918-A531-4F52-B14E-8812A3E7E4B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C13B8C-B6A1-4B10-B9E6-D57B6F52C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E4A452F-3356-44C2-B5A9-E5C3FF04D17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7B536A-A451-407F-9806-34A542450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37B8DCC-0DB5-45B3-84F5-37848EEE99B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8B05B4-CBD0-45C3-B114-039D420C74B4}"/>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8" name="フッター プレースホルダー 7">
            <a:extLst>
              <a:ext uri="{FF2B5EF4-FFF2-40B4-BE49-F238E27FC236}">
                <a16:creationId xmlns:a16="http://schemas.microsoft.com/office/drawing/2014/main" id="{EF3FD1DD-040A-4425-8A73-3EE92BE899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72D42FE-FF17-450B-81B2-801704FB94FD}"/>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17522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53834-F52B-4647-A65C-1555BBBF3B5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451204-1B7C-41B7-9B16-7E5FFC3048FC}"/>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4" name="フッター プレースホルダー 3">
            <a:extLst>
              <a:ext uri="{FF2B5EF4-FFF2-40B4-BE49-F238E27FC236}">
                <a16:creationId xmlns:a16="http://schemas.microsoft.com/office/drawing/2014/main" id="{7BBFF927-CF03-4D00-9307-CA18800F69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3149D55-9088-42E9-B511-77C0A63BC86B}"/>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269414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034BAF-CFB2-43AD-9827-9D73E6735D0C}"/>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3" name="フッター プレースホルダー 2">
            <a:extLst>
              <a:ext uri="{FF2B5EF4-FFF2-40B4-BE49-F238E27FC236}">
                <a16:creationId xmlns:a16="http://schemas.microsoft.com/office/drawing/2014/main" id="{BAC1AA13-E266-413D-8EB8-0D02F0B570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50B1F94-6058-4AE0-9CCF-A89ADA9DEDD3}"/>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138501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6F5C4-6542-4970-BFBB-24620F228C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50CE18-A282-4ADC-977A-FF148037DA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5E10933-AA91-433F-B14A-9BEC14C9B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003F31-27A2-417B-A9FD-816F433B5F38}"/>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6" name="フッター プレースホルダー 5">
            <a:extLst>
              <a:ext uri="{FF2B5EF4-FFF2-40B4-BE49-F238E27FC236}">
                <a16:creationId xmlns:a16="http://schemas.microsoft.com/office/drawing/2014/main" id="{68863B54-9413-4267-9693-9AFF4301AC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DC62C0-6AD7-435D-AF2A-2F1727254F5E}"/>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403121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BC770-E08B-468D-8603-C84DEBC024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3144FD2-6795-4537-88F0-7CB94C68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EAE0F58-ED04-4C65-9F04-1394A7E10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760733-1D95-4C11-AE0A-5334A876F253}"/>
              </a:ext>
            </a:extLst>
          </p:cNvPr>
          <p:cNvSpPr>
            <a:spLocks noGrp="1"/>
          </p:cNvSpPr>
          <p:nvPr>
            <p:ph type="dt" sz="half" idx="10"/>
          </p:nvPr>
        </p:nvSpPr>
        <p:spPr/>
        <p:txBody>
          <a:bodyPr/>
          <a:lstStyle/>
          <a:p>
            <a:fld id="{7B7755EC-E61B-400C-864B-ED3249D8EE30}" type="datetimeFigureOut">
              <a:rPr kumimoji="1" lang="ja-JP" altLang="en-US" smtClean="0"/>
              <a:t>2021/12/17</a:t>
            </a:fld>
            <a:endParaRPr kumimoji="1" lang="ja-JP" altLang="en-US"/>
          </a:p>
        </p:txBody>
      </p:sp>
      <p:sp>
        <p:nvSpPr>
          <p:cNvPr id="6" name="フッター プレースホルダー 5">
            <a:extLst>
              <a:ext uri="{FF2B5EF4-FFF2-40B4-BE49-F238E27FC236}">
                <a16:creationId xmlns:a16="http://schemas.microsoft.com/office/drawing/2014/main" id="{CF230D30-AA4D-4620-A8D9-B4693FD7D4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A234F6-3869-4EE5-B448-170B0828308A}"/>
              </a:ext>
            </a:extLst>
          </p:cNvPr>
          <p:cNvSpPr>
            <a:spLocks noGrp="1"/>
          </p:cNvSpPr>
          <p:nvPr>
            <p:ph type="sldNum" sz="quarter" idx="12"/>
          </p:nvPr>
        </p:nvSpPr>
        <p:spPr/>
        <p:txBody>
          <a:body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214898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6B2B041-493D-40AC-AE04-56E752D60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8A9FA7-2862-44EA-9D6A-E155100B7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5F9656-78B3-4980-81C3-F7101B68D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755EC-E61B-400C-864B-ED3249D8EE30}"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01FCCB29-FF16-4ED1-8D49-047F49A44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C24A20B-BF18-4431-8B8C-DC975EB4F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89263-7D81-4C53-AD68-630E42443648}" type="slidenum">
              <a:rPr kumimoji="1" lang="ja-JP" altLang="en-US" smtClean="0"/>
              <a:t>‹#›</a:t>
            </a:fld>
            <a:endParaRPr kumimoji="1" lang="ja-JP" altLang="en-US"/>
          </a:p>
        </p:txBody>
      </p:sp>
    </p:spTree>
    <p:extLst>
      <p:ext uri="{BB962C8B-B14F-4D97-AF65-F5344CB8AC3E}">
        <p14:creationId xmlns:p14="http://schemas.microsoft.com/office/powerpoint/2010/main" val="222422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jima.co.jp/news/press/202110/20c1-j.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oneowners.jp/dronecra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0B26A-BF07-4B0B-96EC-0D370768C9B2}"/>
              </a:ext>
            </a:extLst>
          </p:cNvPr>
          <p:cNvSpPr>
            <a:spLocks noGrp="1"/>
          </p:cNvSpPr>
          <p:nvPr>
            <p:ph type="ctrTitle"/>
          </p:nvPr>
        </p:nvSpPr>
        <p:spPr/>
        <p:txBody>
          <a:bodyPr/>
          <a:lstStyle/>
          <a:p>
            <a:r>
              <a:rPr kumimoji="1" lang="ja-JP" altLang="en-US" dirty="0"/>
              <a:t>修士論文</a:t>
            </a:r>
          </a:p>
        </p:txBody>
      </p:sp>
      <p:sp>
        <p:nvSpPr>
          <p:cNvPr id="3" name="字幕 2">
            <a:extLst>
              <a:ext uri="{FF2B5EF4-FFF2-40B4-BE49-F238E27FC236}">
                <a16:creationId xmlns:a16="http://schemas.microsoft.com/office/drawing/2014/main" id="{9BDD6226-D06C-42DF-93E5-8F4ABB09BACF}"/>
              </a:ext>
            </a:extLst>
          </p:cNvPr>
          <p:cNvSpPr>
            <a:spLocks noGrp="1"/>
          </p:cNvSpPr>
          <p:nvPr>
            <p:ph type="subTitle" idx="1"/>
          </p:nvPr>
        </p:nvSpPr>
        <p:spPr/>
        <p:txBody>
          <a:bodyPr/>
          <a:lstStyle/>
          <a:p>
            <a:r>
              <a:rPr kumimoji="1" lang="en-US" altLang="ja-JP" dirty="0"/>
              <a:t>21P2033 </a:t>
            </a:r>
            <a:r>
              <a:rPr kumimoji="1" lang="ja-JP" altLang="en-US" dirty="0"/>
              <a:t>機械電子創成工学科専攻　山田竜輝</a:t>
            </a:r>
          </a:p>
        </p:txBody>
      </p:sp>
    </p:spTree>
    <p:extLst>
      <p:ext uri="{BB962C8B-B14F-4D97-AF65-F5344CB8AC3E}">
        <p14:creationId xmlns:p14="http://schemas.microsoft.com/office/powerpoint/2010/main" val="112044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7C90E-84C0-42CF-A49F-880CAF6D31C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09A2F6B-DB03-40E8-B8B4-3BC7240DBACF}"/>
              </a:ext>
            </a:extLst>
          </p:cNvPr>
          <p:cNvSpPr>
            <a:spLocks noGrp="1"/>
          </p:cNvSpPr>
          <p:nvPr>
            <p:ph idx="1"/>
          </p:nvPr>
        </p:nvSpPr>
        <p:spPr/>
        <p:txBody>
          <a:bodyPr/>
          <a:lstStyle/>
          <a:p>
            <a:r>
              <a:rPr kumimoji="1" lang="ja-JP" altLang="en-US" dirty="0"/>
              <a:t>研究背景</a:t>
            </a:r>
            <a:endParaRPr kumimoji="1" lang="en-US" altLang="ja-JP" dirty="0"/>
          </a:p>
          <a:p>
            <a:pPr marL="0" indent="0">
              <a:buNone/>
            </a:pPr>
            <a:r>
              <a:rPr kumimoji="1" lang="ja-JP" altLang="en-US" dirty="0"/>
              <a:t>　研究背景決定プロセス</a:t>
            </a:r>
            <a:endParaRPr kumimoji="1" lang="en-US" altLang="ja-JP" dirty="0"/>
          </a:p>
          <a:p>
            <a:pPr marL="0" indent="0">
              <a:buNone/>
            </a:pPr>
            <a:r>
              <a:rPr lang="ja-JP" altLang="en-US" dirty="0"/>
              <a:t>　研究背景決定</a:t>
            </a:r>
            <a:endParaRPr kumimoji="1" lang="en-US" altLang="ja-JP" dirty="0"/>
          </a:p>
          <a:p>
            <a:r>
              <a:rPr kumimoji="1" lang="ja-JP" altLang="en-US" dirty="0"/>
              <a:t>研究目的</a:t>
            </a:r>
          </a:p>
        </p:txBody>
      </p:sp>
    </p:spTree>
    <p:extLst>
      <p:ext uri="{BB962C8B-B14F-4D97-AF65-F5344CB8AC3E}">
        <p14:creationId xmlns:p14="http://schemas.microsoft.com/office/powerpoint/2010/main" val="364541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42E14-A751-45D8-B836-E2B9EEB7E0F7}"/>
              </a:ext>
            </a:extLst>
          </p:cNvPr>
          <p:cNvSpPr>
            <a:spLocks noGrp="1"/>
          </p:cNvSpPr>
          <p:nvPr>
            <p:ph type="title"/>
          </p:nvPr>
        </p:nvSpPr>
        <p:spPr/>
        <p:txBody>
          <a:bodyPr/>
          <a:lstStyle/>
          <a:p>
            <a:r>
              <a:rPr kumimoji="1" lang="ja-JP" altLang="en-US" b="1" dirty="0"/>
              <a:t>研究背景プロセス</a:t>
            </a:r>
          </a:p>
        </p:txBody>
      </p:sp>
      <p:sp>
        <p:nvSpPr>
          <p:cNvPr id="3" name="コンテンツ プレースホルダー 2">
            <a:extLst>
              <a:ext uri="{FF2B5EF4-FFF2-40B4-BE49-F238E27FC236}">
                <a16:creationId xmlns:a16="http://schemas.microsoft.com/office/drawing/2014/main" id="{2A71EEFA-C9BA-49AD-A99F-BEEA9CD601E8}"/>
              </a:ext>
            </a:extLst>
          </p:cNvPr>
          <p:cNvSpPr>
            <a:spLocks noGrp="1"/>
          </p:cNvSpPr>
          <p:nvPr>
            <p:ph idx="1"/>
          </p:nvPr>
        </p:nvSpPr>
        <p:spPr/>
        <p:txBody>
          <a:bodyPr/>
          <a:lstStyle/>
          <a:p>
            <a:r>
              <a:rPr kumimoji="1" lang="ja-JP" altLang="en-US" dirty="0"/>
              <a:t>現状の問題点把握（ドローンの自立制御）</a:t>
            </a:r>
            <a:endParaRPr kumimoji="1" lang="en-US" altLang="ja-JP" dirty="0"/>
          </a:p>
          <a:p>
            <a:pPr marL="0" indent="0">
              <a:buNone/>
            </a:pPr>
            <a:r>
              <a:rPr lang="ja-JP" altLang="en-US" dirty="0"/>
              <a:t>　ドローンの管理システム、ドローン同士の衝突、インフラ</a:t>
            </a:r>
            <a:endParaRPr lang="en-US" altLang="ja-JP" dirty="0"/>
          </a:p>
          <a:p>
            <a:pPr marL="0" indent="0">
              <a:buNone/>
            </a:pPr>
            <a:r>
              <a:rPr lang="ja-JP" altLang="en-US" dirty="0"/>
              <a:t>     </a:t>
            </a:r>
            <a:r>
              <a:rPr lang="en-US" altLang="ja-JP" dirty="0"/>
              <a:t>RTK</a:t>
            </a:r>
            <a:r>
              <a:rPr lang="ja-JP" altLang="en-US" dirty="0"/>
              <a:t>について触れる（コスト面、セットアップ大変）</a:t>
            </a:r>
            <a:endParaRPr lang="en-US" altLang="ja-JP" dirty="0"/>
          </a:p>
          <a:p>
            <a:pPr marL="0" indent="0">
              <a:buNone/>
            </a:pPr>
            <a:r>
              <a:rPr lang="ja-JP" altLang="en-US" dirty="0"/>
              <a:t>　自分で止まって避けられるようにできること（応答）</a:t>
            </a:r>
            <a:endParaRPr lang="en-US" altLang="ja-JP" dirty="0"/>
          </a:p>
          <a:p>
            <a:pPr marL="0" indent="0">
              <a:buNone/>
            </a:pPr>
            <a:r>
              <a:rPr lang="ja-JP" altLang="en-US" dirty="0"/>
              <a:t>　セキュリティー問題（ハッキング技術）</a:t>
            </a:r>
            <a:endParaRPr lang="en-US" altLang="ja-JP" dirty="0"/>
          </a:p>
          <a:p>
            <a:pPr marL="0" indent="0">
              <a:buNone/>
            </a:pPr>
            <a:r>
              <a:rPr kumimoji="1" lang="en-US" altLang="ja-JP" dirty="0">
                <a:hlinkClick r:id="rId2"/>
              </a:rPr>
              <a:t>https://www.kajima.co.jp/news/press/202110/20c1-j.htm</a:t>
            </a:r>
            <a:endParaRPr kumimoji="1" lang="en-US" altLang="ja-JP" dirty="0"/>
          </a:p>
          <a:p>
            <a:pPr marL="0" indent="0">
              <a:buNone/>
            </a:pP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375362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39FA6-AD62-4DE0-A3AC-ACD2C8B3AB93}"/>
              </a:ext>
            </a:extLst>
          </p:cNvPr>
          <p:cNvSpPr>
            <a:spLocks noGrp="1"/>
          </p:cNvSpPr>
          <p:nvPr>
            <p:ph type="title"/>
          </p:nvPr>
        </p:nvSpPr>
        <p:spPr/>
        <p:txBody>
          <a:bodyPr/>
          <a:lstStyle/>
          <a:p>
            <a:r>
              <a:rPr kumimoji="1" lang="ja-JP" altLang="en-US"/>
              <a:t>研究背景の結論</a:t>
            </a:r>
            <a:endParaRPr kumimoji="1" lang="ja-JP" altLang="en-US" dirty="0"/>
          </a:p>
        </p:txBody>
      </p:sp>
      <p:sp>
        <p:nvSpPr>
          <p:cNvPr id="3" name="コンテンツ プレースホルダー 2">
            <a:extLst>
              <a:ext uri="{FF2B5EF4-FFF2-40B4-BE49-F238E27FC236}">
                <a16:creationId xmlns:a16="http://schemas.microsoft.com/office/drawing/2014/main" id="{1FB67E4C-FE3F-4CC7-8637-459A36F7C1DE}"/>
              </a:ext>
            </a:extLst>
          </p:cNvPr>
          <p:cNvSpPr>
            <a:spLocks noGrp="1"/>
          </p:cNvSpPr>
          <p:nvPr>
            <p:ph idx="1"/>
          </p:nvPr>
        </p:nvSpPr>
        <p:spPr>
          <a:xfrm>
            <a:off x="838200" y="1825625"/>
            <a:ext cx="10515600" cy="4908550"/>
          </a:xfrm>
        </p:spPr>
        <p:txBody>
          <a:bodyPr>
            <a:normAutofit fontScale="77500" lnSpcReduction="20000"/>
          </a:bodyPr>
          <a:lstStyle/>
          <a:p>
            <a:r>
              <a:rPr kumimoji="1" lang="ja-JP" altLang="en-US" dirty="0"/>
              <a:t>現在日本において、無人航空機の飛行形態がレベル</a:t>
            </a:r>
            <a:r>
              <a:rPr lang="en-US" altLang="ja-JP" dirty="0"/>
              <a:t>3</a:t>
            </a:r>
            <a:r>
              <a:rPr lang="ja-JP" altLang="en-US" dirty="0"/>
              <a:t>まで達し、屋外での無人地帯における目視外での自立飛行が行われている状況である。</a:t>
            </a:r>
            <a:endParaRPr lang="en-US" altLang="ja-JP" dirty="0"/>
          </a:p>
          <a:p>
            <a:r>
              <a:rPr lang="ja-JP" altLang="en-US" dirty="0"/>
              <a:t>屋外での無人航空機で、正確に自立飛行するためには、位置や速度の情報を正確に計測、把握する必要がある。</a:t>
            </a:r>
            <a:endParaRPr lang="en-US" altLang="ja-JP" dirty="0"/>
          </a:p>
          <a:p>
            <a:r>
              <a:rPr lang="ja-JP" altLang="en-US" dirty="0"/>
              <a:t>無人航空機の位置を計測する方法として、主に</a:t>
            </a:r>
            <a:r>
              <a:rPr lang="en-US" altLang="ja-JP" dirty="0"/>
              <a:t>GPS</a:t>
            </a:r>
            <a:r>
              <a:rPr lang="ja-JP" altLang="en-US" dirty="0"/>
              <a:t>による単独測位が用いられている。</a:t>
            </a:r>
            <a:endParaRPr lang="en-US" altLang="ja-JP" dirty="0"/>
          </a:p>
          <a:p>
            <a:r>
              <a:rPr lang="ja-JP" altLang="en-US" dirty="0"/>
              <a:t>しかし、屋外</a:t>
            </a:r>
            <a:r>
              <a:rPr lang="en-US" altLang="ja-JP" dirty="0"/>
              <a:t>GPS</a:t>
            </a:r>
            <a:r>
              <a:rPr lang="ja-JP" altLang="en-US" dirty="0"/>
              <a:t>による単独測位の問題点として都市部のビルや山間部などの環境により</a:t>
            </a:r>
            <a:r>
              <a:rPr lang="en-US" altLang="ja-JP" dirty="0"/>
              <a:t>GPS</a:t>
            </a:r>
            <a:r>
              <a:rPr lang="ja-JP" altLang="en-US" dirty="0"/>
              <a:t>の精度にばらつきが大きい。</a:t>
            </a:r>
            <a:endParaRPr lang="en-US" altLang="ja-JP" dirty="0"/>
          </a:p>
          <a:p>
            <a:r>
              <a:rPr lang="ja-JP" altLang="en-US" dirty="0"/>
              <a:t>したがって</a:t>
            </a:r>
            <a:r>
              <a:rPr lang="en-US" altLang="ja-JP" dirty="0"/>
              <a:t>GPS</a:t>
            </a:r>
            <a:r>
              <a:rPr lang="ja-JP" altLang="en-US" dirty="0"/>
              <a:t>の精度が劣化した場合に、他のセンサで精度の補填をする必要がある。</a:t>
            </a:r>
            <a:endParaRPr lang="en-US" altLang="ja-JP" dirty="0"/>
          </a:p>
          <a:p>
            <a:r>
              <a:rPr lang="ja-JP" altLang="en-US" dirty="0"/>
              <a:t>本研究では、</a:t>
            </a:r>
            <a:r>
              <a:rPr lang="en-US" altLang="ja-JP" dirty="0"/>
              <a:t>GPS</a:t>
            </a:r>
            <a:r>
              <a:rPr lang="ja-JP" altLang="en-US" dirty="0"/>
              <a:t>と</a:t>
            </a:r>
            <a:r>
              <a:rPr lang="en-US" altLang="ja-JP" dirty="0"/>
              <a:t>IMU(</a:t>
            </a:r>
            <a:r>
              <a:rPr lang="en-US" altLang="ja-JP" dirty="0" err="1"/>
              <a:t>Intertial</a:t>
            </a:r>
            <a:r>
              <a:rPr lang="en-US" altLang="ja-JP" dirty="0"/>
              <a:t> </a:t>
            </a:r>
            <a:r>
              <a:rPr lang="en-US" altLang="ja-JP" dirty="0" err="1"/>
              <a:t>Measyrement</a:t>
            </a:r>
            <a:r>
              <a:rPr lang="en-US" altLang="ja-JP" dirty="0"/>
              <a:t> Unit :</a:t>
            </a:r>
            <a:r>
              <a:rPr lang="ja-JP" altLang="en-US" dirty="0"/>
              <a:t>慣性計測装置</a:t>
            </a:r>
            <a:r>
              <a:rPr lang="en-US" altLang="ja-JP" dirty="0"/>
              <a:t>)</a:t>
            </a:r>
            <a:r>
              <a:rPr lang="ja-JP" altLang="en-US" dirty="0"/>
              <a:t>センサを用いたカルマンフィルタによる</a:t>
            </a:r>
            <a:r>
              <a:rPr lang="en-US" altLang="ja-JP" dirty="0"/>
              <a:t>GPS</a:t>
            </a:r>
            <a:r>
              <a:rPr lang="ja-JP" altLang="en-US" dirty="0"/>
              <a:t>の位置推定法を検討する。また、位置推定法を自作のドローン自動制御プログラムに取り込み、屋外でのドローンの自立飛行を行う</a:t>
            </a:r>
            <a:endParaRPr lang="en-US" altLang="ja-JP" dirty="0"/>
          </a:p>
          <a:p>
            <a:r>
              <a:rPr lang="ja-JP" altLang="en-US" dirty="0"/>
              <a:t>本研究では、フライトコントローラ（</a:t>
            </a:r>
            <a:r>
              <a:rPr lang="en-US" altLang="ja-JP" dirty="0"/>
              <a:t>Pixhawk</a:t>
            </a:r>
            <a:r>
              <a:rPr lang="ja-JP" altLang="en-US" dirty="0"/>
              <a:t>）搭載の</a:t>
            </a:r>
            <a:r>
              <a:rPr lang="en-US" altLang="ja-JP" dirty="0"/>
              <a:t>IMU</a:t>
            </a:r>
            <a:r>
              <a:rPr lang="ja-JP" altLang="en-US" dirty="0"/>
              <a:t>センサを用い、</a:t>
            </a:r>
            <a:r>
              <a:rPr lang="en-US" altLang="ja-JP" dirty="0"/>
              <a:t>GPS</a:t>
            </a:r>
            <a:r>
              <a:rPr lang="ja-JP" altLang="en-US" dirty="0"/>
              <a:t>は</a:t>
            </a:r>
            <a:r>
              <a:rPr lang="en-US" altLang="ja-JP" dirty="0"/>
              <a:t>u-</a:t>
            </a:r>
            <a:r>
              <a:rPr lang="en-US" altLang="ja-JP" dirty="0" err="1"/>
              <a:t>blox</a:t>
            </a:r>
            <a:r>
              <a:rPr lang="ja-JP" altLang="en-US" dirty="0"/>
              <a:t>社の</a:t>
            </a:r>
            <a:r>
              <a:rPr lang="en-US" altLang="ja-JP" dirty="0"/>
              <a:t>GPS module</a:t>
            </a:r>
            <a:r>
              <a:rPr lang="ja-JP" altLang="en-US" dirty="0"/>
              <a:t>を使用している。</a:t>
            </a:r>
            <a:endParaRPr lang="en-US" altLang="ja-JP" dirty="0"/>
          </a:p>
        </p:txBody>
      </p:sp>
    </p:spTree>
    <p:extLst>
      <p:ext uri="{BB962C8B-B14F-4D97-AF65-F5344CB8AC3E}">
        <p14:creationId xmlns:p14="http://schemas.microsoft.com/office/powerpoint/2010/main" val="158894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8AB3F0-1583-4881-AD32-605A2FB71D0E}"/>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473706A8-6F0D-4682-A7FB-A38749F187C7}"/>
              </a:ext>
            </a:extLst>
          </p:cNvPr>
          <p:cNvSpPr>
            <a:spLocks noGrp="1"/>
          </p:cNvSpPr>
          <p:nvPr>
            <p:ph idx="1"/>
          </p:nvPr>
        </p:nvSpPr>
        <p:spPr/>
        <p:txBody>
          <a:bodyPr/>
          <a:lstStyle/>
          <a:p>
            <a:r>
              <a:rPr kumimoji="1" lang="en-US" altLang="ja-JP" dirty="0">
                <a:hlinkClick r:id="rId2"/>
              </a:rPr>
              <a:t>https://droneowners.jp/dronecrash/</a:t>
            </a:r>
            <a:endParaRPr kumimoji="1" lang="en-US" altLang="ja-JP" dirty="0"/>
          </a:p>
          <a:p>
            <a:r>
              <a:rPr lang="ja-JP" altLang="en-US" dirty="0"/>
              <a:t>国土交通省航空局</a:t>
            </a:r>
            <a:r>
              <a:rPr lang="en-US" altLang="ja-JP" dirty="0"/>
              <a:t>,</a:t>
            </a:r>
            <a:r>
              <a:rPr lang="ja-JP" altLang="en-US" dirty="0"/>
              <a:t>無人航空機のレベル</a:t>
            </a:r>
            <a:r>
              <a:rPr lang="en-US" altLang="ja-JP" dirty="0"/>
              <a:t>4</a:t>
            </a:r>
            <a:r>
              <a:rPr lang="ja-JP" altLang="en-US" dirty="0"/>
              <a:t>の実現のための新たな精度の方向性について</a:t>
            </a:r>
            <a:r>
              <a:rPr lang="en-US" altLang="ja-JP" dirty="0"/>
              <a:t>, https://www.kantei.go.jp/jp/singi/kogatamujinki/kanminkyougi_dai15/siryou1.pdf,(2021/12/11)</a:t>
            </a:r>
            <a:endParaRPr kumimoji="1" lang="ja-JP" altLang="en-US" dirty="0"/>
          </a:p>
        </p:txBody>
      </p:sp>
    </p:spTree>
    <p:extLst>
      <p:ext uri="{BB962C8B-B14F-4D97-AF65-F5344CB8AC3E}">
        <p14:creationId xmlns:p14="http://schemas.microsoft.com/office/powerpoint/2010/main" val="18181072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382</Words>
  <Application>Microsoft Office PowerPoint</Application>
  <PresentationFormat>ワイド画面</PresentationFormat>
  <Paragraphs>27</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修士論文</vt:lpstr>
      <vt:lpstr>目次</vt:lpstr>
      <vt:lpstr>研究背景プロセス</vt:lpstr>
      <vt:lpstr>研究背景の結論</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修士論文</dc:title>
  <dc:creator>山田　竜輝</dc:creator>
  <cp:lastModifiedBy>山田　竜輝</cp:lastModifiedBy>
  <cp:revision>34</cp:revision>
  <dcterms:created xsi:type="dcterms:W3CDTF">2021-12-11T05:13:11Z</dcterms:created>
  <dcterms:modified xsi:type="dcterms:W3CDTF">2021-12-17T06:59:47Z</dcterms:modified>
</cp:coreProperties>
</file>