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9" r:id="rId7"/>
    <p:sldId id="270" r:id="rId8"/>
    <p:sldId id="263" r:id="rId9"/>
    <p:sldId id="262" r:id="rId10"/>
    <p:sldId id="266" r:id="rId11"/>
    <p:sldId id="268" r:id="rId12"/>
    <p:sldId id="265" r:id="rId13"/>
    <p:sldId id="264" r:id="rId14"/>
    <p:sldId id="267" r:id="rId15"/>
    <p:sldId id="25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F02FA7-72DF-4BDF-83AF-F8A2F8A0C9D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F518C7C-9952-4CDE-8AF5-F528E9DD4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1D917AD-E81E-4D17-A68F-58CFD4662FF6}"/>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5" name="フッター プレースホルダー 4">
            <a:extLst>
              <a:ext uri="{FF2B5EF4-FFF2-40B4-BE49-F238E27FC236}">
                <a16:creationId xmlns:a16="http://schemas.microsoft.com/office/drawing/2014/main" id="{58F04B5C-8DF3-4F3E-9A22-A7920F6FA8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87D8FC-040E-4B1C-84D6-525A8B2383B0}"/>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140924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28BACE-1329-4DAA-919A-3049A166BF3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394817-70B2-4596-8182-0F5538830D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A4278-D3E0-4994-B239-1C04B96E585E}"/>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5" name="フッター プレースホルダー 4">
            <a:extLst>
              <a:ext uri="{FF2B5EF4-FFF2-40B4-BE49-F238E27FC236}">
                <a16:creationId xmlns:a16="http://schemas.microsoft.com/office/drawing/2014/main" id="{03F0B200-21DE-4CBD-862A-19162BDAB2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FFA339-479F-4939-96CF-BE1AE496D45F}"/>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5784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BAD0845-8C02-4695-85C5-FA8344AFA4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C39F2C-E210-47A1-BBB5-B601B8846A6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0B977B-CC23-49DC-BC1C-9C6E011E3F1F}"/>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5" name="フッター プレースホルダー 4">
            <a:extLst>
              <a:ext uri="{FF2B5EF4-FFF2-40B4-BE49-F238E27FC236}">
                <a16:creationId xmlns:a16="http://schemas.microsoft.com/office/drawing/2014/main" id="{7C87CEE3-38E3-4568-907B-2E42A5B4F4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F1A742-9A1D-409F-958E-C999E67952DE}"/>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3779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3ACBE-D95D-4D20-829B-651F5ABF42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99D187-39ED-4B8F-9975-83439512A7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71D45-5F57-4DF3-8607-09803725A8FB}"/>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5" name="フッター プレースホルダー 4">
            <a:extLst>
              <a:ext uri="{FF2B5EF4-FFF2-40B4-BE49-F238E27FC236}">
                <a16:creationId xmlns:a16="http://schemas.microsoft.com/office/drawing/2014/main" id="{28CE5070-000A-4A91-A7EE-811B06F55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9D44AC-92C4-4CF3-AFFC-7E8EC5329627}"/>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413792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E28F76-198A-443B-A21E-BB619B6F5E5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C37A03-CCCB-449C-AAF6-3A3830F56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D56962D-7937-4C44-B43B-E6DF80539496}"/>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5" name="フッター プレースホルダー 4">
            <a:extLst>
              <a:ext uri="{FF2B5EF4-FFF2-40B4-BE49-F238E27FC236}">
                <a16:creationId xmlns:a16="http://schemas.microsoft.com/office/drawing/2014/main" id="{DA53C8EA-25F5-4551-B8DB-93DD4EC9B3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1AF790-2ABF-45D1-8B3F-487525180E3A}"/>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71787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8C982-24E6-42A3-BF59-2EEA1C7BA6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DF542C-D1EB-461E-881F-CE3B5369941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75F71A6-F544-42D4-8E54-51F21CBC60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0E335C-C659-4C40-AD4B-769408E28C28}"/>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6" name="フッター プレースホルダー 5">
            <a:extLst>
              <a:ext uri="{FF2B5EF4-FFF2-40B4-BE49-F238E27FC236}">
                <a16:creationId xmlns:a16="http://schemas.microsoft.com/office/drawing/2014/main" id="{6F95D5F6-BEA8-4B78-82E7-FDB55B294B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E29539-9A33-4CF5-9A22-7E2FEF1F64A1}"/>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117770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E1739-8C32-4EF0-A004-8092063E76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ABFC57-DE7B-4454-81C5-66456CC52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3FD28D7-7169-4CAE-9979-38CE7A16E8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B42FAD-0B86-40AD-ADB9-392CC4CA0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C82FCEC-B714-4829-9315-C6D5DCE4E39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36299C3-E7F4-4834-89AF-A06621CCF27C}"/>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8" name="フッター プレースホルダー 7">
            <a:extLst>
              <a:ext uri="{FF2B5EF4-FFF2-40B4-BE49-F238E27FC236}">
                <a16:creationId xmlns:a16="http://schemas.microsoft.com/office/drawing/2014/main" id="{3B692246-52E2-4A4E-AAFC-3426E7ABFAD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D26DDF3-D3F9-479C-B91A-A5426A359B04}"/>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83910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BFEE1-905C-4302-8819-E329144F58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C443C56-372A-43D6-B0D1-5C7178ECD44F}"/>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4" name="フッター プレースホルダー 3">
            <a:extLst>
              <a:ext uri="{FF2B5EF4-FFF2-40B4-BE49-F238E27FC236}">
                <a16:creationId xmlns:a16="http://schemas.microsoft.com/office/drawing/2014/main" id="{9110618F-A152-4DCD-A218-FEA9106730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43CDD14-6627-458F-99B9-320E99BD5BA2}"/>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7355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D680EE3-57C0-4528-8514-B6863938703D}"/>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3" name="フッター プレースホルダー 2">
            <a:extLst>
              <a:ext uri="{FF2B5EF4-FFF2-40B4-BE49-F238E27FC236}">
                <a16:creationId xmlns:a16="http://schemas.microsoft.com/office/drawing/2014/main" id="{FABFE094-4C4C-49E2-8A67-D2BA9B66364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B8F234-7458-4F1E-89F6-0ECCF490DEC6}"/>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206211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783BE-2D58-4975-B574-2767651E16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4D6A1D-2BC2-43BA-AA43-80D2FF5B1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FD480A-DE41-48F9-85DE-B4E3C5141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0C73478-E9BA-40F1-8F35-AB03EDB005FA}"/>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6" name="フッター プレースホルダー 5">
            <a:extLst>
              <a:ext uri="{FF2B5EF4-FFF2-40B4-BE49-F238E27FC236}">
                <a16:creationId xmlns:a16="http://schemas.microsoft.com/office/drawing/2014/main" id="{1A8DB577-40F6-4744-AC08-62784472DA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8AC704-54A5-4C37-9626-5B67594A2D14}"/>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178471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9D8E51-3FBF-496F-9B30-CACD6CF363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9B28FAF-0243-4343-8B51-956312C60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20411D-027A-470F-A8CD-E9C286EFE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F93922-77E1-499E-BC26-8F3C16F56A65}"/>
              </a:ext>
            </a:extLst>
          </p:cNvPr>
          <p:cNvSpPr>
            <a:spLocks noGrp="1"/>
          </p:cNvSpPr>
          <p:nvPr>
            <p:ph type="dt" sz="half" idx="10"/>
          </p:nvPr>
        </p:nvSpPr>
        <p:spPr/>
        <p:txBody>
          <a:bodyPr/>
          <a:lstStyle/>
          <a:p>
            <a:fld id="{2363BB51-B5BC-476D-810E-B7D500BB2585}" type="datetimeFigureOut">
              <a:rPr kumimoji="1" lang="ja-JP" altLang="en-US" smtClean="0"/>
              <a:t>2021/12/19</a:t>
            </a:fld>
            <a:endParaRPr kumimoji="1" lang="ja-JP" altLang="en-US"/>
          </a:p>
        </p:txBody>
      </p:sp>
      <p:sp>
        <p:nvSpPr>
          <p:cNvPr id="6" name="フッター プレースホルダー 5">
            <a:extLst>
              <a:ext uri="{FF2B5EF4-FFF2-40B4-BE49-F238E27FC236}">
                <a16:creationId xmlns:a16="http://schemas.microsoft.com/office/drawing/2014/main" id="{78C77B60-A93C-4BF5-89C3-B45BE8E286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231F39-36C0-47A6-AD42-B9477CC6AE45}"/>
              </a:ext>
            </a:extLst>
          </p:cNvPr>
          <p:cNvSpPr>
            <a:spLocks noGrp="1"/>
          </p:cNvSpPr>
          <p:nvPr>
            <p:ph type="sldNum" sz="quarter" idx="12"/>
          </p:nvPr>
        </p:nvSpPr>
        <p:spPr/>
        <p:txBody>
          <a:body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6353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766610-8C81-4605-ACFC-2DE98AC61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9FC2C9-0007-46AE-9E25-BCCBD15CD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806C0D-1D66-4153-8048-8C65809D7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3BB51-B5BC-476D-810E-B7D500BB2585}" type="datetimeFigureOut">
              <a:rPr kumimoji="1" lang="ja-JP" altLang="en-US" smtClean="0"/>
              <a:t>2021/12/19</a:t>
            </a:fld>
            <a:endParaRPr kumimoji="1" lang="ja-JP" altLang="en-US"/>
          </a:p>
        </p:txBody>
      </p:sp>
      <p:sp>
        <p:nvSpPr>
          <p:cNvPr id="5" name="フッター プレースホルダー 4">
            <a:extLst>
              <a:ext uri="{FF2B5EF4-FFF2-40B4-BE49-F238E27FC236}">
                <a16:creationId xmlns:a16="http://schemas.microsoft.com/office/drawing/2014/main" id="{74D5CF14-6388-4864-8108-212CBD356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6FD7FC-67F6-4909-AA6B-A59016F94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724F9-FA51-4CA5-B669-438D84F028E1}" type="slidenum">
              <a:rPr kumimoji="1" lang="ja-JP" altLang="en-US" smtClean="0"/>
              <a:t>‹#›</a:t>
            </a:fld>
            <a:endParaRPr kumimoji="1" lang="ja-JP" altLang="en-US"/>
          </a:p>
        </p:txBody>
      </p:sp>
    </p:spTree>
    <p:extLst>
      <p:ext uri="{BB962C8B-B14F-4D97-AF65-F5344CB8AC3E}">
        <p14:creationId xmlns:p14="http://schemas.microsoft.com/office/powerpoint/2010/main" val="43399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qiita.com/Ogawa_AITOYA/items/df4c462d89977c508ba6" TargetMode="External"/><Relationship Id="rId2" Type="http://schemas.openxmlformats.org/officeDocument/2006/relationships/hyperlink" Target="https://www.softbank.jp/biz/future_stride/entry/column/20200911_2/" TargetMode="External"/><Relationship Id="rId1" Type="http://schemas.openxmlformats.org/officeDocument/2006/relationships/slideLayout" Target="../slideLayouts/slideLayout2.xml"/><Relationship Id="rId4" Type="http://schemas.openxmlformats.org/officeDocument/2006/relationships/hyperlink" Target="http://www.alpineclub.jp/images/GP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2EEA9-49BB-4A48-B7EA-08A280162ED6}"/>
              </a:ext>
            </a:extLst>
          </p:cNvPr>
          <p:cNvSpPr>
            <a:spLocks noGrp="1"/>
          </p:cNvSpPr>
          <p:nvPr>
            <p:ph type="ctrTitle"/>
          </p:nvPr>
        </p:nvSpPr>
        <p:spPr/>
        <p:txBody>
          <a:bodyPr/>
          <a:lstStyle/>
          <a:p>
            <a:r>
              <a:rPr lang="ja-JP" altLang="en-US" b="1" dirty="0"/>
              <a:t>人工衛星を用いた</a:t>
            </a:r>
            <a:br>
              <a:rPr lang="en-US" altLang="ja-JP" b="1" dirty="0"/>
            </a:br>
            <a:r>
              <a:rPr lang="ja-JP" altLang="en-US" b="1" dirty="0"/>
              <a:t>測位システム</a:t>
            </a:r>
            <a:endParaRPr kumimoji="1" lang="ja-JP" altLang="en-US" b="1" dirty="0"/>
          </a:p>
        </p:txBody>
      </p:sp>
      <p:sp>
        <p:nvSpPr>
          <p:cNvPr id="3" name="字幕 2">
            <a:extLst>
              <a:ext uri="{FF2B5EF4-FFF2-40B4-BE49-F238E27FC236}">
                <a16:creationId xmlns:a16="http://schemas.microsoft.com/office/drawing/2014/main" id="{1E57ED49-F5BE-429B-A363-A8B347538CA0}"/>
              </a:ext>
            </a:extLst>
          </p:cNvPr>
          <p:cNvSpPr>
            <a:spLocks noGrp="1"/>
          </p:cNvSpPr>
          <p:nvPr>
            <p:ph type="subTitle" idx="1"/>
          </p:nvPr>
        </p:nvSpPr>
        <p:spPr/>
        <p:txBody>
          <a:bodyPr/>
          <a:lstStyle/>
          <a:p>
            <a:r>
              <a:rPr kumimoji="1" lang="ja-JP" altLang="en-US" dirty="0"/>
              <a:t>機械電子創成工学科専攻　秋田研究室</a:t>
            </a:r>
            <a:endParaRPr kumimoji="1" lang="en-US" altLang="ja-JP" dirty="0"/>
          </a:p>
          <a:p>
            <a:r>
              <a:rPr kumimoji="1" lang="en-US" altLang="ja-JP" dirty="0"/>
              <a:t>21P2033 </a:t>
            </a:r>
            <a:r>
              <a:rPr kumimoji="1" lang="ja-JP" altLang="en-US" dirty="0"/>
              <a:t>山田竜輝</a:t>
            </a:r>
          </a:p>
        </p:txBody>
      </p:sp>
    </p:spTree>
    <p:extLst>
      <p:ext uri="{BB962C8B-B14F-4D97-AF65-F5344CB8AC3E}">
        <p14:creationId xmlns:p14="http://schemas.microsoft.com/office/powerpoint/2010/main" val="244005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C24D0-EC72-4816-8EB2-BC2D799D91A7}"/>
              </a:ext>
            </a:extLst>
          </p:cNvPr>
          <p:cNvSpPr>
            <a:spLocks noGrp="1"/>
          </p:cNvSpPr>
          <p:nvPr>
            <p:ph type="title"/>
          </p:nvPr>
        </p:nvSpPr>
        <p:spPr/>
        <p:txBody>
          <a:bodyPr/>
          <a:lstStyle/>
          <a:p>
            <a:r>
              <a:rPr lang="en-US" altLang="ja-JP" b="1" dirty="0"/>
              <a:t>GPS</a:t>
            </a:r>
            <a:r>
              <a:rPr lang="ja-JP" altLang="en-US" b="1" dirty="0"/>
              <a:t>の測位原理の細かい話（１）</a:t>
            </a:r>
            <a:endParaRPr kumimoji="1" lang="ja-JP" altLang="en-US" dirty="0"/>
          </a:p>
        </p:txBody>
      </p:sp>
      <p:pic>
        <p:nvPicPr>
          <p:cNvPr id="4" name="コンテンツ プレースホルダー 3">
            <a:extLst>
              <a:ext uri="{FF2B5EF4-FFF2-40B4-BE49-F238E27FC236}">
                <a16:creationId xmlns:a16="http://schemas.microsoft.com/office/drawing/2014/main" id="{EEAE550E-C3E6-4A1D-8996-1B1E508AA304}"/>
              </a:ext>
            </a:extLst>
          </p:cNvPr>
          <p:cNvPicPr>
            <a:picLocks noGrp="1" noChangeAspect="1"/>
          </p:cNvPicPr>
          <p:nvPr>
            <p:ph idx="1"/>
          </p:nvPr>
        </p:nvPicPr>
        <p:blipFill>
          <a:blip r:embed="rId2"/>
          <a:stretch>
            <a:fillRect/>
          </a:stretch>
        </p:blipFill>
        <p:spPr>
          <a:xfrm>
            <a:off x="1125275" y="1638301"/>
            <a:ext cx="5378976" cy="4351338"/>
          </a:xfrm>
          <a:prstGeom prst="rect">
            <a:avLst/>
          </a:prstGeom>
        </p:spPr>
      </p:pic>
      <p:sp>
        <p:nvSpPr>
          <p:cNvPr id="6" name="正方形/長方形 5">
            <a:extLst>
              <a:ext uri="{FF2B5EF4-FFF2-40B4-BE49-F238E27FC236}">
                <a16:creationId xmlns:a16="http://schemas.microsoft.com/office/drawing/2014/main" id="{D246151B-0DF0-4A3D-BEFF-69412E7A7C86}"/>
              </a:ext>
            </a:extLst>
          </p:cNvPr>
          <p:cNvSpPr/>
          <p:nvPr/>
        </p:nvSpPr>
        <p:spPr>
          <a:xfrm>
            <a:off x="6791325" y="1638301"/>
            <a:ext cx="5140969" cy="3275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受信機から衛星までの距離１：</a:t>
            </a:r>
            <a:endParaRPr lang="en-US" altLang="ja-JP" dirty="0"/>
          </a:p>
          <a:p>
            <a:r>
              <a:rPr lang="ja-JP" altLang="en-US" b="1" dirty="0"/>
              <a:t>　信号速度</a:t>
            </a:r>
            <a:r>
              <a:rPr lang="en-US" altLang="ja-JP" b="1" dirty="0"/>
              <a:t>×</a:t>
            </a:r>
            <a:r>
              <a:rPr lang="ja-JP" altLang="en-US" b="1" dirty="0"/>
              <a:t>信号到達時間</a:t>
            </a:r>
            <a:endParaRPr lang="en-US" altLang="ja-JP" b="1" dirty="0"/>
          </a:p>
          <a:p>
            <a:r>
              <a:rPr lang="ja-JP" altLang="en-US" dirty="0"/>
              <a:t>受信機から衛星までの距離２</a:t>
            </a:r>
            <a:r>
              <a:rPr lang="ja-JP" altLang="en-US" b="1" dirty="0"/>
              <a:t>：</a:t>
            </a:r>
            <a:endParaRPr lang="en-US" altLang="ja-JP" dirty="0"/>
          </a:p>
          <a:p>
            <a:r>
              <a:rPr lang="ja-JP" altLang="en-US" dirty="0"/>
              <a:t>　</a:t>
            </a:r>
            <a:r>
              <a:rPr lang="ja-JP" altLang="en-US" b="1" dirty="0"/>
              <a:t>信号電波の波の数を数える。</a:t>
            </a:r>
            <a:endParaRPr lang="en-US" altLang="ja-JP" b="1" dirty="0"/>
          </a:p>
          <a:p>
            <a:r>
              <a:rPr lang="ja-JP" altLang="en-US" b="1" dirty="0"/>
              <a:t>詳細部分：</a:t>
            </a:r>
            <a:endParaRPr lang="en-US" altLang="ja-JP" b="1" dirty="0"/>
          </a:p>
          <a:p>
            <a:r>
              <a:rPr lang="ja-JP" altLang="en-US" dirty="0"/>
              <a:t>　一つの波が</a:t>
            </a:r>
            <a:r>
              <a:rPr lang="en-US" altLang="ja-JP" dirty="0"/>
              <a:t>19cm</a:t>
            </a:r>
            <a:r>
              <a:rPr lang="ja-JP" altLang="en-US" dirty="0"/>
              <a:t>でそれが何個かで衛星までの距離を把握している。</a:t>
            </a:r>
            <a:endParaRPr lang="en-US" altLang="ja-JP" dirty="0"/>
          </a:p>
          <a:p>
            <a:r>
              <a:rPr lang="ja-JP" altLang="en-US" b="0" i="0" dirty="0">
                <a:solidFill>
                  <a:schemeClr val="bg1"/>
                </a:solidFill>
                <a:effectLst/>
                <a:latin typeface="source-han-sans-japanese"/>
              </a:rPr>
              <a:t>衛星から送られてくる信号の時刻情報の分解能（１目盛）は、約</a:t>
            </a:r>
            <a:r>
              <a:rPr lang="en-US" altLang="ja-JP" b="0" i="0" dirty="0">
                <a:solidFill>
                  <a:schemeClr val="bg1"/>
                </a:solidFill>
                <a:effectLst/>
                <a:latin typeface="source-han-sans-japanese"/>
              </a:rPr>
              <a:t>300m</a:t>
            </a:r>
            <a:endParaRPr lang="en-US" altLang="ja-JP" dirty="0">
              <a:solidFill>
                <a:schemeClr val="bg1"/>
              </a:solidFill>
            </a:endParaRPr>
          </a:p>
        </p:txBody>
      </p:sp>
    </p:spTree>
    <p:extLst>
      <p:ext uri="{BB962C8B-B14F-4D97-AF65-F5344CB8AC3E}">
        <p14:creationId xmlns:p14="http://schemas.microsoft.com/office/powerpoint/2010/main" val="280460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1B59-8C75-4C35-AE45-FDC65855BB0C}"/>
              </a:ext>
            </a:extLst>
          </p:cNvPr>
          <p:cNvSpPr>
            <a:spLocks noGrp="1"/>
          </p:cNvSpPr>
          <p:nvPr>
            <p:ph type="title"/>
          </p:nvPr>
        </p:nvSpPr>
        <p:spPr/>
        <p:txBody>
          <a:bodyPr/>
          <a:lstStyle/>
          <a:p>
            <a:r>
              <a:rPr lang="en-US" altLang="ja-JP" b="1" dirty="0"/>
              <a:t>GPS</a:t>
            </a:r>
            <a:r>
              <a:rPr lang="ja-JP" altLang="en-US" b="1" dirty="0"/>
              <a:t>の測位原理の細かい話（</a:t>
            </a:r>
            <a:r>
              <a:rPr lang="en-US" altLang="ja-JP" b="1" dirty="0"/>
              <a:t>2</a:t>
            </a:r>
            <a:r>
              <a:rPr lang="ja-JP" altLang="en-US" b="1" dirty="0"/>
              <a:t>）</a:t>
            </a:r>
            <a:endParaRPr kumimoji="1" lang="ja-JP" altLang="en-US" dirty="0"/>
          </a:p>
        </p:txBody>
      </p:sp>
      <p:pic>
        <p:nvPicPr>
          <p:cNvPr id="8" name="コンテンツ プレースホルダー 3">
            <a:extLst>
              <a:ext uri="{FF2B5EF4-FFF2-40B4-BE49-F238E27FC236}">
                <a16:creationId xmlns:a16="http://schemas.microsoft.com/office/drawing/2014/main" id="{5118A85B-37AE-4DC2-90A4-A2334082ED8B}"/>
              </a:ext>
            </a:extLst>
          </p:cNvPr>
          <p:cNvPicPr>
            <a:picLocks noGrp="1" noChangeAspect="1"/>
          </p:cNvPicPr>
          <p:nvPr>
            <p:ph idx="1"/>
          </p:nvPr>
        </p:nvPicPr>
        <p:blipFill>
          <a:blip r:embed="rId2"/>
          <a:stretch>
            <a:fillRect/>
          </a:stretch>
        </p:blipFill>
        <p:spPr>
          <a:xfrm>
            <a:off x="838200" y="1690688"/>
            <a:ext cx="4856973" cy="3929062"/>
          </a:xfrm>
          <a:prstGeom prst="rect">
            <a:avLst/>
          </a:prstGeom>
        </p:spPr>
      </p:pic>
      <p:sp>
        <p:nvSpPr>
          <p:cNvPr id="9" name="楕円 8">
            <a:extLst>
              <a:ext uri="{FF2B5EF4-FFF2-40B4-BE49-F238E27FC236}">
                <a16:creationId xmlns:a16="http://schemas.microsoft.com/office/drawing/2014/main" id="{B41D14D4-2B8F-4DD0-9ABC-EA7A21BA73FA}"/>
              </a:ext>
            </a:extLst>
          </p:cNvPr>
          <p:cNvSpPr/>
          <p:nvPr/>
        </p:nvSpPr>
        <p:spPr>
          <a:xfrm rot="3029504">
            <a:off x="1994730" y="1867851"/>
            <a:ext cx="1413966" cy="317468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3BF0A987-8284-46C1-8245-0FB50055C250}"/>
              </a:ext>
            </a:extLst>
          </p:cNvPr>
          <p:cNvCxnSpPr>
            <a:cxnSpLocks/>
          </p:cNvCxnSpPr>
          <p:nvPr/>
        </p:nvCxnSpPr>
        <p:spPr>
          <a:xfrm flipV="1">
            <a:off x="3895725" y="2867025"/>
            <a:ext cx="1988499" cy="3429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正方形/長方形 13">
            <a:extLst>
              <a:ext uri="{FF2B5EF4-FFF2-40B4-BE49-F238E27FC236}">
                <a16:creationId xmlns:a16="http://schemas.microsoft.com/office/drawing/2014/main" id="{FF45B578-A340-468B-AD25-4A0A53093BCA}"/>
              </a:ext>
            </a:extLst>
          </p:cNvPr>
          <p:cNvSpPr/>
          <p:nvPr/>
        </p:nvSpPr>
        <p:spPr>
          <a:xfrm>
            <a:off x="6012320" y="1857020"/>
            <a:ext cx="5722480" cy="225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搬送波について</a:t>
            </a:r>
            <a:endParaRPr lang="en-US" altLang="ja-JP" b="1" i="0" dirty="0">
              <a:solidFill>
                <a:srgbClr val="101010"/>
              </a:solidFill>
              <a:effectLst/>
              <a:latin typeface="Lucida Grande"/>
            </a:endParaRPr>
          </a:p>
          <a:p>
            <a:r>
              <a:rPr lang="ja-JP" altLang="en-US" b="1" i="0" dirty="0">
                <a:solidFill>
                  <a:schemeClr val="bg1"/>
                </a:solidFill>
                <a:effectLst/>
                <a:latin typeface="Lucida Grande"/>
              </a:rPr>
              <a:t>　</a:t>
            </a:r>
            <a:r>
              <a:rPr lang="en-US" altLang="ja-JP" b="1" i="0" dirty="0">
                <a:solidFill>
                  <a:schemeClr val="bg1"/>
                </a:solidFill>
                <a:effectLst/>
                <a:latin typeface="Lucida Grande"/>
              </a:rPr>
              <a:t>L1(1575MHz)</a:t>
            </a:r>
            <a:r>
              <a:rPr lang="ja-JP" altLang="en-US" b="1" i="0" dirty="0">
                <a:solidFill>
                  <a:schemeClr val="bg1"/>
                </a:solidFill>
                <a:effectLst/>
                <a:latin typeface="Lucida Grande"/>
              </a:rPr>
              <a:t>および</a:t>
            </a:r>
            <a:r>
              <a:rPr lang="en-US" altLang="ja-JP" b="1" i="0" dirty="0">
                <a:solidFill>
                  <a:schemeClr val="bg1"/>
                </a:solidFill>
                <a:effectLst/>
                <a:latin typeface="Lucida Grande"/>
              </a:rPr>
              <a:t>L2(1228MHz)</a:t>
            </a:r>
          </a:p>
          <a:p>
            <a:r>
              <a:rPr lang="en-US" altLang="ja-JP" b="1" i="0" dirty="0">
                <a:solidFill>
                  <a:schemeClr val="bg1"/>
                </a:solidFill>
                <a:effectLst/>
                <a:latin typeface="Lucida Grande"/>
              </a:rPr>
              <a:t>2</a:t>
            </a:r>
            <a:r>
              <a:rPr lang="ja-JP" altLang="en-US" b="1" i="0" dirty="0">
                <a:solidFill>
                  <a:schemeClr val="bg1"/>
                </a:solidFill>
                <a:effectLst/>
                <a:latin typeface="Lucida Grande"/>
              </a:rPr>
              <a:t>つの周波数の搬送波を</a:t>
            </a:r>
            <a:r>
              <a:rPr lang="en-US" altLang="ja-JP" b="1" i="0" dirty="0">
                <a:solidFill>
                  <a:schemeClr val="bg1"/>
                </a:solidFill>
                <a:effectLst/>
                <a:latin typeface="Lucida Grande"/>
              </a:rPr>
              <a:t>, </a:t>
            </a:r>
            <a:r>
              <a:rPr lang="ja-JP" altLang="en-US" b="1" i="0" dirty="0">
                <a:solidFill>
                  <a:schemeClr val="bg1"/>
                </a:solidFill>
                <a:effectLst/>
                <a:latin typeface="Lucida Grande"/>
              </a:rPr>
              <a:t>衛星ごとに割り当てられたコードで変調し送信</a:t>
            </a:r>
            <a:endParaRPr kumimoji="1" lang="ja-JP" altLang="en-US" b="1" dirty="0">
              <a:solidFill>
                <a:schemeClr val="bg1"/>
              </a:solidFill>
            </a:endParaRPr>
          </a:p>
          <a:p>
            <a:pPr algn="ctr"/>
            <a:endParaRPr kumimoji="1" lang="en-US" altLang="ja-JP" dirty="0"/>
          </a:p>
        </p:txBody>
      </p:sp>
    </p:spTree>
    <p:extLst>
      <p:ext uri="{BB962C8B-B14F-4D97-AF65-F5344CB8AC3E}">
        <p14:creationId xmlns:p14="http://schemas.microsoft.com/office/powerpoint/2010/main" val="177001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7A16A-21B0-4A5E-BBA1-FE85C4900BAB}"/>
              </a:ext>
            </a:extLst>
          </p:cNvPr>
          <p:cNvSpPr>
            <a:spLocks noGrp="1"/>
          </p:cNvSpPr>
          <p:nvPr>
            <p:ph type="title"/>
          </p:nvPr>
        </p:nvSpPr>
        <p:spPr/>
        <p:txBody>
          <a:bodyPr/>
          <a:lstStyle/>
          <a:p>
            <a:r>
              <a:rPr kumimoji="1" lang="en-US" altLang="ja-JP" b="1" dirty="0"/>
              <a:t>RTK</a:t>
            </a:r>
            <a:r>
              <a:rPr kumimoji="1" lang="ja-JP" altLang="en-US" b="1" dirty="0"/>
              <a:t>とは</a:t>
            </a:r>
          </a:p>
        </p:txBody>
      </p:sp>
      <p:pic>
        <p:nvPicPr>
          <p:cNvPr id="5" name="コンテンツ プレースホルダー 4">
            <a:extLst>
              <a:ext uri="{FF2B5EF4-FFF2-40B4-BE49-F238E27FC236}">
                <a16:creationId xmlns:a16="http://schemas.microsoft.com/office/drawing/2014/main" id="{CB839A53-9250-4925-9FE5-EC3697E533CC}"/>
              </a:ext>
            </a:extLst>
          </p:cNvPr>
          <p:cNvPicPr>
            <a:picLocks noGrp="1" noChangeAspect="1"/>
          </p:cNvPicPr>
          <p:nvPr>
            <p:ph idx="1"/>
          </p:nvPr>
        </p:nvPicPr>
        <p:blipFill>
          <a:blip r:embed="rId2"/>
          <a:stretch>
            <a:fillRect/>
          </a:stretch>
        </p:blipFill>
        <p:spPr>
          <a:xfrm>
            <a:off x="4786312" y="3129756"/>
            <a:ext cx="2619375" cy="1743075"/>
          </a:xfrm>
          <a:prstGeom prst="rect">
            <a:avLst/>
          </a:prstGeom>
        </p:spPr>
      </p:pic>
      <p:sp>
        <p:nvSpPr>
          <p:cNvPr id="4" name="正方形/長方形 3">
            <a:extLst>
              <a:ext uri="{FF2B5EF4-FFF2-40B4-BE49-F238E27FC236}">
                <a16:creationId xmlns:a16="http://schemas.microsoft.com/office/drawing/2014/main" id="{314BCA6B-500A-4206-AA5E-1686B50DF5F7}"/>
              </a:ext>
            </a:extLst>
          </p:cNvPr>
          <p:cNvSpPr/>
          <p:nvPr/>
        </p:nvSpPr>
        <p:spPr>
          <a:xfrm>
            <a:off x="590550" y="1889124"/>
            <a:ext cx="6657974" cy="422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RTK</a:t>
            </a:r>
            <a:r>
              <a:rPr kumimoji="1" lang="ja-JP" altLang="en-US" dirty="0"/>
              <a:t>とは</a:t>
            </a:r>
            <a:endParaRPr kumimoji="1" lang="en-US" altLang="ja-JP" dirty="0"/>
          </a:p>
          <a:p>
            <a:r>
              <a:rPr kumimoji="1" lang="ja-JP" altLang="en-US" dirty="0"/>
              <a:t>基地局（位置が固定）、</a:t>
            </a:r>
            <a:endParaRPr kumimoji="1" lang="en-US" altLang="ja-JP" dirty="0"/>
          </a:p>
          <a:p>
            <a:r>
              <a:rPr kumimoji="1" lang="ja-JP" altLang="en-US" dirty="0"/>
              <a:t>移動局（測定したい対象物：受信機）</a:t>
            </a:r>
            <a:endParaRPr kumimoji="1" lang="en-US" altLang="ja-JP" dirty="0"/>
          </a:p>
          <a:p>
            <a:r>
              <a:rPr kumimoji="1" lang="ja-JP" altLang="en-US" dirty="0"/>
              <a:t>の二つから構成されており、</a:t>
            </a:r>
            <a:endParaRPr kumimoji="1" lang="en-US" altLang="ja-JP" dirty="0"/>
          </a:p>
          <a:p>
            <a:r>
              <a:rPr kumimoji="1" lang="ja-JP" altLang="en-US" dirty="0"/>
              <a:t>それらをネットワークで接続し、受信機位置を割り出す方法。</a:t>
            </a:r>
          </a:p>
          <a:p>
            <a:pPr algn="ctr"/>
            <a:endParaRPr kumimoji="1" lang="ja-JP" altLang="en-US" dirty="0"/>
          </a:p>
        </p:txBody>
      </p:sp>
      <p:pic>
        <p:nvPicPr>
          <p:cNvPr id="6" name="図 5">
            <a:extLst>
              <a:ext uri="{FF2B5EF4-FFF2-40B4-BE49-F238E27FC236}">
                <a16:creationId xmlns:a16="http://schemas.microsoft.com/office/drawing/2014/main" id="{FE51865B-AE59-49AD-BB00-D9C069AB3B2E}"/>
              </a:ext>
            </a:extLst>
          </p:cNvPr>
          <p:cNvPicPr>
            <a:picLocks noChangeAspect="1"/>
          </p:cNvPicPr>
          <p:nvPr/>
        </p:nvPicPr>
        <p:blipFill>
          <a:blip r:embed="rId3"/>
          <a:stretch>
            <a:fillRect/>
          </a:stretch>
        </p:blipFill>
        <p:spPr>
          <a:xfrm>
            <a:off x="8239125" y="1568450"/>
            <a:ext cx="3114675" cy="2076450"/>
          </a:xfrm>
          <a:prstGeom prst="rect">
            <a:avLst/>
          </a:prstGeom>
        </p:spPr>
      </p:pic>
    </p:spTree>
    <p:extLst>
      <p:ext uri="{BB962C8B-B14F-4D97-AF65-F5344CB8AC3E}">
        <p14:creationId xmlns:p14="http://schemas.microsoft.com/office/powerpoint/2010/main" val="245861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62DC6-E72F-4484-8B88-386B92295052}"/>
              </a:ext>
            </a:extLst>
          </p:cNvPr>
          <p:cNvSpPr>
            <a:spLocks noGrp="1"/>
          </p:cNvSpPr>
          <p:nvPr>
            <p:ph type="title"/>
          </p:nvPr>
        </p:nvSpPr>
        <p:spPr/>
        <p:txBody>
          <a:bodyPr/>
          <a:lstStyle/>
          <a:p>
            <a:r>
              <a:rPr kumimoji="1" lang="en-US" altLang="ja-JP" b="1" dirty="0"/>
              <a:t>RTK</a:t>
            </a:r>
            <a:r>
              <a:rPr kumimoji="1" lang="ja-JP" altLang="en-US" b="1" dirty="0"/>
              <a:t>の測定原理</a:t>
            </a:r>
          </a:p>
        </p:txBody>
      </p:sp>
      <p:pic>
        <p:nvPicPr>
          <p:cNvPr id="4" name="コンテンツ プレースホルダー 3">
            <a:extLst>
              <a:ext uri="{FF2B5EF4-FFF2-40B4-BE49-F238E27FC236}">
                <a16:creationId xmlns:a16="http://schemas.microsoft.com/office/drawing/2014/main" id="{F2E1BA4E-5976-4067-B396-8A163D01CAB2}"/>
              </a:ext>
            </a:extLst>
          </p:cNvPr>
          <p:cNvPicPr>
            <a:picLocks noGrp="1" noChangeAspect="1"/>
          </p:cNvPicPr>
          <p:nvPr>
            <p:ph idx="1"/>
          </p:nvPr>
        </p:nvPicPr>
        <p:blipFill>
          <a:blip r:embed="rId2"/>
          <a:stretch>
            <a:fillRect/>
          </a:stretch>
        </p:blipFill>
        <p:spPr>
          <a:xfrm>
            <a:off x="699728" y="1862138"/>
            <a:ext cx="5858594" cy="4351338"/>
          </a:xfrm>
          <a:prstGeom prst="rect">
            <a:avLst/>
          </a:prstGeom>
        </p:spPr>
      </p:pic>
      <p:sp>
        <p:nvSpPr>
          <p:cNvPr id="6" name="正方形/長方形 5">
            <a:extLst>
              <a:ext uri="{FF2B5EF4-FFF2-40B4-BE49-F238E27FC236}">
                <a16:creationId xmlns:a16="http://schemas.microsoft.com/office/drawing/2014/main" id="{92427081-EEEB-4A90-9970-03B9D85CAB25}"/>
              </a:ext>
            </a:extLst>
          </p:cNvPr>
          <p:cNvSpPr/>
          <p:nvPr/>
        </p:nvSpPr>
        <p:spPr>
          <a:xfrm>
            <a:off x="7024328" y="296863"/>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RTK</a:t>
            </a:r>
            <a:r>
              <a:rPr kumimoji="1" lang="ja-JP" altLang="en-US" dirty="0"/>
              <a:t>の測位原理</a:t>
            </a:r>
            <a:endParaRPr kumimoji="1" lang="en-US" altLang="ja-JP" dirty="0"/>
          </a:p>
          <a:p>
            <a:r>
              <a:rPr lang="ja-JP" altLang="en-US" b="1" dirty="0"/>
              <a:t>①：衛星から</a:t>
            </a:r>
            <a:endParaRPr lang="en-US" altLang="ja-JP" dirty="0"/>
          </a:p>
        </p:txBody>
      </p:sp>
      <p:pic>
        <p:nvPicPr>
          <p:cNvPr id="5" name="図 4">
            <a:extLst>
              <a:ext uri="{FF2B5EF4-FFF2-40B4-BE49-F238E27FC236}">
                <a16:creationId xmlns:a16="http://schemas.microsoft.com/office/drawing/2014/main" id="{16DDFE28-6BF7-4DAB-9B18-7913AA177E7B}"/>
              </a:ext>
            </a:extLst>
          </p:cNvPr>
          <p:cNvPicPr>
            <a:picLocks noChangeAspect="1"/>
          </p:cNvPicPr>
          <p:nvPr/>
        </p:nvPicPr>
        <p:blipFill>
          <a:blip r:embed="rId3"/>
          <a:stretch>
            <a:fillRect/>
          </a:stretch>
        </p:blipFill>
        <p:spPr>
          <a:xfrm>
            <a:off x="7023967" y="2217737"/>
            <a:ext cx="2363721" cy="3241675"/>
          </a:xfrm>
          <a:prstGeom prst="rect">
            <a:avLst/>
          </a:prstGeom>
        </p:spPr>
      </p:pic>
      <p:sp>
        <p:nvSpPr>
          <p:cNvPr id="7" name="楕円 6">
            <a:extLst>
              <a:ext uri="{FF2B5EF4-FFF2-40B4-BE49-F238E27FC236}">
                <a16:creationId xmlns:a16="http://schemas.microsoft.com/office/drawing/2014/main" id="{16ADDA89-AA39-4E97-BF77-E87CEDC07BB0}"/>
              </a:ext>
            </a:extLst>
          </p:cNvPr>
          <p:cNvSpPr/>
          <p:nvPr/>
        </p:nvSpPr>
        <p:spPr>
          <a:xfrm rot="18676610">
            <a:off x="4115712" y="1988655"/>
            <a:ext cx="2457450" cy="367589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8755672E-AB03-4F0B-840A-DFE6F9A4FBE0}"/>
              </a:ext>
            </a:extLst>
          </p:cNvPr>
          <p:cNvCxnSpPr>
            <a:stCxn id="7" idx="6"/>
          </p:cNvCxnSpPr>
          <p:nvPr/>
        </p:nvCxnSpPr>
        <p:spPr>
          <a:xfrm flipV="1">
            <a:off x="6155025" y="2857500"/>
            <a:ext cx="1381275" cy="456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800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E0F5A-7ED6-432A-B258-82C2F3DF04EF}"/>
              </a:ext>
            </a:extLst>
          </p:cNvPr>
          <p:cNvSpPr>
            <a:spLocks noGrp="1"/>
          </p:cNvSpPr>
          <p:nvPr>
            <p:ph type="title"/>
          </p:nvPr>
        </p:nvSpPr>
        <p:spPr/>
        <p:txBody>
          <a:bodyPr/>
          <a:lstStyle/>
          <a:p>
            <a:r>
              <a:rPr lang="en-US" altLang="ja-JP" b="1" dirty="0"/>
              <a:t>RTK</a:t>
            </a:r>
            <a:r>
              <a:rPr lang="ja-JP" altLang="en-US" b="1" dirty="0"/>
              <a:t>測位と従来の測定方法との違い</a:t>
            </a:r>
            <a:endParaRPr kumimoji="1" lang="ja-JP" altLang="en-US" dirty="0"/>
          </a:p>
        </p:txBody>
      </p:sp>
      <p:pic>
        <p:nvPicPr>
          <p:cNvPr id="4" name="コンテンツ プレースホルダー 3">
            <a:extLst>
              <a:ext uri="{FF2B5EF4-FFF2-40B4-BE49-F238E27FC236}">
                <a16:creationId xmlns:a16="http://schemas.microsoft.com/office/drawing/2014/main" id="{AE7F4020-728D-49B4-86DE-04536ABAC237}"/>
              </a:ext>
            </a:extLst>
          </p:cNvPr>
          <p:cNvPicPr>
            <a:picLocks noGrp="1" noChangeAspect="1"/>
          </p:cNvPicPr>
          <p:nvPr>
            <p:ph idx="1"/>
          </p:nvPr>
        </p:nvPicPr>
        <p:blipFill>
          <a:blip r:embed="rId2"/>
          <a:stretch>
            <a:fillRect/>
          </a:stretch>
        </p:blipFill>
        <p:spPr>
          <a:xfrm>
            <a:off x="2943500" y="1825625"/>
            <a:ext cx="6304999" cy="4351338"/>
          </a:xfrm>
          <a:prstGeom prst="rect">
            <a:avLst/>
          </a:prstGeom>
        </p:spPr>
      </p:pic>
    </p:spTree>
    <p:extLst>
      <p:ext uri="{BB962C8B-B14F-4D97-AF65-F5344CB8AC3E}">
        <p14:creationId xmlns:p14="http://schemas.microsoft.com/office/powerpoint/2010/main" val="327910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81246-9BFE-4281-B7D9-BEED3E49EDCE}"/>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674B7D5A-DDCA-4F7C-876C-461F757A7E2F}"/>
              </a:ext>
            </a:extLst>
          </p:cNvPr>
          <p:cNvSpPr>
            <a:spLocks noGrp="1"/>
          </p:cNvSpPr>
          <p:nvPr>
            <p:ph idx="1"/>
          </p:nvPr>
        </p:nvSpPr>
        <p:spPr/>
        <p:txBody>
          <a:bodyPr/>
          <a:lstStyle/>
          <a:p>
            <a:r>
              <a:rPr kumimoji="1" lang="ja-JP" altLang="en-US" dirty="0"/>
              <a:t>ソフトバンクのビジネス</a:t>
            </a:r>
            <a:r>
              <a:rPr kumimoji="1" lang="en-US" altLang="ja-JP" dirty="0"/>
              <a:t>WEB</a:t>
            </a:r>
            <a:r>
              <a:rPr kumimoji="1" lang="ja-JP" altLang="en-US" dirty="0"/>
              <a:t>マガジン、</a:t>
            </a:r>
            <a:r>
              <a:rPr kumimoji="1" lang="en-US" altLang="ja-JP" dirty="0">
                <a:hlinkClick r:id="rId2"/>
              </a:rPr>
              <a:t>https://www.softbank.jp/biz/future_stride/entry/column/20200911_2/</a:t>
            </a:r>
            <a:r>
              <a:rPr kumimoji="1" lang="ja-JP" altLang="en-US" dirty="0"/>
              <a:t>　（</a:t>
            </a:r>
            <a:r>
              <a:rPr kumimoji="1" lang="en-US" altLang="ja-JP" dirty="0"/>
              <a:t>2021/12/11</a:t>
            </a:r>
            <a:r>
              <a:rPr kumimoji="1" lang="ja-JP" altLang="en-US" dirty="0"/>
              <a:t>）</a:t>
            </a:r>
            <a:endParaRPr kumimoji="1" lang="en-US" altLang="ja-JP" dirty="0"/>
          </a:p>
          <a:p>
            <a:r>
              <a:rPr lang="en-US" altLang="ja-JP" dirty="0"/>
              <a:t>RTK</a:t>
            </a:r>
            <a:r>
              <a:rPr lang="ja-JP" altLang="en-US" dirty="0"/>
              <a:t>を使用し高精度測位に挑戦しよう、</a:t>
            </a:r>
            <a:endParaRPr lang="en-US" altLang="ja-JP" dirty="0"/>
          </a:p>
          <a:p>
            <a:pPr marL="0" indent="0">
              <a:buNone/>
            </a:pPr>
            <a:r>
              <a:rPr kumimoji="1" lang="en-US" altLang="ja-JP" dirty="0">
                <a:hlinkClick r:id="rId3"/>
              </a:rPr>
              <a:t>https://qiita.com/Ogawa_AITOYA/items/df4c462d89977c508ba6</a:t>
            </a:r>
            <a:r>
              <a:rPr kumimoji="1" lang="ja-JP" altLang="en-US" dirty="0"/>
              <a:t>　</a:t>
            </a:r>
            <a:r>
              <a:rPr kumimoji="1" lang="en-US" altLang="ja-JP" dirty="0"/>
              <a:t>, (2021/12/11)</a:t>
            </a:r>
          </a:p>
          <a:p>
            <a:pPr marL="0" indent="0">
              <a:buNone/>
            </a:pPr>
            <a:r>
              <a:rPr kumimoji="1" lang="en-US" altLang="ja-JP">
                <a:hlinkClick r:id="rId4"/>
              </a:rPr>
              <a:t>http://www.alpineclub.jp/images/GPS.pdf</a:t>
            </a:r>
            <a:endParaRPr kumimoji="1" lang="en-US" altLang="ja-JP"/>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184306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405816-52B6-48E6-ACA1-27C2B5C5E7AB}"/>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64FBE477-DA2E-4055-A442-A542885D49F7}"/>
              </a:ext>
            </a:extLst>
          </p:cNvPr>
          <p:cNvSpPr>
            <a:spLocks noGrp="1"/>
          </p:cNvSpPr>
          <p:nvPr>
            <p:ph idx="1"/>
          </p:nvPr>
        </p:nvSpPr>
        <p:spPr/>
        <p:txBody>
          <a:bodyPr>
            <a:normAutofit fontScale="55000" lnSpcReduction="20000"/>
          </a:bodyPr>
          <a:lstStyle/>
          <a:p>
            <a:r>
              <a:rPr lang="ja-JP" altLang="en-US" b="1" dirty="0"/>
              <a:t>人工衛星を用いた測位システムとは</a:t>
            </a:r>
            <a:endParaRPr lang="en-US" altLang="ja-JP" b="1" dirty="0"/>
          </a:p>
          <a:p>
            <a:pPr marL="0" indent="0">
              <a:buNone/>
            </a:pPr>
            <a:r>
              <a:rPr lang="ja-JP" altLang="en-US" b="1" dirty="0"/>
              <a:t>　　人工衛星を用いた測位システム</a:t>
            </a:r>
            <a:endParaRPr lang="en-US" altLang="ja-JP" b="1" dirty="0"/>
          </a:p>
          <a:p>
            <a:pPr marL="0" indent="0">
              <a:buNone/>
            </a:pPr>
            <a:r>
              <a:rPr lang="ja-JP" altLang="en-US" b="1" dirty="0"/>
              <a:t>　　衛星測位システムの種類</a:t>
            </a:r>
            <a:endParaRPr lang="en-US" altLang="ja-JP" b="1" dirty="0"/>
          </a:p>
          <a:p>
            <a:r>
              <a:rPr lang="en-US" altLang="ja-JP" b="1" dirty="0"/>
              <a:t>GPS</a:t>
            </a:r>
            <a:r>
              <a:rPr lang="ja-JP" altLang="en-US" b="1" dirty="0"/>
              <a:t>の測位原理について</a:t>
            </a:r>
            <a:endParaRPr lang="en-US" altLang="ja-JP" b="1" dirty="0"/>
          </a:p>
          <a:p>
            <a:pPr marL="0" indent="0">
              <a:buNone/>
            </a:pPr>
            <a:r>
              <a:rPr lang="ja-JP" altLang="en-US" b="1" dirty="0"/>
              <a:t>　　</a:t>
            </a:r>
            <a:r>
              <a:rPr lang="en-US" altLang="ja-JP" b="1" dirty="0"/>
              <a:t>GPS</a:t>
            </a:r>
            <a:r>
              <a:rPr lang="ja-JP" altLang="en-US" b="1" dirty="0"/>
              <a:t>の測定原理</a:t>
            </a:r>
            <a:endParaRPr lang="en-US" altLang="ja-JP" b="1" dirty="0"/>
          </a:p>
          <a:p>
            <a:pPr marL="0" indent="0">
              <a:buNone/>
            </a:pPr>
            <a:r>
              <a:rPr lang="ja-JP" altLang="en-US" b="1" dirty="0"/>
              <a:t>　　</a:t>
            </a:r>
            <a:r>
              <a:rPr lang="en-US" altLang="ja-JP" b="1" dirty="0"/>
              <a:t>GPS</a:t>
            </a:r>
            <a:r>
              <a:rPr lang="ja-JP" altLang="en-US" b="1" dirty="0"/>
              <a:t>の測位原理の細かい話</a:t>
            </a:r>
            <a:endParaRPr lang="en-US" altLang="ja-JP" b="1" dirty="0"/>
          </a:p>
          <a:p>
            <a:pPr marL="0" indent="0">
              <a:buNone/>
            </a:pPr>
            <a:r>
              <a:rPr lang="ja-JP" altLang="en-US" b="1" dirty="0"/>
              <a:t>　　</a:t>
            </a:r>
            <a:r>
              <a:rPr lang="en-US" altLang="ja-JP" b="1" dirty="0"/>
              <a:t>GPS</a:t>
            </a:r>
            <a:r>
              <a:rPr lang="ja-JP" altLang="en-US" b="1" dirty="0"/>
              <a:t>の測定誤差について</a:t>
            </a:r>
            <a:endParaRPr lang="en-US" altLang="ja-JP" b="1" dirty="0"/>
          </a:p>
          <a:p>
            <a:pPr marL="0" indent="0">
              <a:buNone/>
            </a:pPr>
            <a:r>
              <a:rPr lang="ja-JP" altLang="en-US" b="1" dirty="0"/>
              <a:t>　　</a:t>
            </a:r>
            <a:r>
              <a:rPr lang="en-US" altLang="ja-JP" b="1" dirty="0"/>
              <a:t>GNSS</a:t>
            </a:r>
            <a:r>
              <a:rPr lang="ja-JP" altLang="en-US" b="1" dirty="0"/>
              <a:t>の測位</a:t>
            </a:r>
            <a:endParaRPr lang="en-US" altLang="ja-JP" b="1" dirty="0"/>
          </a:p>
          <a:p>
            <a:r>
              <a:rPr lang="en-US" altLang="ja-JP" b="1" dirty="0"/>
              <a:t>RTK</a:t>
            </a:r>
            <a:r>
              <a:rPr lang="ja-JP" altLang="en-US" b="1" dirty="0"/>
              <a:t>の測位原理について</a:t>
            </a:r>
            <a:endParaRPr lang="en-US" altLang="ja-JP" b="1" dirty="0"/>
          </a:p>
          <a:p>
            <a:pPr marL="0" indent="0">
              <a:buNone/>
            </a:pPr>
            <a:r>
              <a:rPr lang="ja-JP" altLang="en-US" b="1" dirty="0"/>
              <a:t>       </a:t>
            </a:r>
            <a:r>
              <a:rPr lang="en-US" altLang="ja-JP" b="1" dirty="0"/>
              <a:t>RTK</a:t>
            </a:r>
            <a:r>
              <a:rPr lang="ja-JP" altLang="en-US" b="1" dirty="0"/>
              <a:t>とは</a:t>
            </a:r>
            <a:endParaRPr lang="en-US" altLang="ja-JP" b="1" dirty="0"/>
          </a:p>
          <a:p>
            <a:pPr marL="0" indent="0">
              <a:buNone/>
            </a:pPr>
            <a:r>
              <a:rPr lang="ja-JP" altLang="en-US" b="1" dirty="0"/>
              <a:t>　　</a:t>
            </a:r>
            <a:r>
              <a:rPr lang="en-US" altLang="ja-JP" b="1" dirty="0"/>
              <a:t>RTK</a:t>
            </a:r>
            <a:r>
              <a:rPr lang="ja-JP" altLang="en-US" b="1" dirty="0"/>
              <a:t>の測定原理</a:t>
            </a:r>
            <a:endParaRPr lang="en-US" altLang="ja-JP" b="1" dirty="0"/>
          </a:p>
          <a:p>
            <a:pPr marL="0" indent="0">
              <a:buNone/>
            </a:pPr>
            <a:r>
              <a:rPr lang="ja-JP" altLang="en-US" b="1" dirty="0"/>
              <a:t>　　</a:t>
            </a:r>
            <a:r>
              <a:rPr lang="en-US" altLang="ja-JP" b="1" dirty="0"/>
              <a:t>RTK</a:t>
            </a:r>
            <a:r>
              <a:rPr lang="ja-JP" altLang="en-US" b="1" dirty="0"/>
              <a:t>の測位誤差について</a:t>
            </a:r>
            <a:endParaRPr lang="en-US" altLang="ja-JP" b="1" dirty="0"/>
          </a:p>
          <a:p>
            <a:r>
              <a:rPr lang="en-US" altLang="ja-JP" b="1" dirty="0"/>
              <a:t>RTK</a:t>
            </a:r>
            <a:r>
              <a:rPr lang="ja-JP" altLang="en-US" b="1" dirty="0"/>
              <a:t>測位と従来の測定方法との違い</a:t>
            </a:r>
            <a:endParaRPr lang="en-US" altLang="ja-JP" b="1" dirty="0"/>
          </a:p>
          <a:p>
            <a:r>
              <a:rPr lang="ja-JP" altLang="en-US" b="1" dirty="0"/>
              <a:t>まとめ</a:t>
            </a:r>
            <a:endParaRPr lang="en-US" altLang="ja-JP" dirty="0"/>
          </a:p>
          <a:p>
            <a:endParaRPr kumimoji="1" lang="ja-JP" altLang="en-US" dirty="0"/>
          </a:p>
        </p:txBody>
      </p:sp>
    </p:spTree>
    <p:extLst>
      <p:ext uri="{BB962C8B-B14F-4D97-AF65-F5344CB8AC3E}">
        <p14:creationId xmlns:p14="http://schemas.microsoft.com/office/powerpoint/2010/main" val="326885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A7899-5CE4-4A28-85D7-F0F77AB63E14}"/>
              </a:ext>
            </a:extLst>
          </p:cNvPr>
          <p:cNvSpPr>
            <a:spLocks noGrp="1"/>
          </p:cNvSpPr>
          <p:nvPr>
            <p:ph type="title"/>
          </p:nvPr>
        </p:nvSpPr>
        <p:spPr>
          <a:xfrm>
            <a:off x="923925" y="144065"/>
            <a:ext cx="10515600" cy="1325563"/>
          </a:xfrm>
        </p:spPr>
        <p:txBody>
          <a:bodyPr/>
          <a:lstStyle/>
          <a:p>
            <a:r>
              <a:rPr lang="ja-JP" altLang="en-US" b="1" dirty="0"/>
              <a:t>人工衛星を用いた測位システムとは</a:t>
            </a:r>
            <a:endParaRPr kumimoji="1" lang="ja-JP" altLang="en-US" b="1" dirty="0"/>
          </a:p>
        </p:txBody>
      </p:sp>
      <p:pic>
        <p:nvPicPr>
          <p:cNvPr id="6" name="コンテンツ プレースホルダー 5">
            <a:extLst>
              <a:ext uri="{FF2B5EF4-FFF2-40B4-BE49-F238E27FC236}">
                <a16:creationId xmlns:a16="http://schemas.microsoft.com/office/drawing/2014/main" id="{49649D22-A650-4C6A-9891-FF8D3D128253}"/>
              </a:ext>
            </a:extLst>
          </p:cNvPr>
          <p:cNvPicPr>
            <a:picLocks noGrp="1" noChangeAspect="1"/>
          </p:cNvPicPr>
          <p:nvPr>
            <p:ph idx="1"/>
          </p:nvPr>
        </p:nvPicPr>
        <p:blipFill>
          <a:blip r:embed="rId2"/>
          <a:stretch>
            <a:fillRect/>
          </a:stretch>
        </p:blipFill>
        <p:spPr>
          <a:xfrm>
            <a:off x="6181725" y="3498846"/>
            <a:ext cx="3856434" cy="2570956"/>
          </a:xfrm>
          <a:prstGeom prst="rect">
            <a:avLst/>
          </a:prstGeom>
        </p:spPr>
      </p:pic>
      <p:sp>
        <p:nvSpPr>
          <p:cNvPr id="4" name="正方形/長方形 3">
            <a:extLst>
              <a:ext uri="{FF2B5EF4-FFF2-40B4-BE49-F238E27FC236}">
                <a16:creationId xmlns:a16="http://schemas.microsoft.com/office/drawing/2014/main" id="{3B69EBD3-00BA-4B95-AF91-6E64569B382A}"/>
              </a:ext>
            </a:extLst>
          </p:cNvPr>
          <p:cNvSpPr/>
          <p:nvPr/>
        </p:nvSpPr>
        <p:spPr>
          <a:xfrm>
            <a:off x="2314575" y="1540072"/>
            <a:ext cx="3781425" cy="15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自分の居場所を知りたい</a:t>
            </a:r>
          </a:p>
        </p:txBody>
      </p:sp>
      <p:sp>
        <p:nvSpPr>
          <p:cNvPr id="5" name="正方形/長方形 4">
            <a:extLst>
              <a:ext uri="{FF2B5EF4-FFF2-40B4-BE49-F238E27FC236}">
                <a16:creationId xmlns:a16="http://schemas.microsoft.com/office/drawing/2014/main" id="{C7463F8F-ADDC-4374-8344-59AA6A76C05F}"/>
              </a:ext>
            </a:extLst>
          </p:cNvPr>
          <p:cNvSpPr/>
          <p:nvPr/>
        </p:nvSpPr>
        <p:spPr>
          <a:xfrm>
            <a:off x="2314574" y="3338808"/>
            <a:ext cx="3781425" cy="15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宇宙にいる人工衛星を用いて</a:t>
            </a:r>
            <a:endParaRPr kumimoji="1" lang="en-US" altLang="ja-JP" dirty="0"/>
          </a:p>
          <a:p>
            <a:pPr algn="ctr"/>
            <a:r>
              <a:rPr lang="ja-JP" altLang="en-US" dirty="0"/>
              <a:t>自分の居場所を知る</a:t>
            </a:r>
            <a:endParaRPr kumimoji="1" lang="ja-JP" altLang="en-US" dirty="0"/>
          </a:p>
        </p:txBody>
      </p:sp>
      <p:sp>
        <p:nvSpPr>
          <p:cNvPr id="8" name="正方形/長方形 7">
            <a:extLst>
              <a:ext uri="{FF2B5EF4-FFF2-40B4-BE49-F238E27FC236}">
                <a16:creationId xmlns:a16="http://schemas.microsoft.com/office/drawing/2014/main" id="{0580202F-F100-4910-B5AF-89C9F864FCB6}"/>
              </a:ext>
            </a:extLst>
          </p:cNvPr>
          <p:cNvSpPr/>
          <p:nvPr/>
        </p:nvSpPr>
        <p:spPr>
          <a:xfrm>
            <a:off x="2324397" y="5048248"/>
            <a:ext cx="3781425" cy="15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人工衛星を用いた居場所計測を</a:t>
            </a:r>
            <a:endParaRPr kumimoji="1" lang="en-US" altLang="ja-JP" dirty="0"/>
          </a:p>
          <a:p>
            <a:pPr algn="ctr"/>
            <a:r>
              <a:rPr kumimoji="1" lang="ja-JP" altLang="en-US" b="1" dirty="0">
                <a:solidFill>
                  <a:srgbClr val="FF0000"/>
                </a:solidFill>
              </a:rPr>
              <a:t>人工衛星の測位システムという</a:t>
            </a:r>
            <a:endParaRPr kumimoji="1" lang="en-US" altLang="ja-JP" b="1" dirty="0">
              <a:solidFill>
                <a:srgbClr val="FF0000"/>
              </a:solidFill>
            </a:endParaRPr>
          </a:p>
        </p:txBody>
      </p:sp>
      <p:pic>
        <p:nvPicPr>
          <p:cNvPr id="7" name="図 6">
            <a:extLst>
              <a:ext uri="{FF2B5EF4-FFF2-40B4-BE49-F238E27FC236}">
                <a16:creationId xmlns:a16="http://schemas.microsoft.com/office/drawing/2014/main" id="{5FB08075-9309-4D4C-ACE6-50D51BCF7C23}"/>
              </a:ext>
            </a:extLst>
          </p:cNvPr>
          <p:cNvPicPr>
            <a:picLocks noChangeAspect="1"/>
          </p:cNvPicPr>
          <p:nvPr/>
        </p:nvPicPr>
        <p:blipFill>
          <a:blip r:embed="rId3"/>
          <a:stretch>
            <a:fillRect/>
          </a:stretch>
        </p:blipFill>
        <p:spPr>
          <a:xfrm>
            <a:off x="9600188" y="4071935"/>
            <a:ext cx="1701225" cy="1952625"/>
          </a:xfrm>
          <a:prstGeom prst="rect">
            <a:avLst/>
          </a:prstGeom>
        </p:spPr>
      </p:pic>
      <p:pic>
        <p:nvPicPr>
          <p:cNvPr id="3" name="図 2">
            <a:extLst>
              <a:ext uri="{FF2B5EF4-FFF2-40B4-BE49-F238E27FC236}">
                <a16:creationId xmlns:a16="http://schemas.microsoft.com/office/drawing/2014/main" id="{9FC9828B-FBD7-46FC-B8A3-D9723A3BD4E9}"/>
              </a:ext>
            </a:extLst>
          </p:cNvPr>
          <p:cNvPicPr>
            <a:picLocks noChangeAspect="1"/>
          </p:cNvPicPr>
          <p:nvPr/>
        </p:nvPicPr>
        <p:blipFill>
          <a:blip r:embed="rId4"/>
          <a:stretch>
            <a:fillRect/>
          </a:stretch>
        </p:blipFill>
        <p:spPr>
          <a:xfrm>
            <a:off x="6932435" y="1044579"/>
            <a:ext cx="2506840" cy="2314575"/>
          </a:xfrm>
          <a:prstGeom prst="rect">
            <a:avLst/>
          </a:prstGeom>
        </p:spPr>
      </p:pic>
    </p:spTree>
    <p:extLst>
      <p:ext uri="{BB962C8B-B14F-4D97-AF65-F5344CB8AC3E}">
        <p14:creationId xmlns:p14="http://schemas.microsoft.com/office/powerpoint/2010/main" val="372358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33ECA704-CF82-4D39-8C7E-93428E144E25}"/>
              </a:ext>
            </a:extLst>
          </p:cNvPr>
          <p:cNvSpPr/>
          <p:nvPr/>
        </p:nvSpPr>
        <p:spPr>
          <a:xfrm>
            <a:off x="416569" y="300990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GPS</a:t>
            </a:r>
          </a:p>
          <a:p>
            <a:pPr algn="ctr"/>
            <a:r>
              <a:rPr kumimoji="1" lang="ja-JP" altLang="en-US" dirty="0"/>
              <a:t>アメリカが打ち上げた軍事衛星を用いた位置測定システム</a:t>
            </a:r>
          </a:p>
        </p:txBody>
      </p:sp>
      <p:sp>
        <p:nvSpPr>
          <p:cNvPr id="2" name="タイトル 1">
            <a:extLst>
              <a:ext uri="{FF2B5EF4-FFF2-40B4-BE49-F238E27FC236}">
                <a16:creationId xmlns:a16="http://schemas.microsoft.com/office/drawing/2014/main" id="{DDB8AD9C-4B89-4862-A01B-E78C90F5F945}"/>
              </a:ext>
            </a:extLst>
          </p:cNvPr>
          <p:cNvSpPr>
            <a:spLocks noGrp="1"/>
          </p:cNvSpPr>
          <p:nvPr>
            <p:ph type="title"/>
          </p:nvPr>
        </p:nvSpPr>
        <p:spPr/>
        <p:txBody>
          <a:bodyPr/>
          <a:lstStyle/>
          <a:p>
            <a:r>
              <a:rPr lang="ja-JP" altLang="en-US" b="1" dirty="0"/>
              <a:t>衛星測位システムの種類</a:t>
            </a:r>
            <a:endParaRPr kumimoji="1" lang="ja-JP" altLang="en-US" b="1" dirty="0"/>
          </a:p>
        </p:txBody>
      </p:sp>
      <p:sp>
        <p:nvSpPr>
          <p:cNvPr id="3" name="コンテンツ プレースホルダー 2">
            <a:extLst>
              <a:ext uri="{FF2B5EF4-FFF2-40B4-BE49-F238E27FC236}">
                <a16:creationId xmlns:a16="http://schemas.microsoft.com/office/drawing/2014/main" id="{E3A87832-5946-4992-8517-DEBF8552501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kumimoji="1" lang="en-US" altLang="ja-JP" dirty="0"/>
          </a:p>
        </p:txBody>
      </p:sp>
      <p:sp>
        <p:nvSpPr>
          <p:cNvPr id="4" name="正方形/長方形 3">
            <a:extLst>
              <a:ext uri="{FF2B5EF4-FFF2-40B4-BE49-F238E27FC236}">
                <a16:creationId xmlns:a16="http://schemas.microsoft.com/office/drawing/2014/main" id="{3AAB4ACD-9AC5-4790-8B42-004DEC6AC0D5}"/>
              </a:ext>
            </a:extLst>
          </p:cNvPr>
          <p:cNvSpPr/>
          <p:nvPr/>
        </p:nvSpPr>
        <p:spPr>
          <a:xfrm>
            <a:off x="2925945" y="1607345"/>
            <a:ext cx="5362575" cy="193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GPS, QNSS(</a:t>
            </a:r>
            <a:r>
              <a:rPr kumimoji="1" lang="ja-JP" altLang="en-US" b="1" dirty="0"/>
              <a:t>準天頂衛星</a:t>
            </a:r>
            <a:r>
              <a:rPr kumimoji="1" lang="en-US" altLang="ja-JP" b="1" dirty="0"/>
              <a:t>), GLONASS, Galileo</a:t>
            </a:r>
          </a:p>
        </p:txBody>
      </p:sp>
      <p:sp>
        <p:nvSpPr>
          <p:cNvPr id="5" name="正方形/長方形 4">
            <a:extLst>
              <a:ext uri="{FF2B5EF4-FFF2-40B4-BE49-F238E27FC236}">
                <a16:creationId xmlns:a16="http://schemas.microsoft.com/office/drawing/2014/main" id="{36122A54-7441-449F-B347-F04D0CAECE8D}"/>
              </a:ext>
            </a:extLst>
          </p:cNvPr>
          <p:cNvSpPr/>
          <p:nvPr/>
        </p:nvSpPr>
        <p:spPr>
          <a:xfrm>
            <a:off x="3708640" y="4529140"/>
            <a:ext cx="3990975"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総称</a:t>
            </a:r>
            <a:endParaRPr kumimoji="1" lang="en-US" altLang="ja-JP" b="1" dirty="0"/>
          </a:p>
          <a:p>
            <a:pPr algn="ctr"/>
            <a:r>
              <a:rPr kumimoji="1" lang="en-US" altLang="ja-JP" b="1" dirty="0">
                <a:solidFill>
                  <a:srgbClr val="FF0000"/>
                </a:solidFill>
              </a:rPr>
              <a:t>GNSS(</a:t>
            </a:r>
            <a:r>
              <a:rPr kumimoji="1" lang="ja-JP" altLang="en-US" b="1" dirty="0">
                <a:solidFill>
                  <a:srgbClr val="FF0000"/>
                </a:solidFill>
              </a:rPr>
              <a:t>全地球測位衛星システム</a:t>
            </a:r>
            <a:r>
              <a:rPr kumimoji="1" lang="en-US" altLang="ja-JP" b="1" dirty="0">
                <a:solidFill>
                  <a:srgbClr val="FF0000"/>
                </a:solidFill>
              </a:rPr>
              <a:t>)</a:t>
            </a:r>
            <a:endParaRPr kumimoji="1" lang="ja-JP" altLang="en-US" b="1" dirty="0">
              <a:solidFill>
                <a:srgbClr val="FF0000"/>
              </a:solidFill>
            </a:endParaRPr>
          </a:p>
        </p:txBody>
      </p:sp>
      <p:pic>
        <p:nvPicPr>
          <p:cNvPr id="6" name="図 5">
            <a:extLst>
              <a:ext uri="{FF2B5EF4-FFF2-40B4-BE49-F238E27FC236}">
                <a16:creationId xmlns:a16="http://schemas.microsoft.com/office/drawing/2014/main" id="{B8A3D910-5BBB-4714-BDA3-890B1F8118E2}"/>
              </a:ext>
            </a:extLst>
          </p:cNvPr>
          <p:cNvPicPr>
            <a:picLocks noChangeAspect="1"/>
          </p:cNvPicPr>
          <p:nvPr/>
        </p:nvPicPr>
        <p:blipFill>
          <a:blip r:embed="rId2"/>
          <a:stretch>
            <a:fillRect/>
          </a:stretch>
        </p:blipFill>
        <p:spPr>
          <a:xfrm>
            <a:off x="4576149" y="1554547"/>
            <a:ext cx="1495425" cy="747713"/>
          </a:xfrm>
          <a:prstGeom prst="rect">
            <a:avLst/>
          </a:prstGeom>
        </p:spPr>
      </p:pic>
      <p:pic>
        <p:nvPicPr>
          <p:cNvPr id="7" name="図 6">
            <a:extLst>
              <a:ext uri="{FF2B5EF4-FFF2-40B4-BE49-F238E27FC236}">
                <a16:creationId xmlns:a16="http://schemas.microsoft.com/office/drawing/2014/main" id="{60B182EE-F363-4EDD-87EB-DB898A1117B9}"/>
              </a:ext>
            </a:extLst>
          </p:cNvPr>
          <p:cNvPicPr>
            <a:picLocks noChangeAspect="1"/>
          </p:cNvPicPr>
          <p:nvPr/>
        </p:nvPicPr>
        <p:blipFill>
          <a:blip r:embed="rId3"/>
          <a:stretch>
            <a:fillRect/>
          </a:stretch>
        </p:blipFill>
        <p:spPr>
          <a:xfrm>
            <a:off x="3071809" y="1525589"/>
            <a:ext cx="1121570" cy="747713"/>
          </a:xfrm>
          <a:prstGeom prst="rect">
            <a:avLst/>
          </a:prstGeom>
        </p:spPr>
      </p:pic>
      <p:pic>
        <p:nvPicPr>
          <p:cNvPr id="8" name="図 7">
            <a:extLst>
              <a:ext uri="{FF2B5EF4-FFF2-40B4-BE49-F238E27FC236}">
                <a16:creationId xmlns:a16="http://schemas.microsoft.com/office/drawing/2014/main" id="{AB58AAE5-14C4-44C3-B64F-0EB41C6267AA}"/>
              </a:ext>
            </a:extLst>
          </p:cNvPr>
          <p:cNvPicPr>
            <a:picLocks noChangeAspect="1"/>
          </p:cNvPicPr>
          <p:nvPr/>
        </p:nvPicPr>
        <p:blipFill>
          <a:blip r:embed="rId4"/>
          <a:stretch>
            <a:fillRect/>
          </a:stretch>
        </p:blipFill>
        <p:spPr>
          <a:xfrm flipH="1">
            <a:off x="6255538" y="1455737"/>
            <a:ext cx="1496045" cy="851285"/>
          </a:xfrm>
          <a:prstGeom prst="rect">
            <a:avLst/>
          </a:prstGeom>
        </p:spPr>
      </p:pic>
      <p:sp>
        <p:nvSpPr>
          <p:cNvPr id="9" name="矢印: 下 8">
            <a:extLst>
              <a:ext uri="{FF2B5EF4-FFF2-40B4-BE49-F238E27FC236}">
                <a16:creationId xmlns:a16="http://schemas.microsoft.com/office/drawing/2014/main" id="{BA55F8C1-CD66-4136-89A5-96FC02510122}"/>
              </a:ext>
            </a:extLst>
          </p:cNvPr>
          <p:cNvSpPr/>
          <p:nvPr/>
        </p:nvSpPr>
        <p:spPr>
          <a:xfrm>
            <a:off x="5072062" y="3759199"/>
            <a:ext cx="1264133" cy="641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AD6D88A1-80F0-473D-A3DB-B98784F4CE91}"/>
              </a:ext>
            </a:extLst>
          </p:cNvPr>
          <p:cNvPicPr>
            <a:picLocks noChangeAspect="1"/>
          </p:cNvPicPr>
          <p:nvPr/>
        </p:nvPicPr>
        <p:blipFill>
          <a:blip r:embed="rId5"/>
          <a:stretch>
            <a:fillRect/>
          </a:stretch>
        </p:blipFill>
        <p:spPr>
          <a:xfrm>
            <a:off x="7982555" y="4341815"/>
            <a:ext cx="3695095" cy="1939925"/>
          </a:xfrm>
          <a:prstGeom prst="rect">
            <a:avLst/>
          </a:prstGeom>
        </p:spPr>
      </p:pic>
      <p:cxnSp>
        <p:nvCxnSpPr>
          <p:cNvPr id="12" name="直線矢印コネクタ 11">
            <a:extLst>
              <a:ext uri="{FF2B5EF4-FFF2-40B4-BE49-F238E27FC236}">
                <a16:creationId xmlns:a16="http://schemas.microsoft.com/office/drawing/2014/main" id="{CA3B9BB1-E516-4698-8918-B7878E4F4B80}"/>
              </a:ext>
            </a:extLst>
          </p:cNvPr>
          <p:cNvCxnSpPr>
            <a:cxnSpLocks/>
          </p:cNvCxnSpPr>
          <p:nvPr/>
        </p:nvCxnSpPr>
        <p:spPr>
          <a:xfrm flipH="1">
            <a:off x="2457450" y="2657475"/>
            <a:ext cx="914400" cy="647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9050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37E6FDC0-348B-4C73-9964-497EED4EAC53}"/>
              </a:ext>
            </a:extLst>
          </p:cNvPr>
          <p:cNvSpPr/>
          <p:nvPr/>
        </p:nvSpPr>
        <p:spPr>
          <a:xfrm>
            <a:off x="6096000" y="1178178"/>
            <a:ext cx="5972176" cy="540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測位原理</a:t>
            </a:r>
            <a:endParaRPr kumimoji="1" lang="en-US" altLang="ja-JP" b="1" dirty="0"/>
          </a:p>
          <a:p>
            <a:pPr algn="ctr"/>
            <a:r>
              <a:rPr kumimoji="1" lang="ja-JP" altLang="en-US" b="1" dirty="0"/>
              <a:t>上空の衛星の位置は既知とする</a:t>
            </a:r>
            <a:endParaRPr lang="en-US" altLang="ja-JP" b="1" dirty="0"/>
          </a:p>
          <a:p>
            <a:pPr algn="ctr"/>
            <a:endParaRPr kumimoji="1" lang="en-US" altLang="ja-JP" b="1" dirty="0"/>
          </a:p>
          <a:p>
            <a:r>
              <a:rPr lang="ja-JP" altLang="en-US" b="1" dirty="0"/>
              <a:t>①：受信機から衛星に信号を送る</a:t>
            </a:r>
            <a:endParaRPr lang="en-US" altLang="ja-JP" b="1" dirty="0"/>
          </a:p>
          <a:p>
            <a:r>
              <a:rPr lang="ja-JP" altLang="en-US" b="1" dirty="0"/>
              <a:t>②：衛星が信号をキャッチし、信号到達時間を把握する。</a:t>
            </a:r>
            <a:endParaRPr lang="en-US" altLang="ja-JP" b="1" dirty="0"/>
          </a:p>
          <a:p>
            <a:r>
              <a:rPr lang="ja-JP" altLang="en-US" b="1" dirty="0"/>
              <a:t>③：点線距離（受信機～衛星）を求める</a:t>
            </a:r>
            <a:endParaRPr lang="en-US" altLang="ja-JP" b="1" dirty="0"/>
          </a:p>
          <a:p>
            <a:r>
              <a:rPr lang="ja-JP" altLang="en-US" b="1" dirty="0"/>
              <a:t>　　　信号速度</a:t>
            </a:r>
            <a:r>
              <a:rPr lang="en-US" altLang="ja-JP" b="1" dirty="0"/>
              <a:t>×</a:t>
            </a:r>
            <a:r>
              <a:rPr lang="ja-JP" altLang="en-US" b="1" dirty="0"/>
              <a:t>信号到達時間「</a:t>
            </a:r>
            <a:r>
              <a:rPr lang="en-US" altLang="ja-JP" b="1" dirty="0"/>
              <a:t>4</a:t>
            </a:r>
            <a:r>
              <a:rPr lang="ja-JP" altLang="en-US" b="1" dirty="0"/>
              <a:t>機分」</a:t>
            </a:r>
            <a:endParaRPr lang="en-US" altLang="ja-JP" b="1" dirty="0"/>
          </a:p>
          <a:p>
            <a:r>
              <a:rPr lang="ja-JP" altLang="en-US" b="1" dirty="0">
                <a:solidFill>
                  <a:srgbClr val="FF0000"/>
                </a:solidFill>
              </a:rPr>
              <a:t>④：三点測位法で受信機の位置（緯度・経度）を把握。</a:t>
            </a:r>
            <a:endParaRPr lang="en-US" altLang="ja-JP" b="1" dirty="0">
              <a:solidFill>
                <a:srgbClr val="FF0000"/>
              </a:solidFill>
            </a:endParaRPr>
          </a:p>
          <a:p>
            <a:r>
              <a:rPr lang="ja-JP" altLang="en-US" b="1" dirty="0"/>
              <a:t>⑤：</a:t>
            </a:r>
            <a:r>
              <a:rPr lang="en-US" altLang="ja-JP" b="1" dirty="0"/>
              <a:t>4</a:t>
            </a:r>
            <a:r>
              <a:rPr lang="ja-JP" altLang="en-US" b="1" dirty="0"/>
              <a:t>つ目の衛星で高度把握、位置精度強化。</a:t>
            </a:r>
            <a:endParaRPr lang="en-US" altLang="ja-JP" b="1" dirty="0"/>
          </a:p>
          <a:p>
            <a:endParaRPr lang="en-US" altLang="ja-JP" dirty="0"/>
          </a:p>
          <a:p>
            <a:r>
              <a:rPr lang="ja-JP" altLang="en-US" b="1" dirty="0"/>
              <a:t>予備知識</a:t>
            </a:r>
            <a:endParaRPr lang="en-US" altLang="ja-JP" b="1" dirty="0"/>
          </a:p>
          <a:p>
            <a:r>
              <a:rPr lang="ja-JP" altLang="en-US" b="1" dirty="0"/>
              <a:t>　単独測位：</a:t>
            </a:r>
            <a:endParaRPr lang="en-US" altLang="ja-JP" b="1" dirty="0"/>
          </a:p>
          <a:p>
            <a:r>
              <a:rPr lang="ja-JP" altLang="en-US" b="1" dirty="0"/>
              <a:t>　</a:t>
            </a:r>
            <a:r>
              <a:rPr lang="en-US" altLang="ja-JP" b="1" dirty="0"/>
              <a:t>1</a:t>
            </a:r>
            <a:r>
              <a:rPr lang="ja-JP" altLang="en-US" b="1" dirty="0"/>
              <a:t>代の受信機によって測位を行う方法</a:t>
            </a:r>
            <a:endParaRPr lang="en-US" altLang="ja-JP" b="1" dirty="0"/>
          </a:p>
          <a:p>
            <a:r>
              <a:rPr lang="ja-JP" altLang="en-US" b="1" dirty="0"/>
              <a:t>　</a:t>
            </a:r>
            <a:endParaRPr lang="en-US" altLang="ja-JP" b="1" dirty="0"/>
          </a:p>
          <a:p>
            <a:r>
              <a:rPr lang="ja-JP" altLang="en-US" dirty="0"/>
              <a:t>　三点測位法：　</a:t>
            </a:r>
            <a:endParaRPr lang="en-US" altLang="ja-JP" dirty="0"/>
          </a:p>
          <a:p>
            <a:r>
              <a:rPr lang="ja-JP" altLang="en-US" dirty="0"/>
              <a:t>　特定の三点の位置から受信機の距離がわかると受信機の位置がわかる。（</a:t>
            </a:r>
            <a:r>
              <a:rPr lang="en-US" altLang="ja-JP" dirty="0"/>
              <a:t>Bluetooth Beacon</a:t>
            </a:r>
            <a:r>
              <a:rPr lang="ja-JP" altLang="en-US" dirty="0"/>
              <a:t>も同じ原理）</a:t>
            </a:r>
            <a:endParaRPr lang="en-US" altLang="ja-JP" dirty="0"/>
          </a:p>
        </p:txBody>
      </p:sp>
      <p:sp>
        <p:nvSpPr>
          <p:cNvPr id="2" name="タイトル 1">
            <a:extLst>
              <a:ext uri="{FF2B5EF4-FFF2-40B4-BE49-F238E27FC236}">
                <a16:creationId xmlns:a16="http://schemas.microsoft.com/office/drawing/2014/main" id="{37590402-9DC0-4204-B6BC-8895DA762211}"/>
              </a:ext>
            </a:extLst>
          </p:cNvPr>
          <p:cNvSpPr>
            <a:spLocks noGrp="1"/>
          </p:cNvSpPr>
          <p:nvPr>
            <p:ph type="title"/>
          </p:nvPr>
        </p:nvSpPr>
        <p:spPr>
          <a:xfrm>
            <a:off x="123824" y="273591"/>
            <a:ext cx="10515600" cy="1325563"/>
          </a:xfrm>
        </p:spPr>
        <p:txBody>
          <a:bodyPr/>
          <a:lstStyle/>
          <a:p>
            <a:r>
              <a:rPr lang="en-US" altLang="ja-JP" b="1" dirty="0"/>
              <a:t>GPS</a:t>
            </a:r>
            <a:r>
              <a:rPr lang="ja-JP" altLang="en-US" b="1" dirty="0"/>
              <a:t>の測位原理（単独測位）</a:t>
            </a:r>
            <a:endParaRPr kumimoji="1" lang="ja-JP" altLang="en-US" b="1" dirty="0"/>
          </a:p>
        </p:txBody>
      </p:sp>
      <p:pic>
        <p:nvPicPr>
          <p:cNvPr id="7" name="コンテンツ プレースホルダー 6">
            <a:extLst>
              <a:ext uri="{FF2B5EF4-FFF2-40B4-BE49-F238E27FC236}">
                <a16:creationId xmlns:a16="http://schemas.microsoft.com/office/drawing/2014/main" id="{BDE70EAE-6F1F-428B-8664-43FB9B2EC64C}"/>
              </a:ext>
            </a:extLst>
          </p:cNvPr>
          <p:cNvPicPr>
            <a:picLocks noGrp="1" noChangeAspect="1"/>
          </p:cNvPicPr>
          <p:nvPr>
            <p:ph idx="1"/>
          </p:nvPr>
        </p:nvPicPr>
        <p:blipFill>
          <a:blip r:embed="rId2"/>
          <a:stretch>
            <a:fillRect/>
          </a:stretch>
        </p:blipFill>
        <p:spPr>
          <a:xfrm>
            <a:off x="723900" y="1881982"/>
            <a:ext cx="4873066" cy="2661444"/>
          </a:xfrm>
          <a:prstGeom prst="rect">
            <a:avLst/>
          </a:prstGeom>
        </p:spPr>
      </p:pic>
      <p:cxnSp>
        <p:nvCxnSpPr>
          <p:cNvPr id="9" name="直線矢印コネクタ 8">
            <a:extLst>
              <a:ext uri="{FF2B5EF4-FFF2-40B4-BE49-F238E27FC236}">
                <a16:creationId xmlns:a16="http://schemas.microsoft.com/office/drawing/2014/main" id="{31D11454-372C-471D-A8F2-35643E3615E2}"/>
              </a:ext>
            </a:extLst>
          </p:cNvPr>
          <p:cNvCxnSpPr>
            <a:cxnSpLocks/>
          </p:cNvCxnSpPr>
          <p:nvPr/>
        </p:nvCxnSpPr>
        <p:spPr>
          <a:xfrm flipV="1">
            <a:off x="4057650" y="2600325"/>
            <a:ext cx="2038350" cy="228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6" name="図 5">
            <a:extLst>
              <a:ext uri="{FF2B5EF4-FFF2-40B4-BE49-F238E27FC236}">
                <a16:creationId xmlns:a16="http://schemas.microsoft.com/office/drawing/2014/main" id="{C3DAD4A7-AEF1-4E5C-BD19-B7ED3E40D9F0}"/>
              </a:ext>
            </a:extLst>
          </p:cNvPr>
          <p:cNvPicPr>
            <a:picLocks noChangeAspect="1"/>
          </p:cNvPicPr>
          <p:nvPr/>
        </p:nvPicPr>
        <p:blipFill>
          <a:blip r:embed="rId3"/>
          <a:stretch>
            <a:fillRect/>
          </a:stretch>
        </p:blipFill>
        <p:spPr>
          <a:xfrm>
            <a:off x="3160433" y="1304070"/>
            <a:ext cx="1149211" cy="768223"/>
          </a:xfrm>
          <a:prstGeom prst="rect">
            <a:avLst/>
          </a:prstGeom>
        </p:spPr>
      </p:pic>
      <p:pic>
        <p:nvPicPr>
          <p:cNvPr id="3" name="図 2">
            <a:extLst>
              <a:ext uri="{FF2B5EF4-FFF2-40B4-BE49-F238E27FC236}">
                <a16:creationId xmlns:a16="http://schemas.microsoft.com/office/drawing/2014/main" id="{44206E25-D9F0-4419-B914-10F6A3C81C0D}"/>
              </a:ext>
            </a:extLst>
          </p:cNvPr>
          <p:cNvPicPr>
            <a:picLocks noChangeAspect="1"/>
          </p:cNvPicPr>
          <p:nvPr/>
        </p:nvPicPr>
        <p:blipFill>
          <a:blip r:embed="rId4"/>
          <a:stretch>
            <a:fillRect/>
          </a:stretch>
        </p:blipFill>
        <p:spPr>
          <a:xfrm>
            <a:off x="3959424" y="1313261"/>
            <a:ext cx="429296" cy="419100"/>
          </a:xfrm>
          <a:prstGeom prst="rect">
            <a:avLst/>
          </a:prstGeom>
        </p:spPr>
      </p:pic>
    </p:spTree>
    <p:extLst>
      <p:ext uri="{BB962C8B-B14F-4D97-AF65-F5344CB8AC3E}">
        <p14:creationId xmlns:p14="http://schemas.microsoft.com/office/powerpoint/2010/main" val="315055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2B32C5-2A9F-4A1D-9E09-6AF2B45BE1A4}"/>
              </a:ext>
            </a:extLst>
          </p:cNvPr>
          <p:cNvSpPr>
            <a:spLocks noGrp="1"/>
          </p:cNvSpPr>
          <p:nvPr>
            <p:ph type="title"/>
          </p:nvPr>
        </p:nvSpPr>
        <p:spPr/>
        <p:txBody>
          <a:bodyPr>
            <a:normAutofit/>
          </a:bodyPr>
          <a:lstStyle/>
          <a:p>
            <a:r>
              <a:rPr lang="en-US" altLang="ja-JP" sz="4000" b="1" dirty="0"/>
              <a:t>GPS</a:t>
            </a:r>
            <a:r>
              <a:rPr lang="ja-JP" altLang="en-US" sz="4000" b="1" dirty="0"/>
              <a:t>の測位原理（</a:t>
            </a:r>
            <a:r>
              <a:rPr lang="en-US" altLang="ja-JP" sz="4000" b="1" dirty="0"/>
              <a:t>3</a:t>
            </a:r>
            <a:r>
              <a:rPr lang="ja-JP" altLang="en-US" sz="4000" b="1" dirty="0"/>
              <a:t>点測位法：三平方の定理）</a:t>
            </a:r>
            <a:endParaRPr kumimoji="1" lang="ja-JP" altLang="en-US" sz="4000" dirty="0"/>
          </a:p>
        </p:txBody>
      </p:sp>
      <p:pic>
        <p:nvPicPr>
          <p:cNvPr id="5" name="コンテンツ プレースホルダー 4">
            <a:extLst>
              <a:ext uri="{FF2B5EF4-FFF2-40B4-BE49-F238E27FC236}">
                <a16:creationId xmlns:a16="http://schemas.microsoft.com/office/drawing/2014/main" id="{775485F9-5C4F-440A-9824-ADB942589177}"/>
              </a:ext>
            </a:extLst>
          </p:cNvPr>
          <p:cNvPicPr>
            <a:picLocks noGrp="1" noChangeAspect="1"/>
          </p:cNvPicPr>
          <p:nvPr>
            <p:ph idx="1"/>
          </p:nvPr>
        </p:nvPicPr>
        <p:blipFill>
          <a:blip r:embed="rId2"/>
          <a:stretch>
            <a:fillRect/>
          </a:stretch>
        </p:blipFill>
        <p:spPr>
          <a:xfrm>
            <a:off x="6649675" y="1597376"/>
            <a:ext cx="5114997" cy="3684281"/>
          </a:xfrm>
          <a:prstGeom prst="rect">
            <a:avLst/>
          </a:prstGeom>
        </p:spPr>
      </p:pic>
      <p:pic>
        <p:nvPicPr>
          <p:cNvPr id="4" name="コンテンツ プレースホルダー 6">
            <a:extLst>
              <a:ext uri="{FF2B5EF4-FFF2-40B4-BE49-F238E27FC236}">
                <a16:creationId xmlns:a16="http://schemas.microsoft.com/office/drawing/2014/main" id="{41BE9732-4258-4353-BFF2-2B129EDF2EF6}"/>
              </a:ext>
            </a:extLst>
          </p:cNvPr>
          <p:cNvPicPr>
            <a:picLocks noChangeAspect="1"/>
          </p:cNvPicPr>
          <p:nvPr/>
        </p:nvPicPr>
        <p:blipFill>
          <a:blip r:embed="rId3"/>
          <a:stretch>
            <a:fillRect/>
          </a:stretch>
        </p:blipFill>
        <p:spPr>
          <a:xfrm>
            <a:off x="644094" y="1538034"/>
            <a:ext cx="4873066" cy="2661444"/>
          </a:xfrm>
          <a:prstGeom prst="rect">
            <a:avLst/>
          </a:prstGeom>
        </p:spPr>
      </p:pic>
      <p:sp>
        <p:nvSpPr>
          <p:cNvPr id="6" name="矢印: 右 5">
            <a:extLst>
              <a:ext uri="{FF2B5EF4-FFF2-40B4-BE49-F238E27FC236}">
                <a16:creationId xmlns:a16="http://schemas.microsoft.com/office/drawing/2014/main" id="{2901AE89-C537-4D85-8A92-E74081149E3E}"/>
              </a:ext>
            </a:extLst>
          </p:cNvPr>
          <p:cNvSpPr/>
          <p:nvPr/>
        </p:nvSpPr>
        <p:spPr>
          <a:xfrm>
            <a:off x="5810776" y="2306692"/>
            <a:ext cx="864066" cy="1610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D1FFB634-C6CB-4B36-9BE8-429E3526E49F}"/>
              </a:ext>
            </a:extLst>
          </p:cNvPr>
          <p:cNvPicPr>
            <a:picLocks noChangeAspect="1"/>
          </p:cNvPicPr>
          <p:nvPr/>
        </p:nvPicPr>
        <p:blipFill>
          <a:blip r:embed="rId4"/>
          <a:stretch>
            <a:fillRect/>
          </a:stretch>
        </p:blipFill>
        <p:spPr>
          <a:xfrm>
            <a:off x="1110143" y="4340225"/>
            <a:ext cx="4432183" cy="2152650"/>
          </a:xfrm>
          <a:prstGeom prst="rect">
            <a:avLst/>
          </a:prstGeom>
        </p:spPr>
      </p:pic>
      <p:sp>
        <p:nvSpPr>
          <p:cNvPr id="9" name="直角三角形 8">
            <a:extLst>
              <a:ext uri="{FF2B5EF4-FFF2-40B4-BE49-F238E27FC236}">
                <a16:creationId xmlns:a16="http://schemas.microsoft.com/office/drawing/2014/main" id="{4D3B8DD3-3703-4D7E-BBB3-C2FA8BD0FD6F}"/>
              </a:ext>
            </a:extLst>
          </p:cNvPr>
          <p:cNvSpPr/>
          <p:nvPr/>
        </p:nvSpPr>
        <p:spPr>
          <a:xfrm rot="653857" flipH="1">
            <a:off x="8674228" y="3676650"/>
            <a:ext cx="463498" cy="77889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72601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928B7-1D81-46B1-9033-4A790162BB2A}"/>
              </a:ext>
            </a:extLst>
          </p:cNvPr>
          <p:cNvSpPr>
            <a:spLocks noGrp="1"/>
          </p:cNvSpPr>
          <p:nvPr>
            <p:ph type="title"/>
          </p:nvPr>
        </p:nvSpPr>
        <p:spPr/>
        <p:txBody>
          <a:bodyPr>
            <a:normAutofit/>
          </a:bodyPr>
          <a:lstStyle/>
          <a:p>
            <a:r>
              <a:rPr lang="en-US" altLang="ja-JP" sz="4000" b="1" dirty="0"/>
              <a:t>GPS</a:t>
            </a:r>
            <a:r>
              <a:rPr lang="ja-JP" altLang="en-US" sz="4000" b="1" dirty="0"/>
              <a:t>の測位原理（</a:t>
            </a:r>
            <a:r>
              <a:rPr lang="en-US" altLang="ja-JP" sz="4000" b="1" dirty="0"/>
              <a:t>3</a:t>
            </a:r>
            <a:r>
              <a:rPr lang="ja-JP" altLang="en-US" sz="4000" b="1" dirty="0"/>
              <a:t>点測位法：三平方の定理）</a:t>
            </a:r>
            <a:endParaRPr kumimoji="1" lang="ja-JP" altLang="en-US" sz="4000" dirty="0"/>
          </a:p>
        </p:txBody>
      </p:sp>
      <p:pic>
        <p:nvPicPr>
          <p:cNvPr id="4" name="コンテンツ プレースホルダー 3">
            <a:extLst>
              <a:ext uri="{FF2B5EF4-FFF2-40B4-BE49-F238E27FC236}">
                <a16:creationId xmlns:a16="http://schemas.microsoft.com/office/drawing/2014/main" id="{931BBB1E-BCBF-439D-B8FA-1E8765B966BA}"/>
              </a:ext>
            </a:extLst>
          </p:cNvPr>
          <p:cNvPicPr>
            <a:picLocks noGrp="1" noChangeAspect="1"/>
          </p:cNvPicPr>
          <p:nvPr>
            <p:ph idx="1"/>
          </p:nvPr>
        </p:nvPicPr>
        <p:blipFill>
          <a:blip r:embed="rId2"/>
          <a:stretch>
            <a:fillRect/>
          </a:stretch>
        </p:blipFill>
        <p:spPr>
          <a:xfrm>
            <a:off x="5210175" y="1540668"/>
            <a:ext cx="6705600" cy="4219575"/>
          </a:xfrm>
          <a:prstGeom prst="rect">
            <a:avLst/>
          </a:prstGeom>
        </p:spPr>
      </p:pic>
      <p:pic>
        <p:nvPicPr>
          <p:cNvPr id="5" name="図 4">
            <a:extLst>
              <a:ext uri="{FF2B5EF4-FFF2-40B4-BE49-F238E27FC236}">
                <a16:creationId xmlns:a16="http://schemas.microsoft.com/office/drawing/2014/main" id="{D36B9AAA-7EDF-42BD-A9C9-36B427985879}"/>
              </a:ext>
            </a:extLst>
          </p:cNvPr>
          <p:cNvPicPr>
            <a:picLocks noChangeAspect="1"/>
          </p:cNvPicPr>
          <p:nvPr/>
        </p:nvPicPr>
        <p:blipFill>
          <a:blip r:embed="rId3"/>
          <a:stretch>
            <a:fillRect/>
          </a:stretch>
        </p:blipFill>
        <p:spPr>
          <a:xfrm>
            <a:off x="838200" y="1527572"/>
            <a:ext cx="4954573" cy="4395787"/>
          </a:xfrm>
          <a:prstGeom prst="rect">
            <a:avLst/>
          </a:prstGeom>
        </p:spPr>
      </p:pic>
      <p:sp>
        <p:nvSpPr>
          <p:cNvPr id="7" name="直角三角形 6">
            <a:extLst>
              <a:ext uri="{FF2B5EF4-FFF2-40B4-BE49-F238E27FC236}">
                <a16:creationId xmlns:a16="http://schemas.microsoft.com/office/drawing/2014/main" id="{54E3E29C-8BE1-4F84-8FF7-D491E884C95E}"/>
              </a:ext>
            </a:extLst>
          </p:cNvPr>
          <p:cNvSpPr/>
          <p:nvPr/>
        </p:nvSpPr>
        <p:spPr>
          <a:xfrm rot="653857" flipH="1">
            <a:off x="8217029" y="4105275"/>
            <a:ext cx="463498" cy="77889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4996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C3B51-BF34-4207-8ECE-ABDE65AA4BE0}"/>
              </a:ext>
            </a:extLst>
          </p:cNvPr>
          <p:cNvSpPr>
            <a:spLocks noGrp="1"/>
          </p:cNvSpPr>
          <p:nvPr>
            <p:ph type="title"/>
          </p:nvPr>
        </p:nvSpPr>
        <p:spPr/>
        <p:txBody>
          <a:bodyPr/>
          <a:lstStyle/>
          <a:p>
            <a:r>
              <a:rPr kumimoji="1" lang="en-US" altLang="ja-JP" b="1" dirty="0"/>
              <a:t>GPS</a:t>
            </a:r>
            <a:r>
              <a:rPr kumimoji="1" lang="ja-JP" altLang="en-US" b="1" dirty="0"/>
              <a:t>の測定誤差について（単独測位）</a:t>
            </a:r>
          </a:p>
        </p:txBody>
      </p:sp>
      <p:pic>
        <p:nvPicPr>
          <p:cNvPr id="4" name="コンテンツ プレースホルダー 3">
            <a:extLst>
              <a:ext uri="{FF2B5EF4-FFF2-40B4-BE49-F238E27FC236}">
                <a16:creationId xmlns:a16="http://schemas.microsoft.com/office/drawing/2014/main" id="{F2BCC69D-C4E7-49CF-A663-9E29FD75FA50}"/>
              </a:ext>
            </a:extLst>
          </p:cNvPr>
          <p:cNvPicPr>
            <a:picLocks noGrp="1" noChangeAspect="1"/>
          </p:cNvPicPr>
          <p:nvPr>
            <p:ph idx="1"/>
          </p:nvPr>
        </p:nvPicPr>
        <p:blipFill>
          <a:blip r:embed="rId2"/>
          <a:stretch>
            <a:fillRect/>
          </a:stretch>
        </p:blipFill>
        <p:spPr>
          <a:xfrm>
            <a:off x="7123455" y="1758950"/>
            <a:ext cx="3526740" cy="4351338"/>
          </a:xfrm>
          <a:prstGeom prst="rect">
            <a:avLst/>
          </a:prstGeom>
        </p:spPr>
      </p:pic>
      <p:sp>
        <p:nvSpPr>
          <p:cNvPr id="6" name="正方形/長方形 5">
            <a:extLst>
              <a:ext uri="{FF2B5EF4-FFF2-40B4-BE49-F238E27FC236}">
                <a16:creationId xmlns:a16="http://schemas.microsoft.com/office/drawing/2014/main" id="{93BE92A1-898E-456D-A2D3-B398C5CFE417}"/>
              </a:ext>
            </a:extLst>
          </p:cNvPr>
          <p:cNvSpPr/>
          <p:nvPr/>
        </p:nvSpPr>
        <p:spPr>
          <a:xfrm>
            <a:off x="1541805" y="2359421"/>
            <a:ext cx="5406785" cy="3464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GPS</a:t>
            </a:r>
            <a:r>
              <a:rPr lang="ja-JP" altLang="en-US" b="1" dirty="0"/>
              <a:t>で受信機の位置誤差</a:t>
            </a:r>
            <a:endParaRPr lang="en-US" altLang="ja-JP" b="1" dirty="0"/>
          </a:p>
          <a:p>
            <a:r>
              <a:rPr kumimoji="1" lang="ja-JP" altLang="en-US" b="1" dirty="0"/>
              <a:t>問題点：</a:t>
            </a:r>
            <a:endParaRPr kumimoji="1" lang="en-US" altLang="ja-JP" b="1" dirty="0"/>
          </a:p>
          <a:p>
            <a:r>
              <a:rPr lang="ja-JP" altLang="en-US" b="1" dirty="0"/>
              <a:t>　居場所での数メートルの誤差が生じる。</a:t>
            </a:r>
            <a:endParaRPr kumimoji="1" lang="en-US" altLang="ja-JP" b="1" dirty="0"/>
          </a:p>
          <a:p>
            <a:r>
              <a:rPr kumimoji="1" lang="ja-JP" altLang="en-US" b="1" dirty="0"/>
              <a:t>原因：</a:t>
            </a:r>
            <a:endParaRPr kumimoji="1" lang="en-US" altLang="ja-JP" b="1" dirty="0"/>
          </a:p>
          <a:p>
            <a:r>
              <a:rPr lang="ja-JP" altLang="en-US" b="1" dirty="0"/>
              <a:t>　受信機の時計が</a:t>
            </a:r>
            <a:r>
              <a:rPr lang="en-US" altLang="ja-JP" b="1" dirty="0"/>
              <a:t>0.01</a:t>
            </a:r>
            <a:r>
              <a:rPr lang="ja-JP" altLang="en-US" b="1" dirty="0"/>
              <a:t>秒単位でずれている</a:t>
            </a:r>
            <a:endParaRPr lang="en-US" altLang="ja-JP" b="1" dirty="0"/>
          </a:p>
          <a:p>
            <a:r>
              <a:rPr kumimoji="1" lang="ja-JP" altLang="en-US" b="1" dirty="0"/>
              <a:t>　都市部のビルや山間部での信号電波遮断</a:t>
            </a:r>
            <a:endParaRPr kumimoji="1" lang="en-US" altLang="ja-JP" b="1" dirty="0"/>
          </a:p>
          <a:p>
            <a:r>
              <a:rPr lang="ja-JP" altLang="en-US" b="1" dirty="0"/>
              <a:t>　上空の大気圏の影響</a:t>
            </a:r>
            <a:endParaRPr lang="en-US" altLang="ja-JP" b="1" dirty="0"/>
          </a:p>
          <a:p>
            <a:r>
              <a:rPr kumimoji="1" lang="ja-JP" altLang="en-US" b="1" dirty="0"/>
              <a:t>　衛星自体が想定しているルートずれ</a:t>
            </a:r>
            <a:endParaRPr kumimoji="1" lang="en-US" altLang="ja-JP" b="1" dirty="0"/>
          </a:p>
          <a:p>
            <a:endParaRPr kumimoji="1" lang="en-US" altLang="ja-JP" b="1" dirty="0"/>
          </a:p>
          <a:p>
            <a:r>
              <a:rPr lang="ja-JP" altLang="en-US" b="1" dirty="0"/>
              <a:t>　</a:t>
            </a:r>
            <a:endParaRPr kumimoji="1" lang="en-US" altLang="ja-JP" b="1" dirty="0"/>
          </a:p>
        </p:txBody>
      </p:sp>
      <p:pic>
        <p:nvPicPr>
          <p:cNvPr id="3" name="図 2">
            <a:extLst>
              <a:ext uri="{FF2B5EF4-FFF2-40B4-BE49-F238E27FC236}">
                <a16:creationId xmlns:a16="http://schemas.microsoft.com/office/drawing/2014/main" id="{DC3E88E7-C2EE-440F-94BA-41C0794EAE54}"/>
              </a:ext>
            </a:extLst>
          </p:cNvPr>
          <p:cNvPicPr>
            <a:picLocks noChangeAspect="1"/>
          </p:cNvPicPr>
          <p:nvPr/>
        </p:nvPicPr>
        <p:blipFill>
          <a:blip r:embed="rId3"/>
          <a:stretch>
            <a:fillRect/>
          </a:stretch>
        </p:blipFill>
        <p:spPr>
          <a:xfrm>
            <a:off x="9210849" y="5156735"/>
            <a:ext cx="871662" cy="805916"/>
          </a:xfrm>
          <a:prstGeom prst="rect">
            <a:avLst/>
          </a:prstGeom>
        </p:spPr>
      </p:pic>
    </p:spTree>
    <p:extLst>
      <p:ext uri="{BB962C8B-B14F-4D97-AF65-F5344CB8AC3E}">
        <p14:creationId xmlns:p14="http://schemas.microsoft.com/office/powerpoint/2010/main" val="17324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0EF2B3-887B-4774-928F-B704DDF2D437}"/>
              </a:ext>
            </a:extLst>
          </p:cNvPr>
          <p:cNvSpPr>
            <a:spLocks noGrp="1"/>
          </p:cNvSpPr>
          <p:nvPr>
            <p:ph type="title"/>
          </p:nvPr>
        </p:nvSpPr>
        <p:spPr/>
        <p:txBody>
          <a:bodyPr/>
          <a:lstStyle/>
          <a:p>
            <a:r>
              <a:rPr kumimoji="1" lang="en-US" altLang="ja-JP" b="1" dirty="0"/>
              <a:t>GNSS</a:t>
            </a:r>
            <a:r>
              <a:rPr kumimoji="1" lang="ja-JP" altLang="en-US" b="1" dirty="0"/>
              <a:t>の測位原理</a:t>
            </a:r>
          </a:p>
        </p:txBody>
      </p:sp>
      <p:sp>
        <p:nvSpPr>
          <p:cNvPr id="7" name="正方形/長方形 6">
            <a:extLst>
              <a:ext uri="{FF2B5EF4-FFF2-40B4-BE49-F238E27FC236}">
                <a16:creationId xmlns:a16="http://schemas.microsoft.com/office/drawing/2014/main" id="{23B44118-E3F3-410B-8BD0-E3B82D9018F9}"/>
              </a:ext>
            </a:extLst>
          </p:cNvPr>
          <p:cNvSpPr/>
          <p:nvPr/>
        </p:nvSpPr>
        <p:spPr>
          <a:xfrm>
            <a:off x="1597669" y="152400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GNSS</a:t>
            </a:r>
            <a:r>
              <a:rPr kumimoji="1" lang="ja-JP" altLang="en-US" dirty="0"/>
              <a:t>の測位原理</a:t>
            </a:r>
          </a:p>
        </p:txBody>
      </p:sp>
      <p:sp>
        <p:nvSpPr>
          <p:cNvPr id="8" name="正方形/長方形 7">
            <a:extLst>
              <a:ext uri="{FF2B5EF4-FFF2-40B4-BE49-F238E27FC236}">
                <a16:creationId xmlns:a16="http://schemas.microsoft.com/office/drawing/2014/main" id="{9AADF0EF-0AC0-4D04-95BA-0EEF8DD7ED73}"/>
              </a:ext>
            </a:extLst>
          </p:cNvPr>
          <p:cNvSpPr/>
          <p:nvPr/>
        </p:nvSpPr>
        <p:spPr>
          <a:xfrm>
            <a:off x="1597668" y="342900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複数の種類衛星からの時間を</a:t>
            </a:r>
            <a:endParaRPr lang="en-US" altLang="ja-JP" dirty="0"/>
          </a:p>
          <a:p>
            <a:pPr algn="ctr"/>
            <a:r>
              <a:rPr lang="ja-JP" altLang="en-US" dirty="0"/>
              <a:t>利用する</a:t>
            </a:r>
            <a:endParaRPr kumimoji="1" lang="ja-JP" altLang="en-US" dirty="0"/>
          </a:p>
        </p:txBody>
      </p:sp>
      <p:sp>
        <p:nvSpPr>
          <p:cNvPr id="9" name="正方形/長方形 8">
            <a:extLst>
              <a:ext uri="{FF2B5EF4-FFF2-40B4-BE49-F238E27FC236}">
                <a16:creationId xmlns:a16="http://schemas.microsoft.com/office/drawing/2014/main" id="{E9476DA1-80A4-4DE0-BC41-C702CB1CEB87}"/>
              </a:ext>
            </a:extLst>
          </p:cNvPr>
          <p:cNvSpPr/>
          <p:nvPr/>
        </p:nvSpPr>
        <p:spPr>
          <a:xfrm>
            <a:off x="1597668" y="5099050"/>
            <a:ext cx="364807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自分の居場所を知る</a:t>
            </a:r>
            <a:endParaRPr kumimoji="1" lang="ja-JP" altLang="en-US" dirty="0"/>
          </a:p>
        </p:txBody>
      </p:sp>
      <p:pic>
        <p:nvPicPr>
          <p:cNvPr id="10" name="図 9">
            <a:extLst>
              <a:ext uri="{FF2B5EF4-FFF2-40B4-BE49-F238E27FC236}">
                <a16:creationId xmlns:a16="http://schemas.microsoft.com/office/drawing/2014/main" id="{AFF0FEB9-F712-4205-8219-2DEC6A4B1402}"/>
              </a:ext>
            </a:extLst>
          </p:cNvPr>
          <p:cNvPicPr>
            <a:picLocks noChangeAspect="1"/>
          </p:cNvPicPr>
          <p:nvPr/>
        </p:nvPicPr>
        <p:blipFill>
          <a:blip r:embed="rId2"/>
          <a:stretch>
            <a:fillRect/>
          </a:stretch>
        </p:blipFill>
        <p:spPr>
          <a:xfrm>
            <a:off x="6453628" y="1458912"/>
            <a:ext cx="4228732" cy="2917825"/>
          </a:xfrm>
          <a:prstGeom prst="rect">
            <a:avLst/>
          </a:prstGeom>
        </p:spPr>
      </p:pic>
      <p:pic>
        <p:nvPicPr>
          <p:cNvPr id="11" name="図 10">
            <a:extLst>
              <a:ext uri="{FF2B5EF4-FFF2-40B4-BE49-F238E27FC236}">
                <a16:creationId xmlns:a16="http://schemas.microsoft.com/office/drawing/2014/main" id="{EBE6FA9C-B270-424A-B4B5-93515807B304}"/>
              </a:ext>
            </a:extLst>
          </p:cNvPr>
          <p:cNvPicPr>
            <a:picLocks noChangeAspect="1"/>
          </p:cNvPicPr>
          <p:nvPr/>
        </p:nvPicPr>
        <p:blipFill>
          <a:blip r:embed="rId3"/>
          <a:stretch>
            <a:fillRect/>
          </a:stretch>
        </p:blipFill>
        <p:spPr>
          <a:xfrm>
            <a:off x="5705989" y="4470399"/>
            <a:ext cx="6276461" cy="1325563"/>
          </a:xfrm>
          <a:prstGeom prst="rect">
            <a:avLst/>
          </a:prstGeom>
        </p:spPr>
      </p:pic>
    </p:spTree>
    <p:extLst>
      <p:ext uri="{BB962C8B-B14F-4D97-AF65-F5344CB8AC3E}">
        <p14:creationId xmlns:p14="http://schemas.microsoft.com/office/powerpoint/2010/main" val="24132851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690</Words>
  <Application>Microsoft Office PowerPoint</Application>
  <PresentationFormat>ワイド画面</PresentationFormat>
  <Paragraphs>94</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Lucida Grande</vt:lpstr>
      <vt:lpstr>source-han-sans-japanese</vt:lpstr>
      <vt:lpstr>游ゴシック</vt:lpstr>
      <vt:lpstr>游ゴシック Light</vt:lpstr>
      <vt:lpstr>Arial</vt:lpstr>
      <vt:lpstr>Office テーマ</vt:lpstr>
      <vt:lpstr>人工衛星を用いた 測位システム</vt:lpstr>
      <vt:lpstr>目次</vt:lpstr>
      <vt:lpstr>人工衛星を用いた測位システムとは</vt:lpstr>
      <vt:lpstr>衛星測位システムの種類</vt:lpstr>
      <vt:lpstr>GPSの測位原理（単独測位）</vt:lpstr>
      <vt:lpstr>GPSの測位原理（3点測位法：三平方の定理）</vt:lpstr>
      <vt:lpstr>GPSの測位原理（3点測位法：三平方の定理）</vt:lpstr>
      <vt:lpstr>GPSの測定誤差について（単独測位）</vt:lpstr>
      <vt:lpstr>GNSSの測位原理</vt:lpstr>
      <vt:lpstr>GPSの測位原理の細かい話（１）</vt:lpstr>
      <vt:lpstr>GPSの測位原理の細かい話（2）</vt:lpstr>
      <vt:lpstr>RTKとは</vt:lpstr>
      <vt:lpstr>RTKの測定原理</vt:lpstr>
      <vt:lpstr>RTK測位と従来の測定方法との違い</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RTKとGPSの違い</dc:title>
  <dc:creator>山田　竜輝</dc:creator>
  <cp:lastModifiedBy>山田　竜輝</cp:lastModifiedBy>
  <cp:revision>111</cp:revision>
  <dcterms:created xsi:type="dcterms:W3CDTF">2021-12-11T02:48:04Z</dcterms:created>
  <dcterms:modified xsi:type="dcterms:W3CDTF">2021-12-19T00:08:41Z</dcterms:modified>
</cp:coreProperties>
</file>