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0" r:id="rId4"/>
    <p:sldId id="261" r:id="rId5"/>
    <p:sldId id="262" r:id="rId6"/>
    <p:sldId id="263" r:id="rId7"/>
    <p:sldId id="292" r:id="rId8"/>
    <p:sldId id="276" r:id="rId9"/>
    <p:sldId id="281" r:id="rId10"/>
    <p:sldId id="287" r:id="rId11"/>
    <p:sldId id="288" r:id="rId12"/>
    <p:sldId id="280" r:id="rId13"/>
    <p:sldId id="286" r:id="rId14"/>
    <p:sldId id="293" r:id="rId15"/>
    <p:sldId id="291" r:id="rId16"/>
    <p:sldId id="294" r:id="rId17"/>
    <p:sldId id="273" r:id="rId18"/>
    <p:sldId id="274" r:id="rId19"/>
    <p:sldId id="275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96085-8F2F-4F8B-ACDF-0337EB5C752C}" v="876" dt="2023-11-14T02:48:40.178"/>
    <p1510:client id="{8EAC665D-3C22-47A6-A0C7-64CFDC88E229}" v="8" dt="2023-11-14T05:22:08.336"/>
    <p1510:client id="{EF0996DB-989D-4C8A-AE02-0D901D76BD2A}" v="6242" dt="2023-11-14T05:21:26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F173-7406-47FD-8EE9-6731455ABA11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C5B3-ECC9-4828-9914-23B6EA579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922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683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C5B3-ECC9-4828-9914-23B6EA5792B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204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1C5B3-ECC9-4828-9914-23B6EA5792B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28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1DD22-8DFA-E640-CB82-4D0D8D09B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2E6DCD-56AC-8B6A-1115-F768C1DB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3049F-2D66-6871-F03B-FA0A64DB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7B5D11-12F8-46BC-9EFE-263B939D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6D4F9-6FD0-5055-05A7-01646A3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29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46DD-2786-AEA5-3279-33BDE69B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4B443F-69C8-3D6B-6D30-55C7E4AC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A1D1B-73DA-92D5-A5A1-7BA2B8CB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34294-C2B6-5B1E-DCCF-D7BBA9E6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670C6-E8D4-58AB-F1EF-173126E4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23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826190-B929-771A-ED18-9EC11784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B7E388-CD38-031D-D758-CCE57E83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4C1EE-372A-890C-9442-A2170CB8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9479ED-6B81-FBB6-CE03-FD2A2EC3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D4BAC-DACC-819F-AC5E-3BFB8BA8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37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タイトルを入力</a:t>
            </a:r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2923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0B466-0A98-9E4C-F648-E68B937B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4BD542-865E-6930-45A9-37D288AA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F9E3A2-519F-053B-EF8A-5F5399F7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63320F-52C0-5247-3345-B9E6EA08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40FC0-D218-8696-D002-EF8E772C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72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AE0CD-C8DD-0C3B-5282-E61D707A1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62A80-0602-D371-2C7D-3E29F823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497945-5878-ED19-C734-DA3278B9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6214DC-F497-7FEF-7A9D-9FDED7B3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35D94-5018-341F-1CDA-E84D884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13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F7B9A-1322-514E-2EE4-7E325BEF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33281-0DC0-4C5A-EAE6-0777AFCA1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AA91FC-01B6-F80D-B36C-BCA74267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16D26-6B7D-7718-94B5-2B132045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53AC9B-3E63-53AC-5771-AEFE67C1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0004AB-0A75-8F78-939B-FBF88818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9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607F-430D-FE77-B03D-7A1DD76D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07AAB-49FB-9D2A-60F6-C0C18C1F2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6C802B-4D17-F945-C8BA-F4CA96DE7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CC2BE65-447D-AC90-18FC-385D2372F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F98503-9180-47AD-3017-6CDA2C9D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CA33BD-CF70-7535-6ECA-A2E6E0F1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D1CD638-36D2-D246-A7F0-C8AE4C84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7B9B7A-AA17-00A2-C9A0-2AF6F704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00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11820-58C6-951A-4D7D-9C9F89F7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0A85A2-FDFC-179B-64C4-A8724AF4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7A578A-B540-50AB-C16E-77FABDF5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BE5541-1696-5491-FDE0-5B581162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5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B1C7D-7B5A-9C74-9E77-50B9C0C8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BA6E8D-738D-A697-D746-B9C34253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91B3A9-C9E2-789E-40A5-757DA021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5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99327-8775-0646-C946-6D4A7819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F6968F-A89D-53D9-68CF-6C4D80B9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357397-8364-FD90-6732-F14BDAEB6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B09C63-66FD-33D9-094D-6C05DD0F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063A0-1446-54BA-C758-142B1A43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64D716-7720-F50E-19AA-C60EFEC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97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106C5-683E-B207-D3ED-C252A094B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CFC5E4-9E06-F927-5302-24C7FA01A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D41FBF-CCD1-12BE-9C17-98800B360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DDF28-F955-F614-352F-90BAA6CB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0958A8-F054-8A9D-821B-6271B3AE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6759A-2AF6-8A9F-F99D-9E290E54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5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261AE0F-141C-5672-F886-126038A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E0CCC-AC19-AEE3-8BA2-F526D3EF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1A869-4F8D-3ADB-34B0-90CC2D650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C47DD-4ED6-BA88-F488-DB017287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51D54-1CCA-9238-80D5-85A0C5DB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B2FD-0AA7-49FD-8E67-0B63EBF4F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37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665413" y="3085413"/>
            <a:ext cx="8784000" cy="682101"/>
          </a:xfrm>
          <a:prstGeom prst="rect">
            <a:avLst/>
          </a:prstGeom>
        </p:spPr>
        <p:txBody>
          <a:bodyPr vert="horz" lIns="36000" tIns="36000" rIns="36000" bIns="3600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400">
                <a:solidFill>
                  <a:srgbClr val="000000"/>
                </a:solidFill>
                <a:latin typeface="ＭＳ Ｐゴシック"/>
                <a:ea typeface="ＭＳ Ｐゴシック"/>
              </a:rPr>
              <a:t>勤怠管理システム</a:t>
            </a:r>
            <a:r>
              <a:rPr lang="ja-JP" altLang="en-US" sz="4400">
                <a:ea typeface="ＭＳ Ｐゴシック"/>
              </a:rPr>
              <a:t>要件定義仕様書</a:t>
            </a:r>
            <a:endParaRPr lang="ja-JP" altLang="en-US" sz="4400">
              <a:latin typeface="ＭＳ Ｐゴシック"/>
              <a:ea typeface="ＭＳ Ｐゴシック"/>
            </a:endParaRPr>
          </a:p>
        </p:txBody>
      </p:sp>
      <p:sp>
        <p:nvSpPr>
          <p:cNvPr id="6" name="テキスト プレースホルダー 3"/>
          <p:cNvSpPr txBox="1">
            <a:spLocks/>
          </p:cNvSpPr>
          <p:nvPr/>
        </p:nvSpPr>
        <p:spPr>
          <a:xfrm>
            <a:off x="1703514" y="4114076"/>
            <a:ext cx="6741239" cy="996033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>
                <a:latin typeface="+mn-ea"/>
              </a:rPr>
              <a:t>2023</a:t>
            </a:r>
            <a:r>
              <a:rPr lang="ja-JP" altLang="en-US" sz="2000">
                <a:latin typeface="+mn-ea"/>
              </a:rPr>
              <a:t>年 </a:t>
            </a:r>
            <a:r>
              <a:rPr lang="en-US" altLang="ja-JP" sz="2000">
                <a:latin typeface="+mn-ea"/>
              </a:rPr>
              <a:t>11</a:t>
            </a:r>
            <a:r>
              <a:rPr lang="ja-JP" altLang="en-US" sz="2000">
                <a:latin typeface="+mn-ea"/>
              </a:rPr>
              <a:t>月</a:t>
            </a:r>
            <a:r>
              <a:rPr lang="en-US" altLang="ja-JP" sz="2000">
                <a:latin typeface="+mn-ea"/>
              </a:rPr>
              <a:t> 6</a:t>
            </a:r>
            <a:r>
              <a:rPr lang="ja-JP" altLang="en-US" sz="2000">
                <a:latin typeface="+mn-ea"/>
              </a:rPr>
              <a:t>日</a:t>
            </a:r>
            <a:endParaRPr lang="en-US" altLang="ja-JP" sz="2000">
              <a:latin typeface="+mn-ea"/>
            </a:endParaRPr>
          </a:p>
          <a:p>
            <a:r>
              <a:rPr lang="ja-JP" altLang="en-US" sz="2000">
                <a:latin typeface="+mn-ea"/>
              </a:rPr>
              <a:t>東京国際工科専門職大学</a:t>
            </a:r>
            <a:endParaRPr lang="en-US" altLang="ja-JP" sz="2000">
              <a:latin typeface="+mn-ea"/>
            </a:endParaRPr>
          </a:p>
          <a:p>
            <a:r>
              <a:rPr lang="ja-JP" altLang="en-US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山田 達成</a:t>
            </a:r>
            <a:r>
              <a:rPr lang="en-US" altLang="ja-JP" sz="20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, </a:t>
            </a:r>
            <a:r>
              <a:rPr lang="zh-TW" altLang="en-US" sz="2000">
                <a:latin typeface="ＭＳ Ｐゴシック 本文"/>
                <a:ea typeface="ＭＳ Ｐゴシック" panose="020B0600070205080204" pitchFamily="50" charset="-128"/>
              </a:rPr>
              <a:t>三嶋 崇愛</a:t>
            </a:r>
            <a:r>
              <a:rPr lang="en-US" altLang="ja-JP" sz="2000">
                <a:latin typeface="ＭＳ Ｐゴシック 本文"/>
              </a:rPr>
              <a:t>, </a:t>
            </a:r>
            <a:r>
              <a:rPr lang="ja-JP" altLang="en-US" sz="2000">
                <a:latin typeface="ＭＳ Ｐゴシック 本文"/>
                <a:ea typeface="ＭＳ Ｐゴシック" panose="020B0600070205080204" pitchFamily="50" charset="-128"/>
              </a:rPr>
              <a:t>パトリアルカ ノア</a:t>
            </a:r>
            <a:r>
              <a:rPr lang="en-US" altLang="ja-JP" sz="2000">
                <a:latin typeface="ＭＳ Ｐゴシック 本文"/>
                <a:ea typeface="ＭＳ Ｐゴシック" panose="020B0600070205080204" pitchFamily="50" charset="-128"/>
              </a:rPr>
              <a:t>, </a:t>
            </a:r>
            <a:r>
              <a:rPr lang="ja-JP" altLang="en-US" sz="2000">
                <a:latin typeface="ＭＳ Ｐゴシック 本文"/>
                <a:ea typeface="ＭＳ Ｐゴシック" panose="020B0600070205080204" pitchFamily="50" charset="-128"/>
              </a:rPr>
              <a:t>大山 力輝</a:t>
            </a:r>
            <a:r>
              <a:rPr lang="en-US" altLang="ja-JP" sz="2000">
                <a:latin typeface="ＭＳ Ｐゴシック 本文"/>
                <a:ea typeface="ＭＳ Ｐゴシック" panose="020B0600070205080204" pitchFamily="50" charset="-128"/>
              </a:rPr>
              <a:t>, </a:t>
            </a:r>
            <a:r>
              <a:rPr lang="ja-JP" altLang="en-US" sz="2000">
                <a:latin typeface="ＭＳ Ｐゴシック 本文"/>
                <a:ea typeface="ＭＳ Ｐゴシック" panose="020B0600070205080204" pitchFamily="50" charset="-128"/>
              </a:rPr>
              <a:t>児玉 俊輔</a:t>
            </a:r>
            <a:endParaRPr lang="ja-JP" altLang="en-US" sz="2000">
              <a:latin typeface="+mn-ea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BACDA5-25A7-C4F7-FEAE-F9A4F8B6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B2FD-0AA7-49FD-8E67-0B63EBF4F28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2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9C91E44-A392-305D-4646-50BD02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編集機能</a:t>
            </a:r>
            <a:endParaRPr lang="en-US" altLang="ja-JP">
              <a:ea typeface="ＭＳ Ｐゴシック"/>
              <a:cs typeface="Calibri Ligh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DCE398-E26C-3809-202C-E9A5BECC7CE1}"/>
              </a:ext>
            </a:extLst>
          </p:cNvPr>
          <p:cNvSpPr txBox="1"/>
          <p:nvPr/>
        </p:nvSpPr>
        <p:spPr>
          <a:xfrm>
            <a:off x="6232160" y="4946132"/>
            <a:ext cx="3926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ここで時間や処理の編集を行う。</a:t>
            </a:r>
            <a:endParaRPr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5ACB516-B1E3-CB56-327B-9FFC3F4016F8}"/>
              </a:ext>
            </a:extLst>
          </p:cNvPr>
          <p:cNvSpPr/>
          <p:nvPr/>
        </p:nvSpPr>
        <p:spPr bwMode="auto">
          <a:xfrm>
            <a:off x="264484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FFC124-EB4E-5C69-CE90-E63E7C37282D}"/>
              </a:ext>
            </a:extLst>
          </p:cNvPr>
          <p:cNvSpPr/>
          <p:nvPr/>
        </p:nvSpPr>
        <p:spPr bwMode="auto">
          <a:xfrm>
            <a:off x="285266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E732321-9E28-A8D4-E950-E091F3D27212}"/>
              </a:ext>
            </a:extLst>
          </p:cNvPr>
          <p:cNvSpPr/>
          <p:nvPr/>
        </p:nvSpPr>
        <p:spPr bwMode="auto">
          <a:xfrm>
            <a:off x="708949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EC5F71-E05E-4337-24EB-0A904533EC28}"/>
              </a:ext>
            </a:extLst>
          </p:cNvPr>
          <p:cNvSpPr/>
          <p:nvPr/>
        </p:nvSpPr>
        <p:spPr bwMode="auto">
          <a:xfrm>
            <a:off x="729731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EA76CD7F-E875-C6A4-A6BE-531B04636DFE}"/>
              </a:ext>
            </a:extLst>
          </p:cNvPr>
          <p:cNvSpPr/>
          <p:nvPr/>
        </p:nvSpPr>
        <p:spPr>
          <a:xfrm>
            <a:off x="5452872" y="2523294"/>
            <a:ext cx="1286255" cy="1009761"/>
          </a:xfrm>
          <a:prstGeom prst="rightArrow">
            <a:avLst>
              <a:gd name="adj1" fmla="val 4324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A46451DD-9B64-5768-B614-C7C8649D0BC1}"/>
              </a:ext>
            </a:extLst>
          </p:cNvPr>
          <p:cNvGrpSpPr/>
          <p:nvPr/>
        </p:nvGrpSpPr>
        <p:grpSpPr>
          <a:xfrm>
            <a:off x="7593890" y="1501157"/>
            <a:ext cx="1371657" cy="1151861"/>
            <a:chOff x="7440643" y="1565646"/>
            <a:chExt cx="1722161" cy="1446200"/>
          </a:xfrm>
        </p:grpSpPr>
        <p:pic>
          <p:nvPicPr>
            <p:cNvPr id="1026" name="Picture 2" descr="スケジュールが書かれたカレンダーのイラスト | かわいいフリー素材集 いらすとや">
              <a:extLst>
                <a:ext uri="{FF2B5EF4-FFF2-40B4-BE49-F238E27FC236}">
                  <a16:creationId xmlns:a16="http://schemas.microsoft.com/office/drawing/2014/main" id="{9BD24684-4DE5-85F5-DE7A-8561781AC9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0643" y="1565646"/>
              <a:ext cx="1722161" cy="144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F0EA075-C17D-D094-14FF-65BC7CB2AB25}"/>
                </a:ext>
              </a:extLst>
            </p:cNvPr>
            <p:cNvSpPr/>
            <p:nvPr/>
          </p:nvSpPr>
          <p:spPr>
            <a:xfrm>
              <a:off x="8010051" y="2104571"/>
              <a:ext cx="185682" cy="184175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29B2A4-E13C-8CFC-E2E0-923AA931FE3E}"/>
              </a:ext>
            </a:extLst>
          </p:cNvPr>
          <p:cNvSpPr txBox="1"/>
          <p:nvPr/>
        </p:nvSpPr>
        <p:spPr>
          <a:xfrm>
            <a:off x="7488551" y="2557717"/>
            <a:ext cx="1228577" cy="40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/>
              <a:t>10</a:t>
            </a:r>
            <a:r>
              <a:rPr kumimoji="1" lang="ja-JP" altLang="en-US" sz="2000" b="1"/>
              <a:t>：</a:t>
            </a:r>
            <a:r>
              <a:rPr kumimoji="1" lang="en-US" altLang="ja-JP" sz="2000" b="1"/>
              <a:t>45</a:t>
            </a:r>
            <a:r>
              <a:rPr kumimoji="1" lang="en-US" altLang="ja-JP" sz="2000" b="1" spc="-300"/>
              <a:t> </a:t>
            </a:r>
            <a:r>
              <a:rPr lang="en-US" altLang="ja-JP" sz="1100" b="1"/>
              <a:t>45</a:t>
            </a:r>
            <a:endParaRPr kumimoji="1" lang="ja-JP" altLang="en-US" sz="1100" b="1"/>
          </a:p>
        </p:txBody>
      </p:sp>
      <p:sp>
        <p:nvSpPr>
          <p:cNvPr id="62" name="二等辺三角形 61">
            <a:extLst>
              <a:ext uri="{FF2B5EF4-FFF2-40B4-BE49-F238E27FC236}">
                <a16:creationId xmlns:a16="http://schemas.microsoft.com/office/drawing/2014/main" id="{926F3D27-6882-9E39-B36D-0AC565E00F52}"/>
              </a:ext>
            </a:extLst>
          </p:cNvPr>
          <p:cNvSpPr/>
          <p:nvPr/>
        </p:nvSpPr>
        <p:spPr>
          <a:xfrm rot="10800000">
            <a:off x="8684948" y="2653018"/>
            <a:ext cx="156389" cy="12241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4BF26CA3-2BB4-A06E-45D5-12D37C3AB480}"/>
              </a:ext>
            </a:extLst>
          </p:cNvPr>
          <p:cNvSpPr/>
          <p:nvPr/>
        </p:nvSpPr>
        <p:spPr bwMode="auto">
          <a:xfrm>
            <a:off x="8356798" y="2853697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</a:t>
            </a:r>
          </a:p>
        </p:txBody>
      </p:sp>
      <p:sp>
        <p:nvSpPr>
          <p:cNvPr id="1024" name="四角形: 角を丸くする 1023">
            <a:extLst>
              <a:ext uri="{FF2B5EF4-FFF2-40B4-BE49-F238E27FC236}">
                <a16:creationId xmlns:a16="http://schemas.microsoft.com/office/drawing/2014/main" id="{54B52AA5-B247-09D5-3347-350BC9195871}"/>
              </a:ext>
            </a:extLst>
          </p:cNvPr>
          <p:cNvSpPr/>
          <p:nvPr/>
        </p:nvSpPr>
        <p:spPr bwMode="auto">
          <a:xfrm>
            <a:off x="8356798" y="3388599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</a:t>
            </a:r>
          </a:p>
        </p:txBody>
      </p:sp>
      <p:sp>
        <p:nvSpPr>
          <p:cNvPr id="1025" name="四角形: 角を丸くする 1024">
            <a:extLst>
              <a:ext uri="{FF2B5EF4-FFF2-40B4-BE49-F238E27FC236}">
                <a16:creationId xmlns:a16="http://schemas.microsoft.com/office/drawing/2014/main" id="{3A11C1CB-92D7-BF26-4EA7-F8E8B5E2BC64}"/>
              </a:ext>
            </a:extLst>
          </p:cNvPr>
          <p:cNvSpPr/>
          <p:nvPr/>
        </p:nvSpPr>
        <p:spPr bwMode="auto">
          <a:xfrm>
            <a:off x="7606934" y="2862386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出勤</a:t>
            </a:r>
          </a:p>
        </p:txBody>
      </p:sp>
      <p:sp>
        <p:nvSpPr>
          <p:cNvPr id="1027" name="四角形: 角を丸くする 1026">
            <a:extLst>
              <a:ext uri="{FF2B5EF4-FFF2-40B4-BE49-F238E27FC236}">
                <a16:creationId xmlns:a16="http://schemas.microsoft.com/office/drawing/2014/main" id="{71C1588B-A2B4-17F3-678E-01B39AB4FFD5}"/>
              </a:ext>
            </a:extLst>
          </p:cNvPr>
          <p:cNvSpPr/>
          <p:nvPr/>
        </p:nvSpPr>
        <p:spPr bwMode="auto">
          <a:xfrm>
            <a:off x="7606935" y="3388600"/>
            <a:ext cx="564611" cy="48268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</a:t>
            </a:r>
          </a:p>
        </p:txBody>
      </p:sp>
      <p:sp>
        <p:nvSpPr>
          <p:cNvPr id="1028" name="四角形: 角を丸くする 1027">
            <a:extLst>
              <a:ext uri="{FF2B5EF4-FFF2-40B4-BE49-F238E27FC236}">
                <a16:creationId xmlns:a16="http://schemas.microsoft.com/office/drawing/2014/main" id="{2E8BBFE2-0566-0487-9BD1-2880BCE98854}"/>
              </a:ext>
            </a:extLst>
          </p:cNvPr>
          <p:cNvSpPr/>
          <p:nvPr/>
        </p:nvSpPr>
        <p:spPr bwMode="auto">
          <a:xfrm>
            <a:off x="7997412" y="3912765"/>
            <a:ext cx="564612" cy="359343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33F67874-FC0D-11F2-48CF-E7B8F62745C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flipH="1">
            <a:off x="8195300" y="4419600"/>
            <a:ext cx="43265" cy="52653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1C24E9-BDF9-18CA-2071-3E8D6C2242D5}"/>
              </a:ext>
            </a:extLst>
          </p:cNvPr>
          <p:cNvSpPr txBox="1"/>
          <p:nvPr/>
        </p:nvSpPr>
        <p:spPr>
          <a:xfrm>
            <a:off x="2023575" y="4929637"/>
            <a:ext cx="39262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編集ボタンは管理者</a:t>
            </a:r>
            <a:r>
              <a:rPr lang="en-US" altLang="ja-JP">
                <a:ea typeface="游ゴシック"/>
              </a:rPr>
              <a:t>(Admin)</a:t>
            </a:r>
            <a:r>
              <a:rPr lang="ja-JP" altLang="en-US">
                <a:ea typeface="游ゴシック"/>
              </a:rPr>
              <a:t>のみ表示される。</a:t>
            </a:r>
            <a:endParaRPr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50DC5F9-92B1-CABA-2B53-0C5481F838E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 bwMode="auto">
          <a:xfrm>
            <a:off x="3816877" y="2645022"/>
            <a:ext cx="169838" cy="228461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3F2677-9A49-9487-E02D-99432FEA62A7}"/>
              </a:ext>
            </a:extLst>
          </p:cNvPr>
          <p:cNvSpPr txBox="1"/>
          <p:nvPr/>
        </p:nvSpPr>
        <p:spPr>
          <a:xfrm>
            <a:off x="3111175" y="1750613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10</a:t>
            </a:r>
            <a:r>
              <a:rPr kumimoji="1" lang="ja-JP" altLang="en-US" sz="2400" b="1"/>
              <a:t>：</a:t>
            </a:r>
            <a:r>
              <a:rPr kumimoji="1" lang="en-US" altLang="ja-JP" sz="2400" b="1"/>
              <a:t>45</a:t>
            </a:r>
            <a:r>
              <a:rPr kumimoji="1" lang="en-US" altLang="ja-JP" sz="2400" b="1" spc="-300"/>
              <a:t> </a:t>
            </a:r>
            <a:r>
              <a:rPr lang="en-US" altLang="ja-JP" sz="1200" b="1"/>
              <a:t>45</a:t>
            </a:r>
            <a:endParaRPr kumimoji="1" lang="ja-JP" altLang="en-US" sz="1200" b="1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3DD1704-DABA-A755-0A77-5E54C55EF283}"/>
              </a:ext>
            </a:extLst>
          </p:cNvPr>
          <p:cNvSpPr/>
          <p:nvPr/>
        </p:nvSpPr>
        <p:spPr bwMode="auto">
          <a:xfrm>
            <a:off x="3243251" y="2339554"/>
            <a:ext cx="1147251" cy="305468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編集する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5067D6E-613E-C6D8-5F77-CE1AC51332A3}"/>
              </a:ext>
            </a:extLst>
          </p:cNvPr>
          <p:cNvSpPr/>
          <p:nvPr/>
        </p:nvSpPr>
        <p:spPr bwMode="auto">
          <a:xfrm>
            <a:off x="3486761" y="3729439"/>
            <a:ext cx="723419" cy="28368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3B45A81-9998-F445-E65F-2EAD76908A33}"/>
              </a:ext>
            </a:extLst>
          </p:cNvPr>
          <p:cNvSpPr/>
          <p:nvPr/>
        </p:nvSpPr>
        <p:spPr bwMode="auto">
          <a:xfrm>
            <a:off x="3082282" y="2892431"/>
            <a:ext cx="1469190" cy="408757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社員一覧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467A854-9A0F-9945-FFBB-2F04262E91F0}"/>
              </a:ext>
            </a:extLst>
          </p:cNvPr>
          <p:cNvSpPr/>
          <p:nvPr/>
        </p:nvSpPr>
        <p:spPr>
          <a:xfrm>
            <a:off x="3224152" y="2339554"/>
            <a:ext cx="1166350" cy="300975"/>
          </a:xfrm>
          <a:prstGeom prst="rect">
            <a:avLst/>
          </a:prstGeom>
          <a:solidFill>
            <a:srgbClr val="FF5050">
              <a:alpha val="54000"/>
            </a:srgb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76971C3-F641-DD4A-DC1B-8EA1C2B9579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10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85799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9C91E44-A392-305D-4646-50BD02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zh-TW" altLang="en-US">
                <a:ea typeface="ＭＳ Ｐゴシック"/>
                <a:cs typeface="Calibri Light"/>
              </a:rPr>
              <a:t>社員出勤表示機能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DCE398-E26C-3809-202C-E9A5BECC7CE1}"/>
              </a:ext>
            </a:extLst>
          </p:cNvPr>
          <p:cNvSpPr txBox="1"/>
          <p:nvPr/>
        </p:nvSpPr>
        <p:spPr>
          <a:xfrm>
            <a:off x="2173473" y="5186039"/>
            <a:ext cx="7845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各ユーザーの部署と名前、メールアドレスや出勤</a:t>
            </a:r>
            <a:r>
              <a:rPr lang="en-US" altLang="ja-JP">
                <a:ea typeface="游ゴシック"/>
              </a:rPr>
              <a:t>/</a:t>
            </a:r>
            <a:r>
              <a:rPr lang="ja-JP" altLang="en-US">
                <a:ea typeface="游ゴシック"/>
              </a:rPr>
              <a:t>休憩状況が確認できる。</a:t>
            </a:r>
            <a:endParaRPr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5ACB516-B1E3-CB56-327B-9FFC3F4016F8}"/>
              </a:ext>
            </a:extLst>
          </p:cNvPr>
          <p:cNvSpPr/>
          <p:nvPr/>
        </p:nvSpPr>
        <p:spPr bwMode="auto">
          <a:xfrm>
            <a:off x="264484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FFC124-EB4E-5C69-CE90-E63E7C37282D}"/>
              </a:ext>
            </a:extLst>
          </p:cNvPr>
          <p:cNvSpPr/>
          <p:nvPr/>
        </p:nvSpPr>
        <p:spPr bwMode="auto">
          <a:xfrm>
            <a:off x="285266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E732321-9E28-A8D4-E950-E091F3D27212}"/>
              </a:ext>
            </a:extLst>
          </p:cNvPr>
          <p:cNvSpPr/>
          <p:nvPr/>
        </p:nvSpPr>
        <p:spPr bwMode="auto">
          <a:xfrm>
            <a:off x="7089494" y="1213166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9EC5F71-E05E-4337-24EB-0A904533EC28}"/>
              </a:ext>
            </a:extLst>
          </p:cNvPr>
          <p:cNvSpPr/>
          <p:nvPr/>
        </p:nvSpPr>
        <p:spPr bwMode="auto">
          <a:xfrm>
            <a:off x="7297314" y="1504110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EA76CD7F-E875-C6A4-A6BE-531B04636DFE}"/>
              </a:ext>
            </a:extLst>
          </p:cNvPr>
          <p:cNvSpPr/>
          <p:nvPr/>
        </p:nvSpPr>
        <p:spPr>
          <a:xfrm>
            <a:off x="5452872" y="2523294"/>
            <a:ext cx="1286255" cy="1009761"/>
          </a:xfrm>
          <a:prstGeom prst="rightArrow">
            <a:avLst>
              <a:gd name="adj1" fmla="val 4324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33F67874-FC0D-11F2-48CF-E7B8F62745C8}"/>
              </a:ext>
            </a:extLst>
          </p:cNvPr>
          <p:cNvCxnSpPr>
            <a:cxnSpLocks/>
            <a:endCxn id="20" idx="0"/>
          </p:cNvCxnSpPr>
          <p:nvPr/>
        </p:nvCxnSpPr>
        <p:spPr bwMode="auto">
          <a:xfrm flipH="1">
            <a:off x="6096000" y="3845859"/>
            <a:ext cx="1376082" cy="134018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71C8254B-CC15-732F-36AF-FFB82C6F2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11" b="12483"/>
          <a:stretch/>
        </p:blipFill>
        <p:spPr>
          <a:xfrm>
            <a:off x="7472082" y="1661790"/>
            <a:ext cx="1600201" cy="2250767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246BFC8-D52D-73B4-4127-36AFC70129AC}"/>
              </a:ext>
            </a:extLst>
          </p:cNvPr>
          <p:cNvSpPr/>
          <p:nvPr/>
        </p:nvSpPr>
        <p:spPr bwMode="auto">
          <a:xfrm>
            <a:off x="7902634" y="3958873"/>
            <a:ext cx="723419" cy="28368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9FB0E-1DF9-01D1-1CA7-E7DE217C907A}"/>
              </a:ext>
            </a:extLst>
          </p:cNvPr>
          <p:cNvSpPr txBox="1"/>
          <p:nvPr/>
        </p:nvSpPr>
        <p:spPr>
          <a:xfrm>
            <a:off x="3087933" y="180224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/>
              <a:t>10</a:t>
            </a:r>
            <a:r>
              <a:rPr kumimoji="1" lang="ja-JP" altLang="en-US" sz="2400" b="1"/>
              <a:t>：</a:t>
            </a:r>
            <a:r>
              <a:rPr kumimoji="1" lang="en-US" altLang="ja-JP" sz="2400" b="1"/>
              <a:t>45</a:t>
            </a:r>
            <a:r>
              <a:rPr kumimoji="1" lang="en-US" altLang="ja-JP" sz="2400" b="1" spc="-300"/>
              <a:t> </a:t>
            </a:r>
            <a:r>
              <a:rPr lang="en-US" altLang="ja-JP" sz="1200" b="1"/>
              <a:t>45</a:t>
            </a:r>
            <a:endParaRPr kumimoji="1" lang="ja-JP" altLang="en-US" sz="1200" b="1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23F6750-093E-E51A-3C1A-C14B460FA61B}"/>
              </a:ext>
            </a:extLst>
          </p:cNvPr>
          <p:cNvSpPr/>
          <p:nvPr/>
        </p:nvSpPr>
        <p:spPr bwMode="auto">
          <a:xfrm>
            <a:off x="3823409" y="2570459"/>
            <a:ext cx="752778" cy="36968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休憩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5E79202-2DFF-443F-82FE-EFD22C742D73}"/>
              </a:ext>
            </a:extLst>
          </p:cNvPr>
          <p:cNvSpPr/>
          <p:nvPr/>
        </p:nvSpPr>
        <p:spPr bwMode="auto">
          <a:xfrm>
            <a:off x="3463519" y="3781074"/>
            <a:ext cx="723419" cy="283685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戻る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D22ECF2-BC2D-2E44-B734-E63C33F5C84C}"/>
              </a:ext>
            </a:extLst>
          </p:cNvPr>
          <p:cNvSpPr/>
          <p:nvPr/>
        </p:nvSpPr>
        <p:spPr bwMode="auto">
          <a:xfrm>
            <a:off x="3044920" y="2570459"/>
            <a:ext cx="746266" cy="36968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出退勤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54D6F36-2D00-CE85-D0A8-1F3EFAD0E5F0}"/>
              </a:ext>
            </a:extLst>
          </p:cNvPr>
          <p:cNvSpPr/>
          <p:nvPr/>
        </p:nvSpPr>
        <p:spPr bwMode="auto">
          <a:xfrm>
            <a:off x="3071385" y="3068238"/>
            <a:ext cx="1469190" cy="408757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>
                <a:solidFill>
                  <a:schemeClr val="tx1"/>
                </a:solidFill>
                <a:latin typeface="游ゴシック"/>
                <a:ea typeface="游ゴシック"/>
              </a:rPr>
              <a:t>社員一覧</a:t>
            </a:r>
          </a:p>
        </p:txBody>
      </p:sp>
      <p:sp>
        <p:nvSpPr>
          <p:cNvPr id="10" name="スライド番号プレースホルダー 1">
            <a:extLst>
              <a:ext uri="{FF2B5EF4-FFF2-40B4-BE49-F238E27FC236}">
                <a16:creationId xmlns:a16="http://schemas.microsoft.com/office/drawing/2014/main" id="{81C22B7C-367C-8E1F-EB6F-58B21D7B8BD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11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4253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276607-EC86-BA52-7ADD-723864BB0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430"/>
              </p:ext>
            </p:extLst>
          </p:nvPr>
        </p:nvGraphicFramePr>
        <p:xfrm>
          <a:off x="1198099" y="1090948"/>
          <a:ext cx="9795804" cy="38075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2838">
                  <a:extLst>
                    <a:ext uri="{9D8B030D-6E8A-4147-A177-3AD203B41FA5}">
                      <a16:colId xmlns:a16="http://schemas.microsoft.com/office/drawing/2014/main" val="289165208"/>
                    </a:ext>
                  </a:extLst>
                </a:gridCol>
                <a:gridCol w="7332966">
                  <a:extLst>
                    <a:ext uri="{9D8B030D-6E8A-4147-A177-3AD203B41FA5}">
                      <a16:colId xmlns:a16="http://schemas.microsoft.com/office/drawing/2014/main" val="1949327489"/>
                    </a:ext>
                  </a:extLst>
                </a:gridCol>
              </a:tblGrid>
              <a:tr h="65868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モジュール名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23079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時計</a:t>
                      </a:r>
                      <a:r>
                        <a:rPr kumimoji="1"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ホーム画面、出勤報告画面等にWEB時計を追加する機能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1688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日報記入</a:t>
                      </a: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機能</a:t>
                      </a:r>
                      <a:endParaRPr lang="ja-JP" sz="1800" b="0" i="0" u="none" strike="noStrike" baseline="0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日報を記入する機能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681629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週報記入</a:t>
                      </a: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機能</a:t>
                      </a:r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週報を記入する機能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93504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遅延証明書提出画面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遅延証明書提出ができる機能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67000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マイアカウント表示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マイアカウントの情報を提示する機能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34946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多言語対応機能</a:t>
                      </a:r>
                      <a:endParaRPr lang="ja-JP" sz="1800" b="0" i="0" u="none" strike="noStrike" baseline="0" noProof="0">
                        <a:solidFill>
                          <a:srgbClr val="000000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/>
                        <a:t>多言語に対応させる機能</a:t>
                      </a:r>
                      <a:endParaRPr kumimoji="1"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611424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ja-JP" altLang="en-US" sz="1800" b="0" i="0" u="none" strike="noStrike" baseline="0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ユーザーサポート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よくある質問や問題を管理者に質問できる機能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082507"/>
                  </a:ext>
                </a:extLst>
              </a:tr>
            </a:tbl>
          </a:graphicData>
        </a:graphic>
      </p:graphicFrame>
      <p:sp>
        <p:nvSpPr>
          <p:cNvPr id="8" name="タイトル 1">
            <a:extLst>
              <a:ext uri="{FF2B5EF4-FFF2-40B4-BE49-F238E27FC236}">
                <a16:creationId xmlns:a16="http://schemas.microsoft.com/office/drawing/2014/main" id="{23644BF9-7C4A-F8F0-349C-3B0A331159E2}"/>
              </a:ext>
            </a:extLst>
          </p:cNvPr>
          <p:cNvSpPr txBox="1">
            <a:spLocks/>
          </p:cNvSpPr>
          <p:nvPr/>
        </p:nvSpPr>
        <p:spPr bwMode="gray">
          <a:xfrm>
            <a:off x="1661169" y="97393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>
                <a:ea typeface="ＭＳ Ｐゴシック"/>
                <a:cs typeface="Calibri Light"/>
              </a:rPr>
              <a:t>追加見込みの機能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F0F6F3-AE3F-890E-4627-356A79D4D30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12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76157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839D6EC-9932-3505-84FC-ECAA0959B14B}"/>
              </a:ext>
            </a:extLst>
          </p:cNvPr>
          <p:cNvGrpSpPr/>
          <p:nvPr/>
        </p:nvGrpSpPr>
        <p:grpSpPr>
          <a:xfrm>
            <a:off x="5412431" y="3949580"/>
            <a:ext cx="1696557" cy="2567761"/>
            <a:chOff x="5895651" y="3947058"/>
            <a:chExt cx="1845521" cy="2793220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8E1AF4C1-1A2C-2946-D098-D173DF1FD6BD}"/>
                </a:ext>
              </a:extLst>
            </p:cNvPr>
            <p:cNvGrpSpPr/>
            <p:nvPr/>
          </p:nvGrpSpPr>
          <p:grpSpPr>
            <a:xfrm>
              <a:off x="5895651" y="3947058"/>
              <a:ext cx="1845521" cy="2793220"/>
              <a:chOff x="5895651" y="3947058"/>
              <a:chExt cx="1845521" cy="2793220"/>
            </a:xfrm>
          </p:grpSpPr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6B73A776-59D5-9A08-2026-1D1F49D0E141}"/>
                  </a:ext>
                </a:extLst>
              </p:cNvPr>
              <p:cNvSpPr/>
              <p:nvPr/>
            </p:nvSpPr>
            <p:spPr bwMode="auto">
              <a:xfrm>
                <a:off x="5895651" y="3947058"/>
                <a:ext cx="1845521" cy="2793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45ABBE1-EA7E-E96B-E5B7-05133EA935CD}"/>
                  </a:ext>
                </a:extLst>
              </p:cNvPr>
              <p:cNvSpPr/>
              <p:nvPr/>
            </p:nvSpPr>
            <p:spPr bwMode="auto">
              <a:xfrm>
                <a:off x="6103472" y="4180902"/>
                <a:ext cx="1445789" cy="23174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E91C242D-E0FE-026E-CB6D-6893F264CDA8}"/>
                  </a:ext>
                </a:extLst>
              </p:cNvPr>
              <p:cNvSpPr/>
              <p:nvPr/>
            </p:nvSpPr>
            <p:spPr bwMode="auto">
              <a:xfrm>
                <a:off x="6601701" y="6182671"/>
                <a:ext cx="449328" cy="285971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戻る</a:t>
                </a:r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405D5436-BD99-B232-035D-2E249400D0A4}"/>
                  </a:ext>
                </a:extLst>
              </p:cNvPr>
              <p:cNvSpPr/>
              <p:nvPr/>
            </p:nvSpPr>
            <p:spPr bwMode="auto">
              <a:xfrm>
                <a:off x="6868431" y="5779765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休憩終了</a:t>
                </a:r>
              </a:p>
            </p:txBody>
          </p:sp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5D73B6B3-1620-C32B-E9C8-F439B6B55B9E}"/>
                  </a:ext>
                </a:extLst>
              </p:cNvPr>
              <p:cNvSpPr/>
              <p:nvPr/>
            </p:nvSpPr>
            <p:spPr bwMode="auto">
              <a:xfrm>
                <a:off x="6853347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休憩開始</a:t>
                </a:r>
              </a:p>
            </p:txBody>
          </p:sp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B5598E5D-385B-B21A-B889-CB4E56B2BD56}"/>
                  </a:ext>
                </a:extLst>
              </p:cNvPr>
              <p:cNvSpPr/>
              <p:nvPr/>
            </p:nvSpPr>
            <p:spPr bwMode="auto">
              <a:xfrm>
                <a:off x="6322939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出勤</a:t>
                </a:r>
              </a:p>
            </p:txBody>
          </p:sp>
          <p:sp>
            <p:nvSpPr>
              <p:cNvPr id="104" name="四角形: 角を丸くする 103">
                <a:extLst>
                  <a:ext uri="{FF2B5EF4-FFF2-40B4-BE49-F238E27FC236}">
                    <a16:creationId xmlns:a16="http://schemas.microsoft.com/office/drawing/2014/main" id="{C57864FD-DD33-BC22-303A-3204E5025257}"/>
                  </a:ext>
                </a:extLst>
              </p:cNvPr>
              <p:cNvSpPr/>
              <p:nvPr/>
            </p:nvSpPr>
            <p:spPr bwMode="auto">
              <a:xfrm>
                <a:off x="6329773" y="5786026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退勤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F6614493-E25A-D6BB-F622-A32210D6153B}"/>
                  </a:ext>
                </a:extLst>
              </p:cNvPr>
              <p:cNvGrpSpPr/>
              <p:nvPr/>
            </p:nvGrpSpPr>
            <p:grpSpPr>
              <a:xfrm>
                <a:off x="6219087" y="4172638"/>
                <a:ext cx="1145561" cy="961995"/>
                <a:chOff x="7440643" y="1565646"/>
                <a:chExt cx="1722161" cy="1446200"/>
              </a:xfrm>
            </p:grpSpPr>
            <p:pic>
              <p:nvPicPr>
                <p:cNvPr id="86" name="Picture 2" descr="スケジュールが書かれたカレンダーのイラスト | かわいいフリー素材集 いらすとや">
                  <a:extLst>
                    <a:ext uri="{FF2B5EF4-FFF2-40B4-BE49-F238E27FC236}">
                      <a16:creationId xmlns:a16="http://schemas.microsoft.com/office/drawing/2014/main" id="{B333854A-C172-C102-22F1-49272DFFD2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43" y="1565646"/>
                  <a:ext cx="1722161" cy="1446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C522EB9E-26D5-2662-37C1-FB8E0BBC602C}"/>
                    </a:ext>
                  </a:extLst>
                </p:cNvPr>
                <p:cNvSpPr/>
                <p:nvPr/>
              </p:nvSpPr>
              <p:spPr>
                <a:xfrm>
                  <a:off x="8010051" y="2104571"/>
                  <a:ext cx="185682" cy="184175"/>
                </a:xfrm>
                <a:prstGeom prst="rect">
                  <a:avLst/>
                </a:prstGeom>
                <a:solidFill>
                  <a:srgbClr val="FF0000">
                    <a:alpha val="31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07BF0A-C9DD-5588-D3B3-6493FCCA5018}"/>
                  </a:ext>
                </a:extLst>
              </p:cNvPr>
              <p:cNvSpPr txBox="1"/>
              <p:nvPr/>
            </p:nvSpPr>
            <p:spPr>
              <a:xfrm>
                <a:off x="6089183" y="5000235"/>
                <a:ext cx="1228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/>
                  <a:t>10</a:t>
                </a:r>
                <a:r>
                  <a:rPr kumimoji="1" lang="ja-JP" altLang="en-US" b="1"/>
                  <a:t>：</a:t>
                </a:r>
                <a:r>
                  <a:rPr kumimoji="1" lang="en-US" altLang="ja-JP" b="1"/>
                  <a:t>45</a:t>
                </a:r>
                <a:r>
                  <a:rPr kumimoji="1" lang="en-US" altLang="ja-JP" b="1" spc="-300"/>
                  <a:t> </a:t>
                </a:r>
                <a:r>
                  <a:rPr lang="en-US" altLang="ja-JP" sz="1050" b="1"/>
                  <a:t>45</a:t>
                </a:r>
                <a:endParaRPr kumimoji="1" lang="ja-JP" altLang="en-US" sz="1050" b="1"/>
              </a:p>
            </p:txBody>
          </p:sp>
        </p:grpSp>
        <p:sp>
          <p:nvSpPr>
            <p:cNvPr id="89" name="二等辺三角形 88">
              <a:extLst>
                <a:ext uri="{FF2B5EF4-FFF2-40B4-BE49-F238E27FC236}">
                  <a16:creationId xmlns:a16="http://schemas.microsoft.com/office/drawing/2014/main" id="{37FAC5DC-5669-1926-E7EC-7C830AB03644}"/>
                </a:ext>
              </a:extLst>
            </p:cNvPr>
            <p:cNvSpPr/>
            <p:nvPr/>
          </p:nvSpPr>
          <p:spPr>
            <a:xfrm rot="10800000">
              <a:off x="7210286" y="5182104"/>
              <a:ext cx="127864" cy="1000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B607EED-B7C2-DDD1-0C61-0AD88F3B6BDE}"/>
              </a:ext>
            </a:extLst>
          </p:cNvPr>
          <p:cNvGrpSpPr/>
          <p:nvPr/>
        </p:nvGrpSpPr>
        <p:grpSpPr>
          <a:xfrm>
            <a:off x="2422587" y="805375"/>
            <a:ext cx="1834401" cy="2776390"/>
            <a:chOff x="2678637" y="805374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78637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86458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954806" y="12451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01A31375-C0DB-8807-58D5-01CB16C38DAF}"/>
                </a:ext>
              </a:extLst>
            </p:cNvPr>
            <p:cNvSpPr/>
            <p:nvPr/>
          </p:nvSpPr>
          <p:spPr bwMode="auto">
            <a:xfrm>
              <a:off x="3213349" y="1801445"/>
              <a:ext cx="897817" cy="314082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編集する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330392" y="3223931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925913" y="2386923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9696FB8-EA42-002A-0099-9A9006B90931}"/>
              </a:ext>
            </a:extLst>
          </p:cNvPr>
          <p:cNvGrpSpPr/>
          <p:nvPr/>
        </p:nvGrpSpPr>
        <p:grpSpPr>
          <a:xfrm>
            <a:off x="4616138" y="805375"/>
            <a:ext cx="1834401" cy="2776390"/>
            <a:chOff x="5158900" y="805374"/>
            <a:chExt cx="1995468" cy="3020167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2AC11F7-9D50-F594-1763-218A06B0F980}"/>
                </a:ext>
              </a:extLst>
            </p:cNvPr>
            <p:cNvSpPr/>
            <p:nvPr/>
          </p:nvSpPr>
          <p:spPr bwMode="auto">
            <a:xfrm>
              <a:off x="5158900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F12D17-8FEB-E692-5F5F-11A9BDFB14E9}"/>
                </a:ext>
              </a:extLst>
            </p:cNvPr>
            <p:cNvSpPr/>
            <p:nvPr/>
          </p:nvSpPr>
          <p:spPr bwMode="auto">
            <a:xfrm>
              <a:off x="5366721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3769C61A-B731-35DB-5015-BD43F4E5D6CF}"/>
                </a:ext>
              </a:extLst>
            </p:cNvPr>
            <p:cNvSpPr/>
            <p:nvPr/>
          </p:nvSpPr>
          <p:spPr>
            <a:xfrm>
              <a:off x="5432027" y="1170148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山田 </a:t>
              </a:r>
              <a:r>
                <a:rPr lang="ja-JP" altLang="en-US" sz="1400">
                  <a:solidFill>
                    <a:schemeClr val="tx1"/>
                  </a:solidFill>
                </a:rPr>
                <a:t>達成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A59FBD7-F10F-81BA-AB82-BC8BBC3E5658}"/>
                </a:ext>
              </a:extLst>
            </p:cNvPr>
            <p:cNvSpPr/>
            <p:nvPr/>
          </p:nvSpPr>
          <p:spPr>
            <a:xfrm>
              <a:off x="5432027" y="1576700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パトリアルカ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FF78591-0C6E-E984-937A-D2BD5A140D5D}"/>
                </a:ext>
              </a:extLst>
            </p:cNvPr>
            <p:cNvSpPr/>
            <p:nvPr/>
          </p:nvSpPr>
          <p:spPr>
            <a:xfrm>
              <a:off x="5432027" y="1978009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三嶋 崇愛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E2598321-C1A5-1C0D-11F9-D0A497BB5524}"/>
                </a:ext>
              </a:extLst>
            </p:cNvPr>
            <p:cNvSpPr/>
            <p:nvPr/>
          </p:nvSpPr>
          <p:spPr>
            <a:xfrm>
              <a:off x="5432027" y="2384561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児玉 俊輔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2B5871E-F3F8-0693-C04B-83944166F1AB}"/>
                </a:ext>
              </a:extLst>
            </p:cNvPr>
            <p:cNvSpPr/>
            <p:nvPr/>
          </p:nvSpPr>
          <p:spPr>
            <a:xfrm>
              <a:off x="5432027" y="2789503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大山 力輝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2C4EA0B-5151-58F3-8690-B82F59F276AC}"/>
                </a:ext>
              </a:extLst>
            </p:cNvPr>
            <p:cNvSpPr/>
            <p:nvPr/>
          </p:nvSpPr>
          <p:spPr>
            <a:xfrm>
              <a:off x="5432027" y="3196055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田邉 拓己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64C44BD-2C6C-EA43-ADEE-98FBA93C53DB}"/>
              </a:ext>
            </a:extLst>
          </p:cNvPr>
          <p:cNvGrpSpPr/>
          <p:nvPr/>
        </p:nvGrpSpPr>
        <p:grpSpPr>
          <a:xfrm>
            <a:off x="6836016" y="812229"/>
            <a:ext cx="1834401" cy="2776390"/>
            <a:chOff x="7672404" y="812228"/>
            <a:chExt cx="1995468" cy="3020167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4C770BB-BED7-2B70-F9C5-062A2F23C098}"/>
                </a:ext>
              </a:extLst>
            </p:cNvPr>
            <p:cNvSpPr/>
            <p:nvPr/>
          </p:nvSpPr>
          <p:spPr bwMode="auto">
            <a:xfrm>
              <a:off x="7672404" y="812228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5786CDE-67D5-54B5-5577-F06618EB8D72}"/>
                </a:ext>
              </a:extLst>
            </p:cNvPr>
            <p:cNvSpPr/>
            <p:nvPr/>
          </p:nvSpPr>
          <p:spPr bwMode="auto">
            <a:xfrm>
              <a:off x="7880225" y="1084731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88EB153F-AACE-2569-DB0B-06F392FB8598}"/>
                </a:ext>
              </a:extLst>
            </p:cNvPr>
            <p:cNvSpPr/>
            <p:nvPr/>
          </p:nvSpPr>
          <p:spPr bwMode="auto">
            <a:xfrm>
              <a:off x="7980367" y="2000365"/>
              <a:ext cx="1407895" cy="381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F96A363-DAA7-9F35-53D0-0A2B062D80B2}"/>
                </a:ext>
              </a:extLst>
            </p:cNvPr>
            <p:cNvSpPr txBox="1"/>
            <p:nvPr/>
          </p:nvSpPr>
          <p:spPr>
            <a:xfrm>
              <a:off x="7910184" y="1263461"/>
              <a:ext cx="1580189" cy="50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400" b="1"/>
                <a:t>45</a:t>
              </a:r>
              <a:endParaRPr kumimoji="1" lang="ja-JP" altLang="en-US" sz="1400" b="1"/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92F28632-BC9C-D2B3-74DE-13B40B52DCE3}"/>
                </a:ext>
              </a:extLst>
            </p:cNvPr>
            <p:cNvSpPr/>
            <p:nvPr/>
          </p:nvSpPr>
          <p:spPr bwMode="auto">
            <a:xfrm>
              <a:off x="8326449" y="3131441"/>
              <a:ext cx="747658" cy="29319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>
                  <a:solidFill>
                    <a:schemeClr val="tx1"/>
                  </a:solidFill>
                  <a:latin typeface="+mn-ea"/>
                </a:rPr>
                <a:t>OK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2D29AC0-D676-A1F9-8218-80B7FBED1230}"/>
              </a:ext>
            </a:extLst>
          </p:cNvPr>
          <p:cNvGrpSpPr/>
          <p:nvPr/>
        </p:nvGrpSpPr>
        <p:grpSpPr>
          <a:xfrm>
            <a:off x="230375" y="805375"/>
            <a:ext cx="1834401" cy="2776390"/>
            <a:chOff x="230375" y="805374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230375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438196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816611" y="3141096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57978" y="1219301"/>
              <a:ext cx="136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79062" y="2261915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409417" y="2241310"/>
              <a:ext cx="828631" cy="25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421229" y="1878685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77000" y="1920878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822350" y="2691733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2B3FE-3392-DAC3-71CF-CB1B8EF7987F}"/>
                </a:ext>
              </a:extLst>
            </p:cNvPr>
            <p:cNvSpPr txBox="1"/>
            <p:nvPr/>
          </p:nvSpPr>
          <p:spPr>
            <a:xfrm>
              <a:off x="427434" y="2472659"/>
              <a:ext cx="1674352" cy="21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管理者用</a:t>
            </a:r>
            <a:r>
              <a:rPr lang="en-US" altLang="ja-JP" b="1"/>
              <a:t>)</a:t>
            </a:r>
            <a:endParaRPr lang="ja-JP" altLang="en-US" b="1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F075BA5C-4276-45E4-BCCD-1B67F7E0855F}"/>
              </a:ext>
            </a:extLst>
          </p:cNvPr>
          <p:cNvCxnSpPr>
            <a:cxnSpLocks/>
            <a:stCxn id="58" idx="2"/>
            <a:endCxn id="86" idx="0"/>
          </p:cNvCxnSpPr>
          <p:nvPr/>
        </p:nvCxnSpPr>
        <p:spPr bwMode="auto">
          <a:xfrm>
            <a:off x="5525723" y="3359333"/>
            <a:ext cx="710585" cy="79761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F632BFF-9632-3A14-EC1B-26D9A6FF62D2}"/>
              </a:ext>
            </a:extLst>
          </p:cNvPr>
          <p:cNvGrpSpPr/>
          <p:nvPr/>
        </p:nvGrpSpPr>
        <p:grpSpPr>
          <a:xfrm>
            <a:off x="1344576" y="3949580"/>
            <a:ext cx="1696557" cy="2567761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AB78B4D-777E-EEA2-2C1C-4B61EA3145D2}"/>
              </a:ext>
            </a:extLst>
          </p:cNvPr>
          <p:cNvCxnSpPr>
            <a:cxnSpLocks/>
            <a:stCxn id="34" idx="2"/>
            <a:endCxn id="119" idx="0"/>
          </p:cNvCxnSpPr>
          <p:nvPr/>
        </p:nvCxnSpPr>
        <p:spPr bwMode="auto">
          <a:xfrm flipH="1">
            <a:off x="2198068" y="2635031"/>
            <a:ext cx="1127137" cy="15885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2853E838-EF4A-B43F-362A-B8DD5F655D37}"/>
              </a:ext>
            </a:extLst>
          </p:cNvPr>
          <p:cNvCxnSpPr>
            <a:cxnSpLocks/>
            <a:stCxn id="103" idx="0"/>
            <a:endCxn id="35" idx="2"/>
          </p:cNvCxnSpPr>
          <p:nvPr/>
        </p:nvCxnSpPr>
        <p:spPr bwMode="auto">
          <a:xfrm flipV="1">
            <a:off x="6011761" y="2254784"/>
            <a:ext cx="1754488" cy="299938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C216F09-F5EC-CBAD-579C-A1B13514097D}"/>
              </a:ext>
            </a:extLst>
          </p:cNvPr>
          <p:cNvCxnSpPr>
            <a:cxnSpLocks/>
            <a:stCxn id="124" idx="3"/>
            <a:endCxn id="8" idx="1"/>
          </p:cNvCxnSpPr>
          <p:nvPr/>
        </p:nvCxnSpPr>
        <p:spPr bwMode="auto">
          <a:xfrm flipV="1">
            <a:off x="1533774" y="2207608"/>
            <a:ext cx="1079859" cy="48072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7340786" y="4119467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7340785" y="4630427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7340785" y="5192135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74BA08-EF7C-4412-2292-086534113527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 bwMode="auto">
          <a:xfrm>
            <a:off x="7766249" y="2254784"/>
            <a:ext cx="220862" cy="186468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13</a:t>
            </a:fld>
            <a:endParaRPr lang="ja-JP" altLang="en-US" sz="120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8D7A776A-BBB6-2FF4-A2ED-82BCFCC2CA23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 bwMode="auto">
          <a:xfrm>
            <a:off x="3739487" y="1865412"/>
            <a:ext cx="1067697" cy="34219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2102179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432922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6558659" y="6835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1021812" y="3903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5065019" y="39059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5FCCE285-CAF2-9A34-1728-8627B91E7082}"/>
              </a:ext>
            </a:extLst>
          </p:cNvPr>
          <p:cNvSpPr txBox="1"/>
          <p:nvPr/>
        </p:nvSpPr>
        <p:spPr>
          <a:xfrm>
            <a:off x="8625911" y="930724"/>
            <a:ext cx="3562540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/>
              <a:t>①</a:t>
            </a:r>
            <a:r>
              <a:rPr lang="en-US" altLang="ja-JP" sz="1400"/>
              <a:t>ID</a:t>
            </a:r>
            <a:r>
              <a:rPr lang="ja-JP" altLang="en-US" sz="1400"/>
              <a:t>とパスワードを入力後、</a:t>
            </a:r>
            <a:br>
              <a:rPr lang="en-US" altLang="ja-JP" sz="1400"/>
            </a:br>
            <a:r>
              <a:rPr lang="ja-JP" altLang="en-US" sz="1400"/>
              <a:t>　「ログイン」ボタンを押して➁に遷移。</a:t>
            </a:r>
            <a:endParaRPr lang="en-US" altLang="ja-JP" sz="1400"/>
          </a:p>
          <a:p>
            <a:br>
              <a:rPr lang="en-US" altLang="ja-JP" sz="1400"/>
            </a:br>
            <a:r>
              <a:rPr lang="ja-JP" altLang="en-US" sz="1400">
                <a:ea typeface="游ゴシック"/>
              </a:rPr>
              <a:t>➁「社員一覧」ボタンを押すことで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➂に遷移。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「編集する」ボタンを押すことで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➃に遷移。</a:t>
            </a:r>
            <a:endParaRPr lang="en-US" altLang="ja-JP" sz="1400">
              <a:ea typeface="游ゴシック"/>
            </a:endParaRPr>
          </a:p>
          <a:p>
            <a:r>
              <a:rPr lang="ja-JP" altLang="en-US" sz="1400"/>
              <a:t>　「戻る」ボタンを押すことで①に戻る。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➂「戻る」ボタンを押すことで➁に戻る。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➃「社員名」ボタンを押すことで</a:t>
            </a:r>
            <a:endParaRPr lang="en-US" altLang="ja-JP" sz="1400"/>
          </a:p>
          <a:p>
            <a:r>
              <a:rPr lang="ja-JP" altLang="en-US" sz="1400"/>
              <a:t>　➄に遷移。</a:t>
            </a:r>
            <a:endParaRPr lang="en-US" altLang="ja-JP" sz="1400"/>
          </a:p>
          <a:p>
            <a:endParaRPr lang="en-US" altLang="ja-JP" sz="1400"/>
          </a:p>
          <a:p>
            <a:endParaRPr lang="en-US" altLang="ja-JP" sz="1400"/>
          </a:p>
          <a:p>
            <a:r>
              <a:rPr lang="ja-JP" altLang="en-US" sz="1400">
                <a:ea typeface="游ゴシック"/>
              </a:rPr>
              <a:t>➄「出勤</a:t>
            </a:r>
            <a:r>
              <a:rPr lang="en-US" altLang="ja-JP" sz="1400">
                <a:ea typeface="游ゴシック"/>
              </a:rPr>
              <a:t>/</a:t>
            </a:r>
            <a:r>
              <a:rPr lang="ja-JP" altLang="en-US" sz="1400">
                <a:ea typeface="游ゴシック"/>
              </a:rPr>
              <a:t>退勤</a:t>
            </a:r>
            <a:r>
              <a:rPr lang="en-US" altLang="ja-JP" sz="1400">
                <a:ea typeface="游ゴシック"/>
              </a:rPr>
              <a:t>/</a:t>
            </a:r>
            <a:r>
              <a:rPr lang="ja-JP" altLang="en-US" sz="1400">
                <a:ea typeface="游ゴシック"/>
              </a:rPr>
              <a:t>休憩開始</a:t>
            </a:r>
            <a:r>
              <a:rPr lang="en-US" altLang="ja-JP" sz="1400">
                <a:ea typeface="游ゴシック"/>
              </a:rPr>
              <a:t>/</a:t>
            </a:r>
            <a:r>
              <a:rPr lang="ja-JP" altLang="en-US" sz="1400">
                <a:ea typeface="游ゴシック"/>
              </a:rPr>
              <a:t>休憩終了」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ボタンを押すことで➅に遷移。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　「戻る」ボタンを押すことで➃に戻る。</a:t>
            </a:r>
            <a:endParaRPr lang="en-US" altLang="ja-JP" sz="1400">
              <a:ea typeface="游ゴシック"/>
            </a:endParaRPr>
          </a:p>
          <a:p>
            <a:endParaRPr lang="en-US" altLang="ja-JP" sz="1400"/>
          </a:p>
          <a:p>
            <a:r>
              <a:rPr lang="ja-JP" altLang="en-US" sz="1400"/>
              <a:t>➅「</a:t>
            </a:r>
            <a:r>
              <a:rPr lang="en-US" altLang="ja-JP" sz="1400"/>
              <a:t>OK</a:t>
            </a:r>
            <a:r>
              <a:rPr lang="ja-JP" altLang="en-US" sz="1400"/>
              <a:t>」ボタンを押すことで➁に戻る。</a:t>
            </a:r>
            <a:endParaRPr lang="en-US" altLang="ja-JP" sz="140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3F5EABB-F533-FD06-1C89-369E90AC24A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1830098" y="3159109"/>
            <a:ext cx="1191637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1964BADF-9571-65D2-FC21-F6EBA40992BB}"/>
              </a:ext>
            </a:extLst>
          </p:cNvPr>
          <p:cNvCxnSpPr>
            <a:cxnSpLocks/>
          </p:cNvCxnSpPr>
          <p:nvPr/>
        </p:nvCxnSpPr>
        <p:spPr bwMode="auto">
          <a:xfrm flipV="1">
            <a:off x="2572509" y="3429000"/>
            <a:ext cx="759662" cy="262362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72CBCCF7-52F2-F750-FD4C-D22306F5DAF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56362" y="3359333"/>
            <a:ext cx="784368" cy="277685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959C43E7-4DE3-5184-6E0C-313FFEDB99B7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 bwMode="auto">
          <a:xfrm flipH="1" flipV="1">
            <a:off x="4050710" y="2207608"/>
            <a:ext cx="3386559" cy="87139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323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CB607EED-B7C2-DDD1-0C61-0AD88F3B6BDE}"/>
              </a:ext>
            </a:extLst>
          </p:cNvPr>
          <p:cNvGrpSpPr/>
          <p:nvPr/>
        </p:nvGrpSpPr>
        <p:grpSpPr>
          <a:xfrm>
            <a:off x="3933726" y="805699"/>
            <a:ext cx="1834401" cy="2776390"/>
            <a:chOff x="2678637" y="805374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78637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86458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954806" y="12451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01A31375-C0DB-8807-58D5-01CB16C38DAF}"/>
                </a:ext>
              </a:extLst>
            </p:cNvPr>
            <p:cNvSpPr/>
            <p:nvPr/>
          </p:nvSpPr>
          <p:spPr bwMode="auto">
            <a:xfrm>
              <a:off x="3213349" y="1801445"/>
              <a:ext cx="897817" cy="314082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編集する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330392" y="3223931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925913" y="2386923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19696FB8-EA42-002A-0099-9A9006B90931}"/>
              </a:ext>
            </a:extLst>
          </p:cNvPr>
          <p:cNvGrpSpPr/>
          <p:nvPr/>
        </p:nvGrpSpPr>
        <p:grpSpPr>
          <a:xfrm>
            <a:off x="246945" y="3892960"/>
            <a:ext cx="1834401" cy="2776390"/>
            <a:chOff x="5158900" y="805374"/>
            <a:chExt cx="1995468" cy="3020167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2AC11F7-9D50-F594-1763-218A06B0F980}"/>
                </a:ext>
              </a:extLst>
            </p:cNvPr>
            <p:cNvSpPr/>
            <p:nvPr/>
          </p:nvSpPr>
          <p:spPr bwMode="auto">
            <a:xfrm>
              <a:off x="5158900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F12D17-8FEB-E692-5F5F-11A9BDFB14E9}"/>
                </a:ext>
              </a:extLst>
            </p:cNvPr>
            <p:cNvSpPr/>
            <p:nvPr/>
          </p:nvSpPr>
          <p:spPr bwMode="auto">
            <a:xfrm>
              <a:off x="5366721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3769C61A-B731-35DB-5015-BD43F4E5D6CF}"/>
                </a:ext>
              </a:extLst>
            </p:cNvPr>
            <p:cNvSpPr/>
            <p:nvPr/>
          </p:nvSpPr>
          <p:spPr>
            <a:xfrm>
              <a:off x="5432027" y="1170148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山田 </a:t>
              </a:r>
              <a:r>
                <a:rPr lang="ja-JP" altLang="en-US" sz="1400">
                  <a:solidFill>
                    <a:schemeClr val="tx1"/>
                  </a:solidFill>
                </a:rPr>
                <a:t>達成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A59FBD7-F10F-81BA-AB82-BC8BBC3E5658}"/>
                </a:ext>
              </a:extLst>
            </p:cNvPr>
            <p:cNvSpPr/>
            <p:nvPr/>
          </p:nvSpPr>
          <p:spPr>
            <a:xfrm>
              <a:off x="5432027" y="1576700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パトリアルカ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FF78591-0C6E-E984-937A-D2BD5A140D5D}"/>
                </a:ext>
              </a:extLst>
            </p:cNvPr>
            <p:cNvSpPr/>
            <p:nvPr/>
          </p:nvSpPr>
          <p:spPr>
            <a:xfrm>
              <a:off x="5432027" y="1978009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三嶋 崇愛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E2598321-C1A5-1C0D-11F9-D0A497BB5524}"/>
                </a:ext>
              </a:extLst>
            </p:cNvPr>
            <p:cNvSpPr/>
            <p:nvPr/>
          </p:nvSpPr>
          <p:spPr>
            <a:xfrm>
              <a:off x="5432027" y="2384561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児玉 俊輔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2B5871E-F3F8-0693-C04B-83944166F1AB}"/>
                </a:ext>
              </a:extLst>
            </p:cNvPr>
            <p:cNvSpPr/>
            <p:nvPr/>
          </p:nvSpPr>
          <p:spPr>
            <a:xfrm>
              <a:off x="5432027" y="2789503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大山 力輝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2C4EA0B-5151-58F3-8690-B82F59F276AC}"/>
                </a:ext>
              </a:extLst>
            </p:cNvPr>
            <p:cNvSpPr/>
            <p:nvPr/>
          </p:nvSpPr>
          <p:spPr>
            <a:xfrm>
              <a:off x="5432027" y="3196055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田邉 拓己</a:t>
              </a:r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364C44BD-2C6C-EA43-ADEE-98FBA93C53DB}"/>
              </a:ext>
            </a:extLst>
          </p:cNvPr>
          <p:cNvGrpSpPr/>
          <p:nvPr/>
        </p:nvGrpSpPr>
        <p:grpSpPr>
          <a:xfrm>
            <a:off x="7973756" y="3955719"/>
            <a:ext cx="1834401" cy="2776390"/>
            <a:chOff x="7672404" y="812228"/>
            <a:chExt cx="1995468" cy="3020167"/>
          </a:xfrm>
        </p:grpSpPr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84C770BB-BED7-2B70-F9C5-062A2F23C098}"/>
                </a:ext>
              </a:extLst>
            </p:cNvPr>
            <p:cNvSpPr/>
            <p:nvPr/>
          </p:nvSpPr>
          <p:spPr bwMode="auto">
            <a:xfrm>
              <a:off x="7672404" y="812228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5786CDE-67D5-54B5-5577-F06618EB8D72}"/>
                </a:ext>
              </a:extLst>
            </p:cNvPr>
            <p:cNvSpPr/>
            <p:nvPr/>
          </p:nvSpPr>
          <p:spPr bwMode="auto">
            <a:xfrm>
              <a:off x="7880225" y="1084731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88EB153F-AACE-2569-DB0B-06F392FB8598}"/>
                </a:ext>
              </a:extLst>
            </p:cNvPr>
            <p:cNvSpPr/>
            <p:nvPr/>
          </p:nvSpPr>
          <p:spPr bwMode="auto">
            <a:xfrm>
              <a:off x="7980367" y="2000365"/>
              <a:ext cx="1407895" cy="38107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F96A363-DAA7-9F35-53D0-0A2B062D80B2}"/>
                </a:ext>
              </a:extLst>
            </p:cNvPr>
            <p:cNvSpPr txBox="1"/>
            <p:nvPr/>
          </p:nvSpPr>
          <p:spPr>
            <a:xfrm>
              <a:off x="7910184" y="1263461"/>
              <a:ext cx="1580189" cy="502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400" b="1"/>
                <a:t>45</a:t>
              </a:r>
              <a:endParaRPr kumimoji="1" lang="ja-JP" altLang="en-US" sz="1400" b="1"/>
            </a:p>
          </p:txBody>
        </p:sp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92F28632-BC9C-D2B3-74DE-13B40B52DCE3}"/>
                </a:ext>
              </a:extLst>
            </p:cNvPr>
            <p:cNvSpPr/>
            <p:nvPr/>
          </p:nvSpPr>
          <p:spPr bwMode="auto">
            <a:xfrm>
              <a:off x="8326449" y="3131441"/>
              <a:ext cx="747658" cy="29319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>
                  <a:solidFill>
                    <a:schemeClr val="tx1"/>
                  </a:solidFill>
                  <a:latin typeface="+mn-ea"/>
                </a:rPr>
                <a:t>OK</a:t>
              </a:r>
              <a:endParaRPr lang="ja-JP" altLang="en-US" sz="1400" b="1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A2D29AC0-D676-A1F9-8218-80B7FBED1230}"/>
              </a:ext>
            </a:extLst>
          </p:cNvPr>
          <p:cNvGrpSpPr/>
          <p:nvPr/>
        </p:nvGrpSpPr>
        <p:grpSpPr>
          <a:xfrm>
            <a:off x="230375" y="805375"/>
            <a:ext cx="1834401" cy="2776390"/>
            <a:chOff x="230375" y="805374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230375" y="805374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438196" y="1077877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816611" y="3141096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57978" y="1219301"/>
              <a:ext cx="1366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79062" y="2261915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409417" y="2241310"/>
              <a:ext cx="828631" cy="251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421229" y="1878685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77000" y="1920878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822350" y="2691733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D0B2B3FE-3392-DAC3-71CF-CB1B8EF7987F}"/>
                </a:ext>
              </a:extLst>
            </p:cNvPr>
            <p:cNvSpPr txBox="1"/>
            <p:nvPr/>
          </p:nvSpPr>
          <p:spPr>
            <a:xfrm>
              <a:off x="427434" y="2472659"/>
              <a:ext cx="1674352" cy="2176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管理者用</a:t>
            </a:r>
            <a:r>
              <a:rPr lang="en-US" altLang="ja-JP" b="1"/>
              <a:t>)</a:t>
            </a:r>
            <a:endParaRPr lang="ja-JP" altLang="en-US" b="1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F632BFF-9632-3A14-EC1B-26D9A6FF62D2}"/>
              </a:ext>
            </a:extLst>
          </p:cNvPr>
          <p:cNvGrpSpPr/>
          <p:nvPr/>
        </p:nvGrpSpPr>
        <p:grpSpPr>
          <a:xfrm>
            <a:off x="7989006" y="774031"/>
            <a:ext cx="1851170" cy="2801770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9894838" y="4153533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9894837" y="4664493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9894837" y="5226201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25911" y="63646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14</a:t>
            </a:fld>
            <a:endParaRPr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3576699" y="6912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-39970" y="37689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7564092" y="390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7634061" y="661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3525967" y="3893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➄</a:t>
            </a:r>
            <a:endParaRPr kumimoji="1" lang="ja-JP" altLang="en-US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F839D6EC-9932-3505-84FC-ECAA0959B14B}"/>
              </a:ext>
            </a:extLst>
          </p:cNvPr>
          <p:cNvGrpSpPr/>
          <p:nvPr/>
        </p:nvGrpSpPr>
        <p:grpSpPr>
          <a:xfrm>
            <a:off x="3901402" y="3942380"/>
            <a:ext cx="1834401" cy="2776390"/>
            <a:chOff x="5895651" y="3947058"/>
            <a:chExt cx="1845521" cy="2793220"/>
          </a:xfrm>
        </p:grpSpPr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8E1AF4C1-1A2C-2946-D098-D173DF1FD6BD}"/>
                </a:ext>
              </a:extLst>
            </p:cNvPr>
            <p:cNvGrpSpPr/>
            <p:nvPr/>
          </p:nvGrpSpPr>
          <p:grpSpPr>
            <a:xfrm>
              <a:off x="5895651" y="3947058"/>
              <a:ext cx="1845521" cy="2793220"/>
              <a:chOff x="5895651" y="3947058"/>
              <a:chExt cx="1845521" cy="2793220"/>
            </a:xfrm>
          </p:grpSpPr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6B73A776-59D5-9A08-2026-1D1F49D0E141}"/>
                  </a:ext>
                </a:extLst>
              </p:cNvPr>
              <p:cNvSpPr/>
              <p:nvPr/>
            </p:nvSpPr>
            <p:spPr bwMode="auto">
              <a:xfrm>
                <a:off x="5895651" y="3947058"/>
                <a:ext cx="1845521" cy="2793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45ABBE1-EA7E-E96B-E5B7-05133EA935CD}"/>
                  </a:ext>
                </a:extLst>
              </p:cNvPr>
              <p:cNvSpPr/>
              <p:nvPr/>
            </p:nvSpPr>
            <p:spPr bwMode="auto">
              <a:xfrm>
                <a:off x="6103472" y="4180902"/>
                <a:ext cx="1445789" cy="23174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E91C242D-E0FE-026E-CB6D-6893F264CDA8}"/>
                  </a:ext>
                </a:extLst>
              </p:cNvPr>
              <p:cNvSpPr/>
              <p:nvPr/>
            </p:nvSpPr>
            <p:spPr bwMode="auto">
              <a:xfrm>
                <a:off x="6601701" y="6182671"/>
                <a:ext cx="449328" cy="285971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戻る</a:t>
                </a:r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405D5436-BD99-B232-035D-2E249400D0A4}"/>
                  </a:ext>
                </a:extLst>
              </p:cNvPr>
              <p:cNvSpPr/>
              <p:nvPr/>
            </p:nvSpPr>
            <p:spPr bwMode="auto">
              <a:xfrm>
                <a:off x="6868431" y="5779765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休憩終了</a:t>
                </a:r>
              </a:p>
            </p:txBody>
          </p:sp>
          <p:sp>
            <p:nvSpPr>
              <p:cNvPr id="102" name="四角形: 角を丸くする 101">
                <a:extLst>
                  <a:ext uri="{FF2B5EF4-FFF2-40B4-BE49-F238E27FC236}">
                    <a16:creationId xmlns:a16="http://schemas.microsoft.com/office/drawing/2014/main" id="{5D73B6B3-1620-C32B-E9C8-F439B6B55B9E}"/>
                  </a:ext>
                </a:extLst>
              </p:cNvPr>
              <p:cNvSpPr/>
              <p:nvPr/>
            </p:nvSpPr>
            <p:spPr bwMode="auto">
              <a:xfrm>
                <a:off x="6853347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休憩開始</a:t>
                </a:r>
              </a:p>
            </p:txBody>
          </p:sp>
          <p:sp>
            <p:nvSpPr>
              <p:cNvPr id="103" name="四角形: 角を丸くする 102">
                <a:extLst>
                  <a:ext uri="{FF2B5EF4-FFF2-40B4-BE49-F238E27FC236}">
                    <a16:creationId xmlns:a16="http://schemas.microsoft.com/office/drawing/2014/main" id="{B5598E5D-385B-B21A-B889-CB4E56B2BD56}"/>
                  </a:ext>
                </a:extLst>
              </p:cNvPr>
              <p:cNvSpPr/>
              <p:nvPr/>
            </p:nvSpPr>
            <p:spPr bwMode="auto">
              <a:xfrm>
                <a:off x="6322939" y="5366199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出勤</a:t>
                </a:r>
              </a:p>
            </p:txBody>
          </p:sp>
          <p:sp>
            <p:nvSpPr>
              <p:cNvPr id="104" name="四角形: 角を丸くする 103">
                <a:extLst>
                  <a:ext uri="{FF2B5EF4-FFF2-40B4-BE49-F238E27FC236}">
                    <a16:creationId xmlns:a16="http://schemas.microsoft.com/office/drawing/2014/main" id="{C57864FD-DD33-BC22-303A-3204E5025257}"/>
                  </a:ext>
                </a:extLst>
              </p:cNvPr>
              <p:cNvSpPr/>
              <p:nvPr/>
            </p:nvSpPr>
            <p:spPr bwMode="auto">
              <a:xfrm>
                <a:off x="6329773" y="5786026"/>
                <a:ext cx="449329" cy="35550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+mn-ea"/>
                  </a:rPr>
                  <a:t>退勤</a:t>
                </a:r>
              </a:p>
            </p:txBody>
          </p:sp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F6614493-E25A-D6BB-F622-A32210D6153B}"/>
                  </a:ext>
                </a:extLst>
              </p:cNvPr>
              <p:cNvGrpSpPr/>
              <p:nvPr/>
            </p:nvGrpSpPr>
            <p:grpSpPr>
              <a:xfrm>
                <a:off x="6219087" y="4172638"/>
                <a:ext cx="1145561" cy="961995"/>
                <a:chOff x="7440643" y="1565646"/>
                <a:chExt cx="1722161" cy="1446200"/>
              </a:xfrm>
            </p:grpSpPr>
            <p:pic>
              <p:nvPicPr>
                <p:cNvPr id="86" name="Picture 2" descr="スケジュールが書かれたカレンダーのイラスト | かわいいフリー素材集 いらすとや">
                  <a:extLst>
                    <a:ext uri="{FF2B5EF4-FFF2-40B4-BE49-F238E27FC236}">
                      <a16:creationId xmlns:a16="http://schemas.microsoft.com/office/drawing/2014/main" id="{B333854A-C172-C102-22F1-49272DFFD2B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0643" y="1565646"/>
                  <a:ext cx="1722161" cy="1446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C522EB9E-26D5-2662-37C1-FB8E0BBC602C}"/>
                    </a:ext>
                  </a:extLst>
                </p:cNvPr>
                <p:cNvSpPr/>
                <p:nvPr/>
              </p:nvSpPr>
              <p:spPr>
                <a:xfrm>
                  <a:off x="8010051" y="2104571"/>
                  <a:ext cx="185682" cy="184175"/>
                </a:xfrm>
                <a:prstGeom prst="rect">
                  <a:avLst/>
                </a:prstGeom>
                <a:solidFill>
                  <a:srgbClr val="FF0000">
                    <a:alpha val="31000"/>
                  </a:srgb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A407BF0A-C9DD-5588-D3B3-6493FCCA5018}"/>
                  </a:ext>
                </a:extLst>
              </p:cNvPr>
              <p:cNvSpPr txBox="1"/>
              <p:nvPr/>
            </p:nvSpPr>
            <p:spPr>
              <a:xfrm>
                <a:off x="6089183" y="5000235"/>
                <a:ext cx="1228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/>
                  <a:t>10</a:t>
                </a:r>
                <a:r>
                  <a:rPr kumimoji="1" lang="ja-JP" altLang="en-US" b="1"/>
                  <a:t>：</a:t>
                </a:r>
                <a:r>
                  <a:rPr kumimoji="1" lang="en-US" altLang="ja-JP" b="1"/>
                  <a:t>45</a:t>
                </a:r>
                <a:r>
                  <a:rPr kumimoji="1" lang="en-US" altLang="ja-JP" b="1" spc="-300"/>
                  <a:t> </a:t>
                </a:r>
                <a:r>
                  <a:rPr lang="en-US" altLang="ja-JP" sz="1050" b="1"/>
                  <a:t>45</a:t>
                </a:r>
                <a:endParaRPr kumimoji="1" lang="ja-JP" altLang="en-US" sz="1050" b="1"/>
              </a:p>
            </p:txBody>
          </p:sp>
        </p:grpSp>
        <p:sp>
          <p:nvSpPr>
            <p:cNvPr id="89" name="二等辺三角形 88">
              <a:extLst>
                <a:ext uri="{FF2B5EF4-FFF2-40B4-BE49-F238E27FC236}">
                  <a16:creationId xmlns:a16="http://schemas.microsoft.com/office/drawing/2014/main" id="{37FAC5DC-5669-1926-E7EC-7C830AB03644}"/>
                </a:ext>
              </a:extLst>
            </p:cNvPr>
            <p:cNvSpPr/>
            <p:nvPr/>
          </p:nvSpPr>
          <p:spPr>
            <a:xfrm rot="10800000">
              <a:off x="7210286" y="5182104"/>
              <a:ext cx="127864" cy="10008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20CE5C-C6D0-4F6D-5CBC-8EBA7D9702CC}"/>
              </a:ext>
            </a:extLst>
          </p:cNvPr>
          <p:cNvSpPr txBox="1"/>
          <p:nvPr/>
        </p:nvSpPr>
        <p:spPr>
          <a:xfrm>
            <a:off x="2104348" y="1054355"/>
            <a:ext cx="1434878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①</a:t>
            </a:r>
            <a:r>
              <a:rPr lang="en-US" altLang="ja-JP" sz="1400">
                <a:ea typeface="游ゴシック"/>
              </a:rPr>
              <a:t>ID</a:t>
            </a:r>
            <a:r>
              <a:rPr lang="ja-JP" altLang="en-US" sz="1400">
                <a:ea typeface="游ゴシック"/>
              </a:rPr>
              <a:t>とパスワードを入力後、「ログイン」ボタンを押して➁に遷移。</a:t>
            </a:r>
            <a:endParaRPr lang="en-US" altLang="ja-JP" sz="140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933AA-8ABC-9622-50B5-AEAA3B235923}"/>
              </a:ext>
            </a:extLst>
          </p:cNvPr>
          <p:cNvSpPr txBox="1"/>
          <p:nvPr/>
        </p:nvSpPr>
        <p:spPr>
          <a:xfrm>
            <a:off x="5805521" y="802074"/>
            <a:ext cx="1484359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➁「社員一覧」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ボタンを押すことで➂に遷移。</a:t>
            </a:r>
            <a:br>
              <a:rPr lang="en-US" altLang="ja-JP" sz="1400"/>
            </a:br>
            <a:r>
              <a:rPr lang="ja-JP" altLang="en-US" sz="1400">
                <a:ea typeface="游ゴシック"/>
              </a:rPr>
              <a:t>「編集する」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ボタンを押すことで➃に遷移。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「戻る」</a:t>
            </a:r>
            <a:endParaRPr lang="en-US" altLang="ja-JP" sz="1400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ボタンを押すことで①に戻る。</a:t>
            </a:r>
            <a:endParaRPr lang="en-US" altLang="ja-JP" sz="1400">
              <a:ea typeface="游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DA456B-2E52-968D-5E60-EECD822E8057}"/>
              </a:ext>
            </a:extLst>
          </p:cNvPr>
          <p:cNvSpPr txBox="1"/>
          <p:nvPr/>
        </p:nvSpPr>
        <p:spPr>
          <a:xfrm>
            <a:off x="9942092" y="1039580"/>
            <a:ext cx="123695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➂「戻る」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EEDC9D-0297-07A2-D20D-64B4271A6B9F}"/>
              </a:ext>
            </a:extLst>
          </p:cNvPr>
          <p:cNvSpPr txBox="1"/>
          <p:nvPr/>
        </p:nvSpPr>
        <p:spPr>
          <a:xfrm>
            <a:off x="2104348" y="4132043"/>
            <a:ext cx="143487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➃「社員名」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ボタンを押すことで➄に遷移。</a:t>
            </a:r>
            <a:endParaRPr lang="en-US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4AC972-9178-74D8-28AB-7DC8968AB51E}"/>
              </a:ext>
            </a:extLst>
          </p:cNvPr>
          <p:cNvSpPr txBox="1"/>
          <p:nvPr/>
        </p:nvSpPr>
        <p:spPr>
          <a:xfrm>
            <a:off x="5805490" y="4132043"/>
            <a:ext cx="1899994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➄</a:t>
            </a:r>
            <a:r>
              <a:rPr lang="ja-JP" sz="1400">
                <a:ea typeface="游ゴシック"/>
              </a:rPr>
              <a:t>「</a:t>
            </a:r>
            <a:r>
              <a:rPr lang="ja-JP" altLang="en-US" sz="1400">
                <a:ea typeface="游ゴシック"/>
              </a:rPr>
              <a:t>出勤</a:t>
            </a:r>
            <a:r>
              <a:rPr lang="en-US" altLang="ja-JP" sz="1400">
                <a:ea typeface="+mn-lt"/>
              </a:rPr>
              <a:t>/</a:t>
            </a:r>
            <a:r>
              <a:rPr lang="ja-JP" altLang="en-US" sz="1400">
                <a:ea typeface="游ゴシック"/>
              </a:rPr>
              <a:t>退勤</a:t>
            </a:r>
            <a:r>
              <a:rPr lang="en-US" altLang="ja-JP" sz="1400">
                <a:ea typeface="+mn-lt"/>
              </a:rPr>
              <a:t>/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altLang="en-US" sz="1400">
                <a:ea typeface="游ゴシック"/>
              </a:rPr>
              <a:t>休憩開始</a:t>
            </a:r>
            <a:r>
              <a:rPr lang="en-US" altLang="ja-JP" sz="1400">
                <a:ea typeface="+mn-lt"/>
              </a:rPr>
              <a:t>/</a:t>
            </a:r>
            <a:r>
              <a:rPr lang="ja-JP" altLang="en-US" sz="1400">
                <a:ea typeface="游ゴシック"/>
              </a:rPr>
              <a:t>休憩終了</a:t>
            </a:r>
            <a:r>
              <a:rPr lang="ja-JP" sz="1400">
                <a:ea typeface="游ゴシック"/>
              </a:rPr>
              <a:t>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</a:t>
            </a:r>
            <a:r>
              <a:rPr lang="ja-JP" altLang="en-US" sz="1400">
                <a:ea typeface="游ゴシック"/>
              </a:rPr>
              <a:t>➅</a:t>
            </a:r>
            <a:r>
              <a:rPr lang="ja-JP" sz="1400">
                <a:ea typeface="游ゴシック"/>
              </a:rPr>
              <a:t>に遷移</a:t>
            </a:r>
            <a:r>
              <a:rPr lang="ja-JP" altLang="en-US" sz="1400">
                <a:ea typeface="游ゴシック"/>
              </a:rPr>
              <a:t>。</a:t>
            </a:r>
            <a:br>
              <a:rPr lang="ja-JP" altLang="en-US" sz="1400">
                <a:ea typeface="游ゴシック"/>
              </a:rPr>
            </a:br>
            <a:r>
              <a:rPr lang="ja-JP" altLang="en-US" sz="1400">
                <a:ea typeface="游ゴシック"/>
              </a:rPr>
              <a:t>「戻る」</a:t>
            </a:r>
            <a:endParaRPr lang="ja-JP" altLang="en-US">
              <a:ea typeface="游ゴシック"/>
            </a:endParaRPr>
          </a:p>
          <a:p>
            <a:r>
              <a:rPr lang="ja-JP" altLang="en-US" sz="1400">
                <a:ea typeface="游ゴシック"/>
              </a:rPr>
              <a:t>ボタンを押すことで➃に戻る</a:t>
            </a:r>
            <a:r>
              <a:rPr lang="ja-JP" sz="1400">
                <a:ea typeface="游ゴシック"/>
              </a:rPr>
              <a:t>。</a:t>
            </a:r>
            <a:endParaRPr lang="ja-JP" altLang="en-US">
              <a:ea typeface="游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0A9B5F-2E67-43DA-3725-72D69BC5C30D}"/>
              </a:ext>
            </a:extLst>
          </p:cNvPr>
          <p:cNvSpPr txBox="1"/>
          <p:nvPr/>
        </p:nvSpPr>
        <p:spPr>
          <a:xfrm>
            <a:off x="9892580" y="5804484"/>
            <a:ext cx="189999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➅「</a:t>
            </a:r>
            <a:r>
              <a:rPr lang="en-US" altLang="ja-JP" sz="1400">
                <a:ea typeface="游ゴシック"/>
              </a:rPr>
              <a:t>OK</a:t>
            </a:r>
            <a:r>
              <a:rPr lang="ja-JP" sz="1400">
                <a:ea typeface="游ゴシック"/>
              </a:rPr>
              <a:t>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067D416-CFFE-6C41-6328-8A60F13CF6A1}"/>
              </a:ext>
            </a:extLst>
          </p:cNvPr>
          <p:cNvSpPr/>
          <p:nvPr/>
        </p:nvSpPr>
        <p:spPr>
          <a:xfrm>
            <a:off x="2528910" y="233625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86479D9E-0BA8-0371-3661-47E448277EB0}"/>
              </a:ext>
            </a:extLst>
          </p:cNvPr>
          <p:cNvSpPr/>
          <p:nvPr/>
        </p:nvSpPr>
        <p:spPr>
          <a:xfrm rot="10800000">
            <a:off x="2528909" y="2771683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571400B2-D3A5-96AB-DEF8-7182C0D03193}"/>
              </a:ext>
            </a:extLst>
          </p:cNvPr>
          <p:cNvSpPr/>
          <p:nvPr/>
        </p:nvSpPr>
        <p:spPr>
          <a:xfrm>
            <a:off x="2519013" y="5532697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908C0E4-FF86-A374-F408-729A8BB1A1C5}"/>
              </a:ext>
            </a:extLst>
          </p:cNvPr>
          <p:cNvSpPr/>
          <p:nvPr/>
        </p:nvSpPr>
        <p:spPr>
          <a:xfrm>
            <a:off x="6398285" y="277168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2B8119D-010A-FDDF-F8C5-5B0A17177E31}"/>
              </a:ext>
            </a:extLst>
          </p:cNvPr>
          <p:cNvSpPr/>
          <p:nvPr/>
        </p:nvSpPr>
        <p:spPr>
          <a:xfrm rot="10800000">
            <a:off x="6398284" y="316752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D825B9B5-814E-EDE6-EB33-6F88817FFE42}"/>
              </a:ext>
            </a:extLst>
          </p:cNvPr>
          <p:cNvSpPr/>
          <p:nvPr/>
        </p:nvSpPr>
        <p:spPr>
          <a:xfrm>
            <a:off x="6398285" y="5948333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ED3EF243-E420-6F64-FCF9-598955C8573E}"/>
              </a:ext>
            </a:extLst>
          </p:cNvPr>
          <p:cNvSpPr/>
          <p:nvPr/>
        </p:nvSpPr>
        <p:spPr>
          <a:xfrm rot="9840000">
            <a:off x="2193774" y="3537988"/>
            <a:ext cx="1538552" cy="243690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E8AD8ADF-0AD4-039D-BCA9-721F361779DF}"/>
              </a:ext>
            </a:extLst>
          </p:cNvPr>
          <p:cNvSpPr/>
          <p:nvPr/>
        </p:nvSpPr>
        <p:spPr>
          <a:xfrm rot="10800000">
            <a:off x="2528909" y="5948332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6D7699B-C314-C79D-27AF-2B4DC546C75C}"/>
              </a:ext>
            </a:extLst>
          </p:cNvPr>
          <p:cNvSpPr/>
          <p:nvPr/>
        </p:nvSpPr>
        <p:spPr>
          <a:xfrm rot="11851497">
            <a:off x="5807598" y="3715508"/>
            <a:ext cx="1771769" cy="287100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40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52EF593-3A8E-5B0F-40D6-02F892E72786}"/>
              </a:ext>
            </a:extLst>
          </p:cNvPr>
          <p:cNvGrpSpPr/>
          <p:nvPr/>
        </p:nvGrpSpPr>
        <p:grpSpPr>
          <a:xfrm>
            <a:off x="1354046" y="3980486"/>
            <a:ext cx="1714495" cy="2594910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C4158B4-1B51-C015-83E2-B9F91C6711A3}"/>
              </a:ext>
            </a:extLst>
          </p:cNvPr>
          <p:cNvGrpSpPr/>
          <p:nvPr/>
        </p:nvGrpSpPr>
        <p:grpSpPr>
          <a:xfrm>
            <a:off x="6653448" y="832221"/>
            <a:ext cx="1853796" cy="2805744"/>
            <a:chOff x="7537024" y="832220"/>
            <a:chExt cx="1995468" cy="3020167"/>
          </a:xfrm>
        </p:grpSpPr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92AC11F7-9D50-F594-1763-218A06B0F980}"/>
                </a:ext>
              </a:extLst>
            </p:cNvPr>
            <p:cNvSpPr/>
            <p:nvPr/>
          </p:nvSpPr>
          <p:spPr bwMode="auto">
            <a:xfrm>
              <a:off x="7537024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1F12D17-8FEB-E692-5F5F-11A9BDFB14E9}"/>
                </a:ext>
              </a:extLst>
            </p:cNvPr>
            <p:cNvSpPr/>
            <p:nvPr/>
          </p:nvSpPr>
          <p:spPr bwMode="auto">
            <a:xfrm>
              <a:off x="7744845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40" name="四角形: 角を丸くする 39">
              <a:extLst>
                <a:ext uri="{FF2B5EF4-FFF2-40B4-BE49-F238E27FC236}">
                  <a16:creationId xmlns:a16="http://schemas.microsoft.com/office/drawing/2014/main" id="{3769C61A-B731-35DB-5015-BD43F4E5D6CF}"/>
                </a:ext>
              </a:extLst>
            </p:cNvPr>
            <p:cNvSpPr/>
            <p:nvPr/>
          </p:nvSpPr>
          <p:spPr>
            <a:xfrm>
              <a:off x="7810151" y="1196994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山田 </a:t>
              </a:r>
              <a:r>
                <a:rPr lang="ja-JP" altLang="en-US" sz="1400">
                  <a:solidFill>
                    <a:schemeClr val="tx1"/>
                  </a:solidFill>
                </a:rPr>
                <a:t>達成</a:t>
              </a:r>
              <a:endParaRPr kumimoji="1"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FA59FBD7-F10F-81BA-AB82-BC8BBC3E5658}"/>
                </a:ext>
              </a:extLst>
            </p:cNvPr>
            <p:cNvSpPr/>
            <p:nvPr/>
          </p:nvSpPr>
          <p:spPr>
            <a:xfrm>
              <a:off x="7810151" y="1603546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パトリアルカ</a:t>
              </a:r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CFF78591-0C6E-E984-937A-D2BD5A140D5D}"/>
                </a:ext>
              </a:extLst>
            </p:cNvPr>
            <p:cNvSpPr/>
            <p:nvPr/>
          </p:nvSpPr>
          <p:spPr>
            <a:xfrm>
              <a:off x="7810151" y="2004855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三嶋 崇愛</a:t>
              </a:r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E2598321-C1A5-1C0D-11F9-D0A497BB5524}"/>
                </a:ext>
              </a:extLst>
            </p:cNvPr>
            <p:cNvSpPr/>
            <p:nvPr/>
          </p:nvSpPr>
          <p:spPr>
            <a:xfrm>
              <a:off x="7810151" y="2411407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児玉 俊輔</a:t>
              </a:r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52B5871E-F3F8-0693-C04B-83944166F1AB}"/>
                </a:ext>
              </a:extLst>
            </p:cNvPr>
            <p:cNvSpPr/>
            <p:nvPr/>
          </p:nvSpPr>
          <p:spPr>
            <a:xfrm>
              <a:off x="7810151" y="2816349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大山 力輝</a:t>
              </a: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A2C4EA0B-5151-58F3-8690-B82F59F276AC}"/>
                </a:ext>
              </a:extLst>
            </p:cNvPr>
            <p:cNvSpPr/>
            <p:nvPr/>
          </p:nvSpPr>
          <p:spPr>
            <a:xfrm>
              <a:off x="7810151" y="3222901"/>
              <a:ext cx="1455093" cy="3249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>
                  <a:solidFill>
                    <a:schemeClr val="tx1"/>
                  </a:solidFill>
                </a:rPr>
                <a:t>田邉 拓己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0CA7628-C8C5-1809-D41D-5CDF2DF0195A}"/>
              </a:ext>
            </a:extLst>
          </p:cNvPr>
          <p:cNvGrpSpPr/>
          <p:nvPr/>
        </p:nvGrpSpPr>
        <p:grpSpPr>
          <a:xfrm>
            <a:off x="2381068" y="832221"/>
            <a:ext cx="1853796" cy="2805744"/>
            <a:chOff x="2610834" y="832220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10834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18655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887003" y="1271951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19556CF-F01D-6A21-F47E-46D11D0C8F67}"/>
                </a:ext>
              </a:extLst>
            </p:cNvPr>
            <p:cNvSpPr/>
            <p:nvPr/>
          </p:nvSpPr>
          <p:spPr bwMode="auto">
            <a:xfrm>
              <a:off x="3610134" y="1907582"/>
              <a:ext cx="752778" cy="378088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休憩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262589" y="3250777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0B44237-0053-FA64-D13A-E3DA066A78C1}"/>
                </a:ext>
              </a:extLst>
            </p:cNvPr>
            <p:cNvSpPr/>
            <p:nvPr/>
          </p:nvSpPr>
          <p:spPr bwMode="auto">
            <a:xfrm>
              <a:off x="2831645" y="1915990"/>
              <a:ext cx="746266" cy="36968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出退勤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858110" y="2413769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0CF736E-9602-9A45-4F49-D13B443D6DC2}"/>
              </a:ext>
            </a:extLst>
          </p:cNvPr>
          <p:cNvGrpSpPr/>
          <p:nvPr/>
        </p:nvGrpSpPr>
        <p:grpSpPr>
          <a:xfrm>
            <a:off x="229808" y="832221"/>
            <a:ext cx="1853796" cy="2805744"/>
            <a:chOff x="162572" y="832220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162572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370393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748808" y="3167942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02626" y="1252292"/>
              <a:ext cx="136676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11259" y="2288761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299870" y="22614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328790" y="1935320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09197" y="1947724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754547" y="2718579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333CA6B-89E4-6095-2B38-304BBD538A57}"/>
                </a:ext>
              </a:extLst>
            </p:cNvPr>
            <p:cNvSpPr txBox="1"/>
            <p:nvPr/>
          </p:nvSpPr>
          <p:spPr>
            <a:xfrm>
              <a:off x="384136" y="2501660"/>
              <a:ext cx="15392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ゲスト用</a:t>
            </a:r>
            <a:r>
              <a:rPr lang="en-US" altLang="ja-JP"/>
              <a:t>)</a:t>
            </a:r>
            <a:endParaRPr lang="ja-JP" altLang="en-US"/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CAB78B4D-777E-EEA2-2C1C-4B61EA3145D2}"/>
              </a:ext>
            </a:extLst>
          </p:cNvPr>
          <p:cNvCxnSpPr>
            <a:cxnSpLocks/>
            <a:stCxn id="34" idx="2"/>
            <a:endCxn id="117" idx="0"/>
          </p:cNvCxnSpPr>
          <p:nvPr/>
        </p:nvCxnSpPr>
        <p:spPr bwMode="auto">
          <a:xfrm flipH="1">
            <a:off x="2218684" y="2681221"/>
            <a:ext cx="1074545" cy="151650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4A60624-E658-F622-60A0-51E771A29509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 bwMode="auto">
          <a:xfrm>
            <a:off x="3659088" y="2182480"/>
            <a:ext cx="997830" cy="202139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A77BBA-9900-8E86-AE35-C8C19D81FAE3}"/>
              </a:ext>
            </a:extLst>
          </p:cNvPr>
          <p:cNvSpPr/>
          <p:nvPr/>
        </p:nvSpPr>
        <p:spPr bwMode="auto">
          <a:xfrm>
            <a:off x="7866331" y="5063059"/>
            <a:ext cx="828852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A2DAFCE-8D90-E699-8BE2-ECE5ADE01479}"/>
              </a:ext>
            </a:extLst>
          </p:cNvPr>
          <p:cNvSpPr/>
          <p:nvPr/>
        </p:nvSpPr>
        <p:spPr bwMode="auto">
          <a:xfrm>
            <a:off x="7866330" y="5574020"/>
            <a:ext cx="828853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FB1D247-6CC5-72C3-4FD4-CBE9C118521B}"/>
              </a:ext>
            </a:extLst>
          </p:cNvPr>
          <p:cNvSpPr/>
          <p:nvPr/>
        </p:nvSpPr>
        <p:spPr bwMode="auto">
          <a:xfrm>
            <a:off x="7866330" y="6135728"/>
            <a:ext cx="828853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C21D223-A053-85C0-063F-8B2AE2380A2F}"/>
              </a:ext>
            </a:extLst>
          </p:cNvPr>
          <p:cNvCxnSpPr>
            <a:cxnSpLocks/>
            <a:endCxn id="62" idx="1"/>
          </p:cNvCxnSpPr>
          <p:nvPr/>
        </p:nvCxnSpPr>
        <p:spPr bwMode="auto">
          <a:xfrm>
            <a:off x="7554662" y="5182431"/>
            <a:ext cx="311669" cy="10046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FC6D49-C11D-7ABA-0150-7E49EB08E734}"/>
              </a:ext>
            </a:extLst>
          </p:cNvPr>
          <p:cNvSpPr txBox="1">
            <a:spLocks/>
          </p:cNvSpPr>
          <p:nvPr/>
        </p:nvSpPr>
        <p:spPr>
          <a:xfrm>
            <a:off x="8511639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15</a:t>
            </a:fld>
            <a:endParaRPr lang="ja-JP" altLang="en-US" sz="120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949808E-C870-F8E7-58FB-FFF70D0A190F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 flipV="1">
            <a:off x="1815443" y="3180031"/>
            <a:ext cx="1171107" cy="3080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B831079-DD48-22E6-68D3-0812385E11EC}"/>
              </a:ext>
            </a:extLst>
          </p:cNvPr>
          <p:cNvCxnSpPr>
            <a:cxnSpLocks/>
            <a:stCxn id="120" idx="3"/>
          </p:cNvCxnSpPr>
          <p:nvPr/>
        </p:nvCxnSpPr>
        <p:spPr bwMode="auto">
          <a:xfrm flipV="1">
            <a:off x="2577738" y="3502329"/>
            <a:ext cx="701747" cy="26259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0926E3F-1E93-990C-3252-FDFC42E092FC}"/>
              </a:ext>
            </a:extLst>
          </p:cNvPr>
          <p:cNvGrpSpPr/>
          <p:nvPr/>
        </p:nvGrpSpPr>
        <p:grpSpPr>
          <a:xfrm>
            <a:off x="4517258" y="839076"/>
            <a:ext cx="1853796" cy="2805744"/>
            <a:chOff x="4450022" y="839076"/>
            <a:chExt cx="1853796" cy="2805744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1A64C9B-B5DB-C3CB-6718-7C3A51E569BF}"/>
                </a:ext>
              </a:extLst>
            </p:cNvPr>
            <p:cNvGrpSpPr/>
            <p:nvPr/>
          </p:nvGrpSpPr>
          <p:grpSpPr>
            <a:xfrm>
              <a:off x="4450022" y="839076"/>
              <a:ext cx="1853796" cy="2805744"/>
              <a:chOff x="5085229" y="839075"/>
              <a:chExt cx="1995468" cy="3020167"/>
            </a:xfrm>
          </p:grpSpPr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D1E160B2-EA59-B30A-F052-9D093F4F8F84}"/>
                  </a:ext>
                </a:extLst>
              </p:cNvPr>
              <p:cNvSpPr/>
              <p:nvPr/>
            </p:nvSpPr>
            <p:spPr bwMode="auto">
              <a:xfrm>
                <a:off x="5085229" y="839075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EF4FB51-9D18-1AFC-9427-904784195688}"/>
                  </a:ext>
                </a:extLst>
              </p:cNvPr>
              <p:cNvSpPr/>
              <p:nvPr/>
            </p:nvSpPr>
            <p:spPr bwMode="auto">
              <a:xfrm>
                <a:off x="5293050" y="1111578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B0B1AB7-3C71-761E-052C-54C04910E74B}"/>
                  </a:ext>
                </a:extLst>
              </p:cNvPr>
              <p:cNvSpPr txBox="1"/>
              <p:nvPr/>
            </p:nvSpPr>
            <p:spPr>
              <a:xfrm>
                <a:off x="5293050" y="1297775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33E4359C-E602-8BD7-91C9-124A2C305776}"/>
                  </a:ext>
                </a:extLst>
              </p:cNvPr>
              <p:cNvSpPr/>
              <p:nvPr/>
            </p:nvSpPr>
            <p:spPr bwMode="auto">
              <a:xfrm>
                <a:off x="5763278" y="2595390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退勤</a:t>
                </a:r>
              </a:p>
            </p:txBody>
          </p:sp>
          <p:sp>
            <p:nvSpPr>
              <p:cNvPr id="56" name="四角形: 角を丸くする 55">
                <a:extLst>
                  <a:ext uri="{FF2B5EF4-FFF2-40B4-BE49-F238E27FC236}">
                    <a16:creationId xmlns:a16="http://schemas.microsoft.com/office/drawing/2014/main" id="{EFE847FE-718C-3058-343B-2294A09BE904}"/>
                  </a:ext>
                </a:extLst>
              </p:cNvPr>
              <p:cNvSpPr/>
              <p:nvPr/>
            </p:nvSpPr>
            <p:spPr bwMode="auto">
              <a:xfrm>
                <a:off x="5766465" y="2002723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出勤</a:t>
                </a:r>
              </a:p>
            </p:txBody>
          </p:sp>
        </p:grp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B27B27B2-D89C-265F-8C43-9DCC526E025A}"/>
                </a:ext>
              </a:extLst>
            </p:cNvPr>
            <p:cNvSpPr/>
            <p:nvPr/>
          </p:nvSpPr>
          <p:spPr bwMode="auto">
            <a:xfrm>
              <a:off x="5058259" y="3044990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AA20535-9B25-F614-61D8-F63F5C03CFE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83939" y="3162423"/>
            <a:ext cx="923413" cy="1760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F9FDB2FF-EDB8-C9F1-C409-D049D3D73439}"/>
              </a:ext>
            </a:extLst>
          </p:cNvPr>
          <p:cNvGrpSpPr/>
          <p:nvPr/>
        </p:nvGrpSpPr>
        <p:grpSpPr>
          <a:xfrm>
            <a:off x="3782944" y="3980486"/>
            <a:ext cx="1738330" cy="2630985"/>
            <a:chOff x="3782944" y="3980486"/>
            <a:chExt cx="1738330" cy="263098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64F427B-905F-B9AD-EFE4-3335F6F2E22D}"/>
                </a:ext>
              </a:extLst>
            </p:cNvPr>
            <p:cNvGrpSpPr/>
            <p:nvPr/>
          </p:nvGrpSpPr>
          <p:grpSpPr>
            <a:xfrm>
              <a:off x="3782944" y="3980486"/>
              <a:ext cx="1738330" cy="2630985"/>
              <a:chOff x="5147374" y="3980486"/>
              <a:chExt cx="1871178" cy="2832052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AD39CF3F-1A2E-C773-6181-1A1E01EFE7F5}"/>
                  </a:ext>
                </a:extLst>
              </p:cNvPr>
              <p:cNvSpPr/>
              <p:nvPr/>
            </p:nvSpPr>
            <p:spPr bwMode="auto">
              <a:xfrm>
                <a:off x="5147374" y="3980486"/>
                <a:ext cx="1871178" cy="283205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BFC83AF-6630-BA3A-BC25-BE7BAB9A6DCB}"/>
                  </a:ext>
                </a:extLst>
              </p:cNvPr>
              <p:cNvSpPr/>
              <p:nvPr/>
            </p:nvSpPr>
            <p:spPr bwMode="auto">
              <a:xfrm>
                <a:off x="5355195" y="4220944"/>
                <a:ext cx="1465889" cy="2349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74FAF06-0F69-EF52-534A-97D4B57A844C}"/>
                  </a:ext>
                </a:extLst>
              </p:cNvPr>
              <p:cNvSpPr txBox="1"/>
              <p:nvPr/>
            </p:nvSpPr>
            <p:spPr>
              <a:xfrm>
                <a:off x="5365181" y="4467242"/>
                <a:ext cx="1532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200" b="1"/>
                  <a:t>45</a:t>
                </a:r>
                <a:endParaRPr kumimoji="1" lang="ja-JP" altLang="en-US" sz="1200" b="1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DCDBDAB-974A-05C3-0F4C-9479B4B85396}"/>
                  </a:ext>
                </a:extLst>
              </p:cNvPr>
              <p:cNvSpPr/>
              <p:nvPr/>
            </p:nvSpPr>
            <p:spPr bwMode="auto">
              <a:xfrm>
                <a:off x="5701133" y="5085161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休憩開始</a:t>
                </a:r>
              </a:p>
            </p:txBody>
          </p:sp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285E5CCD-2371-6F49-C97B-BDAC0195D89B}"/>
                  </a:ext>
                </a:extLst>
              </p:cNvPr>
              <p:cNvSpPr/>
              <p:nvPr/>
            </p:nvSpPr>
            <p:spPr bwMode="auto">
              <a:xfrm>
                <a:off x="5701133" y="5685036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休憩終了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3DD35BEF-A8B3-7238-0FFE-2DACEBBD7471}"/>
                </a:ext>
              </a:extLst>
            </p:cNvPr>
            <p:cNvSpPr/>
            <p:nvPr/>
          </p:nvSpPr>
          <p:spPr bwMode="auto">
            <a:xfrm>
              <a:off x="4361439" y="6065975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B2D18A7-897E-CDDE-5652-3519FF8AA2A2}"/>
              </a:ext>
            </a:extLst>
          </p:cNvPr>
          <p:cNvCxnSpPr>
            <a:cxnSpLocks/>
            <a:stCxn id="80" idx="1"/>
          </p:cNvCxnSpPr>
          <p:nvPr/>
        </p:nvCxnSpPr>
        <p:spPr bwMode="auto">
          <a:xfrm flipH="1" flipV="1">
            <a:off x="3672832" y="3498089"/>
            <a:ext cx="688607" cy="2699658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8B48A70-BE36-FFDE-49A3-7C8B1F15C9B2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 bwMode="auto">
          <a:xfrm>
            <a:off x="5721713" y="2077422"/>
            <a:ext cx="1124801" cy="17185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03B7220-6B5E-6931-B170-D93FC8C0B34D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6979890" y="3444820"/>
            <a:ext cx="505639" cy="535665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6034510-26F8-BB63-ED20-3CE8CEFF6E0A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4D86B9-C0AD-67B6-0967-15EF2D291A58}"/>
              </a:ext>
            </a:extLst>
          </p:cNvPr>
          <p:cNvSpPr txBox="1"/>
          <p:nvPr/>
        </p:nvSpPr>
        <p:spPr>
          <a:xfrm>
            <a:off x="2118554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➁</a:t>
            </a:r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D667608-315C-F2B0-49AD-6745E532801E}"/>
              </a:ext>
            </a:extLst>
          </p:cNvPr>
          <p:cNvSpPr txBox="1"/>
          <p:nvPr/>
        </p:nvSpPr>
        <p:spPr>
          <a:xfrm>
            <a:off x="4195098" y="71604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0CBE4B76-28D3-A9C7-FBFC-924A4FBF64C0}"/>
              </a:ext>
            </a:extLst>
          </p:cNvPr>
          <p:cNvSpPr txBox="1"/>
          <p:nvPr/>
        </p:nvSpPr>
        <p:spPr>
          <a:xfrm>
            <a:off x="6339475" y="7204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E107FD-C4AD-9CD2-440E-4A9FCECEF096}"/>
              </a:ext>
            </a:extLst>
          </p:cNvPr>
          <p:cNvSpPr txBox="1"/>
          <p:nvPr/>
        </p:nvSpPr>
        <p:spPr>
          <a:xfrm>
            <a:off x="966412" y="39255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1E2E38-DF66-A29D-CCB2-80BCE18C0DF9}"/>
              </a:ext>
            </a:extLst>
          </p:cNvPr>
          <p:cNvSpPr txBox="1"/>
          <p:nvPr/>
        </p:nvSpPr>
        <p:spPr>
          <a:xfrm>
            <a:off x="3414512" y="38832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C68BC73-A874-6A7A-5566-9F83AC001F19}"/>
              </a:ext>
            </a:extLst>
          </p:cNvPr>
          <p:cNvSpPr txBox="1"/>
          <p:nvPr/>
        </p:nvSpPr>
        <p:spPr>
          <a:xfrm>
            <a:off x="5788489" y="3891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⑦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652E74B-F1D2-24D5-D555-32507F068E82}"/>
              </a:ext>
            </a:extLst>
          </p:cNvPr>
          <p:cNvCxnSpPr>
            <a:cxnSpLocks/>
            <a:stCxn id="39" idx="3"/>
          </p:cNvCxnSpPr>
          <p:nvPr/>
        </p:nvCxnSpPr>
        <p:spPr bwMode="auto">
          <a:xfrm flipV="1">
            <a:off x="5012739" y="2401831"/>
            <a:ext cx="1739308" cy="278163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527A8C96-D9AE-BC21-0735-168C93D08BF6}"/>
              </a:ext>
            </a:extLst>
          </p:cNvPr>
          <p:cNvSpPr txBox="1"/>
          <p:nvPr/>
        </p:nvSpPr>
        <p:spPr>
          <a:xfrm>
            <a:off x="8708627" y="693676"/>
            <a:ext cx="3562541" cy="548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①</a:t>
            </a:r>
            <a:r>
              <a:rPr lang="en-US" altLang="ja-JP" sz="1400"/>
              <a:t>ID</a:t>
            </a:r>
            <a:r>
              <a:rPr lang="ja-JP" altLang="en-US" sz="1400"/>
              <a:t>とパスワードを入力後、</a:t>
            </a:r>
            <a:br>
              <a:rPr lang="en-US" altLang="ja-JP" sz="1400"/>
            </a:br>
            <a:r>
              <a:rPr lang="ja-JP" altLang="en-US" sz="1400"/>
              <a:t>　「ゲスト」ボタンを押して➁に遷移。</a:t>
            </a:r>
            <a:endParaRPr lang="en-US" altLang="ja-JP" sz="1400"/>
          </a:p>
          <a:p>
            <a:br>
              <a:rPr lang="en-US" altLang="ja-JP" sz="1400"/>
            </a:br>
            <a:r>
              <a:rPr lang="ja-JP" altLang="en-US" sz="1400"/>
              <a:t>➁「社員一覧」ボタンを押すことで</a:t>
            </a:r>
            <a:br>
              <a:rPr lang="en-US" altLang="ja-JP" sz="1400"/>
            </a:br>
            <a:r>
              <a:rPr lang="ja-JP" altLang="en-US" sz="1400"/>
              <a:t>　➂に遷移。</a:t>
            </a:r>
            <a:br>
              <a:rPr lang="en-US" altLang="ja-JP" sz="1400"/>
            </a:br>
            <a:r>
              <a:rPr lang="ja-JP" altLang="en-US" sz="1400"/>
              <a:t>　「出退勤」ボタンを押すことで</a:t>
            </a:r>
            <a:br>
              <a:rPr lang="en-US" altLang="ja-JP" sz="1400"/>
            </a:br>
            <a:r>
              <a:rPr lang="ja-JP" altLang="en-US" sz="1400"/>
              <a:t>　➃に遷移。</a:t>
            </a:r>
            <a:endParaRPr lang="en-US" altLang="ja-JP" sz="1400"/>
          </a:p>
          <a:p>
            <a:r>
              <a:rPr lang="ja-JP" altLang="en-US" sz="1400"/>
              <a:t>　「休憩」ボタンを押すことで</a:t>
            </a:r>
            <a:br>
              <a:rPr lang="en-US" altLang="ja-JP" sz="1400"/>
            </a:br>
            <a:r>
              <a:rPr lang="ja-JP" altLang="en-US" sz="1400"/>
              <a:t>　➄に遷移。</a:t>
            </a:r>
            <a:endParaRPr lang="en-US" altLang="ja-JP" sz="1400"/>
          </a:p>
          <a:p>
            <a:r>
              <a:rPr lang="ja-JP" altLang="en-US" sz="1400"/>
              <a:t>　「戻る」ボタンを押すことで①に戻る。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➂「戻る」ボタンを押すことで➁に戻る。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➃「出勤</a:t>
            </a:r>
            <a:r>
              <a:rPr lang="en-US" altLang="ja-JP" sz="1400"/>
              <a:t>/</a:t>
            </a:r>
            <a:r>
              <a:rPr lang="ja-JP" altLang="en-US" sz="1400"/>
              <a:t>退勤」ボタンを押すことで、</a:t>
            </a:r>
            <a:br>
              <a:rPr lang="en-US" altLang="ja-JP" sz="1400"/>
            </a:br>
            <a:r>
              <a:rPr lang="ja-JP" altLang="en-US" sz="1400"/>
              <a:t>　➅に遷移。</a:t>
            </a:r>
            <a:endParaRPr lang="en-US" altLang="ja-JP" sz="1400"/>
          </a:p>
          <a:p>
            <a:r>
              <a:rPr lang="ja-JP" altLang="en-US" sz="1400"/>
              <a:t>　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➄「休憩開始</a:t>
            </a:r>
            <a:r>
              <a:rPr lang="en-US" altLang="ja-JP" sz="1400"/>
              <a:t>/</a:t>
            </a:r>
            <a:r>
              <a:rPr lang="ja-JP" altLang="en-US" sz="1400"/>
              <a:t>休憩終了」ボタンを押す</a:t>
            </a:r>
            <a:endParaRPr lang="en-US" altLang="ja-JP" sz="1400"/>
          </a:p>
          <a:p>
            <a:r>
              <a:rPr lang="ja-JP" altLang="en-US" sz="1400"/>
              <a:t>　ことで、➅に遷移。</a:t>
            </a:r>
            <a:endParaRPr lang="en-US" altLang="ja-JP" sz="1400"/>
          </a:p>
          <a:p>
            <a:r>
              <a:rPr lang="ja-JP" altLang="en-US" sz="1400"/>
              <a:t>　「戻る」ボタンを押すことで➁に戻る。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➅「社員名」ボタンを押すことで</a:t>
            </a:r>
            <a:endParaRPr lang="en-US" altLang="ja-JP" sz="1400"/>
          </a:p>
          <a:p>
            <a:r>
              <a:rPr lang="ja-JP" altLang="en-US" sz="1400"/>
              <a:t>　➄に遷移。</a:t>
            </a:r>
            <a:endParaRPr lang="en-US" altLang="ja-JP" sz="1400"/>
          </a:p>
          <a:p>
            <a:endParaRPr lang="en-US" altLang="ja-JP" sz="1400"/>
          </a:p>
          <a:p>
            <a:r>
              <a:rPr lang="ja-JP" altLang="en-US" sz="1400"/>
              <a:t>⑦「</a:t>
            </a:r>
            <a:r>
              <a:rPr lang="en-US" altLang="ja-JP" sz="1400"/>
              <a:t>OK</a:t>
            </a:r>
            <a:r>
              <a:rPr lang="ja-JP" altLang="en-US" sz="1400"/>
              <a:t>」ボタンを押すことで➁に戻る。</a:t>
            </a:r>
            <a:endParaRPr lang="en-US" altLang="ja-JP" sz="140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B253C37-0721-AED2-A178-04855B05DD6A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 bwMode="auto">
          <a:xfrm>
            <a:off x="3279485" y="2010764"/>
            <a:ext cx="1430839" cy="2453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1691D0FE-0CA1-09DF-5442-8AEC9D7422BA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 flipV="1">
            <a:off x="1541656" y="2256134"/>
            <a:ext cx="975211" cy="8964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2DAF4246-523E-40A5-D270-133FA95A7EFB}"/>
              </a:ext>
            </a:extLst>
          </p:cNvPr>
          <p:cNvGrpSpPr/>
          <p:nvPr/>
        </p:nvGrpSpPr>
        <p:grpSpPr>
          <a:xfrm>
            <a:off x="6110725" y="3980485"/>
            <a:ext cx="1738330" cy="2630985"/>
            <a:chOff x="6110725" y="3980485"/>
            <a:chExt cx="1738330" cy="2630985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79344BB4-3FD9-85E2-0596-8C9B4C2A219A}"/>
                </a:ext>
              </a:extLst>
            </p:cNvPr>
            <p:cNvGrpSpPr/>
            <p:nvPr/>
          </p:nvGrpSpPr>
          <p:grpSpPr>
            <a:xfrm>
              <a:off x="6110725" y="3980485"/>
              <a:ext cx="1738330" cy="2630985"/>
              <a:chOff x="10050528" y="839074"/>
              <a:chExt cx="1995468" cy="3020167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84C770BB-BED7-2B70-F9C5-062A2F23C098}"/>
                  </a:ext>
                </a:extLst>
              </p:cNvPr>
              <p:cNvSpPr/>
              <p:nvPr/>
            </p:nvSpPr>
            <p:spPr bwMode="auto">
              <a:xfrm>
                <a:off x="10050528" y="839074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786CDE-67D5-54B5-5577-F06618EB8D72}"/>
                  </a:ext>
                </a:extLst>
              </p:cNvPr>
              <p:cNvSpPr/>
              <p:nvPr/>
            </p:nvSpPr>
            <p:spPr bwMode="auto">
              <a:xfrm>
                <a:off x="10258349" y="1111577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92F28632-BC9C-D2B3-74DE-13B40B52DCE3}"/>
                  </a:ext>
                </a:extLst>
              </p:cNvPr>
              <p:cNvSpPr/>
              <p:nvPr/>
            </p:nvSpPr>
            <p:spPr bwMode="auto">
              <a:xfrm>
                <a:off x="10704573" y="3158287"/>
                <a:ext cx="747658" cy="293190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>
                    <a:solidFill>
                      <a:schemeClr val="tx1"/>
                    </a:solidFill>
                    <a:latin typeface="+mn-ea"/>
                  </a:rPr>
                  <a:t>OK</a:t>
                </a:r>
                <a:endParaRPr lang="ja-JP" altLang="en-US" sz="14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F96A363-DAA7-9F35-53D0-0A2B062D80B2}"/>
                  </a:ext>
                </a:extLst>
              </p:cNvPr>
              <p:cNvSpPr txBox="1"/>
              <p:nvPr/>
            </p:nvSpPr>
            <p:spPr>
              <a:xfrm>
                <a:off x="10279764" y="1310719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</p:grpSp>
        <p:sp>
          <p:nvSpPr>
            <p:cNvPr id="144" name="四角形: 角を丸くする 143">
              <a:extLst>
                <a:ext uri="{FF2B5EF4-FFF2-40B4-BE49-F238E27FC236}">
                  <a16:creationId xmlns:a16="http://schemas.microsoft.com/office/drawing/2014/main" id="{2D5C82FC-EA5B-BB14-20F0-AD123254A2BD}"/>
                </a:ext>
              </a:extLst>
            </p:cNvPr>
            <p:cNvSpPr/>
            <p:nvPr/>
          </p:nvSpPr>
          <p:spPr bwMode="auto">
            <a:xfrm>
              <a:off x="6318867" y="5015162"/>
              <a:ext cx="1294255" cy="350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</p:grp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00549EC6-A4DC-3139-9443-E12AA30E64C3}"/>
              </a:ext>
            </a:extLst>
          </p:cNvPr>
          <p:cNvCxnSpPr>
            <a:cxnSpLocks/>
            <a:stCxn id="36" idx="1"/>
          </p:cNvCxnSpPr>
          <p:nvPr/>
        </p:nvCxnSpPr>
        <p:spPr bwMode="auto">
          <a:xfrm flipH="1" flipV="1">
            <a:off x="3899647" y="3429000"/>
            <a:ext cx="2780842" cy="269954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6068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0CA7628-C8C5-1809-D41D-5CDF2DF0195A}"/>
              </a:ext>
            </a:extLst>
          </p:cNvPr>
          <p:cNvGrpSpPr/>
          <p:nvPr/>
        </p:nvGrpSpPr>
        <p:grpSpPr>
          <a:xfrm>
            <a:off x="4241536" y="891598"/>
            <a:ext cx="1853796" cy="2805744"/>
            <a:chOff x="2610834" y="832220"/>
            <a:chExt cx="1995468" cy="3020167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84F2FC6F-40F2-3A4D-6A21-7395D7A6ABE0}"/>
                </a:ext>
              </a:extLst>
            </p:cNvPr>
            <p:cNvSpPr/>
            <p:nvPr/>
          </p:nvSpPr>
          <p:spPr bwMode="auto">
            <a:xfrm>
              <a:off x="2610834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8667BE9-C0A8-CF33-21CA-793FDF58177A}"/>
                </a:ext>
              </a:extLst>
            </p:cNvPr>
            <p:cNvSpPr/>
            <p:nvPr/>
          </p:nvSpPr>
          <p:spPr bwMode="auto">
            <a:xfrm>
              <a:off x="2818655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76EB66C-EE82-D84C-2C0C-37B24565643A}"/>
                </a:ext>
              </a:extLst>
            </p:cNvPr>
            <p:cNvSpPr txBox="1"/>
            <p:nvPr/>
          </p:nvSpPr>
          <p:spPr>
            <a:xfrm>
              <a:off x="2887003" y="1271951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/>
                <a:t>10</a:t>
              </a:r>
              <a:r>
                <a:rPr kumimoji="1" lang="ja-JP" altLang="en-US" sz="2400" b="1"/>
                <a:t>：</a:t>
              </a:r>
              <a:r>
                <a:rPr kumimoji="1" lang="en-US" altLang="ja-JP" sz="2400" b="1"/>
                <a:t>45</a:t>
              </a:r>
              <a:r>
                <a:rPr kumimoji="1" lang="en-US" altLang="ja-JP" sz="2400" b="1" spc="-300"/>
                <a:t> </a:t>
              </a:r>
              <a:r>
                <a:rPr lang="en-US" altLang="ja-JP" sz="1200" b="1"/>
                <a:t>45</a:t>
              </a:r>
              <a:endParaRPr kumimoji="1" lang="ja-JP" altLang="en-US" sz="1200" b="1"/>
            </a:p>
          </p:txBody>
        </p:sp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F19556CF-F01D-6A21-F47E-46D11D0C8F67}"/>
                </a:ext>
              </a:extLst>
            </p:cNvPr>
            <p:cNvSpPr/>
            <p:nvPr/>
          </p:nvSpPr>
          <p:spPr bwMode="auto">
            <a:xfrm>
              <a:off x="3610134" y="1907582"/>
              <a:ext cx="752778" cy="378088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休憩</a:t>
              </a:r>
            </a:p>
          </p:txBody>
        </p:sp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7CAF1BBD-75C6-A212-702A-622AEF8B1A72}"/>
                </a:ext>
              </a:extLst>
            </p:cNvPr>
            <p:cNvSpPr/>
            <p:nvPr/>
          </p:nvSpPr>
          <p:spPr bwMode="auto">
            <a:xfrm>
              <a:off x="3262589" y="3250777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20B44237-0053-FA64-D13A-E3DA066A78C1}"/>
                </a:ext>
              </a:extLst>
            </p:cNvPr>
            <p:cNvSpPr/>
            <p:nvPr/>
          </p:nvSpPr>
          <p:spPr bwMode="auto">
            <a:xfrm>
              <a:off x="2831645" y="1915990"/>
              <a:ext cx="746266" cy="36968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出退勤</a:t>
              </a: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11B1AC4F-E705-5614-28C5-33083220CA80}"/>
                </a:ext>
              </a:extLst>
            </p:cNvPr>
            <p:cNvSpPr/>
            <p:nvPr/>
          </p:nvSpPr>
          <p:spPr bwMode="auto">
            <a:xfrm>
              <a:off x="2858110" y="2413769"/>
              <a:ext cx="1469190" cy="408757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游ゴシック"/>
                  <a:ea typeface="游ゴシック"/>
                </a:rPr>
                <a:t>社員一覧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C0CF736E-9602-9A45-4F49-D13B443D6DC2}"/>
              </a:ext>
            </a:extLst>
          </p:cNvPr>
          <p:cNvGrpSpPr/>
          <p:nvPr/>
        </p:nvGrpSpPr>
        <p:grpSpPr>
          <a:xfrm>
            <a:off x="229808" y="832221"/>
            <a:ext cx="1853796" cy="2805744"/>
            <a:chOff x="162572" y="832220"/>
            <a:chExt cx="1995468" cy="3020167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8B68A40-D1E7-ECC9-2CC0-F82C3D216F88}"/>
                </a:ext>
              </a:extLst>
            </p:cNvPr>
            <p:cNvSpPr/>
            <p:nvPr/>
          </p:nvSpPr>
          <p:spPr bwMode="auto">
            <a:xfrm>
              <a:off x="162572" y="832220"/>
              <a:ext cx="1995468" cy="302016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B298B2-E0D9-D4D0-69AE-5321F876D50D}"/>
                </a:ext>
              </a:extLst>
            </p:cNvPr>
            <p:cNvSpPr/>
            <p:nvPr/>
          </p:nvSpPr>
          <p:spPr bwMode="auto">
            <a:xfrm>
              <a:off x="370393" y="1104723"/>
              <a:ext cx="1563258" cy="25057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3E032B7-B071-59A8-168D-256AB69CF1FC}"/>
                </a:ext>
              </a:extLst>
            </p:cNvPr>
            <p:cNvSpPr/>
            <p:nvPr/>
          </p:nvSpPr>
          <p:spPr bwMode="auto">
            <a:xfrm>
              <a:off x="748808" y="3167942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ゲスト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50E8A76-0BEC-ECE9-FF13-EEA68183688C}"/>
                </a:ext>
              </a:extLst>
            </p:cNvPr>
            <p:cNvSpPr txBox="1"/>
            <p:nvPr/>
          </p:nvSpPr>
          <p:spPr>
            <a:xfrm>
              <a:off x="502626" y="1252292"/>
              <a:ext cx="136676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勤怠アプリ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4E49654-A0D1-C6B2-5B28-4A3971E45924}"/>
                </a:ext>
              </a:extLst>
            </p:cNvPr>
            <p:cNvSpPr/>
            <p:nvPr/>
          </p:nvSpPr>
          <p:spPr>
            <a:xfrm>
              <a:off x="1111259" y="2288761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8827BB2-E58F-A026-7693-DCE0D5F880ED}"/>
                </a:ext>
              </a:extLst>
            </p:cNvPr>
            <p:cNvSpPr txBox="1"/>
            <p:nvPr/>
          </p:nvSpPr>
          <p:spPr>
            <a:xfrm>
              <a:off x="299870" y="2261419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/>
                <a:t>パスワード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64352A5-069A-1FA7-F326-2BDB736B7239}"/>
                </a:ext>
              </a:extLst>
            </p:cNvPr>
            <p:cNvSpPr txBox="1"/>
            <p:nvPr/>
          </p:nvSpPr>
          <p:spPr>
            <a:xfrm>
              <a:off x="328790" y="1935320"/>
              <a:ext cx="724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b="1" err="1"/>
                <a:t>AdminID</a:t>
              </a:r>
              <a:endParaRPr kumimoji="1" lang="ja-JP" altLang="en-US" sz="1000" b="1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92F7F74-3DB1-B932-2F97-20E94ED7A31D}"/>
                </a:ext>
              </a:extLst>
            </p:cNvPr>
            <p:cNvSpPr/>
            <p:nvPr/>
          </p:nvSpPr>
          <p:spPr>
            <a:xfrm>
              <a:off x="1109197" y="1947724"/>
              <a:ext cx="793559" cy="1810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9D446678-1E6B-EF00-9D4F-74CE8E31C4E9}"/>
                </a:ext>
              </a:extLst>
            </p:cNvPr>
            <p:cNvSpPr/>
            <p:nvPr/>
          </p:nvSpPr>
          <p:spPr bwMode="auto">
            <a:xfrm>
              <a:off x="754547" y="2718579"/>
              <a:ext cx="825867" cy="323860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200" b="1">
                  <a:solidFill>
                    <a:schemeClr val="tx1"/>
                  </a:solidFill>
                  <a:latin typeface="+mn-ea"/>
                </a:rPr>
                <a:t>ログイン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333CA6B-89E4-6095-2B38-304BBD538A57}"/>
                </a:ext>
              </a:extLst>
            </p:cNvPr>
            <p:cNvSpPr txBox="1"/>
            <p:nvPr/>
          </p:nvSpPr>
          <p:spPr>
            <a:xfrm>
              <a:off x="384136" y="2501660"/>
              <a:ext cx="15392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700" b="1">
                  <a:solidFill>
                    <a:srgbClr val="FF0000"/>
                  </a:solidFill>
                </a:rPr>
                <a:t>ID</a:t>
              </a:r>
              <a:r>
                <a:rPr kumimoji="1" lang="ja-JP" altLang="en-US" sz="700" b="1">
                  <a:solidFill>
                    <a:srgbClr val="FF0000"/>
                  </a:solidFill>
                </a:rPr>
                <a:t>またはパスワードが違います。</a:t>
              </a:r>
            </a:p>
          </p:txBody>
        </p:sp>
      </p:grp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ゲスト用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A77BBA-9900-8E86-AE35-C8C19D81FAE3}"/>
              </a:ext>
            </a:extLst>
          </p:cNvPr>
          <p:cNvSpPr/>
          <p:nvPr/>
        </p:nvSpPr>
        <p:spPr bwMode="auto">
          <a:xfrm>
            <a:off x="10152331" y="3915111"/>
            <a:ext cx="1036670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A2DAFCE-8D90-E699-8BE2-ECE5ADE01479}"/>
              </a:ext>
            </a:extLst>
          </p:cNvPr>
          <p:cNvSpPr/>
          <p:nvPr/>
        </p:nvSpPr>
        <p:spPr bwMode="auto">
          <a:xfrm>
            <a:off x="10152330" y="4426072"/>
            <a:ext cx="1036671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FB1D247-6CC5-72C3-4FD4-CBE9C118521B}"/>
              </a:ext>
            </a:extLst>
          </p:cNvPr>
          <p:cNvSpPr/>
          <p:nvPr/>
        </p:nvSpPr>
        <p:spPr bwMode="auto">
          <a:xfrm>
            <a:off x="10152330" y="4987780"/>
            <a:ext cx="1036671" cy="4396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FC6D49-C11D-7ABA-0150-7E49EB08E734}"/>
              </a:ext>
            </a:extLst>
          </p:cNvPr>
          <p:cNvSpPr txBox="1">
            <a:spLocks/>
          </p:cNvSpPr>
          <p:nvPr/>
        </p:nvSpPr>
        <p:spPr>
          <a:xfrm>
            <a:off x="8511639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16</a:t>
            </a:fld>
            <a:endParaRPr lang="ja-JP" altLang="en-US" sz="1200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30926E3F-1E93-990C-3252-FDFC42E092FC}"/>
              </a:ext>
            </a:extLst>
          </p:cNvPr>
          <p:cNvGrpSpPr/>
          <p:nvPr/>
        </p:nvGrpSpPr>
        <p:grpSpPr>
          <a:xfrm>
            <a:off x="244217" y="3891968"/>
            <a:ext cx="1853796" cy="2805744"/>
            <a:chOff x="4450022" y="839076"/>
            <a:chExt cx="1853796" cy="2805744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1A64C9B-B5DB-C3CB-6718-7C3A51E569BF}"/>
                </a:ext>
              </a:extLst>
            </p:cNvPr>
            <p:cNvGrpSpPr/>
            <p:nvPr/>
          </p:nvGrpSpPr>
          <p:grpSpPr>
            <a:xfrm>
              <a:off x="4450022" y="839076"/>
              <a:ext cx="1853796" cy="2805744"/>
              <a:chOff x="5085229" y="839075"/>
              <a:chExt cx="1995468" cy="3020167"/>
            </a:xfrm>
          </p:grpSpPr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D1E160B2-EA59-B30A-F052-9D093F4F8F84}"/>
                  </a:ext>
                </a:extLst>
              </p:cNvPr>
              <p:cNvSpPr/>
              <p:nvPr/>
            </p:nvSpPr>
            <p:spPr bwMode="auto">
              <a:xfrm>
                <a:off x="5085229" y="839075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FEF4FB51-9D18-1AFC-9427-904784195688}"/>
                  </a:ext>
                </a:extLst>
              </p:cNvPr>
              <p:cNvSpPr/>
              <p:nvPr/>
            </p:nvSpPr>
            <p:spPr bwMode="auto">
              <a:xfrm>
                <a:off x="5293050" y="1111578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B0B1AB7-3C71-761E-052C-54C04910E74B}"/>
                  </a:ext>
                </a:extLst>
              </p:cNvPr>
              <p:cNvSpPr txBox="1"/>
              <p:nvPr/>
            </p:nvSpPr>
            <p:spPr>
              <a:xfrm>
                <a:off x="5293050" y="1297775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  <p:sp>
            <p:nvSpPr>
              <p:cNvPr id="55" name="四角形: 角を丸くする 54">
                <a:extLst>
                  <a:ext uri="{FF2B5EF4-FFF2-40B4-BE49-F238E27FC236}">
                    <a16:creationId xmlns:a16="http://schemas.microsoft.com/office/drawing/2014/main" id="{33E4359C-E602-8BD7-91C9-124A2C305776}"/>
                  </a:ext>
                </a:extLst>
              </p:cNvPr>
              <p:cNvSpPr/>
              <p:nvPr/>
            </p:nvSpPr>
            <p:spPr bwMode="auto">
              <a:xfrm>
                <a:off x="5763278" y="2595390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退勤</a:t>
                </a:r>
              </a:p>
            </p:txBody>
          </p:sp>
          <p:sp>
            <p:nvSpPr>
              <p:cNvPr id="56" name="四角形: 角を丸くする 55">
                <a:extLst>
                  <a:ext uri="{FF2B5EF4-FFF2-40B4-BE49-F238E27FC236}">
                    <a16:creationId xmlns:a16="http://schemas.microsoft.com/office/drawing/2014/main" id="{EFE847FE-718C-3058-343B-2294A09BE904}"/>
                  </a:ext>
                </a:extLst>
              </p:cNvPr>
              <p:cNvSpPr/>
              <p:nvPr/>
            </p:nvSpPr>
            <p:spPr bwMode="auto">
              <a:xfrm>
                <a:off x="5766465" y="2002723"/>
                <a:ext cx="615267" cy="338673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出勤</a:t>
                </a:r>
              </a:p>
            </p:txBody>
          </p:sp>
        </p:grp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B27B27B2-D89C-265F-8C43-9DCC526E025A}"/>
                </a:ext>
              </a:extLst>
            </p:cNvPr>
            <p:cNvSpPr/>
            <p:nvPr/>
          </p:nvSpPr>
          <p:spPr bwMode="auto">
            <a:xfrm>
              <a:off x="5058259" y="3044990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6034510-26F8-BB63-ED20-3CE8CEFF6E0A}"/>
              </a:ext>
            </a:extLst>
          </p:cNvPr>
          <p:cNvSpPr txBox="1"/>
          <p:nvPr/>
        </p:nvSpPr>
        <p:spPr>
          <a:xfrm>
            <a:off x="-26943" y="6813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54D86B9-C0AD-67B6-0967-15EF2D291A58}"/>
              </a:ext>
            </a:extLst>
          </p:cNvPr>
          <p:cNvSpPr txBox="1"/>
          <p:nvPr/>
        </p:nvSpPr>
        <p:spPr>
          <a:xfrm>
            <a:off x="3969125" y="7407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➁</a:t>
            </a:r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ED667608-315C-F2B0-49AD-6745E532801E}"/>
              </a:ext>
            </a:extLst>
          </p:cNvPr>
          <p:cNvSpPr txBox="1"/>
          <p:nvPr/>
        </p:nvSpPr>
        <p:spPr>
          <a:xfrm>
            <a:off x="-50077" y="3729870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E107FD-C4AD-9CD2-440E-4A9FCECEF096}"/>
              </a:ext>
            </a:extLst>
          </p:cNvPr>
          <p:cNvSpPr txBox="1"/>
          <p:nvPr/>
        </p:nvSpPr>
        <p:spPr>
          <a:xfrm>
            <a:off x="8373704" y="751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111E2E38-DF66-A29D-CCB2-80BCE18C0DF9}"/>
              </a:ext>
            </a:extLst>
          </p:cNvPr>
          <p:cNvSpPr txBox="1"/>
          <p:nvPr/>
        </p:nvSpPr>
        <p:spPr>
          <a:xfrm>
            <a:off x="3941224" y="38033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➄</a:t>
            </a:r>
            <a:endParaRPr kumimoji="1" lang="ja-JP" altLang="en-US" dirty="0"/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C68BC73-A874-6A7A-5566-9F83AC001F19}"/>
              </a:ext>
            </a:extLst>
          </p:cNvPr>
          <p:cNvSpPr txBox="1"/>
          <p:nvPr/>
        </p:nvSpPr>
        <p:spPr>
          <a:xfrm>
            <a:off x="7655123" y="38967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➅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52EF593-3A8E-5B0F-40D6-02F892E72786}"/>
              </a:ext>
            </a:extLst>
          </p:cNvPr>
          <p:cNvGrpSpPr/>
          <p:nvPr/>
        </p:nvGrpSpPr>
        <p:grpSpPr>
          <a:xfrm>
            <a:off x="8707011" y="838559"/>
            <a:ext cx="1867745" cy="2826856"/>
            <a:chOff x="1583812" y="3980486"/>
            <a:chExt cx="1845521" cy="2793220"/>
          </a:xfrm>
        </p:grpSpPr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760BD234-E7E3-5FFF-B4D6-DA5729A0740D}"/>
                </a:ext>
              </a:extLst>
            </p:cNvPr>
            <p:cNvSpPr/>
            <p:nvPr/>
          </p:nvSpPr>
          <p:spPr bwMode="auto">
            <a:xfrm>
              <a:off x="1583812" y="3980486"/>
              <a:ext cx="1845521" cy="279322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94081645-D5DD-EC3E-53C1-225F5B5303B1}"/>
                </a:ext>
              </a:extLst>
            </p:cNvPr>
            <p:cNvSpPr/>
            <p:nvPr/>
          </p:nvSpPr>
          <p:spPr bwMode="auto">
            <a:xfrm>
              <a:off x="1791633" y="4214330"/>
              <a:ext cx="1445789" cy="23174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00" b="1">
                <a:latin typeface="+mn-ea"/>
              </a:endParaRPr>
            </a:p>
          </p:txBody>
        </p:sp>
        <p:pic>
          <p:nvPicPr>
            <p:cNvPr id="119" name="図 118">
              <a:extLst>
                <a:ext uri="{FF2B5EF4-FFF2-40B4-BE49-F238E27FC236}">
                  <a16:creationId xmlns:a16="http://schemas.microsoft.com/office/drawing/2014/main" id="{F24BDC28-236D-8370-619A-FB7B0C89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011" b="12483"/>
            <a:stretch/>
          </p:blipFill>
          <p:spPr>
            <a:xfrm>
              <a:off x="1861159" y="4278534"/>
              <a:ext cx="1302169" cy="1831569"/>
            </a:xfrm>
            <a:prstGeom prst="rect">
              <a:avLst/>
            </a:prstGeom>
          </p:spPr>
        </p:pic>
        <p:sp>
          <p:nvSpPr>
            <p:cNvPr id="120" name="四角形: 角を丸くする 119">
              <a:extLst>
                <a:ext uri="{FF2B5EF4-FFF2-40B4-BE49-F238E27FC236}">
                  <a16:creationId xmlns:a16="http://schemas.microsoft.com/office/drawing/2014/main" id="{B3D68EA1-2261-77DE-1E97-59CBE11780BF}"/>
                </a:ext>
              </a:extLst>
            </p:cNvPr>
            <p:cNvSpPr/>
            <p:nvPr/>
          </p:nvSpPr>
          <p:spPr bwMode="auto">
            <a:xfrm>
              <a:off x="2177602" y="6150562"/>
              <a:ext cx="723419" cy="283685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F9FDB2FF-EDB8-C9F1-C409-D049D3D73439}"/>
              </a:ext>
            </a:extLst>
          </p:cNvPr>
          <p:cNvGrpSpPr/>
          <p:nvPr/>
        </p:nvGrpSpPr>
        <p:grpSpPr>
          <a:xfrm>
            <a:off x="4274086" y="3866769"/>
            <a:ext cx="1852595" cy="2803927"/>
            <a:chOff x="3782944" y="3980486"/>
            <a:chExt cx="1738330" cy="2630985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D64F427B-905F-B9AD-EFE4-3335F6F2E22D}"/>
                </a:ext>
              </a:extLst>
            </p:cNvPr>
            <p:cNvGrpSpPr/>
            <p:nvPr/>
          </p:nvGrpSpPr>
          <p:grpSpPr>
            <a:xfrm>
              <a:off x="3782944" y="3980486"/>
              <a:ext cx="1738330" cy="2630985"/>
              <a:chOff x="5147374" y="3980486"/>
              <a:chExt cx="1871178" cy="2832052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AD39CF3F-1A2E-C773-6181-1A1E01EFE7F5}"/>
                  </a:ext>
                </a:extLst>
              </p:cNvPr>
              <p:cNvSpPr/>
              <p:nvPr/>
            </p:nvSpPr>
            <p:spPr bwMode="auto">
              <a:xfrm>
                <a:off x="5147374" y="3980486"/>
                <a:ext cx="1871178" cy="283205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BFC83AF-6630-BA3A-BC25-BE7BAB9A6DCB}"/>
                  </a:ext>
                </a:extLst>
              </p:cNvPr>
              <p:cNvSpPr/>
              <p:nvPr/>
            </p:nvSpPr>
            <p:spPr bwMode="auto">
              <a:xfrm>
                <a:off x="5355195" y="4220944"/>
                <a:ext cx="1465889" cy="23496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74FAF06-0F69-EF52-534A-97D4B57A844C}"/>
                  </a:ext>
                </a:extLst>
              </p:cNvPr>
              <p:cNvSpPr txBox="1"/>
              <p:nvPr/>
            </p:nvSpPr>
            <p:spPr>
              <a:xfrm>
                <a:off x="5365181" y="4467242"/>
                <a:ext cx="15320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200" b="1"/>
                  <a:t>45</a:t>
                </a:r>
                <a:endParaRPr kumimoji="1" lang="ja-JP" altLang="en-US" sz="1200" b="1"/>
              </a:p>
            </p:txBody>
          </p:sp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3DCDBDAB-974A-05C3-0F4C-9479B4B85396}"/>
                  </a:ext>
                </a:extLst>
              </p:cNvPr>
              <p:cNvSpPr/>
              <p:nvPr/>
            </p:nvSpPr>
            <p:spPr bwMode="auto">
              <a:xfrm>
                <a:off x="5701133" y="5085161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休憩開始</a:t>
                </a:r>
              </a:p>
            </p:txBody>
          </p:sp>
          <p:sp>
            <p:nvSpPr>
              <p:cNvPr id="48" name="四角形: 角を丸くする 47">
                <a:extLst>
                  <a:ext uri="{FF2B5EF4-FFF2-40B4-BE49-F238E27FC236}">
                    <a16:creationId xmlns:a16="http://schemas.microsoft.com/office/drawing/2014/main" id="{285E5CCD-2371-6F49-C97B-BDAC0195D89B}"/>
                  </a:ext>
                </a:extLst>
              </p:cNvPr>
              <p:cNvSpPr/>
              <p:nvPr/>
            </p:nvSpPr>
            <p:spPr bwMode="auto">
              <a:xfrm>
                <a:off x="5701133" y="5685036"/>
                <a:ext cx="770020" cy="380482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latin typeface="游ゴシック"/>
                    <a:ea typeface="游ゴシック"/>
                  </a:rPr>
                  <a:t>休憩終了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3DD35BEF-A8B3-7238-0FFE-2DACEBBD7471}"/>
                </a:ext>
              </a:extLst>
            </p:cNvPr>
            <p:cNvSpPr/>
            <p:nvPr/>
          </p:nvSpPr>
          <p:spPr bwMode="auto">
            <a:xfrm>
              <a:off x="4361439" y="6065975"/>
              <a:ext cx="672059" cy="263544"/>
            </a:xfrm>
            <a:prstGeom prst="roundRect">
              <a:avLst/>
            </a:prstGeom>
            <a:solidFill>
              <a:schemeClr val="bg1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>
                  <a:solidFill>
                    <a:schemeClr val="tx1"/>
                  </a:solidFill>
                  <a:latin typeface="+mn-ea"/>
                </a:rPr>
                <a:t>戻る</a:t>
              </a:r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2DAF4246-523E-40A5-D270-133FA95A7EFB}"/>
              </a:ext>
            </a:extLst>
          </p:cNvPr>
          <p:cNvGrpSpPr/>
          <p:nvPr/>
        </p:nvGrpSpPr>
        <p:grpSpPr>
          <a:xfrm>
            <a:off x="8206267" y="3916251"/>
            <a:ext cx="1852594" cy="2803925"/>
            <a:chOff x="6110725" y="3980485"/>
            <a:chExt cx="1738330" cy="2630985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79344BB4-3FD9-85E2-0596-8C9B4C2A219A}"/>
                </a:ext>
              </a:extLst>
            </p:cNvPr>
            <p:cNvGrpSpPr/>
            <p:nvPr/>
          </p:nvGrpSpPr>
          <p:grpSpPr>
            <a:xfrm>
              <a:off x="6110725" y="3980485"/>
              <a:ext cx="1738330" cy="2630985"/>
              <a:chOff x="10050528" y="839074"/>
              <a:chExt cx="1995468" cy="3020167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84C770BB-BED7-2B70-F9C5-062A2F23C098}"/>
                  </a:ext>
                </a:extLst>
              </p:cNvPr>
              <p:cNvSpPr/>
              <p:nvPr/>
            </p:nvSpPr>
            <p:spPr bwMode="auto">
              <a:xfrm>
                <a:off x="10050528" y="839074"/>
                <a:ext cx="1995468" cy="3020167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5786CDE-67D5-54B5-5577-F06618EB8D72}"/>
                  </a:ext>
                </a:extLst>
              </p:cNvPr>
              <p:cNvSpPr/>
              <p:nvPr/>
            </p:nvSpPr>
            <p:spPr bwMode="auto">
              <a:xfrm>
                <a:off x="10258349" y="1111577"/>
                <a:ext cx="1563258" cy="25057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/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00" b="1">
                  <a:latin typeface="+mn-ea"/>
                </a:endParaRPr>
              </a:p>
            </p:txBody>
          </p:sp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92F28632-BC9C-D2B3-74DE-13B40B52DCE3}"/>
                  </a:ext>
                </a:extLst>
              </p:cNvPr>
              <p:cNvSpPr/>
              <p:nvPr/>
            </p:nvSpPr>
            <p:spPr bwMode="auto">
              <a:xfrm>
                <a:off x="10704573" y="3158287"/>
                <a:ext cx="747658" cy="293190"/>
              </a:xfrm>
              <a:prstGeom prst="roundRect">
                <a:avLst/>
              </a:prstGeom>
              <a:solidFill>
                <a:schemeClr val="bg1"/>
              </a:solidFill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400" b="1">
                    <a:solidFill>
                      <a:schemeClr val="tx1"/>
                    </a:solidFill>
                    <a:latin typeface="+mn-ea"/>
                  </a:rPr>
                  <a:t>OK</a:t>
                </a:r>
                <a:endParaRPr lang="ja-JP" altLang="en-US" sz="1400" b="1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3F96A363-DAA7-9F35-53D0-0A2B062D80B2}"/>
                  </a:ext>
                </a:extLst>
              </p:cNvPr>
              <p:cNvSpPr txBox="1"/>
              <p:nvPr/>
            </p:nvSpPr>
            <p:spPr>
              <a:xfrm>
                <a:off x="10279764" y="1310719"/>
                <a:ext cx="1563657" cy="496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/>
                  <a:t>10</a:t>
                </a:r>
                <a:r>
                  <a:rPr kumimoji="1" lang="ja-JP" altLang="en-US" sz="2400" b="1"/>
                  <a:t>：</a:t>
                </a:r>
                <a:r>
                  <a:rPr kumimoji="1" lang="en-US" altLang="ja-JP" sz="2400" b="1"/>
                  <a:t>45</a:t>
                </a:r>
                <a:r>
                  <a:rPr kumimoji="1" lang="en-US" altLang="ja-JP" sz="2400" b="1" spc="-300"/>
                  <a:t> </a:t>
                </a:r>
                <a:r>
                  <a:rPr lang="en-US" altLang="ja-JP" sz="1400" b="1"/>
                  <a:t>45</a:t>
                </a:r>
                <a:endParaRPr kumimoji="1" lang="ja-JP" altLang="en-US" sz="1400" b="1"/>
              </a:p>
            </p:txBody>
          </p:sp>
        </p:grpSp>
        <p:sp>
          <p:nvSpPr>
            <p:cNvPr id="144" name="四角形: 角を丸くする 143">
              <a:extLst>
                <a:ext uri="{FF2B5EF4-FFF2-40B4-BE49-F238E27FC236}">
                  <a16:creationId xmlns:a16="http://schemas.microsoft.com/office/drawing/2014/main" id="{2D5C82FC-EA5B-BB14-20F0-AD123254A2BD}"/>
                </a:ext>
              </a:extLst>
            </p:cNvPr>
            <p:cNvSpPr/>
            <p:nvPr/>
          </p:nvSpPr>
          <p:spPr bwMode="auto">
            <a:xfrm>
              <a:off x="6318867" y="5015162"/>
              <a:ext cx="1294255" cy="3503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>
                  <a:solidFill>
                    <a:schemeClr val="tx1"/>
                  </a:solidFill>
                  <a:latin typeface="+mn-ea"/>
                </a:rPr>
                <a:t>出勤しました。：田邊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A8B9EC-5028-C31A-A31C-6DFE4B043018}"/>
              </a:ext>
            </a:extLst>
          </p:cNvPr>
          <p:cNvSpPr txBox="1"/>
          <p:nvPr/>
        </p:nvSpPr>
        <p:spPr>
          <a:xfrm>
            <a:off x="2137613" y="1129104"/>
            <a:ext cx="147446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400">
                <a:ea typeface="游ゴシック"/>
              </a:rPr>
              <a:t>①</a:t>
            </a:r>
            <a:r>
              <a:rPr lang="en-US" altLang="ja-JP" sz="1400">
                <a:ea typeface="游ゴシック"/>
              </a:rPr>
              <a:t>ID</a:t>
            </a:r>
            <a:r>
              <a:rPr lang="ja-JP" altLang="en-US" sz="1400">
                <a:ea typeface="游ゴシック"/>
              </a:rPr>
              <a:t>とパスワードを入力後、「ゲスト」ボタンを押して➁に遷移。</a:t>
            </a:r>
            <a:endParaRPr lang="en-US" altLang="ja-JP" sz="1400">
              <a:ea typeface="游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4C7E84-2941-5718-6532-770474ADEC45}"/>
              </a:ext>
            </a:extLst>
          </p:cNvPr>
          <p:cNvSpPr txBox="1"/>
          <p:nvPr/>
        </p:nvSpPr>
        <p:spPr>
          <a:xfrm>
            <a:off x="6096054" y="980662"/>
            <a:ext cx="2671892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➁「社員一覧」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ボタンを押すことで➂に遷移。</a:t>
            </a:r>
            <a:br>
              <a:rPr lang="ja-JP" sz="1400">
                <a:ea typeface="游ゴシック"/>
              </a:rPr>
            </a:br>
            <a:r>
              <a:rPr lang="ja-JP" sz="1400">
                <a:ea typeface="游ゴシック"/>
              </a:rPr>
              <a:t>「出退勤」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ボタンを押すことで➃に遷移。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「休憩」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ボタンを押すことで➄に遷移。</a:t>
            </a:r>
            <a:endParaRPr lang="en-US">
              <a:ea typeface="游ゴシック"/>
            </a:endParaRPr>
          </a:p>
          <a:p>
            <a:r>
              <a:rPr lang="ja-JP" sz="1400">
                <a:ea typeface="游ゴシック"/>
              </a:rPr>
              <a:t>「戻る」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ボタンを押すことで①に戻る。</a:t>
            </a:r>
            <a:endParaRPr lang="en-US">
              <a:ea typeface="游ゴシック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736045-56CB-FE85-1FB9-1391DEA3E6AB}"/>
              </a:ext>
            </a:extLst>
          </p:cNvPr>
          <p:cNvSpPr txBox="1"/>
          <p:nvPr/>
        </p:nvSpPr>
        <p:spPr>
          <a:xfrm>
            <a:off x="10677950" y="1129103"/>
            <a:ext cx="1167684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➂「戻る」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6CAC16B-3CDA-F95A-EE29-5283D04F2DE9}"/>
              </a:ext>
            </a:extLst>
          </p:cNvPr>
          <p:cNvSpPr txBox="1"/>
          <p:nvPr/>
        </p:nvSpPr>
        <p:spPr>
          <a:xfrm>
            <a:off x="2137613" y="4088039"/>
            <a:ext cx="1662489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➃「出勤</a:t>
            </a:r>
            <a:r>
              <a:rPr lang="en-US" altLang="ja-JP" sz="1400">
                <a:ea typeface="Meiryo UI"/>
              </a:rPr>
              <a:t>/</a:t>
            </a:r>
            <a:r>
              <a:rPr lang="ja-JP" sz="1400">
                <a:ea typeface="游ゴシック"/>
              </a:rPr>
              <a:t>退勤」</a:t>
            </a:r>
            <a:endParaRPr lang="en-US" altLang="ja-JP" sz="1400">
              <a:ea typeface="Meiryo UI"/>
            </a:endParaRPr>
          </a:p>
          <a:p>
            <a:r>
              <a:rPr lang="ja-JP" sz="1400">
                <a:ea typeface="游ゴシック"/>
              </a:rPr>
              <a:t>ボタンを押すことで、➅に遷移。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「戻る」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en-US">
              <a:ea typeface="游ゴシック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F5E44D-8072-7A4E-7648-E7C87DC32C72}"/>
              </a:ext>
            </a:extLst>
          </p:cNvPr>
          <p:cNvSpPr txBox="1"/>
          <p:nvPr/>
        </p:nvSpPr>
        <p:spPr>
          <a:xfrm>
            <a:off x="6185119" y="4137519"/>
            <a:ext cx="1652593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➄「休憩開始</a:t>
            </a:r>
            <a:r>
              <a:rPr lang="en-US" altLang="ja-JP" sz="1400">
                <a:ea typeface="Meiryo UI"/>
              </a:rPr>
              <a:t>/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休憩終了」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</a:t>
            </a:r>
            <a:r>
              <a:rPr lang="ja-JP" altLang="en-US" sz="1400">
                <a:ea typeface="游ゴシック"/>
              </a:rPr>
              <a:t>こ</a:t>
            </a:r>
            <a:r>
              <a:rPr lang="ja-JP" sz="1400">
                <a:ea typeface="游ゴシック"/>
              </a:rPr>
              <a:t>とで、➅に遷移。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「戻る」</a:t>
            </a:r>
            <a:endParaRPr lang="en-US" altLang="ja-JP">
              <a:ea typeface="游ゴシック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en-US">
              <a:ea typeface="游ゴシック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BFC7E1F-63E9-82D5-2D37-E3CEAC0F9F1B}"/>
              </a:ext>
            </a:extLst>
          </p:cNvPr>
          <p:cNvSpPr txBox="1"/>
          <p:nvPr/>
        </p:nvSpPr>
        <p:spPr>
          <a:xfrm>
            <a:off x="10153457" y="5503182"/>
            <a:ext cx="1791139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➅「</a:t>
            </a:r>
            <a:r>
              <a:rPr lang="en-US" altLang="ja-JP" sz="1400">
                <a:ea typeface="+mn-lt"/>
              </a:rPr>
              <a:t>OK</a:t>
            </a:r>
            <a:r>
              <a:rPr lang="ja-JP" sz="1400">
                <a:ea typeface="游ゴシック"/>
              </a:rPr>
              <a:t>」</a:t>
            </a:r>
            <a:endParaRPr lang="ja-JP" altLang="en-US">
              <a:ea typeface="游ゴシック" panose="020B0400000000000000" pitchFamily="34" charset="-128"/>
            </a:endParaRPr>
          </a:p>
          <a:p>
            <a:r>
              <a:rPr lang="ja-JP" sz="1400">
                <a:ea typeface="游ゴシック"/>
              </a:rPr>
              <a:t>ボタンを押すことで➁に戻る。</a:t>
            </a:r>
            <a:endParaRPr lang="ja-JP">
              <a:ea typeface="游ゴシック"/>
            </a:endParaRPr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B8800673-164E-C0CC-E1EB-F24D74AA1125}"/>
              </a:ext>
            </a:extLst>
          </p:cNvPr>
          <p:cNvSpPr/>
          <p:nvPr/>
        </p:nvSpPr>
        <p:spPr>
          <a:xfrm>
            <a:off x="2608079" y="2445113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B3713E9E-C276-D97D-26B8-A0AE3ADEE2E0}"/>
              </a:ext>
            </a:extLst>
          </p:cNvPr>
          <p:cNvSpPr/>
          <p:nvPr/>
        </p:nvSpPr>
        <p:spPr>
          <a:xfrm rot="10800000">
            <a:off x="2608078" y="2880540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E390840D-A514-E90A-9372-16FE05624493}"/>
              </a:ext>
            </a:extLst>
          </p:cNvPr>
          <p:cNvSpPr/>
          <p:nvPr/>
        </p:nvSpPr>
        <p:spPr>
          <a:xfrm rot="16200000">
            <a:off x="4612250" y="3616721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680548F8-467D-2150-DA06-C84882637B02}"/>
              </a:ext>
            </a:extLst>
          </p:cNvPr>
          <p:cNvSpPr/>
          <p:nvPr/>
        </p:nvSpPr>
        <p:spPr>
          <a:xfrm>
            <a:off x="6922779" y="2870645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E24680D2-6F69-BB90-4F65-F8FEE55907CD}"/>
              </a:ext>
            </a:extLst>
          </p:cNvPr>
          <p:cNvSpPr/>
          <p:nvPr/>
        </p:nvSpPr>
        <p:spPr>
          <a:xfrm rot="10800000">
            <a:off x="6922778" y="3266487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16017CA1-32AC-7390-AE2E-AA781A52973F}"/>
              </a:ext>
            </a:extLst>
          </p:cNvPr>
          <p:cNvSpPr/>
          <p:nvPr/>
        </p:nvSpPr>
        <p:spPr>
          <a:xfrm>
            <a:off x="6840525" y="5897814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ED9630B2-A4AC-8F63-D091-523D5524EAE1}"/>
              </a:ext>
            </a:extLst>
          </p:cNvPr>
          <p:cNvSpPr/>
          <p:nvPr/>
        </p:nvSpPr>
        <p:spPr>
          <a:xfrm rot="9840000">
            <a:off x="2258466" y="3463524"/>
            <a:ext cx="1538552" cy="2436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776D1A48-EBCA-AABD-F7B2-B9BCCC2A4E61}"/>
              </a:ext>
            </a:extLst>
          </p:cNvPr>
          <p:cNvSpPr/>
          <p:nvPr/>
        </p:nvSpPr>
        <p:spPr>
          <a:xfrm rot="5400000">
            <a:off x="5103245" y="3638407"/>
            <a:ext cx="717176" cy="3228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91801C9B-F85B-EB1C-F6F5-440DC7CFAAAE}"/>
              </a:ext>
            </a:extLst>
          </p:cNvPr>
          <p:cNvSpPr/>
          <p:nvPr/>
        </p:nvSpPr>
        <p:spPr>
          <a:xfrm rot="20634236">
            <a:off x="2388141" y="3686634"/>
            <a:ext cx="1538552" cy="2436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82020DC6-F76A-EF7F-DA31-4AA2ED58A3E2}"/>
              </a:ext>
            </a:extLst>
          </p:cNvPr>
          <p:cNvSpPr/>
          <p:nvPr/>
        </p:nvSpPr>
        <p:spPr>
          <a:xfrm rot="11851497">
            <a:off x="6103238" y="3655891"/>
            <a:ext cx="1637333" cy="305174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91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セキュリティ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523472" y="1528477"/>
            <a:ext cx="8784976" cy="2876547"/>
          </a:xfrm>
        </p:spPr>
        <p:txBody>
          <a:bodyPr>
            <a:normAutofit/>
          </a:bodyPr>
          <a:lstStyle/>
          <a:p>
            <a:r>
              <a:rPr lang="ja-JP" altLang="en-US"/>
              <a:t>セキュリティ要件</a:t>
            </a:r>
            <a:endParaRPr lang="en-US" altLang="ja-JP"/>
          </a:p>
          <a:p>
            <a:endParaRPr lang="en-US" altLang="ja-JP"/>
          </a:p>
          <a:p>
            <a:pPr lvl="1"/>
            <a:r>
              <a:rPr lang="ja-JP" altLang="en-US"/>
              <a:t>株式会社コンパスジャパンのセキュリティ方針に従う。</a:t>
            </a:r>
            <a:endParaRPr lang="en-US" altLang="ja-JP"/>
          </a:p>
          <a:p>
            <a:pPr marL="180000" lvl="1" indent="0">
              <a:buNone/>
            </a:pPr>
            <a:r>
              <a:rPr lang="ja-JP" altLang="en-US"/>
              <a:t>（セキュリティチェックシートによる確認を行う）</a:t>
            </a:r>
            <a:endParaRPr lang="en-US" altLang="ja-JP"/>
          </a:p>
          <a:p>
            <a:pPr marL="180000" lvl="1" indent="0">
              <a:buNone/>
            </a:pPr>
            <a:endParaRPr lang="en-US" altLang="ja-JP"/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69FC3858-49E7-222C-432C-48672718C86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17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6003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性能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605284" y="1623865"/>
            <a:ext cx="8784976" cy="4575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dirty="0"/>
              <a:t>性能要件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lang="en-US" altLang="ja-JP">
                <a:ea typeface="游ゴシック"/>
              </a:rPr>
              <a:t>AMS.exe</a:t>
            </a:r>
            <a:r>
              <a:rPr lang="ja-JP" altLang="en-US">
                <a:ea typeface="游ゴシック"/>
              </a:rPr>
              <a:t>ファイルを起動することでソフトが立ち上がる。</a:t>
            </a:r>
            <a:endParaRPr lang="en-US" altLang="ja-JP">
              <a:ea typeface="游ゴシック"/>
            </a:endParaRPr>
          </a:p>
          <a:p>
            <a:pPr lvl="1"/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C2960D15-A73B-CCC8-4A79-B02084F0FFC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18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5692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注意事項・制限事項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612295" y="1430681"/>
            <a:ext cx="8784976" cy="3618057"/>
          </a:xfrm>
        </p:spPr>
        <p:txBody>
          <a:bodyPr>
            <a:normAutofit/>
          </a:bodyPr>
          <a:lstStyle/>
          <a:p>
            <a:r>
              <a:rPr kumimoji="1" lang="ja-JP" altLang="en-US"/>
              <a:t>注意事項</a:t>
            </a:r>
            <a:endParaRPr kumimoji="1" lang="en-US" altLang="ja-JP"/>
          </a:p>
          <a:p>
            <a:pPr marL="457200" lvl="1" indent="0">
              <a:buNone/>
            </a:pPr>
            <a:endParaRPr lang="en-US" altLang="ja-JP"/>
          </a:p>
          <a:p>
            <a:pPr lvl="1"/>
            <a:r>
              <a:rPr lang="ja-JP" altLang="en-US"/>
              <a:t>管理者</a:t>
            </a:r>
            <a:r>
              <a:rPr lang="en-US" altLang="ja-JP"/>
              <a:t>(Admin)</a:t>
            </a:r>
            <a:r>
              <a:rPr lang="ja-JP" altLang="en-US"/>
              <a:t>としてログインをいないと編集ができない。</a:t>
            </a:r>
            <a:endParaRPr lang="en-US" altLang="ja-JP"/>
          </a:p>
          <a:p>
            <a:pPr lvl="1"/>
            <a:endParaRPr lang="en-US" altLang="ja-JP"/>
          </a:p>
          <a:p>
            <a:pPr lvl="1"/>
            <a:r>
              <a:rPr lang="ja-JP" altLang="en-US"/>
              <a:t>データベースは「</a:t>
            </a:r>
            <a:r>
              <a:rPr lang="en-US" altLang="ja-JP"/>
              <a:t>MySQL</a:t>
            </a:r>
            <a:r>
              <a:rPr lang="ja-JP" altLang="en-US"/>
              <a:t>」を使用している。</a:t>
            </a:r>
            <a:endParaRPr lang="en-US" altLang="ja-JP"/>
          </a:p>
          <a:p>
            <a:pPr lvl="1"/>
            <a:endParaRPr lang="en-US" altLang="ja-JP"/>
          </a:p>
          <a:p>
            <a:pPr lvl="1"/>
            <a:endParaRPr lang="en-US" altLang="ja-JP"/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E39F85A8-D7E5-1003-1325-CA0662CB1D9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19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0158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改版履歴</a:t>
            </a:r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46629"/>
              </p:ext>
            </p:extLst>
          </p:nvPr>
        </p:nvGraphicFramePr>
        <p:xfrm>
          <a:off x="1479571" y="1907214"/>
          <a:ext cx="8640000" cy="17508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67"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日付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Ver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内容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67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2023/11/6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0.1</a:t>
                      </a:r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作成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69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2023/11/6</a:t>
                      </a:r>
                    </a:p>
                    <a:p>
                      <a:endParaRPr kumimoji="1" lang="en-US" altLang="ja-JP" sz="1000"/>
                    </a:p>
                    <a:p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0.2</a:t>
                      </a:r>
                    </a:p>
                    <a:p>
                      <a:endParaRPr kumimoji="1" lang="ja-JP" altLang="en-US" sz="1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tx1"/>
                          </a:solidFill>
                        </a:rPr>
                        <a:t>レビュー反映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2023/11/6</a:t>
                      </a:r>
                      <a:endParaRPr kumimoji="1" lang="ja-JP" altLang="en-US" sz="1000"/>
                    </a:p>
                    <a:p>
                      <a:endParaRPr kumimoji="1" lang="en-US" altLang="ja-JP" sz="10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0.3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>
                          <a:solidFill>
                            <a:schemeClr val="tx1"/>
                          </a:solidFill>
                        </a:rPr>
                        <a:t>レビュー修正</a:t>
                      </a:r>
                      <a:endParaRPr kumimoji="1" lang="en-US" altLang="ja-JP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3F03FF8A-94B0-B1D0-BC1F-C939A20DA7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07083" y="1461641"/>
            <a:ext cx="8784976" cy="494938"/>
          </a:xfrm>
        </p:spPr>
        <p:txBody>
          <a:bodyPr/>
          <a:lstStyle/>
          <a:p>
            <a:r>
              <a:rPr kumimoji="1" lang="ja-JP" altLang="en-US"/>
              <a:t>改版履歴</a:t>
            </a:r>
            <a:endParaRPr kumimoji="1" lang="en-US" altLang="ja-JP"/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110177E0-2E78-4E64-057B-BA8A84DCD81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2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8141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画面遷移</a:t>
            </a:r>
            <a:r>
              <a:rPr lang="en-US" altLang="ja-JP" b="1"/>
              <a:t>(</a:t>
            </a:r>
            <a:r>
              <a:rPr lang="ja-JP" altLang="en-US" b="1"/>
              <a:t>追加管理者用</a:t>
            </a:r>
            <a:r>
              <a:rPr lang="en-US" altLang="ja-JP" b="1"/>
              <a:t>)</a:t>
            </a:r>
            <a:endParaRPr lang="ja-JP" altLang="en-US" b="1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10722787" y="3836858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10722786" y="4347818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10722786" y="4909526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25911" y="63646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20</a:t>
            </a:fld>
            <a:endParaRPr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12149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4265606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114999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5608571" y="3903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840638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2963156" y="390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20CE5C-C6D0-4F6D-5CBC-8EBA7D9702CC}"/>
              </a:ext>
            </a:extLst>
          </p:cNvPr>
          <p:cNvSpPr txBox="1"/>
          <p:nvPr/>
        </p:nvSpPr>
        <p:spPr>
          <a:xfrm>
            <a:off x="2258052" y="853478"/>
            <a:ext cx="20379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1200">
                <a:ea typeface="游ゴシック"/>
              </a:rPr>
              <a:t>ID</a:t>
            </a:r>
            <a:r>
              <a:rPr lang="ja-JP" altLang="en-US" sz="1200">
                <a:ea typeface="游ゴシック"/>
              </a:rPr>
              <a:t>とパスワードを入力後、「ログイン」⇒ ➁に遷移。</a:t>
            </a:r>
            <a:endParaRPr lang="en-US" altLang="ja-JP" sz="1200">
              <a:ea typeface="游ゴシック"/>
            </a:endParaRPr>
          </a:p>
          <a:p>
            <a:endParaRPr lang="ja-JP" altLang="en-US" sz="1200">
              <a:ea typeface="游ゴシック"/>
            </a:endParaRPr>
          </a:p>
          <a:p>
            <a:r>
              <a:rPr lang="ja-JP" altLang="en-US" sz="1200">
                <a:ea typeface="游ゴシック"/>
              </a:rPr>
              <a:t>「新規登録」⇒ ➃に遷移。</a:t>
            </a:r>
            <a:endParaRPr lang="en-US" altLang="ja-JP" sz="120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933AA-8ABC-9622-50B5-AEAA3B235923}"/>
              </a:ext>
            </a:extLst>
          </p:cNvPr>
          <p:cNvSpPr txBox="1"/>
          <p:nvPr/>
        </p:nvSpPr>
        <p:spPr>
          <a:xfrm>
            <a:off x="6233887" y="832942"/>
            <a:ext cx="198717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1200">
                <a:ea typeface="游ゴシック"/>
              </a:rPr>
              <a:t>「編集する」⇒ ➄に遷移。</a:t>
            </a:r>
            <a:endParaRPr lang="en-US" altLang="ja-JP" sz="1200">
              <a:ea typeface="游ゴシック"/>
            </a:endParaRPr>
          </a:p>
          <a:p>
            <a:endParaRPr lang="en-US" altLang="ja-JP" sz="1200">
              <a:ea typeface="游ゴシック"/>
            </a:endParaRPr>
          </a:p>
          <a:p>
            <a:r>
              <a:rPr lang="ja-JP" altLang="en-US" sz="1200">
                <a:ea typeface="游ゴシック"/>
              </a:rPr>
              <a:t>「社員一覧」⇒ ➂に遷移。</a:t>
            </a:r>
            <a:endParaRPr lang="en-US" altLang="ja-JP" sz="1200">
              <a:ea typeface="游ゴシック"/>
            </a:endParaRPr>
          </a:p>
          <a:p>
            <a:br>
              <a:rPr lang="en-US" altLang="ja-JP" sz="1200"/>
            </a:br>
            <a:r>
              <a:rPr lang="ja-JP" altLang="en-US" sz="1200">
                <a:ea typeface="游ゴシック"/>
              </a:rPr>
              <a:t>「戻る」⇒ ①に戻る。</a:t>
            </a:r>
            <a:endParaRPr lang="en-US" altLang="ja-JP" sz="1200">
              <a:ea typeface="游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DA456B-2E52-968D-5E60-EECD822E8057}"/>
              </a:ext>
            </a:extLst>
          </p:cNvPr>
          <p:cNvSpPr txBox="1"/>
          <p:nvPr/>
        </p:nvSpPr>
        <p:spPr>
          <a:xfrm>
            <a:off x="10529021" y="864471"/>
            <a:ext cx="194193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200">
                <a:ea typeface="游ゴシック"/>
              </a:rPr>
              <a:t>「戻る」</a:t>
            </a:r>
            <a:r>
              <a:rPr lang="ja-JP" altLang="en-US" sz="1200">
                <a:ea typeface="游ゴシック"/>
              </a:rPr>
              <a:t>⇒ </a:t>
            </a:r>
            <a:r>
              <a:rPr lang="ja-JP" sz="1200">
                <a:ea typeface="游ゴシック"/>
              </a:rPr>
              <a:t>➁に戻る。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EEDC9D-0297-07A2-D20D-64B4271A6B9F}"/>
              </a:ext>
            </a:extLst>
          </p:cNvPr>
          <p:cNvSpPr txBox="1"/>
          <p:nvPr/>
        </p:nvSpPr>
        <p:spPr>
          <a:xfrm>
            <a:off x="4894775" y="4382369"/>
            <a:ext cx="1105688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「社員名」</a:t>
            </a:r>
            <a:r>
              <a:rPr lang="ja-JP" altLang="en-US" sz="1400">
                <a:ea typeface="游ゴシック"/>
              </a:rPr>
              <a:t>⇒ ⑥</a:t>
            </a:r>
            <a:r>
              <a:rPr lang="ja-JP" sz="1400">
                <a:ea typeface="游ゴシック"/>
              </a:rPr>
              <a:t>に遷移。</a:t>
            </a:r>
            <a:endParaRPr lang="en-US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4AC972-9178-74D8-28AB-7DC8968AB51E}"/>
              </a:ext>
            </a:extLst>
          </p:cNvPr>
          <p:cNvSpPr txBox="1"/>
          <p:nvPr/>
        </p:nvSpPr>
        <p:spPr>
          <a:xfrm>
            <a:off x="7439978" y="4372321"/>
            <a:ext cx="1614988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出勤</a:t>
            </a:r>
            <a:r>
              <a:rPr lang="en-US" altLang="ja-JP" sz="1400" dirty="0">
                <a:ea typeface="+mn-lt"/>
              </a:rPr>
              <a:t>/</a:t>
            </a:r>
            <a:r>
              <a:rPr lang="ja-JP" altLang="en-US" sz="1400" dirty="0">
                <a:ea typeface="游ゴシック"/>
              </a:rPr>
              <a:t>退勤</a:t>
            </a:r>
            <a:r>
              <a:rPr lang="en-US" altLang="ja-JP" sz="1400" dirty="0">
                <a:ea typeface="+mn-lt"/>
              </a:rPr>
              <a:t>/</a:t>
            </a:r>
            <a:endParaRPr lang="ja-JP" altLang="en-US" dirty="0">
              <a:ea typeface="游ゴシック" panose="020B0400000000000000" pitchFamily="34" charset="-128"/>
            </a:endParaRPr>
          </a:p>
          <a:p>
            <a:r>
              <a:rPr lang="ja-JP" altLang="en-US" sz="1400" dirty="0">
                <a:ea typeface="游ゴシック"/>
              </a:rPr>
              <a:t>休憩開始</a:t>
            </a:r>
            <a:r>
              <a:rPr lang="en-US" altLang="ja-JP" sz="1400" dirty="0">
                <a:ea typeface="+mn-lt"/>
              </a:rPr>
              <a:t>/</a:t>
            </a:r>
            <a:r>
              <a:rPr lang="ja-JP" altLang="en-US" sz="1400" dirty="0">
                <a:ea typeface="游ゴシック"/>
              </a:rPr>
              <a:t>休憩終了</a:t>
            </a:r>
            <a:r>
              <a:rPr lang="ja-JP" sz="1400" dirty="0">
                <a:ea typeface="游ゴシック"/>
              </a:rPr>
              <a:t>」</a:t>
            </a:r>
            <a:endParaRPr lang="ja-JP" altLang="en-US" dirty="0">
              <a:ea typeface="游ゴシック" panose="020B0400000000000000" pitchFamily="34" charset="-128"/>
            </a:endParaRPr>
          </a:p>
          <a:p>
            <a:r>
              <a:rPr lang="ja-JP" altLang="en-US" sz="1400" dirty="0">
                <a:ea typeface="游ゴシック"/>
              </a:rPr>
              <a:t>⇒ ⑦</a:t>
            </a:r>
            <a:r>
              <a:rPr lang="ja-JP" sz="1400" dirty="0">
                <a:ea typeface="游ゴシック"/>
              </a:rPr>
              <a:t>に遷移</a:t>
            </a:r>
            <a:r>
              <a:rPr lang="ja-JP" altLang="en-US" sz="1400" dirty="0">
                <a:ea typeface="游ゴシック"/>
              </a:rPr>
              <a:t>。</a:t>
            </a:r>
            <a:br>
              <a:rPr lang="ja-JP" altLang="en-US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「戻る」⇒②に戻る</a:t>
            </a:r>
            <a:r>
              <a:rPr lang="ja-JP" sz="1400" dirty="0">
                <a:ea typeface="游ゴシック"/>
              </a:rPr>
              <a:t>。</a:t>
            </a:r>
            <a:endParaRPr lang="ja-JP" altLang="en-US" dirty="0">
              <a:ea typeface="游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0A9B5F-2E67-43DA-3725-72D69BC5C30D}"/>
              </a:ext>
            </a:extLst>
          </p:cNvPr>
          <p:cNvSpPr txBox="1"/>
          <p:nvPr/>
        </p:nvSpPr>
        <p:spPr>
          <a:xfrm>
            <a:off x="10546976" y="5497704"/>
            <a:ext cx="15915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</a:t>
            </a:r>
            <a:r>
              <a:rPr lang="en-US" altLang="ja-JP" sz="1400">
                <a:ea typeface="游ゴシック"/>
              </a:rPr>
              <a:t>OK</a:t>
            </a:r>
            <a:r>
              <a:rPr lang="ja-JP" sz="1400">
                <a:ea typeface="游ゴシック"/>
              </a:rPr>
              <a:t>」</a:t>
            </a:r>
            <a:r>
              <a:rPr lang="ja-JP" altLang="en-US" sz="1400">
                <a:ea typeface="游ゴシック"/>
              </a:rPr>
              <a:t>⇒ </a:t>
            </a:r>
            <a:r>
              <a:rPr lang="ja-JP" sz="1400">
                <a:ea typeface="游ゴシック"/>
              </a:rPr>
              <a:t>➁に戻る。</a:t>
            </a:r>
            <a:endParaRPr lang="ja-JP">
              <a:ea typeface="游ゴシック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067D416-CFFE-6C41-6328-8A60F13CF6A1}"/>
              </a:ext>
            </a:extLst>
          </p:cNvPr>
          <p:cNvSpPr/>
          <p:nvPr/>
        </p:nvSpPr>
        <p:spPr>
          <a:xfrm>
            <a:off x="3044473" y="21629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86479D9E-0BA8-0371-3661-47E448277EB0}"/>
              </a:ext>
            </a:extLst>
          </p:cNvPr>
          <p:cNvSpPr/>
          <p:nvPr/>
        </p:nvSpPr>
        <p:spPr>
          <a:xfrm rot="10800000">
            <a:off x="3044472" y="259837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908C0E4-FF86-A374-F408-729A8BB1A1C5}"/>
              </a:ext>
            </a:extLst>
          </p:cNvPr>
          <p:cNvSpPr/>
          <p:nvPr/>
        </p:nvSpPr>
        <p:spPr>
          <a:xfrm>
            <a:off x="7246004" y="215132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2B8119D-010A-FDDF-F8C5-5B0A17177E31}"/>
              </a:ext>
            </a:extLst>
          </p:cNvPr>
          <p:cNvSpPr/>
          <p:nvPr/>
        </p:nvSpPr>
        <p:spPr>
          <a:xfrm rot="10800000">
            <a:off x="7246003" y="2477890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D825B9B5-814E-EDE6-EB33-6F88817FFE42}"/>
              </a:ext>
            </a:extLst>
          </p:cNvPr>
          <p:cNvSpPr/>
          <p:nvPr/>
        </p:nvSpPr>
        <p:spPr>
          <a:xfrm>
            <a:off x="5131584" y="5384255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6D7699B-C314-C79D-27AF-2B4DC546C75C}"/>
              </a:ext>
            </a:extLst>
          </p:cNvPr>
          <p:cNvSpPr/>
          <p:nvPr/>
        </p:nvSpPr>
        <p:spPr>
          <a:xfrm rot="11880000">
            <a:off x="6533788" y="3617241"/>
            <a:ext cx="2424912" cy="277204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D79DCEDC-C8D7-085B-BCBE-6F3DF530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0" y="816216"/>
            <a:ext cx="1779269" cy="2486515"/>
          </a:xfrm>
          <a:prstGeom prst="rect">
            <a:avLst/>
          </a:prstGeom>
        </p:spPr>
      </p:pic>
      <p:sp>
        <p:nvSpPr>
          <p:cNvPr id="69" name="矢印: 右 68">
            <a:extLst>
              <a:ext uri="{FF2B5EF4-FFF2-40B4-BE49-F238E27FC236}">
                <a16:creationId xmlns:a16="http://schemas.microsoft.com/office/drawing/2014/main" id="{E101EE42-BAE0-6A4D-2D84-75F8AAAB3E52}"/>
              </a:ext>
            </a:extLst>
          </p:cNvPr>
          <p:cNvSpPr/>
          <p:nvPr/>
        </p:nvSpPr>
        <p:spPr>
          <a:xfrm rot="5400000">
            <a:off x="1166147" y="362710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753836FE-F6E6-CB5E-FAEA-7E9444D12B5C}"/>
              </a:ext>
            </a:extLst>
          </p:cNvPr>
          <p:cNvSpPr/>
          <p:nvPr/>
        </p:nvSpPr>
        <p:spPr>
          <a:xfrm rot="16200000">
            <a:off x="778389" y="359434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3AA33-D39C-C2B7-1B69-56FB5AE65FEE}"/>
              </a:ext>
            </a:extLst>
          </p:cNvPr>
          <p:cNvSpPr txBox="1"/>
          <p:nvPr/>
        </p:nvSpPr>
        <p:spPr>
          <a:xfrm>
            <a:off x="2068178" y="4373714"/>
            <a:ext cx="132534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</a:t>
            </a:r>
            <a:r>
              <a:rPr lang="ja-JP" altLang="en-US" sz="1400">
                <a:ea typeface="游ゴシック"/>
              </a:rPr>
              <a:t>新規登録</a:t>
            </a:r>
            <a:r>
              <a:rPr lang="ja-JP" sz="1400">
                <a:ea typeface="游ゴシック"/>
              </a:rPr>
              <a:t>」</a:t>
            </a:r>
            <a:r>
              <a:rPr lang="ja-JP" altLang="en-US" sz="1400">
                <a:ea typeface="游ゴシック"/>
              </a:rPr>
              <a:t>⇒新規登録＆①に遷移</a:t>
            </a:r>
            <a:endParaRPr lang="en-US" altLang="ja-JP" sz="1400">
              <a:ea typeface="游ゴシック"/>
            </a:endParaRPr>
          </a:p>
          <a:p>
            <a:br>
              <a:rPr lang="en-US" altLang="ja-JP" sz="1400">
                <a:ea typeface="游ゴシック"/>
              </a:rPr>
            </a:br>
            <a:r>
              <a:rPr lang="ja-JP" altLang="en-US" sz="1400">
                <a:ea typeface="游ゴシック"/>
              </a:rPr>
              <a:t>「戻る」⇒ ①に戻る。</a:t>
            </a:r>
            <a:endParaRPr lang="en-US">
              <a:ea typeface="游ゴシック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083012-DB9B-0B09-2036-7F82AE905F71}"/>
              </a:ext>
            </a:extLst>
          </p:cNvPr>
          <p:cNvSpPr/>
          <p:nvPr/>
        </p:nvSpPr>
        <p:spPr>
          <a:xfrm rot="10800000">
            <a:off x="5092000" y="576030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ECB6676-D5FA-5A22-CA53-2ADF85CC6F9E}"/>
              </a:ext>
            </a:extLst>
          </p:cNvPr>
          <p:cNvSpPr/>
          <p:nvPr/>
        </p:nvSpPr>
        <p:spPr>
          <a:xfrm rot="7928439">
            <a:off x="4372861" y="3607797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C1159D7B-88C5-5ABF-10D7-3C6B3885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863" y="817725"/>
            <a:ext cx="1625064" cy="2454059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2F08BC6C-5310-54BE-5980-B7CFDBA54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259" y="832942"/>
            <a:ext cx="1737252" cy="262247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86D9A55-3FAC-3BF8-7BE2-1B835A7E7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882" y="4241575"/>
            <a:ext cx="1604810" cy="228536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EC601DD-1C82-36C7-8B94-FB61E3434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8016" y="4294417"/>
            <a:ext cx="1513566" cy="2290543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128DDEA-6EB2-BE87-AE93-513C20E4A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5095" y="4270260"/>
            <a:ext cx="1471881" cy="231631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7436C1C0-97BB-0954-C284-172A622EFCD3}"/>
              </a:ext>
            </a:extLst>
          </p:cNvPr>
          <p:cNvSpPr/>
          <p:nvPr/>
        </p:nvSpPr>
        <p:spPr>
          <a:xfrm>
            <a:off x="7892596" y="59186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D351C4-809D-7FF7-A11B-670C9FFFC6C2}"/>
              </a:ext>
            </a:extLst>
          </p:cNvPr>
          <p:cNvSpPr txBox="1"/>
          <p:nvPr/>
        </p:nvSpPr>
        <p:spPr>
          <a:xfrm>
            <a:off x="8871130" y="3893371"/>
            <a:ext cx="4154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⑦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8022954-9A86-02A8-AF40-C8DB9DAE15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25" y="5128938"/>
            <a:ext cx="1067257" cy="47944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89FBBC2-61CC-0F4E-A405-09B9739E71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9834" y="4220066"/>
            <a:ext cx="1558805" cy="2390168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6B168D7-5BBF-A257-01C2-10641E376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8700" y="5162479"/>
            <a:ext cx="1216516" cy="5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矢印: 右 23">
            <a:extLst>
              <a:ext uri="{FF2B5EF4-FFF2-40B4-BE49-F238E27FC236}">
                <a16:creationId xmlns:a16="http://schemas.microsoft.com/office/drawing/2014/main" id="{B4A77002-2E45-CD4C-7138-2F013E63C98B}"/>
              </a:ext>
            </a:extLst>
          </p:cNvPr>
          <p:cNvSpPr/>
          <p:nvPr/>
        </p:nvSpPr>
        <p:spPr>
          <a:xfrm>
            <a:off x="4895040" y="5591354"/>
            <a:ext cx="4165490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タイトル 3">
            <a:extLst>
              <a:ext uri="{FF2B5EF4-FFF2-40B4-BE49-F238E27FC236}">
                <a16:creationId xmlns:a16="http://schemas.microsoft.com/office/drawing/2014/main" id="{64A37716-0252-6067-CC3B-8759AC211311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画面遷移</a:t>
            </a:r>
            <a:r>
              <a:rPr lang="en-US" altLang="ja-JP" b="1" dirty="0"/>
              <a:t>(</a:t>
            </a:r>
            <a:r>
              <a:rPr lang="ja-JP" altLang="en-US" b="1" dirty="0"/>
              <a:t>追加ゲスト用</a:t>
            </a:r>
            <a:r>
              <a:rPr lang="en-US" altLang="ja-JP" b="1" dirty="0"/>
              <a:t>)</a:t>
            </a:r>
            <a:endParaRPr lang="ja-JP" altLang="en-US" b="1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F7EAFF3-07FA-98DC-A2AA-B0288D4F2B24}"/>
              </a:ext>
            </a:extLst>
          </p:cNvPr>
          <p:cNvSpPr/>
          <p:nvPr/>
        </p:nvSpPr>
        <p:spPr bwMode="auto">
          <a:xfrm>
            <a:off x="10722787" y="3836858"/>
            <a:ext cx="1292649" cy="3832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退勤しました。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3B3E906-984C-77FE-D53C-677867DE4C60}"/>
              </a:ext>
            </a:extLst>
          </p:cNvPr>
          <p:cNvSpPr/>
          <p:nvPr/>
        </p:nvSpPr>
        <p:spPr bwMode="auto">
          <a:xfrm>
            <a:off x="10722786" y="4347818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休憩開始しました。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C5AFD1E-DEFF-9551-9DA8-6A32FB035282}"/>
              </a:ext>
            </a:extLst>
          </p:cNvPr>
          <p:cNvSpPr/>
          <p:nvPr/>
        </p:nvSpPr>
        <p:spPr bwMode="auto">
          <a:xfrm>
            <a:off x="10722786" y="4909526"/>
            <a:ext cx="1292649" cy="4388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>
                <a:solidFill>
                  <a:schemeClr val="tx1"/>
                </a:solidFill>
                <a:latin typeface="+mn-ea"/>
              </a:rPr>
              <a:t>休憩終了しました。</a:t>
            </a:r>
          </a:p>
        </p:txBody>
      </p:sp>
      <p:sp>
        <p:nvSpPr>
          <p:cNvPr id="13" name="スライド番号プレースホルダー 1">
            <a:extLst>
              <a:ext uri="{FF2B5EF4-FFF2-40B4-BE49-F238E27FC236}">
                <a16:creationId xmlns:a16="http://schemas.microsoft.com/office/drawing/2014/main" id="{751DF0E8-3D19-07D4-1E42-50741666ED25}"/>
              </a:ext>
            </a:extLst>
          </p:cNvPr>
          <p:cNvSpPr txBox="1">
            <a:spLocks/>
          </p:cNvSpPr>
          <p:nvPr/>
        </p:nvSpPr>
        <p:spPr>
          <a:xfrm>
            <a:off x="8625911" y="636460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21</a:t>
            </a:fld>
            <a:endParaRPr lang="ja-JP" altLang="en-US" sz="120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826F940-2E40-BAC7-67D0-0BBA8F436C31}"/>
              </a:ext>
            </a:extLst>
          </p:cNvPr>
          <p:cNvSpPr txBox="1"/>
          <p:nvPr/>
        </p:nvSpPr>
        <p:spPr>
          <a:xfrm>
            <a:off x="12149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①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C243975-18F4-28E3-5CA4-61C2728961D3}"/>
              </a:ext>
            </a:extLst>
          </p:cNvPr>
          <p:cNvSpPr txBox="1"/>
          <p:nvPr/>
        </p:nvSpPr>
        <p:spPr>
          <a:xfrm>
            <a:off x="4265606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➁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1BF3874-FD4A-7D20-33DA-1B579BB8C7E9}"/>
              </a:ext>
            </a:extLst>
          </p:cNvPr>
          <p:cNvSpPr txBox="1"/>
          <p:nvPr/>
        </p:nvSpPr>
        <p:spPr>
          <a:xfrm>
            <a:off x="114999" y="40780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➃</a:t>
            </a:r>
            <a:endParaRPr kumimoji="1" lang="ja-JP" altLang="en-US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14DCC4E-7DA5-CB1B-909C-404AF2A8B4D2}"/>
              </a:ext>
            </a:extLst>
          </p:cNvPr>
          <p:cNvSpPr txBox="1"/>
          <p:nvPr/>
        </p:nvSpPr>
        <p:spPr>
          <a:xfrm>
            <a:off x="5792872" y="39032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➅</a:t>
            </a:r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82327A1-56DE-2F13-58B5-8F2E9BFE5A80}"/>
              </a:ext>
            </a:extLst>
          </p:cNvPr>
          <p:cNvSpPr txBox="1"/>
          <p:nvPr/>
        </p:nvSpPr>
        <p:spPr>
          <a:xfrm>
            <a:off x="8406389" y="8594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➂</a:t>
            </a:r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3CCB615-B6FA-3A27-8C20-8BBC1F9ABAEC}"/>
              </a:ext>
            </a:extLst>
          </p:cNvPr>
          <p:cNvSpPr txBox="1"/>
          <p:nvPr/>
        </p:nvSpPr>
        <p:spPr>
          <a:xfrm>
            <a:off x="2963156" y="3903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➄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20CE5C-C6D0-4F6D-5CBC-8EBA7D9702CC}"/>
              </a:ext>
            </a:extLst>
          </p:cNvPr>
          <p:cNvSpPr txBox="1"/>
          <p:nvPr/>
        </p:nvSpPr>
        <p:spPr>
          <a:xfrm>
            <a:off x="2258052" y="853478"/>
            <a:ext cx="20379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sz="1200" dirty="0">
                <a:ea typeface="游ゴシック"/>
              </a:rPr>
              <a:t>ID</a:t>
            </a:r>
            <a:r>
              <a:rPr lang="ja-JP" altLang="en-US" sz="1200" dirty="0">
                <a:ea typeface="游ゴシック"/>
              </a:rPr>
              <a:t>とパスワードを入力後、「ログイン」⇒ ➁に遷移。</a:t>
            </a:r>
            <a:endParaRPr lang="en-US" altLang="ja-JP" sz="1200" dirty="0">
              <a:ea typeface="游ゴシック"/>
            </a:endParaRPr>
          </a:p>
          <a:p>
            <a:endParaRPr lang="ja-JP" altLang="en-US" sz="1200" dirty="0">
              <a:ea typeface="游ゴシック"/>
            </a:endParaRPr>
          </a:p>
          <a:p>
            <a:r>
              <a:rPr lang="ja-JP" altLang="en-US" sz="1200" dirty="0">
                <a:ea typeface="游ゴシック"/>
              </a:rPr>
              <a:t>「新規登録」⇒ ➃に遷移。</a:t>
            </a:r>
            <a:endParaRPr lang="en-US" altLang="ja-JP" sz="1200" dirty="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6933AA-8ABC-9622-50B5-AEAA3B235923}"/>
              </a:ext>
            </a:extLst>
          </p:cNvPr>
          <p:cNvSpPr txBox="1"/>
          <p:nvPr/>
        </p:nvSpPr>
        <p:spPr>
          <a:xfrm>
            <a:off x="6252417" y="832942"/>
            <a:ext cx="198717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ja-JP" sz="1200" dirty="0">
                <a:ea typeface="游ゴシック"/>
              </a:rPr>
              <a:t>「社員一覧」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➂に遷移。</a:t>
            </a:r>
            <a:br>
              <a:rPr lang="ja-JP" altLang="ja-JP" sz="1200" dirty="0">
                <a:ea typeface="游ゴシック"/>
              </a:rPr>
            </a:br>
            <a:r>
              <a:rPr lang="ja-JP" altLang="ja-JP" sz="1200" dirty="0">
                <a:ea typeface="游ゴシック"/>
              </a:rPr>
              <a:t>「出退勤」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➃に遷移。</a:t>
            </a:r>
            <a:endParaRPr lang="en-US" altLang="ja-JP" sz="1200" dirty="0">
              <a:ea typeface="Meiryo UI"/>
            </a:endParaRPr>
          </a:p>
          <a:p>
            <a:r>
              <a:rPr lang="ja-JP" altLang="ja-JP" sz="1200" dirty="0">
                <a:ea typeface="游ゴシック"/>
              </a:rPr>
              <a:t>「休憩」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➄に遷移。</a:t>
            </a:r>
            <a:endParaRPr lang="en-US" altLang="ja-JP" sz="1200" dirty="0">
              <a:ea typeface="游ゴシック"/>
            </a:endParaRPr>
          </a:p>
          <a:p>
            <a:r>
              <a:rPr lang="ja-JP" altLang="ja-JP" sz="1200" dirty="0">
                <a:ea typeface="游ゴシック"/>
              </a:rPr>
              <a:t>「戻る」</a:t>
            </a:r>
            <a:r>
              <a:rPr lang="ja-JP" altLang="en-US" sz="1200" dirty="0">
                <a:ea typeface="游ゴシック"/>
              </a:rPr>
              <a:t>⇒ </a:t>
            </a:r>
            <a:r>
              <a:rPr lang="ja-JP" altLang="ja-JP" sz="1200" dirty="0">
                <a:ea typeface="游ゴシック"/>
              </a:rPr>
              <a:t>①に戻る。</a:t>
            </a:r>
            <a:endParaRPr lang="en-US" altLang="ja-JP" sz="1200" dirty="0">
              <a:ea typeface="游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2DA456B-2E52-968D-5E60-EECD822E8057}"/>
              </a:ext>
            </a:extLst>
          </p:cNvPr>
          <p:cNvSpPr txBox="1"/>
          <p:nvPr/>
        </p:nvSpPr>
        <p:spPr>
          <a:xfrm>
            <a:off x="10529021" y="864471"/>
            <a:ext cx="194193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200">
                <a:ea typeface="游ゴシック"/>
              </a:rPr>
              <a:t>「戻る」</a:t>
            </a:r>
            <a:r>
              <a:rPr lang="ja-JP" altLang="en-US" sz="1200">
                <a:ea typeface="游ゴシック"/>
              </a:rPr>
              <a:t>⇒ </a:t>
            </a:r>
            <a:r>
              <a:rPr lang="ja-JP" sz="1200">
                <a:ea typeface="游ゴシック"/>
              </a:rPr>
              <a:t>➁に戻る。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EEDC9D-0297-07A2-D20D-64B4271A6B9F}"/>
              </a:ext>
            </a:extLst>
          </p:cNvPr>
          <p:cNvSpPr txBox="1"/>
          <p:nvPr/>
        </p:nvSpPr>
        <p:spPr>
          <a:xfrm>
            <a:off x="4892646" y="4292024"/>
            <a:ext cx="134080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出勤</a:t>
            </a:r>
            <a:r>
              <a:rPr lang="ja-JP" sz="1400" dirty="0">
                <a:ea typeface="游ゴシック"/>
              </a:rPr>
              <a:t>」</a:t>
            </a:r>
            <a:r>
              <a:rPr lang="ja-JP" altLang="en-US" sz="1400" dirty="0">
                <a:ea typeface="游ゴシック"/>
              </a:rPr>
              <a:t>「退勤」⇒ ⑦</a:t>
            </a:r>
            <a:r>
              <a:rPr lang="ja-JP" sz="1400" dirty="0">
                <a:ea typeface="游ゴシック"/>
              </a:rPr>
              <a:t>に遷移。</a:t>
            </a:r>
            <a:br>
              <a:rPr lang="en-US" altLang="ja-JP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 　➁に戻る。</a:t>
            </a:r>
            <a:endParaRPr lang="en-US" dirty="0">
              <a:ea typeface="游ゴシック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4AC972-9178-74D8-28AB-7DC8968AB51E}"/>
              </a:ext>
            </a:extLst>
          </p:cNvPr>
          <p:cNvSpPr txBox="1"/>
          <p:nvPr/>
        </p:nvSpPr>
        <p:spPr>
          <a:xfrm>
            <a:off x="7624279" y="4372321"/>
            <a:ext cx="1305093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休憩開始</a:t>
            </a:r>
            <a:r>
              <a:rPr lang="ja-JP" altLang="ja-JP" sz="1400" dirty="0">
                <a:ea typeface="游ゴシック"/>
              </a:rPr>
              <a:t>」</a:t>
            </a:r>
            <a:r>
              <a:rPr lang="ja-JP" altLang="en-US" sz="1400" dirty="0">
                <a:ea typeface="游ゴシック"/>
              </a:rPr>
              <a:t>「休憩終了」⇒ ⑦</a:t>
            </a:r>
            <a:r>
              <a:rPr lang="ja-JP" altLang="ja-JP" sz="1400" dirty="0">
                <a:ea typeface="游ゴシック"/>
              </a:rPr>
              <a:t>に遷移。</a:t>
            </a:r>
            <a:br>
              <a:rPr lang="en-US" altLang="ja-JP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 ➁に戻る。</a:t>
            </a:r>
            <a:endParaRPr lang="ja-JP" altLang="en-US" dirty="0">
              <a:ea typeface="游ゴシック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0A9B5F-2E67-43DA-3725-72D69BC5C30D}"/>
              </a:ext>
            </a:extLst>
          </p:cNvPr>
          <p:cNvSpPr txBox="1"/>
          <p:nvPr/>
        </p:nvSpPr>
        <p:spPr>
          <a:xfrm>
            <a:off x="10546976" y="5497704"/>
            <a:ext cx="159150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>
                <a:ea typeface="游ゴシック"/>
              </a:rPr>
              <a:t>「</a:t>
            </a:r>
            <a:r>
              <a:rPr lang="en-US" altLang="ja-JP" sz="1400">
                <a:ea typeface="游ゴシック"/>
              </a:rPr>
              <a:t>OK</a:t>
            </a:r>
            <a:r>
              <a:rPr lang="ja-JP" sz="1400">
                <a:ea typeface="游ゴシック"/>
              </a:rPr>
              <a:t>」</a:t>
            </a:r>
            <a:r>
              <a:rPr lang="ja-JP" altLang="en-US" sz="1400">
                <a:ea typeface="游ゴシック"/>
              </a:rPr>
              <a:t>⇒ </a:t>
            </a:r>
            <a:r>
              <a:rPr lang="ja-JP" sz="1400">
                <a:ea typeface="游ゴシック"/>
              </a:rPr>
              <a:t>➁に戻る。</a:t>
            </a:r>
            <a:endParaRPr lang="ja-JP">
              <a:ea typeface="游ゴシック"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8067D416-CFFE-6C41-6328-8A60F13CF6A1}"/>
              </a:ext>
            </a:extLst>
          </p:cNvPr>
          <p:cNvSpPr/>
          <p:nvPr/>
        </p:nvSpPr>
        <p:spPr>
          <a:xfrm>
            <a:off x="3044473" y="21629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86479D9E-0BA8-0371-3661-47E448277EB0}"/>
              </a:ext>
            </a:extLst>
          </p:cNvPr>
          <p:cNvSpPr/>
          <p:nvPr/>
        </p:nvSpPr>
        <p:spPr>
          <a:xfrm rot="10800000">
            <a:off x="3044472" y="259837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B908C0E4-FF86-A374-F408-729A8BB1A1C5}"/>
              </a:ext>
            </a:extLst>
          </p:cNvPr>
          <p:cNvSpPr/>
          <p:nvPr/>
        </p:nvSpPr>
        <p:spPr>
          <a:xfrm>
            <a:off x="7246004" y="215132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22B8119D-010A-FDDF-F8C5-5B0A17177E31}"/>
              </a:ext>
            </a:extLst>
          </p:cNvPr>
          <p:cNvSpPr/>
          <p:nvPr/>
        </p:nvSpPr>
        <p:spPr>
          <a:xfrm rot="10800000">
            <a:off x="7246003" y="2477890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6D7699B-C314-C79D-27AF-2B4DC546C75C}"/>
              </a:ext>
            </a:extLst>
          </p:cNvPr>
          <p:cNvSpPr/>
          <p:nvPr/>
        </p:nvSpPr>
        <p:spPr>
          <a:xfrm rot="11880000">
            <a:off x="6533788" y="3617241"/>
            <a:ext cx="2424912" cy="277204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図 67">
            <a:extLst>
              <a:ext uri="{FF2B5EF4-FFF2-40B4-BE49-F238E27FC236}">
                <a16:creationId xmlns:a16="http://schemas.microsoft.com/office/drawing/2014/main" id="{D79DCEDC-C8D7-085B-BCBE-6F3DF530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40" y="816216"/>
            <a:ext cx="1779269" cy="2486515"/>
          </a:xfrm>
          <a:prstGeom prst="rect">
            <a:avLst/>
          </a:prstGeom>
        </p:spPr>
      </p:pic>
      <p:sp>
        <p:nvSpPr>
          <p:cNvPr id="69" name="矢印: 右 68">
            <a:extLst>
              <a:ext uri="{FF2B5EF4-FFF2-40B4-BE49-F238E27FC236}">
                <a16:creationId xmlns:a16="http://schemas.microsoft.com/office/drawing/2014/main" id="{E101EE42-BAE0-6A4D-2D84-75F8AAAB3E52}"/>
              </a:ext>
            </a:extLst>
          </p:cNvPr>
          <p:cNvSpPr/>
          <p:nvPr/>
        </p:nvSpPr>
        <p:spPr>
          <a:xfrm rot="5400000">
            <a:off x="1166147" y="3627101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753836FE-F6E6-CB5E-FAEA-7E9444D12B5C}"/>
              </a:ext>
            </a:extLst>
          </p:cNvPr>
          <p:cNvSpPr/>
          <p:nvPr/>
        </p:nvSpPr>
        <p:spPr>
          <a:xfrm rot="16200000">
            <a:off x="778389" y="3594346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63AA33-D39C-C2B7-1B69-56FB5AE65FEE}"/>
              </a:ext>
            </a:extLst>
          </p:cNvPr>
          <p:cNvSpPr txBox="1"/>
          <p:nvPr/>
        </p:nvSpPr>
        <p:spPr>
          <a:xfrm>
            <a:off x="2068178" y="4373714"/>
            <a:ext cx="132534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sz="1400" dirty="0">
                <a:ea typeface="游ゴシック"/>
              </a:rPr>
              <a:t>「</a:t>
            </a:r>
            <a:r>
              <a:rPr lang="ja-JP" altLang="en-US" sz="1400" dirty="0">
                <a:ea typeface="游ゴシック"/>
              </a:rPr>
              <a:t>新規登録</a:t>
            </a:r>
            <a:r>
              <a:rPr lang="ja-JP" sz="1400" dirty="0">
                <a:ea typeface="游ゴシック"/>
              </a:rPr>
              <a:t>」</a:t>
            </a:r>
            <a:r>
              <a:rPr lang="ja-JP" altLang="en-US" sz="1400" dirty="0">
                <a:ea typeface="游ゴシック"/>
              </a:rPr>
              <a:t>⇒新規登録＆①に遷移</a:t>
            </a:r>
            <a:endParaRPr lang="en-US" altLang="ja-JP" sz="1400" dirty="0">
              <a:ea typeface="游ゴシック"/>
            </a:endParaRPr>
          </a:p>
          <a:p>
            <a:br>
              <a:rPr lang="en-US" altLang="ja-JP" sz="1400" dirty="0">
                <a:ea typeface="游ゴシック"/>
              </a:rPr>
            </a:br>
            <a:r>
              <a:rPr lang="ja-JP" altLang="en-US" sz="1400" dirty="0">
                <a:ea typeface="游ゴシック"/>
              </a:rPr>
              <a:t>「戻る」⇒ ①に戻る。</a:t>
            </a:r>
            <a:endParaRPr lang="en-US" dirty="0">
              <a:ea typeface="游ゴシック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ECB6676-D5FA-5A22-CA53-2ADF85CC6F9E}"/>
              </a:ext>
            </a:extLst>
          </p:cNvPr>
          <p:cNvSpPr/>
          <p:nvPr/>
        </p:nvSpPr>
        <p:spPr>
          <a:xfrm rot="7928439">
            <a:off x="4372861" y="3607797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2F08BC6C-5310-54BE-5980-B7CFDBA54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259" y="832942"/>
            <a:ext cx="1737252" cy="2622470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A86D9A55-3FAC-3BF8-7BE2-1B835A7E7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82" y="4241575"/>
            <a:ext cx="1604810" cy="2285360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128DDEA-6EB2-BE87-AE93-513C20E4A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095" y="4270260"/>
            <a:ext cx="1471881" cy="2316311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7436C1C0-97BB-0954-C284-172A622EFCD3}"/>
              </a:ext>
            </a:extLst>
          </p:cNvPr>
          <p:cNvSpPr/>
          <p:nvPr/>
        </p:nvSpPr>
        <p:spPr>
          <a:xfrm>
            <a:off x="7892596" y="5918644"/>
            <a:ext cx="717176" cy="32285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D351C4-809D-7FF7-A11B-670C9FFFC6C2}"/>
              </a:ext>
            </a:extLst>
          </p:cNvPr>
          <p:cNvSpPr txBox="1"/>
          <p:nvPr/>
        </p:nvSpPr>
        <p:spPr>
          <a:xfrm>
            <a:off x="8871130" y="3893371"/>
            <a:ext cx="4154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>
                <a:ea typeface="游ゴシック"/>
              </a:rPr>
              <a:t>⑦</a:t>
            </a:r>
            <a:endParaRPr kumimoji="1" lang="ja-JP" altLang="en-US"/>
          </a:p>
        </p:txBody>
      </p:sp>
      <p:pic>
        <p:nvPicPr>
          <p:cNvPr id="10" name="図 9" descr="グラフィカル ユーザー インターフェイス&#10;&#10;説明は自動で生成されたものです">
            <a:extLst>
              <a:ext uri="{FF2B5EF4-FFF2-40B4-BE49-F238E27FC236}">
                <a16:creationId xmlns:a16="http://schemas.microsoft.com/office/drawing/2014/main" id="{9B5E3029-5A84-6A3A-8BFA-E448C91F7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245" y="881375"/>
            <a:ext cx="1620490" cy="24554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3623F0F-102B-C35E-2215-01C5FAF47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381" y="4273817"/>
            <a:ext cx="1461482" cy="225311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64953-A3E9-71E6-AFF5-FAA796A76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6070" y="4294362"/>
            <a:ext cx="1474305" cy="2265913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0D42A2CD-1B2E-1EA3-16DF-CFDDD13579ED}"/>
              </a:ext>
            </a:extLst>
          </p:cNvPr>
          <p:cNvSpPr/>
          <p:nvPr/>
        </p:nvSpPr>
        <p:spPr>
          <a:xfrm rot="-2700000">
            <a:off x="3769198" y="3568213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F0209E6-ED37-CBDD-29C0-2C4BDC1A42D4}"/>
              </a:ext>
            </a:extLst>
          </p:cNvPr>
          <p:cNvSpPr/>
          <p:nvPr/>
        </p:nvSpPr>
        <p:spPr>
          <a:xfrm rot="2700000">
            <a:off x="6203640" y="3568212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E41EFA8-980A-C0F5-643A-29E1C43E01A0}"/>
              </a:ext>
            </a:extLst>
          </p:cNvPr>
          <p:cNvSpPr/>
          <p:nvPr/>
        </p:nvSpPr>
        <p:spPr>
          <a:xfrm rot="13500000">
            <a:off x="5679145" y="3568213"/>
            <a:ext cx="913894" cy="377878"/>
          </a:xfrm>
          <a:prstGeom prst="rightArrow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8FDF58AC-7849-C3CB-0372-E5DE2DBF12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925" y="5128938"/>
            <a:ext cx="1067257" cy="47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83DC4D1A-2FA5-A051-521E-6558746E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4" y="1177832"/>
            <a:ext cx="8403058" cy="5397430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54AA622-6518-1D7C-8F63-CA2A1910F175}"/>
              </a:ext>
            </a:extLst>
          </p:cNvPr>
          <p:cNvSpPr/>
          <p:nvPr/>
        </p:nvSpPr>
        <p:spPr>
          <a:xfrm>
            <a:off x="8587623" y="935685"/>
            <a:ext cx="3330276" cy="11923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3">
            <a:extLst>
              <a:ext uri="{FF2B5EF4-FFF2-40B4-BE49-F238E27FC236}">
                <a16:creationId xmlns:a16="http://schemas.microsoft.com/office/drawing/2014/main" id="{75572B51-D0DA-4FBF-FB4B-CABBB290F266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/>
              <a:t>SQL</a:t>
            </a:r>
            <a:r>
              <a:rPr lang="ja-JP" altLang="en-US" b="1" dirty="0"/>
              <a:t>の構成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FB9AFA-E756-C359-C129-10C8026F0E39}"/>
              </a:ext>
            </a:extLst>
          </p:cNvPr>
          <p:cNvSpPr txBox="1"/>
          <p:nvPr/>
        </p:nvSpPr>
        <p:spPr>
          <a:xfrm>
            <a:off x="8660018" y="1024007"/>
            <a:ext cx="318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データベース：</a:t>
            </a:r>
            <a:r>
              <a:rPr kumimoji="1" lang="en-US" altLang="ja-JP" sz="2000" b="1" dirty="0"/>
              <a:t>employee</a:t>
            </a:r>
          </a:p>
          <a:p>
            <a:endParaRPr kumimoji="1" lang="en-US" altLang="ja-JP" sz="2000" b="1" dirty="0"/>
          </a:p>
          <a:p>
            <a:r>
              <a:rPr lang="ja-JP" altLang="en-US" sz="2000" b="1" dirty="0"/>
              <a:t>テーブル：</a:t>
            </a:r>
            <a:r>
              <a:rPr lang="en-US" altLang="ja-JP" sz="2000" b="1" dirty="0"/>
              <a:t>employees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9146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99921-BFD2-496E-1725-ACD4DD291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5399" y="2073338"/>
            <a:ext cx="10639322" cy="2911039"/>
          </a:xfrm>
        </p:spPr>
        <p:txBody>
          <a:bodyPr/>
          <a:lstStyle/>
          <a:p>
            <a:r>
              <a:rPr kumimoji="1" lang="ja-JP" altLang="en-US" dirty="0"/>
              <a:t>カレンダー表示</a:t>
            </a:r>
            <a:r>
              <a:rPr kumimoji="1" lang="en-US" altLang="ja-JP" dirty="0"/>
              <a:t>/</a:t>
            </a:r>
            <a:r>
              <a:rPr kumimoji="1" lang="ja-JP" altLang="en-US" dirty="0"/>
              <a:t>日付選択機能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出勤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退勤</a:t>
            </a:r>
            <a:r>
              <a:rPr kumimoji="1" lang="en-US" altLang="ja-JP" dirty="0"/>
              <a:t>/</a:t>
            </a:r>
            <a:r>
              <a:rPr kumimoji="1" lang="ja-JP" altLang="en-US" dirty="0"/>
              <a:t>休憩時間の管理・表示</a:t>
            </a:r>
            <a:r>
              <a:rPr kumimoji="1" lang="en-US" altLang="ja-JP" dirty="0"/>
              <a:t>(1</a:t>
            </a:r>
            <a:r>
              <a:rPr kumimoji="1" lang="ja-JP" altLang="en-US" dirty="0"/>
              <a:t>日</a:t>
            </a:r>
            <a:r>
              <a:rPr kumimoji="1" lang="en-US" altLang="ja-JP" dirty="0"/>
              <a:t>/</a:t>
            </a:r>
            <a:r>
              <a:rPr kumimoji="1" lang="ja-JP" altLang="en-US" dirty="0"/>
              <a:t>月単位</a:t>
            </a:r>
            <a:r>
              <a:rPr kumimoji="1" lang="en-US" altLang="ja-JP" dirty="0"/>
              <a:t>)</a:t>
            </a:r>
          </a:p>
          <a:p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40E4A64-0597-D50F-E35A-0A8ECC4C48D5}"/>
              </a:ext>
            </a:extLst>
          </p:cNvPr>
          <p:cNvSpPr txBox="1">
            <a:spLocks/>
          </p:cNvSpPr>
          <p:nvPr/>
        </p:nvSpPr>
        <p:spPr bwMode="gray">
          <a:xfrm>
            <a:off x="1703513" y="115200"/>
            <a:ext cx="8784000" cy="468000"/>
          </a:xfrm>
          <a:prstGeom prst="rect">
            <a:avLst/>
          </a:prstGeom>
        </p:spPr>
        <p:txBody>
          <a:bodyPr vert="horz" lIns="91440" tIns="36000" rIns="91440" bIns="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追加したかった</a:t>
            </a:r>
            <a:r>
              <a:rPr lang="en-US" altLang="ja-JP" b="1" dirty="0"/>
              <a:t>/</a:t>
            </a:r>
            <a:r>
              <a:rPr lang="ja-JP" altLang="en-US" b="1" dirty="0"/>
              <a:t>できなかった機能</a:t>
            </a:r>
          </a:p>
        </p:txBody>
      </p:sp>
    </p:spTree>
    <p:extLst>
      <p:ext uri="{BB962C8B-B14F-4D97-AF65-F5344CB8AC3E}">
        <p14:creationId xmlns:p14="http://schemas.microsoft.com/office/powerpoint/2010/main" val="140719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26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78430" y="972838"/>
            <a:ext cx="8717280" cy="546473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ja-JP" altLang="en-US" sz="3300">
                <a:ea typeface="ＭＳ Ｐゴシック"/>
              </a:rPr>
              <a:t>　</a:t>
            </a:r>
            <a:r>
              <a:rPr lang="ja-JP" altLang="en-US" sz="4400">
                <a:ea typeface="ＭＳ Ｐゴシック"/>
              </a:rPr>
              <a:t>本文書は「</a:t>
            </a:r>
            <a:r>
              <a:rPr lang="ja-JP" altLang="en-US" sz="4400">
                <a:latin typeface="Calibri"/>
                <a:ea typeface="ＭＳ Ｐゴシック"/>
                <a:cs typeface="Calibri"/>
              </a:rPr>
              <a:t>勤怠管理システム</a:t>
            </a:r>
            <a:r>
              <a:rPr lang="ja-JP" altLang="en-US" sz="4400">
                <a:ea typeface="ＭＳ Ｐゴシック"/>
              </a:rPr>
              <a:t>」の要件定義仕様を記載します。</a:t>
            </a:r>
            <a:br>
              <a:rPr lang="en-US" altLang="ja-JP" sz="4400"/>
            </a:br>
            <a:r>
              <a:rPr lang="ja-JP" altLang="en-US" sz="3600">
                <a:ea typeface="ＭＳ Ｐゴシック"/>
              </a:rPr>
              <a:t>　</a:t>
            </a:r>
            <a:endParaRPr lang="en-US" altLang="ja-JP" sz="360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en-US" altLang="ja-JP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484F121-C255-102B-00E0-19C9036AA97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3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13646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開発環境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07083" y="1461641"/>
            <a:ext cx="8784976" cy="494938"/>
          </a:xfrm>
        </p:spPr>
        <p:txBody>
          <a:bodyPr/>
          <a:lstStyle/>
          <a:p>
            <a:r>
              <a:rPr kumimoji="1" lang="ja-JP" altLang="en-US"/>
              <a:t>開発環境</a:t>
            </a:r>
            <a:endParaRPr kumimoji="1" lang="en-US" altLang="ja-JP"/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1497571" y="1956579"/>
          <a:ext cx="860400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項目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内容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/>
                        <a:t>PC</a:t>
                      </a:r>
                      <a:r>
                        <a:rPr kumimoji="1" lang="ja-JP" altLang="en-US" sz="1200"/>
                        <a:t>環境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/>
                        <a:t>Windows10</a:t>
                      </a:r>
                      <a:endParaRPr kumimoji="1" lang="ja-JP" altLang="en-US" sz="12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/>
                        <a:t>IDE</a:t>
                      </a:r>
                      <a:endParaRPr kumimoji="1" lang="ja-JP" altLang="en-US" sz="12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>
                          <a:solidFill>
                            <a:schemeClr val="tx1"/>
                          </a:solidFill>
                        </a:rPr>
                        <a:t>Eclipse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/>
                        <a:t>開発言語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/>
                        <a:t>Java</a:t>
                      </a:r>
                      <a:endParaRPr lang="ja-JP" altLang="en-US" sz="12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93573BD5-BAFC-AC6E-6BEA-035A45EEF28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4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5672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実行環境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434826" y="1529378"/>
            <a:ext cx="8784976" cy="814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実行環境</a:t>
            </a:r>
            <a:endParaRPr lang="en-US" altLang="ja-JP"/>
          </a:p>
          <a:p>
            <a:pPr marL="0" indent="0">
              <a:buNone/>
            </a:pPr>
            <a:r>
              <a:rPr lang="en-US" altLang="ja-JP">
                <a:solidFill>
                  <a:srgbClr val="000000"/>
                </a:solidFill>
                <a:ea typeface="ＭＳ Ｐゴシック"/>
              </a:rPr>
              <a:t>【</a:t>
            </a:r>
            <a:r>
              <a:rPr lang="ja-JP" altLang="en-US">
                <a:solidFill>
                  <a:srgbClr val="000000"/>
                </a:solidFill>
              </a:rPr>
              <a:t>スマートフォン</a:t>
            </a:r>
            <a:r>
              <a:rPr lang="en-US" altLang="ja-JP">
                <a:solidFill>
                  <a:srgbClr val="000000"/>
                </a:solidFill>
              </a:rPr>
              <a:t>/</a:t>
            </a:r>
            <a:r>
              <a:rPr lang="en-US" altLang="ja-JP">
                <a:solidFill>
                  <a:srgbClr val="000000"/>
                </a:solidFill>
                <a:ea typeface="ＭＳ Ｐゴシック"/>
              </a:rPr>
              <a:t>Android】</a:t>
            </a:r>
            <a:endParaRPr lang="en-US" altLang="ja-JP">
              <a:solidFill>
                <a:srgbClr val="000000"/>
              </a:solidFill>
              <a:ea typeface="ＭＳ Ｐゴシック"/>
              <a:cs typeface="Calibri"/>
            </a:endParaRPr>
          </a:p>
          <a:p>
            <a:pPr marL="0" indent="0">
              <a:buNone/>
            </a:pPr>
            <a:endParaRPr kumimoji="1"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55405"/>
              </p:ext>
            </p:extLst>
          </p:nvPr>
        </p:nvGraphicFramePr>
        <p:xfrm>
          <a:off x="1434352" y="2563905"/>
          <a:ext cx="8581256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42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項目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内容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1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動作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または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Xperia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の最上位機種</a:t>
                      </a:r>
                      <a:endParaRPr kumimoji="1" lang="en-US" altLang="ja-JP" sz="120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Android 9.0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または、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10.0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13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必要なソフトウェア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33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CPU</a:t>
                      </a:r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Pixel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または</a:t>
                      </a:r>
                      <a:r>
                        <a:rPr kumimoji="1" lang="en-US" altLang="ja-JP" sz="1200">
                          <a:solidFill>
                            <a:schemeClr val="tx1"/>
                          </a:solidFill>
                        </a:rPr>
                        <a:t>Xperia</a:t>
                      </a: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の最上位機種スペックに準拠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13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メモリ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>
                          <a:solidFill>
                            <a:schemeClr val="tx1"/>
                          </a:solidFill>
                        </a:rPr>
                        <a:t>同上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1">
            <a:extLst>
              <a:ext uri="{FF2B5EF4-FFF2-40B4-BE49-F238E27FC236}">
                <a16:creationId xmlns:a16="http://schemas.microsoft.com/office/drawing/2014/main" id="{87C5E647-A8EA-0A16-D7EE-5BE652C242D3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5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227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機能一本化</a:t>
            </a:r>
          </a:p>
        </p:txBody>
      </p:sp>
      <p:sp>
        <p:nvSpPr>
          <p:cNvPr id="5" name="円/楕円 4"/>
          <p:cNvSpPr/>
          <p:nvPr/>
        </p:nvSpPr>
        <p:spPr bwMode="auto">
          <a:xfrm>
            <a:off x="4231138" y="1348788"/>
            <a:ext cx="2452922" cy="17170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ＭＳ Ｐゴシック"/>
                <a:ea typeface="ＭＳ Ｐゴシック"/>
              </a:rPr>
              <a:t>勤怠管理</a:t>
            </a:r>
            <a:endParaRPr lang="en-US" altLang="ja-JP">
              <a:solidFill>
                <a:schemeClr val="bg1"/>
              </a:solidFill>
              <a:latin typeface="ＭＳ Ｐゴシック"/>
              <a:ea typeface="ＭＳ Ｐゴシック"/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  <a:latin typeface="ＭＳ Ｐゴシック"/>
                <a:ea typeface="ＭＳ Ｐゴシック"/>
              </a:rPr>
              <a:t>システム</a:t>
            </a:r>
            <a:endParaRPr lang="ja-JP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円/楕円 27"/>
          <p:cNvSpPr/>
          <p:nvPr/>
        </p:nvSpPr>
        <p:spPr bwMode="auto">
          <a:xfrm>
            <a:off x="9007319" y="3429000"/>
            <a:ext cx="2113831" cy="81398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err="1">
                <a:solidFill>
                  <a:schemeClr val="bg1"/>
                </a:solidFill>
                <a:latin typeface="+mj-ea"/>
                <a:ea typeface="+mj-ea"/>
              </a:rPr>
              <a:t>Awt</a:t>
            </a:r>
            <a:r>
              <a:rPr lang="en-US" altLang="ja-JP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 algn="ctr"/>
            <a:r>
              <a:rPr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ライブラリ</a:t>
            </a:r>
          </a:p>
        </p:txBody>
      </p: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BAEE4A0A-E35A-4093-AA63-5FF380A0456C}"/>
              </a:ext>
            </a:extLst>
          </p:cNvPr>
          <p:cNvSpPr txBox="1">
            <a:spLocks/>
          </p:cNvSpPr>
          <p:nvPr/>
        </p:nvSpPr>
        <p:spPr bwMode="gray">
          <a:xfrm>
            <a:off x="1589629" y="776810"/>
            <a:ext cx="8784976" cy="34948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/>
              <a:t>モジュール構成</a:t>
            </a:r>
          </a:p>
        </p:txBody>
      </p:sp>
      <p:sp>
        <p:nvSpPr>
          <p:cNvPr id="23" name="円/楕円 27">
            <a:extLst>
              <a:ext uri="{FF2B5EF4-FFF2-40B4-BE49-F238E27FC236}">
                <a16:creationId xmlns:a16="http://schemas.microsoft.com/office/drawing/2014/main" id="{7B9F99F8-FD7A-467A-BE07-917DF31986E9}"/>
              </a:ext>
            </a:extLst>
          </p:cNvPr>
          <p:cNvSpPr/>
          <p:nvPr/>
        </p:nvSpPr>
        <p:spPr bwMode="auto">
          <a:xfrm>
            <a:off x="8288484" y="2290564"/>
            <a:ext cx="2086121" cy="65034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altLang="ja-JP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ja-JP" b="1">
                <a:solidFill>
                  <a:schemeClr val="bg1"/>
                </a:solidFill>
                <a:latin typeface="+mj-ea"/>
                <a:ea typeface="+mj-ea"/>
              </a:rPr>
              <a:t>Swing </a:t>
            </a:r>
          </a:p>
          <a:p>
            <a:pPr algn="ctr"/>
            <a:r>
              <a:rPr lang="ja-JP" altLang="en-US" sz="1600" b="1">
                <a:solidFill>
                  <a:schemeClr val="bg1"/>
                </a:solidFill>
                <a:latin typeface="+mj-ea"/>
                <a:ea typeface="+mj-ea"/>
              </a:rPr>
              <a:t>ライブラリ</a:t>
            </a:r>
          </a:p>
          <a:p>
            <a:pPr algn="ctr"/>
            <a:endParaRPr lang="ja-JP" altLang="en-US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円/楕円 7">
            <a:extLst>
              <a:ext uri="{FF2B5EF4-FFF2-40B4-BE49-F238E27FC236}">
                <a16:creationId xmlns:a16="http://schemas.microsoft.com/office/drawing/2014/main" id="{3404B14D-D8FE-2A43-5AEF-74863C2AF10F}"/>
              </a:ext>
            </a:extLst>
          </p:cNvPr>
          <p:cNvSpPr/>
          <p:nvPr/>
        </p:nvSpPr>
        <p:spPr bwMode="auto">
          <a:xfrm>
            <a:off x="6818526" y="4014108"/>
            <a:ext cx="1544121" cy="966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編集機能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7724502-C12F-C9E8-9AF6-6DD00CFBCF2E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 bwMode="auto">
          <a:xfrm>
            <a:off x="5457599" y="3065822"/>
            <a:ext cx="58529" cy="127998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7DBF8D3-63A1-A7B2-285E-A14FB08A7FB1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 bwMode="auto">
          <a:xfrm>
            <a:off x="6324838" y="2814368"/>
            <a:ext cx="1265749" cy="1199740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98D36CC-89A9-C02A-62E8-06F34D270122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 bwMode="auto">
          <a:xfrm>
            <a:off x="6684060" y="2207305"/>
            <a:ext cx="1604424" cy="408432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9B72080-C404-D981-FFBF-4D3C816EE585}"/>
              </a:ext>
            </a:extLst>
          </p:cNvPr>
          <p:cNvCxnSpPr>
            <a:cxnSpLocks/>
            <a:stCxn id="5" idx="6"/>
            <a:endCxn id="28" idx="2"/>
          </p:cNvCxnSpPr>
          <p:nvPr/>
        </p:nvCxnSpPr>
        <p:spPr bwMode="auto">
          <a:xfrm>
            <a:off x="6684060" y="2207305"/>
            <a:ext cx="2323259" cy="1628687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円/楕円 7">
            <a:extLst>
              <a:ext uri="{FF2B5EF4-FFF2-40B4-BE49-F238E27FC236}">
                <a16:creationId xmlns:a16="http://schemas.microsoft.com/office/drawing/2014/main" id="{893788F0-618C-544D-258A-BE3F87EAEF0D}"/>
              </a:ext>
            </a:extLst>
          </p:cNvPr>
          <p:cNvSpPr/>
          <p:nvPr/>
        </p:nvSpPr>
        <p:spPr bwMode="auto">
          <a:xfrm>
            <a:off x="4744067" y="4345802"/>
            <a:ext cx="1544121" cy="966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ログイン</a:t>
            </a:r>
            <a:endParaRPr lang="en-US" altLang="ja-JP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機能</a:t>
            </a:r>
          </a:p>
        </p:txBody>
      </p:sp>
      <p:sp>
        <p:nvSpPr>
          <p:cNvPr id="7" name="円/楕円 7">
            <a:extLst>
              <a:ext uri="{FF2B5EF4-FFF2-40B4-BE49-F238E27FC236}">
                <a16:creationId xmlns:a16="http://schemas.microsoft.com/office/drawing/2014/main" id="{E5329C29-08F7-1D5E-7E38-1DD0829104CD}"/>
              </a:ext>
            </a:extLst>
          </p:cNvPr>
          <p:cNvSpPr/>
          <p:nvPr/>
        </p:nvSpPr>
        <p:spPr bwMode="auto">
          <a:xfrm>
            <a:off x="2669609" y="3814699"/>
            <a:ext cx="1544121" cy="9668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36000" tIns="3600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b="1">
                <a:solidFill>
                  <a:schemeClr val="bg1"/>
                </a:solidFill>
                <a:latin typeface="游ゴシック Light"/>
                <a:ea typeface="游ゴシック Light"/>
              </a:rPr>
              <a:t>社員出勤表示</a:t>
            </a:r>
            <a:r>
              <a:rPr lang="ja-JP" altLang="en-US" b="1">
                <a:solidFill>
                  <a:schemeClr val="bg1"/>
                </a:solidFill>
                <a:latin typeface="+mj-ea"/>
                <a:ea typeface="+mj-ea"/>
              </a:rPr>
              <a:t>機能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2B73077-91D7-6843-6AFB-869BC675EBE8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 bwMode="auto">
          <a:xfrm flipH="1">
            <a:off x="3441670" y="2814368"/>
            <a:ext cx="1148690" cy="1000331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7F132C5A-FC58-E61F-365A-D7D9D936E58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6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66515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048BB09-3CAE-B95E-3CBF-5688410B8542}"/>
              </a:ext>
            </a:extLst>
          </p:cNvPr>
          <p:cNvCxnSpPr>
            <a:cxnSpLocks/>
          </p:cNvCxnSpPr>
          <p:nvPr/>
        </p:nvCxnSpPr>
        <p:spPr>
          <a:xfrm>
            <a:off x="3635189" y="1766047"/>
            <a:ext cx="833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1F924DA-C7CD-38E9-95A8-72AF5C911152}"/>
              </a:ext>
            </a:extLst>
          </p:cNvPr>
          <p:cNvGrpSpPr/>
          <p:nvPr/>
        </p:nvGrpSpPr>
        <p:grpSpPr>
          <a:xfrm>
            <a:off x="2277038" y="1228166"/>
            <a:ext cx="1311440" cy="1350964"/>
            <a:chOff x="891990" y="1228166"/>
            <a:chExt cx="1311440" cy="1350964"/>
          </a:xfrm>
        </p:grpSpPr>
        <p:pic>
          <p:nvPicPr>
            <p:cNvPr id="9" name="グラフィックス 8" descr="フォルダー 単色塗りつぶし">
              <a:extLst>
                <a:ext uri="{FF2B5EF4-FFF2-40B4-BE49-F238E27FC236}">
                  <a16:creationId xmlns:a16="http://schemas.microsoft.com/office/drawing/2014/main" id="{77FB26C4-9D73-81EA-3424-8DDC7B248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891990" y="1228166"/>
              <a:ext cx="1311440" cy="981632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C5F0212-FE3E-5325-3B1D-778BFCDEFBE2}"/>
                </a:ext>
              </a:extLst>
            </p:cNvPr>
            <p:cNvSpPr txBox="1"/>
            <p:nvPr/>
          </p:nvSpPr>
          <p:spPr>
            <a:xfrm>
              <a:off x="1202904" y="2209798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AMS</a:t>
              </a:r>
              <a:endParaRPr kumimoji="1" lang="ja-JP" altLang="en-US"/>
            </a:p>
          </p:txBody>
        </p: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B2094EC-CB66-0E29-2C9C-853A5D3FE500}"/>
              </a:ext>
            </a:extLst>
          </p:cNvPr>
          <p:cNvCxnSpPr>
            <a:cxnSpLocks/>
          </p:cNvCxnSpPr>
          <p:nvPr/>
        </p:nvCxnSpPr>
        <p:spPr>
          <a:xfrm>
            <a:off x="4000500" y="1758859"/>
            <a:ext cx="0" cy="31896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6B98540-1E11-38A6-9CBC-5972FE58D35B}"/>
              </a:ext>
            </a:extLst>
          </p:cNvPr>
          <p:cNvGrpSpPr/>
          <p:nvPr/>
        </p:nvGrpSpPr>
        <p:grpSpPr>
          <a:xfrm>
            <a:off x="4540627" y="1228166"/>
            <a:ext cx="1311440" cy="1357223"/>
            <a:chOff x="3155579" y="1228166"/>
            <a:chExt cx="1311440" cy="1357223"/>
          </a:xfrm>
        </p:grpSpPr>
        <p:pic>
          <p:nvPicPr>
            <p:cNvPr id="20" name="グラフィックス 19" descr="フォルダー 単色塗りつぶし">
              <a:extLst>
                <a:ext uri="{FF2B5EF4-FFF2-40B4-BE49-F238E27FC236}">
                  <a16:creationId xmlns:a16="http://schemas.microsoft.com/office/drawing/2014/main" id="{22627FC3-208D-E364-A162-B8041A972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14A395C-EF48-76D2-83EA-04B7D14DC4B6}"/>
                </a:ext>
              </a:extLst>
            </p:cNvPr>
            <p:cNvSpPr txBox="1"/>
            <p:nvPr/>
          </p:nvSpPr>
          <p:spPr>
            <a:xfrm>
              <a:off x="3379129" y="2216057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Frame</a:t>
              </a:r>
              <a:endParaRPr kumimoji="1" lang="ja-JP" altLang="en-US"/>
            </a:p>
          </p:txBody>
        </p:sp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52B386D-7F97-BFC3-8058-A07349D55351}"/>
              </a:ext>
            </a:extLst>
          </p:cNvPr>
          <p:cNvCxnSpPr>
            <a:cxnSpLocks/>
          </p:cNvCxnSpPr>
          <p:nvPr/>
        </p:nvCxnSpPr>
        <p:spPr>
          <a:xfrm>
            <a:off x="3971368" y="4948518"/>
            <a:ext cx="4975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B8126D8-CAD6-D7D3-3614-9C20734DA4B7}"/>
              </a:ext>
            </a:extLst>
          </p:cNvPr>
          <p:cNvGrpSpPr/>
          <p:nvPr/>
        </p:nvGrpSpPr>
        <p:grpSpPr>
          <a:xfrm>
            <a:off x="4403501" y="4456812"/>
            <a:ext cx="1585690" cy="1350964"/>
            <a:chOff x="3018453" y="1228166"/>
            <a:chExt cx="1585690" cy="1350964"/>
          </a:xfrm>
        </p:grpSpPr>
        <p:pic>
          <p:nvPicPr>
            <p:cNvPr id="28" name="グラフィックス 27" descr="フォルダー 単色塗りつぶし">
              <a:extLst>
                <a:ext uri="{FF2B5EF4-FFF2-40B4-BE49-F238E27FC236}">
                  <a16:creationId xmlns:a16="http://schemas.microsoft.com/office/drawing/2014/main" id="{A1AAE414-6AA8-5307-F538-117C6CCAF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35E7B26-B8CC-76E4-3C8A-4740485A67C7}"/>
                </a:ext>
              </a:extLst>
            </p:cNvPr>
            <p:cNvSpPr txBox="1"/>
            <p:nvPr/>
          </p:nvSpPr>
          <p:spPr>
            <a:xfrm>
              <a:off x="3018453" y="2209798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Management</a:t>
              </a:r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EB04B36-A099-CE8A-36D4-5AD88A5C16AB}"/>
              </a:ext>
            </a:extLst>
          </p:cNvPr>
          <p:cNvCxnSpPr>
            <a:cxnSpLocks/>
          </p:cNvCxnSpPr>
          <p:nvPr/>
        </p:nvCxnSpPr>
        <p:spPr>
          <a:xfrm>
            <a:off x="5894295" y="1766047"/>
            <a:ext cx="833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889CB726-7243-3EE8-5F90-80344AC7BEE9}"/>
              </a:ext>
            </a:extLst>
          </p:cNvPr>
          <p:cNvGrpSpPr/>
          <p:nvPr/>
        </p:nvGrpSpPr>
        <p:grpSpPr>
          <a:xfrm>
            <a:off x="6962442" y="1425395"/>
            <a:ext cx="928459" cy="1032227"/>
            <a:chOff x="3133309" y="1228166"/>
            <a:chExt cx="1431440" cy="1591424"/>
          </a:xfrm>
        </p:grpSpPr>
        <p:pic>
          <p:nvPicPr>
            <p:cNvPr id="35" name="グラフィックス 34" descr="フォルダー 単色塗りつぶし">
              <a:extLst>
                <a:ext uri="{FF2B5EF4-FFF2-40B4-BE49-F238E27FC236}">
                  <a16:creationId xmlns:a16="http://schemas.microsoft.com/office/drawing/2014/main" id="{63C01B73-7B4B-15CA-3564-29524A63A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88932CE-1522-990F-0234-D89AE7A00058}"/>
                </a:ext>
              </a:extLst>
            </p:cNvPr>
            <p:cNvSpPr txBox="1"/>
            <p:nvPr/>
          </p:nvSpPr>
          <p:spPr>
            <a:xfrm>
              <a:off x="3133309" y="2155275"/>
              <a:ext cx="1431440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Attendance</a:t>
              </a:r>
            </a:p>
            <a:p>
              <a:r>
                <a:rPr kumimoji="1" lang="en-US" altLang="ja-JP" sz="1100"/>
                <a:t>Frame</a:t>
              </a:r>
              <a:endParaRPr kumimoji="1" lang="ja-JP" altLang="en-US" sz="1100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078F11ED-0848-23A1-F1CA-62FFAE9A393B}"/>
              </a:ext>
            </a:extLst>
          </p:cNvPr>
          <p:cNvGrpSpPr/>
          <p:nvPr/>
        </p:nvGrpSpPr>
        <p:grpSpPr>
          <a:xfrm>
            <a:off x="8058030" y="1432820"/>
            <a:ext cx="850623" cy="1022593"/>
            <a:chOff x="3155579" y="1228166"/>
            <a:chExt cx="1311440" cy="1576570"/>
          </a:xfrm>
        </p:grpSpPr>
        <p:pic>
          <p:nvPicPr>
            <p:cNvPr id="56" name="グラフィックス 55" descr="フォルダー 単色塗りつぶし">
              <a:extLst>
                <a:ext uri="{FF2B5EF4-FFF2-40B4-BE49-F238E27FC236}">
                  <a16:creationId xmlns:a16="http://schemas.microsoft.com/office/drawing/2014/main" id="{7281D02D-E8E2-21D8-84B5-CBCF59573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335715B1-E860-C939-CD56-F474B570609D}"/>
                </a:ext>
              </a:extLst>
            </p:cNvPr>
            <p:cNvSpPr txBox="1"/>
            <p:nvPr/>
          </p:nvSpPr>
          <p:spPr>
            <a:xfrm>
              <a:off x="3217659" y="2140421"/>
              <a:ext cx="1243616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Complete</a:t>
              </a:r>
            </a:p>
            <a:p>
              <a:r>
                <a:rPr kumimoji="1" lang="en-US" altLang="ja-JP" sz="1100"/>
                <a:t>Frame</a:t>
              </a:r>
              <a:endParaRPr kumimoji="1" lang="ja-JP" altLang="en-US" sz="110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C74A85DD-6A37-52B4-CE63-C1D4BBAB9AF4}"/>
              </a:ext>
            </a:extLst>
          </p:cNvPr>
          <p:cNvGrpSpPr/>
          <p:nvPr/>
        </p:nvGrpSpPr>
        <p:grpSpPr>
          <a:xfrm>
            <a:off x="9139177" y="1432820"/>
            <a:ext cx="872279" cy="881409"/>
            <a:chOff x="3155579" y="1228166"/>
            <a:chExt cx="1344825" cy="1358901"/>
          </a:xfrm>
        </p:grpSpPr>
        <p:pic>
          <p:nvPicPr>
            <p:cNvPr id="62" name="グラフィックス 61" descr="フォルダー 単色塗りつぶし">
              <a:extLst>
                <a:ext uri="{FF2B5EF4-FFF2-40B4-BE49-F238E27FC236}">
                  <a16:creationId xmlns:a16="http://schemas.microsoft.com/office/drawing/2014/main" id="{2D3A8345-C256-D9A5-E316-9FC96EAA6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E9D577F-F2EA-2B82-2476-0D787410ABF7}"/>
                </a:ext>
              </a:extLst>
            </p:cNvPr>
            <p:cNvSpPr txBox="1"/>
            <p:nvPr/>
          </p:nvSpPr>
          <p:spPr>
            <a:xfrm>
              <a:off x="3182649" y="2183733"/>
              <a:ext cx="1317755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EditFrame</a:t>
              </a:r>
              <a:endParaRPr kumimoji="1" lang="ja-JP" altLang="en-US" sz="1100"/>
            </a:p>
          </p:txBody>
        </p:sp>
      </p:grpSp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AEFE92C4-9CCC-9C0C-97A5-B70B0E9FEAA8}"/>
              </a:ext>
            </a:extLst>
          </p:cNvPr>
          <p:cNvGrpSpPr/>
          <p:nvPr/>
        </p:nvGrpSpPr>
        <p:grpSpPr>
          <a:xfrm>
            <a:off x="6976883" y="2459652"/>
            <a:ext cx="850623" cy="1023687"/>
            <a:chOff x="3155579" y="1228166"/>
            <a:chExt cx="1311440" cy="1578257"/>
          </a:xfrm>
        </p:grpSpPr>
        <p:pic>
          <p:nvPicPr>
            <p:cNvPr id="1025" name="グラフィックス 1024" descr="フォルダー 単色塗りつぶし">
              <a:extLst>
                <a:ext uri="{FF2B5EF4-FFF2-40B4-BE49-F238E27FC236}">
                  <a16:creationId xmlns:a16="http://schemas.microsoft.com/office/drawing/2014/main" id="{D8B5456D-EAE6-5ECF-428E-043E34BFE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27" name="テキスト ボックス 1026">
              <a:extLst>
                <a:ext uri="{FF2B5EF4-FFF2-40B4-BE49-F238E27FC236}">
                  <a16:creationId xmlns:a16="http://schemas.microsoft.com/office/drawing/2014/main" id="{06BF0D38-CA4E-2EE0-DCB0-F54FE5A5F083}"/>
                </a:ext>
              </a:extLst>
            </p:cNvPr>
            <p:cNvSpPr txBox="1"/>
            <p:nvPr/>
          </p:nvSpPr>
          <p:spPr>
            <a:xfrm>
              <a:off x="3182075" y="2142108"/>
              <a:ext cx="1258444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Employee</a:t>
              </a:r>
            </a:p>
            <a:p>
              <a:r>
                <a:rPr kumimoji="1" lang="en-US" altLang="ja-JP" sz="1100"/>
                <a:t>Frame</a:t>
              </a:r>
              <a:endParaRPr kumimoji="1" lang="ja-JP" altLang="en-US" sz="1100"/>
            </a:p>
          </p:txBody>
        </p:sp>
      </p:grp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4EF18459-DA47-10EB-3B78-BDF8A01DA1A0}"/>
              </a:ext>
            </a:extLst>
          </p:cNvPr>
          <p:cNvGrpSpPr/>
          <p:nvPr/>
        </p:nvGrpSpPr>
        <p:grpSpPr>
          <a:xfrm>
            <a:off x="8058027" y="2467077"/>
            <a:ext cx="886918" cy="1016262"/>
            <a:chOff x="3155579" y="1228166"/>
            <a:chExt cx="1367398" cy="1566810"/>
          </a:xfrm>
        </p:grpSpPr>
        <p:pic>
          <p:nvPicPr>
            <p:cNvPr id="1030" name="グラフィックス 1029" descr="フォルダー 単色塗りつぶし">
              <a:extLst>
                <a:ext uri="{FF2B5EF4-FFF2-40B4-BE49-F238E27FC236}">
                  <a16:creationId xmlns:a16="http://schemas.microsoft.com/office/drawing/2014/main" id="{769CD67B-DC02-2C96-2ED8-DB6753A51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31" name="テキスト ボックス 1030">
              <a:extLst>
                <a:ext uri="{FF2B5EF4-FFF2-40B4-BE49-F238E27FC236}">
                  <a16:creationId xmlns:a16="http://schemas.microsoft.com/office/drawing/2014/main" id="{487B1C9D-2287-C913-DEE5-8E7B1566E72C}"/>
                </a:ext>
              </a:extLst>
            </p:cNvPr>
            <p:cNvSpPr txBox="1"/>
            <p:nvPr/>
          </p:nvSpPr>
          <p:spPr>
            <a:xfrm>
              <a:off x="3222517" y="2130661"/>
              <a:ext cx="1300460" cy="66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Employee</a:t>
              </a:r>
            </a:p>
            <a:p>
              <a:r>
                <a:rPr lang="en-US" altLang="ja-JP" sz="1100" err="1"/>
                <a:t>List</a:t>
              </a:r>
              <a:r>
                <a:rPr kumimoji="1" lang="en-US" altLang="ja-JP" sz="1100" err="1"/>
                <a:t>Frame</a:t>
              </a:r>
              <a:endParaRPr kumimoji="1" lang="ja-JP" altLang="en-US" sz="1100"/>
            </a:p>
          </p:txBody>
        </p:sp>
      </p:grp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7638C71A-41E9-2A13-3EBD-A75214846B52}"/>
              </a:ext>
            </a:extLst>
          </p:cNvPr>
          <p:cNvGrpSpPr/>
          <p:nvPr/>
        </p:nvGrpSpPr>
        <p:grpSpPr>
          <a:xfrm>
            <a:off x="9084269" y="2467077"/>
            <a:ext cx="958917" cy="886429"/>
            <a:chOff x="3070930" y="1228166"/>
            <a:chExt cx="1478401" cy="1366641"/>
          </a:xfrm>
        </p:grpSpPr>
        <p:pic>
          <p:nvPicPr>
            <p:cNvPr id="1033" name="グラフィックス 1032" descr="フォルダー 単色塗りつぶし">
              <a:extLst>
                <a:ext uri="{FF2B5EF4-FFF2-40B4-BE49-F238E27FC236}">
                  <a16:creationId xmlns:a16="http://schemas.microsoft.com/office/drawing/2014/main" id="{2841014F-5CCA-C978-7CB7-448C81C60F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1618DE13-8E15-91B0-5E35-36253BF03B92}"/>
                </a:ext>
              </a:extLst>
            </p:cNvPr>
            <p:cNvSpPr txBox="1"/>
            <p:nvPr/>
          </p:nvSpPr>
          <p:spPr>
            <a:xfrm>
              <a:off x="3070930" y="2191473"/>
              <a:ext cx="1478401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LoginFrame</a:t>
              </a:r>
              <a:endParaRPr kumimoji="1" lang="ja-JP" altLang="en-US" sz="1100"/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AE0BFF60-DBDB-C815-1DC7-5E124E95CB4A}"/>
              </a:ext>
            </a:extLst>
          </p:cNvPr>
          <p:cNvGrpSpPr/>
          <p:nvPr/>
        </p:nvGrpSpPr>
        <p:grpSpPr>
          <a:xfrm>
            <a:off x="6935636" y="3497069"/>
            <a:ext cx="926857" cy="898315"/>
            <a:chOff x="3087675" y="1228166"/>
            <a:chExt cx="1428973" cy="1384966"/>
          </a:xfrm>
        </p:grpSpPr>
        <p:pic>
          <p:nvPicPr>
            <p:cNvPr id="1036" name="グラフィックス 1035" descr="フォルダー 単色塗りつぶし">
              <a:extLst>
                <a:ext uri="{FF2B5EF4-FFF2-40B4-BE49-F238E27FC236}">
                  <a16:creationId xmlns:a16="http://schemas.microsoft.com/office/drawing/2014/main" id="{E5415443-BB70-708D-7B05-E4725A8F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37" name="テキスト ボックス 1036">
              <a:extLst>
                <a:ext uri="{FF2B5EF4-FFF2-40B4-BE49-F238E27FC236}">
                  <a16:creationId xmlns:a16="http://schemas.microsoft.com/office/drawing/2014/main" id="{E30E8FCF-2432-E676-43D6-4418DC94EF5D}"/>
                </a:ext>
              </a:extLst>
            </p:cNvPr>
            <p:cNvSpPr txBox="1"/>
            <p:nvPr/>
          </p:nvSpPr>
          <p:spPr>
            <a:xfrm>
              <a:off x="3087675" y="2209798"/>
              <a:ext cx="1428973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MainFrame</a:t>
              </a:r>
              <a:endParaRPr kumimoji="1" lang="ja-JP" altLang="en-US" sz="1100"/>
            </a:p>
          </p:txBody>
        </p:sp>
      </p:grpSp>
      <p:grpSp>
        <p:nvGrpSpPr>
          <p:cNvPr id="1038" name="グループ化 1037">
            <a:extLst>
              <a:ext uri="{FF2B5EF4-FFF2-40B4-BE49-F238E27FC236}">
                <a16:creationId xmlns:a16="http://schemas.microsoft.com/office/drawing/2014/main" id="{58933BEF-B9EB-DF18-9A38-6DC9320E9B7B}"/>
              </a:ext>
            </a:extLst>
          </p:cNvPr>
          <p:cNvGrpSpPr/>
          <p:nvPr/>
        </p:nvGrpSpPr>
        <p:grpSpPr>
          <a:xfrm>
            <a:off x="8004942" y="3504494"/>
            <a:ext cx="1005403" cy="879358"/>
            <a:chOff x="3069422" y="1228166"/>
            <a:chExt cx="1550072" cy="1355739"/>
          </a:xfrm>
        </p:grpSpPr>
        <p:pic>
          <p:nvPicPr>
            <p:cNvPr id="1039" name="グラフィックス 1038" descr="フォルダー 単色塗りつぶし">
              <a:extLst>
                <a:ext uri="{FF2B5EF4-FFF2-40B4-BE49-F238E27FC236}">
                  <a16:creationId xmlns:a16="http://schemas.microsoft.com/office/drawing/2014/main" id="{D447B996-EFD9-81B1-9286-240F970FC3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40" name="テキスト ボックス 1039">
              <a:extLst>
                <a:ext uri="{FF2B5EF4-FFF2-40B4-BE49-F238E27FC236}">
                  <a16:creationId xmlns:a16="http://schemas.microsoft.com/office/drawing/2014/main" id="{9571B5F6-97C3-04A9-5785-91B0963D270E}"/>
                </a:ext>
              </a:extLst>
            </p:cNvPr>
            <p:cNvSpPr txBox="1"/>
            <p:nvPr/>
          </p:nvSpPr>
          <p:spPr>
            <a:xfrm>
              <a:off x="3069422" y="2180571"/>
              <a:ext cx="1550072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/>
                <a:t>Main</a:t>
              </a:r>
              <a:r>
                <a:rPr kumimoji="1" lang="en-US" altLang="ja-JP" sz="1100"/>
                <a:t>Frame2</a:t>
              </a:r>
              <a:endParaRPr kumimoji="1" lang="ja-JP" altLang="en-US" sz="1100"/>
            </a:p>
          </p:txBody>
        </p:sp>
      </p:grp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F23D855B-6604-167E-6AD6-0EC5C339F066}"/>
              </a:ext>
            </a:extLst>
          </p:cNvPr>
          <p:cNvGrpSpPr/>
          <p:nvPr/>
        </p:nvGrpSpPr>
        <p:grpSpPr>
          <a:xfrm>
            <a:off x="9139071" y="3504494"/>
            <a:ext cx="894798" cy="871383"/>
            <a:chOff x="3151102" y="1228166"/>
            <a:chExt cx="1379544" cy="1343444"/>
          </a:xfrm>
        </p:grpSpPr>
        <p:pic>
          <p:nvPicPr>
            <p:cNvPr id="1042" name="グラフィックス 1041" descr="フォルダー 単色塗りつぶし">
              <a:extLst>
                <a:ext uri="{FF2B5EF4-FFF2-40B4-BE49-F238E27FC236}">
                  <a16:creationId xmlns:a16="http://schemas.microsoft.com/office/drawing/2014/main" id="{214577A6-8744-35DC-BF62-4EA9207F3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D2C28C1E-9D79-0D14-A2C1-1881993164A3}"/>
                </a:ext>
              </a:extLst>
            </p:cNvPr>
            <p:cNvSpPr txBox="1"/>
            <p:nvPr/>
          </p:nvSpPr>
          <p:spPr>
            <a:xfrm>
              <a:off x="3151102" y="2168276"/>
              <a:ext cx="1379544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err="1"/>
                <a:t>RestFrame</a:t>
              </a:r>
              <a:endParaRPr kumimoji="1" lang="ja-JP" altLang="en-US" sz="1100"/>
            </a:p>
          </p:txBody>
        </p:sp>
      </p:grpSp>
      <p:sp>
        <p:nvSpPr>
          <p:cNvPr id="1044" name="正方形/長方形 1043">
            <a:extLst>
              <a:ext uri="{FF2B5EF4-FFF2-40B4-BE49-F238E27FC236}">
                <a16:creationId xmlns:a16="http://schemas.microsoft.com/office/drawing/2014/main" id="{D9C17C03-1A0A-1D2B-3197-D7BB4F9D94F7}"/>
              </a:ext>
            </a:extLst>
          </p:cNvPr>
          <p:cNvSpPr/>
          <p:nvPr/>
        </p:nvSpPr>
        <p:spPr>
          <a:xfrm>
            <a:off x="6820729" y="1337320"/>
            <a:ext cx="3361764" cy="3058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07A37ACA-F8C1-384E-EC78-91C5C244A066}"/>
              </a:ext>
            </a:extLst>
          </p:cNvPr>
          <p:cNvCxnSpPr>
            <a:cxnSpLocks/>
          </p:cNvCxnSpPr>
          <p:nvPr/>
        </p:nvCxnSpPr>
        <p:spPr>
          <a:xfrm>
            <a:off x="5894295" y="4947628"/>
            <a:ext cx="8337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グループ化 1045">
            <a:extLst>
              <a:ext uri="{FF2B5EF4-FFF2-40B4-BE49-F238E27FC236}">
                <a16:creationId xmlns:a16="http://schemas.microsoft.com/office/drawing/2014/main" id="{C0E04F19-F481-65DA-C2F9-6AED5238E4E4}"/>
              </a:ext>
            </a:extLst>
          </p:cNvPr>
          <p:cNvGrpSpPr/>
          <p:nvPr/>
        </p:nvGrpSpPr>
        <p:grpSpPr>
          <a:xfrm>
            <a:off x="6991326" y="4632960"/>
            <a:ext cx="850624" cy="862950"/>
            <a:chOff x="3155579" y="1228166"/>
            <a:chExt cx="1311440" cy="1330443"/>
          </a:xfrm>
        </p:grpSpPr>
        <p:pic>
          <p:nvPicPr>
            <p:cNvPr id="1047" name="グラフィックス 1046" descr="フォルダー 単色塗りつぶし">
              <a:extLst>
                <a:ext uri="{FF2B5EF4-FFF2-40B4-BE49-F238E27FC236}">
                  <a16:creationId xmlns:a16="http://schemas.microsoft.com/office/drawing/2014/main" id="{A7085368-E739-2CC8-8FA9-186059AC82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48" name="テキスト ボックス 1047">
              <a:extLst>
                <a:ext uri="{FF2B5EF4-FFF2-40B4-BE49-F238E27FC236}">
                  <a16:creationId xmlns:a16="http://schemas.microsoft.com/office/drawing/2014/main" id="{28457EAF-ED9A-380A-436B-71FD0776DADA}"/>
                </a:ext>
              </a:extLst>
            </p:cNvPr>
            <p:cNvSpPr txBox="1"/>
            <p:nvPr/>
          </p:nvSpPr>
          <p:spPr>
            <a:xfrm>
              <a:off x="3186306" y="2155275"/>
              <a:ext cx="1258442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/>
                <a:t>Employee</a:t>
              </a:r>
              <a:endParaRPr kumimoji="1" lang="ja-JP" altLang="en-US" sz="1100"/>
            </a:p>
          </p:txBody>
        </p:sp>
      </p:grpSp>
      <p:grpSp>
        <p:nvGrpSpPr>
          <p:cNvPr id="1049" name="グループ化 1048">
            <a:extLst>
              <a:ext uri="{FF2B5EF4-FFF2-40B4-BE49-F238E27FC236}">
                <a16:creationId xmlns:a16="http://schemas.microsoft.com/office/drawing/2014/main" id="{5A46761F-57A2-12D0-D4B6-30C688EAAC29}"/>
              </a:ext>
            </a:extLst>
          </p:cNvPr>
          <p:cNvGrpSpPr/>
          <p:nvPr/>
        </p:nvGrpSpPr>
        <p:grpSpPr>
          <a:xfrm>
            <a:off x="7952042" y="4640385"/>
            <a:ext cx="1111202" cy="855525"/>
            <a:chOff x="2969910" y="1228166"/>
            <a:chExt cx="1713186" cy="1318995"/>
          </a:xfrm>
        </p:grpSpPr>
        <p:pic>
          <p:nvPicPr>
            <p:cNvPr id="1050" name="グラフィックス 1049" descr="フォルダー 単色塗りつぶし">
              <a:extLst>
                <a:ext uri="{FF2B5EF4-FFF2-40B4-BE49-F238E27FC236}">
                  <a16:creationId xmlns:a16="http://schemas.microsoft.com/office/drawing/2014/main" id="{EC7A86D6-AEC0-9CE4-6241-C5D1D76DB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54" t="19904" r="10032" b="19905"/>
            <a:stretch/>
          </p:blipFill>
          <p:spPr>
            <a:xfrm>
              <a:off x="3155579" y="1228166"/>
              <a:ext cx="1311440" cy="981632"/>
            </a:xfrm>
            <a:prstGeom prst="rect">
              <a:avLst/>
            </a:prstGeom>
          </p:spPr>
        </p:pic>
        <p:sp>
          <p:nvSpPr>
            <p:cNvPr id="1051" name="テキスト ボックス 1050">
              <a:extLst>
                <a:ext uri="{FF2B5EF4-FFF2-40B4-BE49-F238E27FC236}">
                  <a16:creationId xmlns:a16="http://schemas.microsoft.com/office/drawing/2014/main" id="{FB010180-E18C-D2D4-4F37-65669472946F}"/>
                </a:ext>
              </a:extLst>
            </p:cNvPr>
            <p:cNvSpPr txBox="1"/>
            <p:nvPr/>
          </p:nvSpPr>
          <p:spPr>
            <a:xfrm>
              <a:off x="2969910" y="2143827"/>
              <a:ext cx="1713186" cy="403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err="1"/>
                <a:t>Loginmanager</a:t>
              </a:r>
              <a:endParaRPr kumimoji="1" lang="ja-JP" altLang="en-US" sz="1100"/>
            </a:p>
          </p:txBody>
        </p:sp>
      </p:grpSp>
      <p:sp>
        <p:nvSpPr>
          <p:cNvPr id="1052" name="正方形/長方形 1051">
            <a:extLst>
              <a:ext uri="{FF2B5EF4-FFF2-40B4-BE49-F238E27FC236}">
                <a16:creationId xmlns:a16="http://schemas.microsoft.com/office/drawing/2014/main" id="{87903D0B-FF88-7BCE-ED8D-C1BF5C9C6939}"/>
              </a:ext>
            </a:extLst>
          </p:cNvPr>
          <p:cNvSpPr/>
          <p:nvPr/>
        </p:nvSpPr>
        <p:spPr>
          <a:xfrm>
            <a:off x="6826761" y="4565850"/>
            <a:ext cx="2257508" cy="9816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3" name="タイトル 1">
            <a:extLst>
              <a:ext uri="{FF2B5EF4-FFF2-40B4-BE49-F238E27FC236}">
                <a16:creationId xmlns:a16="http://schemas.microsoft.com/office/drawing/2014/main" id="{50FF04C2-31E7-2344-4DC9-2D32A6E3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3" y="115200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フォルダ構成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6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機能概要</a:t>
            </a:r>
            <a:endParaRPr lang="en-US" altLang="ja-JP">
              <a:ea typeface="ＭＳ Ｐゴシック"/>
              <a:cs typeface="Calibri Light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0A9E62F-53AE-0660-075C-341B19277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68727"/>
              </p:ext>
            </p:extLst>
          </p:nvPr>
        </p:nvGraphicFramePr>
        <p:xfrm>
          <a:off x="1198098" y="1318559"/>
          <a:ext cx="9795803" cy="247275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2837">
                  <a:extLst>
                    <a:ext uri="{9D8B030D-6E8A-4147-A177-3AD203B41FA5}">
                      <a16:colId xmlns:a16="http://schemas.microsoft.com/office/drawing/2014/main" val="289165208"/>
                    </a:ext>
                  </a:extLst>
                </a:gridCol>
                <a:gridCol w="7332966">
                  <a:extLst>
                    <a:ext uri="{9D8B030D-6E8A-4147-A177-3AD203B41FA5}">
                      <a16:colId xmlns:a16="http://schemas.microsoft.com/office/drawing/2014/main" val="1949327489"/>
                    </a:ext>
                  </a:extLst>
                </a:gridCol>
              </a:tblGrid>
              <a:tr h="65868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モジュール名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23079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ログイン機能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ユーザーのログイン機能</a:t>
                      </a:r>
                      <a:br>
                        <a:rPr lang="ja-JP" altLang="en-US"/>
                      </a:br>
                      <a:r>
                        <a:rPr lang="ja-JP" altLang="en-US"/>
                        <a:t>間違ったパスワードを入力すると、「ユーザー名またはパスワードが表示されますと表示される」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61688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編集機能</a:t>
                      </a:r>
                      <a:endParaRPr kumimoji="1"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勤退</a:t>
                      </a:r>
                      <a:r>
                        <a:rPr kumimoji="1" lang="en-US" altLang="ja-JP"/>
                        <a:t>/</a:t>
                      </a:r>
                      <a:r>
                        <a:rPr kumimoji="1" lang="ja-JP" altLang="en-US"/>
                        <a:t>休憩時間の編集機能</a:t>
                      </a:r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93504"/>
                  </a:ext>
                </a:extLst>
              </a:tr>
              <a:tr h="449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社員出勤表示機能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800" b="0" i="0" u="none" strike="noStrike" noProof="0">
                          <a:solidFill>
                            <a:schemeClr val="tx1"/>
                          </a:solidFill>
                          <a:latin typeface="游ゴシック"/>
                          <a:ea typeface="游ゴシック"/>
                        </a:rPr>
                        <a:t>各ユーザーの名前と部署の表示（それぞれのメアドも見れる） </a:t>
                      </a:r>
                      <a:endParaRPr kumimoji="1" lang="ja-JP" altLang="en-US" sz="1800" b="0" i="0" u="none" strike="noStrike" noProof="0">
                        <a:solidFill>
                          <a:schemeClr val="tx1"/>
                        </a:solidFill>
                        <a:latin typeface="游ゴシック"/>
                        <a:ea typeface="游ゴシック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259020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912F881F-F726-BD5B-4C01-0256AA9B45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8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25304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9C91E44-A392-305D-4646-50BD02D0C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169" y="97393"/>
            <a:ext cx="8784000" cy="468000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ＭＳ Ｐゴシック"/>
                <a:cs typeface="Calibri Light"/>
              </a:rPr>
              <a:t>ログイン機能</a:t>
            </a:r>
            <a:endParaRPr lang="en-US" altLang="ja-JP">
              <a:ea typeface="ＭＳ Ｐゴシック"/>
              <a:cs typeface="Calibri Light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67853FE-2342-967C-302C-914FDC1A48FF}"/>
              </a:ext>
            </a:extLst>
          </p:cNvPr>
          <p:cNvSpPr/>
          <p:nvPr/>
        </p:nvSpPr>
        <p:spPr bwMode="auto">
          <a:xfrm>
            <a:off x="1661169" y="1849307"/>
            <a:ext cx="2306782" cy="349134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E6C748-8A72-6221-FB9D-27AD3452414C}"/>
              </a:ext>
            </a:extLst>
          </p:cNvPr>
          <p:cNvSpPr/>
          <p:nvPr/>
        </p:nvSpPr>
        <p:spPr bwMode="auto">
          <a:xfrm>
            <a:off x="1868989" y="2140251"/>
            <a:ext cx="1891145" cy="2784764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00" b="1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F452FC-C078-2313-06F9-DED02495F676}"/>
              </a:ext>
            </a:extLst>
          </p:cNvPr>
          <p:cNvSpPr txBox="1"/>
          <p:nvPr/>
        </p:nvSpPr>
        <p:spPr>
          <a:xfrm>
            <a:off x="2158290" y="2286950"/>
            <a:ext cx="136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勤怠アプリ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DE9EF9B-3A9E-22E4-4C6C-96759237D42E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 bwMode="auto">
          <a:xfrm flipV="1">
            <a:off x="3685188" y="1706113"/>
            <a:ext cx="2725013" cy="148206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7CEAFF-4AF6-442B-D92B-0C9F1F15E41D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 bwMode="auto">
          <a:xfrm flipV="1">
            <a:off x="3685189" y="2309133"/>
            <a:ext cx="2885150" cy="118886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BBB1BF-5A25-DF84-4A8C-B953AB23F483}"/>
              </a:ext>
            </a:extLst>
          </p:cNvPr>
          <p:cNvSpPr txBox="1"/>
          <p:nvPr/>
        </p:nvSpPr>
        <p:spPr>
          <a:xfrm>
            <a:off x="6410201" y="1521447"/>
            <a:ext cx="20658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ユーザーIDを入力</a:t>
            </a:r>
            <a:endParaRPr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D7B391-46BB-EC7C-4DAC-1467FC082699}"/>
              </a:ext>
            </a:extLst>
          </p:cNvPr>
          <p:cNvSpPr txBox="1"/>
          <p:nvPr/>
        </p:nvSpPr>
        <p:spPr>
          <a:xfrm>
            <a:off x="6570339" y="2124467"/>
            <a:ext cx="21534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パスワードを入力</a:t>
            </a:r>
            <a:endParaRPr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5FB0732-3AB6-D59C-25B9-32968A21054F}"/>
              </a:ext>
            </a:extLst>
          </p:cNvPr>
          <p:cNvSpPr/>
          <p:nvPr/>
        </p:nvSpPr>
        <p:spPr bwMode="auto">
          <a:xfrm>
            <a:off x="2399177" y="4440870"/>
            <a:ext cx="825867" cy="3238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ゲスト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CDEC6-6238-331A-86C0-E6F3CBD4FE22}"/>
              </a:ext>
            </a:extLst>
          </p:cNvPr>
          <p:cNvSpPr txBox="1"/>
          <p:nvPr/>
        </p:nvSpPr>
        <p:spPr>
          <a:xfrm>
            <a:off x="1860453" y="33763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/>
              <a:t>パスワード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DC07FC-5BC7-A9BC-0C28-0CCC2BE1066F}"/>
              </a:ext>
            </a:extLst>
          </p:cNvPr>
          <p:cNvSpPr txBox="1"/>
          <p:nvPr/>
        </p:nvSpPr>
        <p:spPr>
          <a:xfrm>
            <a:off x="1883403" y="3067973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err="1"/>
              <a:t>AdminID</a:t>
            </a:r>
            <a:endParaRPr kumimoji="1" lang="ja-JP" altLang="en-US" sz="1200" b="1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4D5BC62-E75B-C1FF-7116-2BD418C52003}"/>
              </a:ext>
            </a:extLst>
          </p:cNvPr>
          <p:cNvSpPr/>
          <p:nvPr/>
        </p:nvSpPr>
        <p:spPr>
          <a:xfrm>
            <a:off x="2776379" y="3097660"/>
            <a:ext cx="908809" cy="18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0A7FA4D-25B9-A120-24AB-5C2010E422E6}"/>
              </a:ext>
            </a:extLst>
          </p:cNvPr>
          <p:cNvSpPr/>
          <p:nvPr/>
        </p:nvSpPr>
        <p:spPr bwMode="auto">
          <a:xfrm>
            <a:off x="2404916" y="3991507"/>
            <a:ext cx="825867" cy="323860"/>
          </a:xfrm>
          <a:prstGeom prst="roundRect">
            <a:avLst/>
          </a:prstGeom>
          <a:solidFill>
            <a:schemeClr val="bg1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>
                <a:solidFill>
                  <a:schemeClr val="tx1"/>
                </a:solidFill>
                <a:latin typeface="+mn-ea"/>
              </a:rPr>
              <a:t>ログイン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B906C5E-104D-3477-5557-BE5AECA69914}"/>
              </a:ext>
            </a:extLst>
          </p:cNvPr>
          <p:cNvSpPr/>
          <p:nvPr/>
        </p:nvSpPr>
        <p:spPr>
          <a:xfrm>
            <a:off x="2776380" y="3407484"/>
            <a:ext cx="908809" cy="181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6C11270-9D09-4275-61E2-F82D69EE63D6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 bwMode="auto">
          <a:xfrm flipV="1">
            <a:off x="3230783" y="4010323"/>
            <a:ext cx="3477942" cy="143114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D87288D-762F-DDE3-9698-BB3E53144C92}"/>
              </a:ext>
            </a:extLst>
          </p:cNvPr>
          <p:cNvSpPr txBox="1"/>
          <p:nvPr/>
        </p:nvSpPr>
        <p:spPr>
          <a:xfrm>
            <a:off x="6708725" y="3548658"/>
            <a:ext cx="54137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管理者</a:t>
            </a:r>
            <a:r>
              <a:rPr lang="en-US" altLang="ja-JP">
                <a:ea typeface="游ゴシック"/>
              </a:rPr>
              <a:t>(Admin)</a:t>
            </a:r>
            <a:r>
              <a:rPr lang="ja-JP" altLang="en-US">
                <a:ea typeface="游ゴシック"/>
              </a:rPr>
              <a:t>のみログインを行う。</a:t>
            </a:r>
            <a:br>
              <a:rPr lang="en-US" altLang="ja-JP">
                <a:ea typeface="游ゴシック"/>
              </a:rPr>
            </a:br>
            <a:r>
              <a:rPr lang="en-US" altLang="ja-JP">
                <a:ea typeface="游ゴシック"/>
              </a:rPr>
              <a:t>ID</a:t>
            </a:r>
            <a:r>
              <a:rPr lang="ja-JP" altLang="en-US">
                <a:ea typeface="游ゴシック"/>
              </a:rPr>
              <a:t>とパスワードが指定されたものと合致した場合、次の画面に遷移する。</a:t>
            </a:r>
            <a:endParaRPr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CE6FA80-A1CB-CB83-56D3-402C0105E199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 bwMode="auto">
          <a:xfrm>
            <a:off x="3225044" y="4602800"/>
            <a:ext cx="3472484" cy="497676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4473B65-1EF2-D330-E753-A93CF350BF16}"/>
              </a:ext>
            </a:extLst>
          </p:cNvPr>
          <p:cNvSpPr txBox="1"/>
          <p:nvPr/>
        </p:nvSpPr>
        <p:spPr>
          <a:xfrm>
            <a:off x="6697528" y="4777310"/>
            <a:ext cx="54137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管理者</a:t>
            </a:r>
            <a:r>
              <a:rPr lang="en-US" altLang="ja-JP">
                <a:ea typeface="游ゴシック"/>
              </a:rPr>
              <a:t>(Admin)</a:t>
            </a:r>
            <a:r>
              <a:rPr lang="ja-JP" altLang="en-US">
                <a:ea typeface="游ゴシック"/>
              </a:rPr>
              <a:t>以外のユーザーは「ゲストボタン」を押す。</a:t>
            </a:r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6AA065-6236-5F5B-A2BD-AA412CB99CDC}"/>
              </a:ext>
            </a:extLst>
          </p:cNvPr>
          <p:cNvSpPr txBox="1"/>
          <p:nvPr/>
        </p:nvSpPr>
        <p:spPr>
          <a:xfrm>
            <a:off x="1883403" y="3705750"/>
            <a:ext cx="19207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b="1">
                <a:solidFill>
                  <a:srgbClr val="FF0000"/>
                </a:solidFill>
              </a:rPr>
              <a:t>ID</a:t>
            </a:r>
            <a:r>
              <a:rPr kumimoji="1" lang="ja-JP" altLang="en-US" sz="900" b="1">
                <a:solidFill>
                  <a:srgbClr val="FF0000"/>
                </a:solidFill>
              </a:rPr>
              <a:t>またはパスワードが違います。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0CF30B-ECC7-E3DC-D417-65515439723D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3621471" y="3021807"/>
            <a:ext cx="3076057" cy="790242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D594649-2325-1B28-FFAE-9D08EC4AE90B}"/>
              </a:ext>
            </a:extLst>
          </p:cNvPr>
          <p:cNvSpPr txBox="1"/>
          <p:nvPr/>
        </p:nvSpPr>
        <p:spPr>
          <a:xfrm>
            <a:off x="6697528" y="2698641"/>
            <a:ext cx="48938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/>
              <a:t>ID</a:t>
            </a:r>
            <a:r>
              <a:rPr lang="ja-JP" altLang="en-US"/>
              <a:t>かパスワードが違っていた場合、</a:t>
            </a:r>
            <a:br>
              <a:rPr lang="en-US" altLang="ja-JP"/>
            </a:br>
            <a:r>
              <a:rPr lang="ja-JP" altLang="en-US"/>
              <a:t>「</a:t>
            </a:r>
            <a:r>
              <a:rPr lang="en-US" altLang="ja-JP"/>
              <a:t>ID</a:t>
            </a:r>
            <a:r>
              <a:rPr lang="ja-JP" altLang="en-US"/>
              <a:t>またはパスワードが違います。」と表示。</a:t>
            </a:r>
          </a:p>
        </p:txBody>
      </p:sp>
      <p:sp>
        <p:nvSpPr>
          <p:cNvPr id="56" name="スライド番号プレースホルダー 1">
            <a:extLst>
              <a:ext uri="{FF2B5EF4-FFF2-40B4-BE49-F238E27FC236}">
                <a16:creationId xmlns:a16="http://schemas.microsoft.com/office/drawing/2014/main" id="{04D48C6F-E48A-D26A-3EC1-7E163E817E2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27CB2FD-0AA7-49FD-8E67-0B63EBF4F280}" type="slidenum">
              <a:rPr lang="ja-JP" altLang="en-US" sz="1200" smtClean="0"/>
              <a:pPr algn="r"/>
              <a:t>9</a:t>
            </a:fld>
            <a:endParaRPr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63776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1806</Words>
  <Application>Microsoft Office PowerPoint</Application>
  <PresentationFormat>ワイド画面</PresentationFormat>
  <Paragraphs>445</Paragraphs>
  <Slides>23</Slides>
  <Notes>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ＭＳ Ｐゴシック</vt:lpstr>
      <vt:lpstr>ＭＳ Ｐゴシック 本文</vt:lpstr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改版履歴</vt:lpstr>
      <vt:lpstr>はじめに</vt:lpstr>
      <vt:lpstr>開発環境</vt:lpstr>
      <vt:lpstr>実行環境</vt:lpstr>
      <vt:lpstr>機能一本化</vt:lpstr>
      <vt:lpstr>フォルダ構成</vt:lpstr>
      <vt:lpstr>機能概要</vt:lpstr>
      <vt:lpstr>ログイン機能</vt:lpstr>
      <vt:lpstr>編集機能</vt:lpstr>
      <vt:lpstr>社員出勤表示機能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セキュリティ</vt:lpstr>
      <vt:lpstr>性能</vt:lpstr>
      <vt:lpstr>注意事項・制限事項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達成 山田</dc:creator>
  <cp:lastModifiedBy>達成 山田</cp:lastModifiedBy>
  <cp:revision>2</cp:revision>
  <dcterms:created xsi:type="dcterms:W3CDTF">2023-11-06T05:37:44Z</dcterms:created>
  <dcterms:modified xsi:type="dcterms:W3CDTF">2023-11-14T07:27:53Z</dcterms:modified>
</cp:coreProperties>
</file>