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65" r:id="rId6"/>
    <p:sldId id="281" r:id="rId7"/>
    <p:sldId id="282" r:id="rId8"/>
    <p:sldId id="271" r:id="rId9"/>
    <p:sldId id="272" r:id="rId10"/>
    <p:sldId id="270" r:id="rId11"/>
    <p:sldId id="267" r:id="rId12"/>
    <p:sldId id="280" r:id="rId13"/>
    <p:sldId id="266" r:id="rId14"/>
    <p:sldId id="268" r:id="rId15"/>
    <p:sldId id="269" r:id="rId16"/>
    <p:sldId id="274" r:id="rId17"/>
    <p:sldId id="275" r:id="rId18"/>
    <p:sldId id="276" r:id="rId19"/>
    <p:sldId id="260" r:id="rId20"/>
    <p:sldId id="273" r:id="rId21"/>
    <p:sldId id="277" r:id="rId22"/>
    <p:sldId id="278" r:id="rId23"/>
    <p:sldId id="279" r:id="rId24"/>
    <p:sldId id="286" r:id="rId25"/>
    <p:sldId id="283" r:id="rId26"/>
    <p:sldId id="284" r:id="rId27"/>
    <p:sldId id="285" r:id="rId28"/>
    <p:sldId id="287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191" autoAdjust="0"/>
  </p:normalViewPr>
  <p:slideViewPr>
    <p:cSldViewPr snapToGrid="0">
      <p:cViewPr>
        <p:scale>
          <a:sx n="51" d="100"/>
          <a:sy n="51" d="100"/>
        </p:scale>
        <p:origin x="1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F7398-5F0F-4A25-89C8-C8BF62029A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D56538-637B-41ED-B3BA-868A4F316686}">
      <dgm:prSet/>
      <dgm:spPr/>
      <dgm:t>
        <a:bodyPr/>
        <a:lstStyle/>
        <a:p>
          <a:pPr>
            <a:defRPr cap="all"/>
          </a:pPr>
          <a:r>
            <a:rPr lang="de-DE" b="1"/>
            <a:t>Within-subject-study </a:t>
          </a:r>
          <a:endParaRPr lang="en-US"/>
        </a:p>
      </dgm:t>
    </dgm:pt>
    <dgm:pt modelId="{9BFCD32D-05EF-47BE-8823-E7D4E535B000}" type="parTrans" cxnId="{4296DCA5-E536-4785-9FE8-0CB0D2CA9C09}">
      <dgm:prSet/>
      <dgm:spPr/>
      <dgm:t>
        <a:bodyPr/>
        <a:lstStyle/>
        <a:p>
          <a:endParaRPr lang="en-US"/>
        </a:p>
      </dgm:t>
    </dgm:pt>
    <dgm:pt modelId="{D485E600-F6C1-426E-B9EC-CF323F7F853E}" type="sibTrans" cxnId="{4296DCA5-E536-4785-9FE8-0CB0D2CA9C09}">
      <dgm:prSet/>
      <dgm:spPr/>
      <dgm:t>
        <a:bodyPr/>
        <a:lstStyle/>
        <a:p>
          <a:endParaRPr lang="en-US"/>
        </a:p>
      </dgm:t>
    </dgm:pt>
    <dgm:pt modelId="{4953ED5E-1771-477C-BBA5-0337AA310663}">
      <dgm:prSet/>
      <dgm:spPr/>
      <dgm:t>
        <a:bodyPr/>
        <a:lstStyle/>
        <a:p>
          <a:pPr>
            <a:defRPr cap="all"/>
          </a:pPr>
          <a:r>
            <a:rPr lang="de-DE" b="1"/>
            <a:t>paired t-test</a:t>
          </a:r>
          <a:endParaRPr lang="en-US"/>
        </a:p>
      </dgm:t>
    </dgm:pt>
    <dgm:pt modelId="{DDDAC4DB-89DD-45E8-A7A2-A736B31AD595}" type="parTrans" cxnId="{E1115B9F-3891-489C-B1FD-D1D19BE20687}">
      <dgm:prSet/>
      <dgm:spPr/>
      <dgm:t>
        <a:bodyPr/>
        <a:lstStyle/>
        <a:p>
          <a:endParaRPr lang="en-US"/>
        </a:p>
      </dgm:t>
    </dgm:pt>
    <dgm:pt modelId="{A14A7FDC-3E02-494F-A201-480083A23325}" type="sibTrans" cxnId="{E1115B9F-3891-489C-B1FD-D1D19BE20687}">
      <dgm:prSet/>
      <dgm:spPr/>
      <dgm:t>
        <a:bodyPr/>
        <a:lstStyle/>
        <a:p>
          <a:endParaRPr lang="en-US"/>
        </a:p>
      </dgm:t>
    </dgm:pt>
    <dgm:pt modelId="{C77718FB-370B-4D2C-B352-ABB6A881A1BC}" type="pres">
      <dgm:prSet presAssocID="{E01F7398-5F0F-4A25-89C8-C8BF62029ABA}" presName="root" presStyleCnt="0">
        <dgm:presLayoutVars>
          <dgm:dir/>
          <dgm:resizeHandles val="exact"/>
        </dgm:presLayoutVars>
      </dgm:prSet>
      <dgm:spPr/>
    </dgm:pt>
    <dgm:pt modelId="{256585A9-9747-46DE-8941-95CA0EF7C85E}" type="pres">
      <dgm:prSet presAssocID="{E7D56538-637B-41ED-B3BA-868A4F316686}" presName="compNode" presStyleCnt="0"/>
      <dgm:spPr/>
    </dgm:pt>
    <dgm:pt modelId="{7D4C31DD-B42B-442B-9FC2-FADD0CCFBDDE}" type="pres">
      <dgm:prSet presAssocID="{E7D56538-637B-41ED-B3BA-868A4F31668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4EBC106-C143-4632-A5CE-4F010FCB02BC}" type="pres">
      <dgm:prSet presAssocID="{E7D56538-637B-41ED-B3BA-868A4F3166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er"/>
        </a:ext>
      </dgm:extLst>
    </dgm:pt>
    <dgm:pt modelId="{7FABE02A-0E7F-42F1-BF12-49D3EF5DB4C2}" type="pres">
      <dgm:prSet presAssocID="{E7D56538-637B-41ED-B3BA-868A4F316686}" presName="spaceRect" presStyleCnt="0"/>
      <dgm:spPr/>
    </dgm:pt>
    <dgm:pt modelId="{4FF4F2FD-95FB-41FC-90C5-E7C359C46C5A}" type="pres">
      <dgm:prSet presAssocID="{E7D56538-637B-41ED-B3BA-868A4F316686}" presName="textRect" presStyleLbl="revTx" presStyleIdx="0" presStyleCnt="2">
        <dgm:presLayoutVars>
          <dgm:chMax val="1"/>
          <dgm:chPref val="1"/>
        </dgm:presLayoutVars>
      </dgm:prSet>
      <dgm:spPr/>
    </dgm:pt>
    <dgm:pt modelId="{E48F4DC2-F0CC-4A97-B0AF-C8DA457AFF2E}" type="pres">
      <dgm:prSet presAssocID="{D485E600-F6C1-426E-B9EC-CF323F7F853E}" presName="sibTrans" presStyleCnt="0"/>
      <dgm:spPr/>
    </dgm:pt>
    <dgm:pt modelId="{7001A52E-BA89-48C9-AEF9-10513665A53F}" type="pres">
      <dgm:prSet presAssocID="{4953ED5E-1771-477C-BBA5-0337AA310663}" presName="compNode" presStyleCnt="0"/>
      <dgm:spPr/>
    </dgm:pt>
    <dgm:pt modelId="{223B8A3F-7AD3-465D-8C1B-D1203157F16F}" type="pres">
      <dgm:prSet presAssocID="{4953ED5E-1771-477C-BBA5-0337AA31066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EB334D-7996-414F-8B60-B00A0870F202}" type="pres">
      <dgm:prSet presAssocID="{4953ED5E-1771-477C-BBA5-0337AA3106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4429D07-950A-4DCB-8EE0-AA4B284AB76E}" type="pres">
      <dgm:prSet presAssocID="{4953ED5E-1771-477C-BBA5-0337AA310663}" presName="spaceRect" presStyleCnt="0"/>
      <dgm:spPr/>
    </dgm:pt>
    <dgm:pt modelId="{052A5297-33FD-4AE6-8587-C9FC4B43ED6B}" type="pres">
      <dgm:prSet presAssocID="{4953ED5E-1771-477C-BBA5-0337AA3106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115B9F-3891-489C-B1FD-D1D19BE20687}" srcId="{E01F7398-5F0F-4A25-89C8-C8BF62029ABA}" destId="{4953ED5E-1771-477C-BBA5-0337AA310663}" srcOrd="1" destOrd="0" parTransId="{DDDAC4DB-89DD-45E8-A7A2-A736B31AD595}" sibTransId="{A14A7FDC-3E02-494F-A201-480083A23325}"/>
    <dgm:cxn modelId="{4296DCA5-E536-4785-9FE8-0CB0D2CA9C09}" srcId="{E01F7398-5F0F-4A25-89C8-C8BF62029ABA}" destId="{E7D56538-637B-41ED-B3BA-868A4F316686}" srcOrd="0" destOrd="0" parTransId="{9BFCD32D-05EF-47BE-8823-E7D4E535B000}" sibTransId="{D485E600-F6C1-426E-B9EC-CF323F7F853E}"/>
    <dgm:cxn modelId="{4486DCA9-CA62-4FBF-9F8E-41480A1539AA}" type="presOf" srcId="{E01F7398-5F0F-4A25-89C8-C8BF62029ABA}" destId="{C77718FB-370B-4D2C-B352-ABB6A881A1BC}" srcOrd="0" destOrd="0" presId="urn:microsoft.com/office/officeart/2018/5/layout/IconLeafLabelList"/>
    <dgm:cxn modelId="{188F1ABD-7554-4FEE-AF71-5FEC7678ECE6}" type="presOf" srcId="{4953ED5E-1771-477C-BBA5-0337AA310663}" destId="{052A5297-33FD-4AE6-8587-C9FC4B43ED6B}" srcOrd="0" destOrd="0" presId="urn:microsoft.com/office/officeart/2018/5/layout/IconLeafLabelList"/>
    <dgm:cxn modelId="{AEDAF9FA-36E1-4BE2-8231-5FD0ED2A634F}" type="presOf" srcId="{E7D56538-637B-41ED-B3BA-868A4F316686}" destId="{4FF4F2FD-95FB-41FC-90C5-E7C359C46C5A}" srcOrd="0" destOrd="0" presId="urn:microsoft.com/office/officeart/2018/5/layout/IconLeafLabelList"/>
    <dgm:cxn modelId="{F2759900-89AC-4E14-9254-20D6788ADCAE}" type="presParOf" srcId="{C77718FB-370B-4D2C-B352-ABB6A881A1BC}" destId="{256585A9-9747-46DE-8941-95CA0EF7C85E}" srcOrd="0" destOrd="0" presId="urn:microsoft.com/office/officeart/2018/5/layout/IconLeafLabelList"/>
    <dgm:cxn modelId="{7D0BF67D-6B65-44E5-9602-E2084C16FBB5}" type="presParOf" srcId="{256585A9-9747-46DE-8941-95CA0EF7C85E}" destId="{7D4C31DD-B42B-442B-9FC2-FADD0CCFBDDE}" srcOrd="0" destOrd="0" presId="urn:microsoft.com/office/officeart/2018/5/layout/IconLeafLabelList"/>
    <dgm:cxn modelId="{9C9435A2-973B-4966-9D96-B5363088D284}" type="presParOf" srcId="{256585A9-9747-46DE-8941-95CA0EF7C85E}" destId="{84EBC106-C143-4632-A5CE-4F010FCB02BC}" srcOrd="1" destOrd="0" presId="urn:microsoft.com/office/officeart/2018/5/layout/IconLeafLabelList"/>
    <dgm:cxn modelId="{5E5B9EA0-4886-4D3F-B1BD-246C7D3E3F3B}" type="presParOf" srcId="{256585A9-9747-46DE-8941-95CA0EF7C85E}" destId="{7FABE02A-0E7F-42F1-BF12-49D3EF5DB4C2}" srcOrd="2" destOrd="0" presId="urn:microsoft.com/office/officeart/2018/5/layout/IconLeafLabelList"/>
    <dgm:cxn modelId="{744EAA99-323C-4AE7-BA30-E534A72AF184}" type="presParOf" srcId="{256585A9-9747-46DE-8941-95CA0EF7C85E}" destId="{4FF4F2FD-95FB-41FC-90C5-E7C359C46C5A}" srcOrd="3" destOrd="0" presId="urn:microsoft.com/office/officeart/2018/5/layout/IconLeafLabelList"/>
    <dgm:cxn modelId="{76A13A8A-2E95-4A60-9643-1846B1B2A454}" type="presParOf" srcId="{C77718FB-370B-4D2C-B352-ABB6A881A1BC}" destId="{E48F4DC2-F0CC-4A97-B0AF-C8DA457AFF2E}" srcOrd="1" destOrd="0" presId="urn:microsoft.com/office/officeart/2018/5/layout/IconLeafLabelList"/>
    <dgm:cxn modelId="{D31F1C5D-6F27-4A76-8B1E-D8AFD993461D}" type="presParOf" srcId="{C77718FB-370B-4D2C-B352-ABB6A881A1BC}" destId="{7001A52E-BA89-48C9-AEF9-10513665A53F}" srcOrd="2" destOrd="0" presId="urn:microsoft.com/office/officeart/2018/5/layout/IconLeafLabelList"/>
    <dgm:cxn modelId="{BCD234D2-3F86-4BB8-AB17-168171930AF3}" type="presParOf" srcId="{7001A52E-BA89-48C9-AEF9-10513665A53F}" destId="{223B8A3F-7AD3-465D-8C1B-D1203157F16F}" srcOrd="0" destOrd="0" presId="urn:microsoft.com/office/officeart/2018/5/layout/IconLeafLabelList"/>
    <dgm:cxn modelId="{D26FAF32-2603-479D-B69C-76CEFF0A7F91}" type="presParOf" srcId="{7001A52E-BA89-48C9-AEF9-10513665A53F}" destId="{51EB334D-7996-414F-8B60-B00A0870F202}" srcOrd="1" destOrd="0" presId="urn:microsoft.com/office/officeart/2018/5/layout/IconLeafLabelList"/>
    <dgm:cxn modelId="{C03095CA-7E73-4842-BD0D-EE187D2F633E}" type="presParOf" srcId="{7001A52E-BA89-48C9-AEF9-10513665A53F}" destId="{34429D07-950A-4DCB-8EE0-AA4B284AB76E}" srcOrd="2" destOrd="0" presId="urn:microsoft.com/office/officeart/2018/5/layout/IconLeafLabelList"/>
    <dgm:cxn modelId="{47EE7B49-D78F-40A7-BB85-ACBDCCE7F925}" type="presParOf" srcId="{7001A52E-BA89-48C9-AEF9-10513665A53F}" destId="{052A5297-33FD-4AE6-8587-C9FC4B43ED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4C31DD-B42B-442B-9FC2-FADD0CCFBDDE}">
      <dsp:nvSpPr>
        <dsp:cNvPr id="0" name=""/>
        <dsp:cNvSpPr/>
      </dsp:nvSpPr>
      <dsp:spPr>
        <a:xfrm>
          <a:off x="516452" y="791402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BC106-C143-4632-A5CE-4F010FCB02BC}">
      <dsp:nvSpPr>
        <dsp:cNvPr id="0" name=""/>
        <dsp:cNvSpPr/>
      </dsp:nvSpPr>
      <dsp:spPr>
        <a:xfrm>
          <a:off x="823577" y="1098527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4F2FD-95FB-41FC-90C5-E7C359C46C5A}">
      <dsp:nvSpPr>
        <dsp:cNvPr id="0" name=""/>
        <dsp:cNvSpPr/>
      </dsp:nvSpPr>
      <dsp:spPr>
        <a:xfrm>
          <a:off x="55765" y="2681402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1" kern="1200"/>
            <a:t>Within-subject-study </a:t>
          </a:r>
          <a:endParaRPr lang="en-US" sz="2500" kern="1200"/>
        </a:p>
      </dsp:txBody>
      <dsp:txXfrm>
        <a:off x="55765" y="2681402"/>
        <a:ext cx="2362500" cy="720000"/>
      </dsp:txXfrm>
    </dsp:sp>
    <dsp:sp modelId="{223B8A3F-7AD3-465D-8C1B-D1203157F16F}">
      <dsp:nvSpPr>
        <dsp:cNvPr id="0" name=""/>
        <dsp:cNvSpPr/>
      </dsp:nvSpPr>
      <dsp:spPr>
        <a:xfrm>
          <a:off x="3292390" y="791402"/>
          <a:ext cx="1441125" cy="1441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B334D-7996-414F-8B60-B00A0870F202}">
      <dsp:nvSpPr>
        <dsp:cNvPr id="0" name=""/>
        <dsp:cNvSpPr/>
      </dsp:nvSpPr>
      <dsp:spPr>
        <a:xfrm>
          <a:off x="3599515" y="1098527"/>
          <a:ext cx="826875" cy="826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A5297-33FD-4AE6-8587-C9FC4B43ED6B}">
      <dsp:nvSpPr>
        <dsp:cNvPr id="0" name=""/>
        <dsp:cNvSpPr/>
      </dsp:nvSpPr>
      <dsp:spPr>
        <a:xfrm>
          <a:off x="2831702" y="2681402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1" kern="1200"/>
            <a:t>paired t-test</a:t>
          </a:r>
          <a:endParaRPr lang="en-US" sz="2500" kern="1200"/>
        </a:p>
      </dsp:txBody>
      <dsp:txXfrm>
        <a:off x="2831702" y="2681402"/>
        <a:ext cx="23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BCE06F8-2ECF-11B3-8B1E-53EF6D57A9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BE582B-C18F-C462-516D-DE20E28805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D15C2-2420-4C69-B487-F64E5475D18E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F3C028-0AC7-539B-DEAB-906B8AA52E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93A70B-0E2E-AE62-1824-51E2570F0D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00029-F9B2-4520-AA2B-59386729C8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249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9035-93F8-486A-8F78-4C6E8A96C008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8A60A-413B-428E-95B0-597D466280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029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Bachelor Thesis </a:t>
            </a:r>
            <a:r>
              <a:rPr lang="en-US" sz="1200" dirty="0">
                <a:solidFill>
                  <a:schemeClr val="accent1"/>
                </a:solidFill>
              </a:rPr>
              <a:t>Comparison of Controller-Based vs. Touch-Based Input on Large Displays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750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991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obsereved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58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15 out </a:t>
            </a:r>
            <a:r>
              <a:rPr lang="de-DE" dirty="0" err="1"/>
              <a:t>of</a:t>
            </a:r>
            <a:r>
              <a:rPr lang="de-DE" dirty="0"/>
              <a:t> 18 </a:t>
            </a:r>
            <a:r>
              <a:rPr lang="de-DE" dirty="0" err="1"/>
              <a:t>were</a:t>
            </a:r>
            <a:r>
              <a:rPr lang="de-DE" dirty="0"/>
              <a:t> in </a:t>
            </a:r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802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Looking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levels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  <a:p>
            <a:r>
              <a:rPr lang="de-DE" dirty="0" err="1"/>
              <a:t>Although</a:t>
            </a:r>
            <a:r>
              <a:rPr lang="de-DE" dirty="0"/>
              <a:t> in </a:t>
            </a:r>
            <a:r>
              <a:rPr lang="de-DE" dirty="0" err="1"/>
              <a:t>touch</a:t>
            </a:r>
            <a:r>
              <a:rPr lang="de-DE" dirty="0"/>
              <a:t>-.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players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time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, </a:t>
            </a:r>
            <a:r>
              <a:rPr lang="de-DE" dirty="0" err="1"/>
              <a:t>indicating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touch-based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96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Through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Paired</a:t>
            </a:r>
            <a:r>
              <a:rPr lang="de-DE" dirty="0"/>
              <a:t>-t-test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differences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25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quistionnaire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36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Is</a:t>
            </a:r>
            <a:r>
              <a:rPr lang="de-DE" dirty="0"/>
              <a:t> Touch and 5 </a:t>
            </a:r>
            <a:r>
              <a:rPr lang="de-DE" dirty="0" err="1"/>
              <a:t>Is</a:t>
            </a:r>
            <a:r>
              <a:rPr lang="de-DE" dirty="0"/>
              <a:t> Controller</a:t>
            </a:r>
          </a:p>
          <a:p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preferd</a:t>
            </a:r>
            <a:r>
              <a:rPr lang="de-DE" dirty="0"/>
              <a:t> Touch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135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Touch-</a:t>
            </a:r>
            <a:r>
              <a:rPr lang="de-DE" sz="1200" dirty="0" err="1"/>
              <a:t>based</a:t>
            </a:r>
            <a:r>
              <a:rPr lang="de-DE" sz="1200" dirty="0"/>
              <a:t>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intuitive </a:t>
            </a:r>
            <a:r>
              <a:rPr lang="de-DE" sz="1200" dirty="0" err="1"/>
              <a:t>than</a:t>
            </a:r>
            <a:r>
              <a:rPr lang="de-DE" sz="1200" dirty="0"/>
              <a:t> controller-</a:t>
            </a:r>
            <a:r>
              <a:rPr lang="de-DE" sz="1200" dirty="0" err="1"/>
              <a:t>based</a:t>
            </a:r>
            <a:r>
              <a:rPr lang="de-DE" sz="1200" dirty="0"/>
              <a:t> </a:t>
            </a:r>
            <a:r>
              <a:rPr lang="de-DE" sz="1200" dirty="0" err="1"/>
              <a:t>input</a:t>
            </a: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touch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prefered</a:t>
            </a:r>
            <a:r>
              <a:rPr lang="de-DE" sz="1200" dirty="0"/>
              <a:t> </a:t>
            </a:r>
            <a:r>
              <a:rPr lang="de-DE" sz="1200" dirty="0" err="1"/>
              <a:t>amongst</a:t>
            </a:r>
            <a:r>
              <a:rPr lang="de-DE" sz="1200" dirty="0"/>
              <a:t> large </a:t>
            </a:r>
            <a:r>
              <a:rPr lang="de-DE" sz="1200" dirty="0" err="1"/>
              <a:t>displays</a:t>
            </a:r>
            <a:r>
              <a:rPr lang="de-DE" sz="1200" dirty="0"/>
              <a:t>,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compared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controller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320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 stands for: T-statistic, which tells us how significant the difference is. • ¯𝑑: the mean of the differences between the paired values. • and 𝑠𝑑: Standard deviation of the differences.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27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28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developed</a:t>
            </a:r>
            <a:r>
              <a:rPr lang="de-DE" dirty="0"/>
              <a:t> a Game </a:t>
            </a:r>
            <a:r>
              <a:rPr lang="de-DE" dirty="0" err="1"/>
              <a:t>with</a:t>
            </a:r>
            <a:r>
              <a:rPr lang="de-DE" dirty="0"/>
              <a:t> 10 </a:t>
            </a:r>
            <a:r>
              <a:rPr lang="de-DE" dirty="0" err="1"/>
              <a:t>levels</a:t>
            </a:r>
            <a:endParaRPr lang="de-DE" dirty="0"/>
          </a:p>
          <a:p>
            <a:r>
              <a:rPr lang="de-DE" dirty="0"/>
              <a:t>3 different </a:t>
            </a:r>
            <a:r>
              <a:rPr lang="de-DE" dirty="0" err="1"/>
              <a:t>difficulities</a:t>
            </a:r>
            <a:endParaRPr lang="de-DE" dirty="0"/>
          </a:p>
          <a:p>
            <a:r>
              <a:rPr lang="de-DE" dirty="0"/>
              <a:t>Easy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intuitive, medium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coordination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thoughts</a:t>
            </a:r>
            <a:r>
              <a:rPr lang="de-DE" dirty="0"/>
              <a:t> and fast </a:t>
            </a:r>
            <a:r>
              <a:rPr lang="de-DE" dirty="0" err="1"/>
              <a:t>solving</a:t>
            </a:r>
            <a:r>
              <a:rPr lang="de-DE" dirty="0"/>
              <a:t>, Hard </a:t>
            </a:r>
            <a:r>
              <a:rPr lang="de-DE" dirty="0" err="1"/>
              <a:t>focuses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on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4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Players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match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designated</a:t>
            </a:r>
            <a:r>
              <a:rPr lang="de-DE" dirty="0"/>
              <a:t> </a:t>
            </a:r>
            <a:r>
              <a:rPr lang="de-DE" dirty="0" err="1"/>
              <a:t>shape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2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5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5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was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bias</a:t>
            </a:r>
            <a:endParaRPr lang="de-DE" dirty="0"/>
          </a:p>
          <a:p>
            <a:endParaRPr lang="de-DE" dirty="0"/>
          </a:p>
          <a:p>
            <a:r>
              <a:rPr lang="de-DE" dirty="0"/>
              <a:t>Levels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bias</a:t>
            </a:r>
            <a:r>
              <a:rPr lang="de-DE" dirty="0"/>
              <a:t> </a:t>
            </a:r>
            <a:r>
              <a:rPr lang="de-DE" dirty="0" err="1"/>
              <a:t>too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Participants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level3 and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easy </a:t>
            </a:r>
            <a:r>
              <a:rPr lang="de-DE" dirty="0" err="1"/>
              <a:t>levels</a:t>
            </a:r>
            <a:r>
              <a:rPr lang="de-DE" dirty="0"/>
              <a:t> 2 medium and 1 </a:t>
            </a:r>
            <a:r>
              <a:rPr lang="de-DE" dirty="0" err="1"/>
              <a:t>hard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Layout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a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in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and in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mode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8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gameplay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56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Study </a:t>
            </a:r>
            <a:r>
              <a:rPr lang="de-DE" dirty="0" err="1"/>
              <a:t>included</a:t>
            </a:r>
            <a:r>
              <a:rPr lang="de-DE" dirty="0"/>
              <a:t> </a:t>
            </a:r>
          </a:p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835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approach</a:t>
            </a:r>
            <a:r>
              <a:rPr lang="de-DE" dirty="0"/>
              <a:t> was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a </a:t>
            </a:r>
            <a:r>
              <a:rPr lang="de-DE" dirty="0" err="1"/>
              <a:t>within-subject-study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an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 </a:t>
            </a:r>
            <a:r>
              <a:rPr lang="de-DE" dirty="0" err="1"/>
              <a:t>diffirent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saw</a:t>
            </a:r>
            <a:r>
              <a:rPr lang="de-DE" dirty="0"/>
              <a:t> fit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Paired</a:t>
            </a:r>
            <a:r>
              <a:rPr lang="de-DE" dirty="0"/>
              <a:t>-t-test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447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0B7B9-F831-11B0-7EA7-63BB6FAE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20F96B-542C-2AC2-989B-035B969A8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0DC372-7402-A9FD-3DC0-6BD6F3208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8052C3-E89A-F5EB-DF53-5186935A9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8A60A-413B-428E-95B0-597D466280E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5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F411D-CB52-2465-014A-6134C0AD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06D08F-1CDD-C1F9-55DD-9221EE369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D930-009B-52B2-44EE-94866FD8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926C-F356-4D60-8A74-0FD4E861BFD3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AD79B2-BA68-CF89-E8E0-9EA154F1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FD0A27-BA25-9F41-E14B-038A6F85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76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3E20-A3D7-57A8-E66D-B225F087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1550E-131C-6B39-8970-B979AA5A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84A69E-0519-0E4C-AF34-6C64C968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CEE-74B1-4A32-9F72-C2EE4E05FC4B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9AD21-EA77-2DB7-E483-DB68A427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64665-7D90-F775-BD73-34B9130D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BEC5E7-A3B0-7A2E-D927-607A6B956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28BFA3-4166-8D92-AF5B-2D9FE946B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0591C-6782-F05E-541F-A1732186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FE4E2-DD99-4949-AB6A-2ABEAB1FDA7D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8EF7F-5FF1-765E-16A2-1105707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56C07-2796-020E-D3C8-E7674381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EAA50-875F-3978-2C90-3CC0D1E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DDD03A-2FF0-613F-41BA-1B0EF18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F17D69-2C2D-2532-3957-F99598FD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12F8C-392D-352B-7357-E04546F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7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B9E04-8D52-2D30-58EF-74077BD0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6A0C52-81CD-F484-89F6-EA03C2B0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FEE6E-E98A-AF7A-CC38-819FA652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9BCF-31E4-4C58-B800-71A9FC85A055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CF1391-6E22-A708-09B4-F71255CD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56FCC-1467-CB41-B46B-AF1C6F14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2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24319-C965-215B-549A-AF6AE4CC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7C3752-AF6E-BFC9-BC39-5D3FEA286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ECF55D2-924B-D46D-334B-7070DAE18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8C103E-EDAE-E1CD-33A5-FB01F0D2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8556-0E45-4188-949D-34B8B4C5D6C4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883376-374B-31AF-2959-0019BF88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53864-50E6-9656-19EF-4CFDBF41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76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4AB8C-2BF3-72B3-C4DB-361017D1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F03250-4080-047B-8702-41C4470A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36B6B-1825-D051-ECEF-2EE2283F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8EE098-87E9-6662-8BE2-B570A2D9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D1D080-BC1B-2CEF-A454-4BAF7B01C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75AF2AA-86EF-853D-E1AD-635F9937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01C0-324C-44AD-94B7-17B1C2110A58}" type="datetime1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692FB8-E318-0AAD-2166-22094090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A0387DA-BC49-4636-2AF7-9A99CFCB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4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79BAD4-9899-7875-214B-F71D6DFD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B40C9D-8CB6-5F5A-0D75-1A680783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D3C2F-D329-4E0D-B9BB-0B7BA2840759}" type="datetime1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BC793C-EC5D-846D-2B7D-1574BEC6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420A64-EBCC-13B9-28CA-43CA0472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2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40060D-14C7-6A6B-2C59-5736893C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BF22-8291-4166-9FA5-545059BCBB0C}" type="datetime1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4A9F18-38F4-5C5D-00E7-062DECB0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0BF334-A3F6-66E2-64B2-3006EF4B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0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C8692-01E1-D8C7-DFA1-C07CCDCF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FA4C70-1AC5-E3E7-F5CD-393F4337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BD10C7-EA24-70E0-07E9-9DA2E4414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EE9C4C-7CC1-C15B-F948-76E6CD47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0F75-21E4-42BE-BD94-929DDA75EA4F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6A6D69-1F28-B87A-0F1F-2AB2A188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AC5ECB-5FFA-242E-DA3F-3F4B8DD9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69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7DC3-7A7F-0B91-2851-877B4411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C59C25-A0C0-D34B-41A4-3DDF21A7A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51C085-320C-1A27-4DBB-EFEFBE757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9BCD85-36AB-6254-FD67-45A1F793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56C1E-C522-4D53-8906-434CF3C62660}" type="datetime1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478F88-1B6E-D4FC-EA81-EAE69516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2420B9-5F5A-EFE8-7008-04BEE584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0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D88B51-9591-8307-9B22-69A57132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12C847-8DEE-0F74-52F4-884634F4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E4FBDC-8B2F-9E24-652F-0BFF0F085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38718-94AF-4AA4-891E-C78096EC54F4}" type="datetime1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C7BFD-A714-C9F0-B7CE-0A85A6739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7DE681-27EC-AB69-A8FD-C168FD9A6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4F60F-EA47-4812-83C3-27325E187D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1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C7407D-8E55-BB6E-A373-DE28F409B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>
                <a:solidFill>
                  <a:schemeClr val="accent1"/>
                </a:solidFill>
              </a:rPr>
              <a:t>Comparison of Controller-Based vs. Touch-Based Input on Large Displays</a:t>
            </a:r>
            <a:endParaRPr lang="de-DE" sz="5100" dirty="0">
              <a:solidFill>
                <a:schemeClr val="accent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B61C12-BBF8-86C3-4938-4543A643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2100568"/>
          </a:xfrm>
        </p:spPr>
        <p:txBody>
          <a:bodyPr anchor="t">
            <a:noAutofit/>
          </a:bodyPr>
          <a:lstStyle/>
          <a:p>
            <a:pPr algn="l"/>
            <a:r>
              <a:rPr lang="de-DE" b="1" dirty="0"/>
              <a:t>Bachelor Thesis Final Talk </a:t>
            </a:r>
          </a:p>
          <a:p>
            <a:pPr algn="l"/>
            <a:r>
              <a:rPr lang="de-DE" b="1" dirty="0"/>
              <a:t>27.03.2025</a:t>
            </a:r>
          </a:p>
          <a:p>
            <a:pPr algn="l"/>
            <a:r>
              <a:rPr lang="de-DE" b="1" dirty="0"/>
              <a:t>Nasim Khatib</a:t>
            </a:r>
          </a:p>
          <a:p>
            <a:pPr algn="l"/>
            <a:r>
              <a:rPr lang="de-DE" b="1" dirty="0"/>
              <a:t>Supervisor: Dr. Simon Völker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Spielereien auf einem Schreibtisch">
            <a:extLst>
              <a:ext uri="{FF2B5EF4-FFF2-40B4-BE49-F238E27FC236}">
                <a16:creationId xmlns:a16="http://schemas.microsoft.com/office/drawing/2014/main" id="{4E57F2E0-9161-EABC-DD0C-CE75F32220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22" r="30645"/>
          <a:stretch/>
        </p:blipFill>
        <p:spPr>
          <a:xfrm>
            <a:off x="-1507" y="25062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02BAAA-54FF-8A0F-DB35-9A36D605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57" y="34723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Collected Data Sample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D29AE-9AAA-A787-A6F0-1B8B0152B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371" y="1298045"/>
            <a:ext cx="2742397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Sample from the first participant:</a:t>
            </a:r>
          </a:p>
        </p:txBody>
      </p:sp>
      <p:pic>
        <p:nvPicPr>
          <p:cNvPr id="7" name="Grafik 6" descr="Ein Bild, das Text, Zahl, Karte Menü, Screenshot enthält.&#10;&#10;KI-generierte Inhalte können fehlerhaft sein.">
            <a:extLst>
              <a:ext uri="{FF2B5EF4-FFF2-40B4-BE49-F238E27FC236}">
                <a16:creationId xmlns:a16="http://schemas.microsoft.com/office/drawing/2014/main" id="{D8578AAA-8F85-52CE-3A85-1CFD442F8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71"/>
          <a:stretch/>
        </p:blipFill>
        <p:spPr>
          <a:xfrm>
            <a:off x="4080941" y="1761807"/>
            <a:ext cx="7465886" cy="44693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8BAA74-F3EC-E656-D750-D3D09C73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8DFA9A6B-017A-2864-A816-81AE9CF1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976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F4460-0FF5-5CCD-6A9B-633D0563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C009567-9402-CF25-B599-01AAB378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049DCEB5-64F8-554F-0A92-73519A0D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E4CC933-AED7-6CDC-FE34-3D5E85D95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B59968-43A1-9612-713C-13F15132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57" y="34723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Restarts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23B22-64FC-C970-6DF6-FF809B283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371" y="1298045"/>
            <a:ext cx="3650317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/>
              <a:t>Number of restarts in relation to all attempts</a:t>
            </a:r>
          </a:p>
        </p:txBody>
      </p:sp>
      <p:pic>
        <p:nvPicPr>
          <p:cNvPr id="8" name="Grafik 7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03D44202-C3AB-7051-9783-778935FF9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r="40016"/>
          <a:stretch/>
        </p:blipFill>
        <p:spPr>
          <a:xfrm>
            <a:off x="4649372" y="1475969"/>
            <a:ext cx="4416016" cy="4572009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32F1DF-C955-18F5-3051-A087EBB4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11</a:t>
            </a:fld>
            <a:endParaRPr lang="de-DE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8953D578-C457-09A1-0EA5-0A2B3F97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470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0A588-BC8B-037E-7293-FA5FA57E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14FFDBF-C4C0-D1F3-A5A8-0817C4E58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30820320-02BD-800A-1585-C03A81E1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7E6AAC8C-3FF3-5672-6299-9B3AA328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A9A77E-A9B3-CD2F-7ABE-35A0EEB6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57" y="34723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Restarts 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226D2C-3015-EE64-20F6-F80188CF0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371" y="1298045"/>
            <a:ext cx="3650317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b="1" dirty="0"/>
              <a:t>Number of restarts in each condition</a:t>
            </a:r>
          </a:p>
        </p:txBody>
      </p:sp>
      <p:pic>
        <p:nvPicPr>
          <p:cNvPr id="5" name="Grafik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CA8140B3-93AA-B195-DF8D-39CBD2B5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3392" r="25100" b="1627"/>
          <a:stretch/>
        </p:blipFill>
        <p:spPr>
          <a:xfrm>
            <a:off x="4770874" y="1573467"/>
            <a:ext cx="4378723" cy="434259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76637-3C7A-498D-4A60-C6437934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7">
            <a:extLst>
              <a:ext uri="{FF2B5EF4-FFF2-40B4-BE49-F238E27FC236}">
                <a16:creationId xmlns:a16="http://schemas.microsoft.com/office/drawing/2014/main" id="{819E65DB-2AC9-D7CF-1396-978E9054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039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B1CFD4-DEE8-367C-18DF-8A1FD2826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71662DF-2BCA-3053-D405-FB02377D9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E14FECDE-8817-D721-8C67-05ED49140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6E8066ED-4F42-9BCA-D427-051E908A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A45B9-36B6-E9E2-362E-84B0A1D6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57" y="34723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 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D14F5B-A57A-FA6B-735C-597B5208DEEA}"/>
              </a:ext>
            </a:extLst>
          </p:cNvPr>
          <p:cNvSpPr txBox="1"/>
          <p:nvPr/>
        </p:nvSpPr>
        <p:spPr>
          <a:xfrm>
            <a:off x="1296257" y="826265"/>
            <a:ext cx="865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Time and </a:t>
            </a:r>
            <a:r>
              <a:rPr lang="de-DE" sz="3200" b="1" dirty="0" err="1"/>
              <a:t>Step</a:t>
            </a:r>
            <a:r>
              <a:rPr lang="de-DE" sz="3200" b="1" dirty="0"/>
              <a:t> Count</a:t>
            </a:r>
          </a:p>
        </p:txBody>
      </p:sp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752A461-0639-D157-DDFD-647D8BBE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02" y="1626126"/>
            <a:ext cx="8737796" cy="1984437"/>
          </a:xfrm>
          <a:prstGeom prst="rect">
            <a:avLst/>
          </a:prstGeom>
        </p:spPr>
      </p:pic>
      <p:pic>
        <p:nvPicPr>
          <p:cNvPr id="11" name="Grafik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E293C136-A111-8635-EBEE-895D7524F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23" y="3746793"/>
            <a:ext cx="8659357" cy="191384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A08CE-C6FC-C8D2-0C66-EE0EE85E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D2F58D-15C8-DE12-79C5-048B34DE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27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91F1E-B3A2-00B8-9D4C-AC159B511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DCA4EED-BB86-641D-BE89-C36D7A4C2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10">
            <a:extLst>
              <a:ext uri="{FF2B5EF4-FFF2-40B4-BE49-F238E27FC236}">
                <a16:creationId xmlns:a16="http://schemas.microsoft.com/office/drawing/2014/main" id="{E54064AE-BE4C-BE5A-713F-F046ACCD9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6C61194-C628-7439-5557-81164BC95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FD9386-F5FC-5687-7A20-A4B88CA7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257" y="34723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 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BEDFBC-B733-0BF0-7A0E-5CF40F788511}"/>
              </a:ext>
            </a:extLst>
          </p:cNvPr>
          <p:cNvSpPr txBox="1"/>
          <p:nvPr/>
        </p:nvSpPr>
        <p:spPr>
          <a:xfrm>
            <a:off x="1296257" y="826265"/>
            <a:ext cx="865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Time and </a:t>
            </a:r>
            <a:r>
              <a:rPr lang="de-DE" sz="3200" b="1" dirty="0" err="1"/>
              <a:t>Step</a:t>
            </a:r>
            <a:r>
              <a:rPr lang="de-DE" sz="3200" b="1" dirty="0"/>
              <a:t> Count</a:t>
            </a:r>
          </a:p>
        </p:txBody>
      </p:sp>
      <p:pic>
        <p:nvPicPr>
          <p:cNvPr id="4" name="Grafik 3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F2DC569B-586B-B224-E4EA-3A953A6A5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57" y="1573409"/>
            <a:ext cx="3932338" cy="4267005"/>
          </a:xfrm>
          <a:prstGeom prst="rect">
            <a:avLst/>
          </a:prstGeom>
        </p:spPr>
      </p:pic>
      <p:pic>
        <p:nvPicPr>
          <p:cNvPr id="6" name="Grafik 5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98174351-2E5A-1296-3704-BF7F0E778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43" y="1659874"/>
            <a:ext cx="3932338" cy="42658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BBE8B-5346-989D-A168-F7FC32B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14</a:t>
            </a:fld>
            <a:endParaRPr lang="de-DE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468BE65C-FE88-4886-E99E-5FBE7B29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8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8BD90B-2F93-E59B-A5B6-E4F3539A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E9EFF-4645-DD17-70EA-B609BF24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dirty="0"/>
              <a:t> </a:t>
            </a:r>
            <a:endParaRPr lang="en-US" sz="6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2759ED-8C46-663C-B3E2-962A51580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Step Count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963810-2BA1-E9CE-4369-356FCADB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195674" cy="36845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Move_counter_p-value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= 0.4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significant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conditions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9029C8E-0F18-FE1D-6FA2-BFEB0319C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Time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444069D-DB74-1B7F-6A28-87CB8B19E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7575" y="2505075"/>
            <a:ext cx="4098403" cy="36845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Time_p-value</a:t>
            </a:r>
            <a:r>
              <a:rPr lang="de-DE" sz="2800" dirty="0"/>
              <a:t>                 </a:t>
            </a:r>
            <a:r>
              <a:rPr lang="de-DE" sz="2800" dirty="0">
                <a:solidFill>
                  <a:schemeClr val="accent1"/>
                </a:solidFill>
              </a:rPr>
              <a:t>= 0.00006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 err="1"/>
              <a:t>Significant</a:t>
            </a:r>
            <a:r>
              <a:rPr lang="de-DE" sz="2800" dirty="0"/>
              <a:t> </a:t>
            </a:r>
            <a:r>
              <a:rPr lang="de-DE" sz="2800" dirty="0" err="1"/>
              <a:t>difference</a:t>
            </a:r>
            <a:r>
              <a:rPr lang="de-DE" sz="2800" dirty="0"/>
              <a:t> </a:t>
            </a:r>
            <a:r>
              <a:rPr lang="de-DE" sz="2800" dirty="0" err="1"/>
              <a:t>between</a:t>
            </a:r>
            <a:r>
              <a:rPr lang="de-DE" sz="2800" dirty="0"/>
              <a:t> </a:t>
            </a:r>
            <a:r>
              <a:rPr lang="de-DE" sz="2800" dirty="0" err="1"/>
              <a:t>conditions</a:t>
            </a:r>
            <a:endParaRPr lang="de-DE" sz="2800" dirty="0"/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41B362-AC55-5F25-A701-691143EEF77F}"/>
              </a:ext>
            </a:extLst>
          </p:cNvPr>
          <p:cNvSpPr txBox="1"/>
          <p:nvPr/>
        </p:nvSpPr>
        <p:spPr>
          <a:xfrm>
            <a:off x="1296257" y="826265"/>
            <a:ext cx="8651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/>
              <a:t>Time and </a:t>
            </a:r>
            <a:r>
              <a:rPr lang="de-DE" sz="3200" b="1" dirty="0" err="1"/>
              <a:t>Step</a:t>
            </a:r>
            <a:r>
              <a:rPr lang="de-DE" sz="3200" b="1" dirty="0"/>
              <a:t> Count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90C608A-43DD-BCE4-9433-5DC5F331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15</a:t>
            </a:fld>
            <a:endParaRPr lang="de-DE"/>
          </a:p>
        </p:txBody>
      </p:sp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CB79D4B4-4E80-AC61-91E1-2835C484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63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BF0AA-42BA-D8CC-0628-0774BCA21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AA55367-0E8B-7A87-8696-7637BB3E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Evaluation</a:t>
            </a:r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51C8149C-F2AC-0084-95C5-CB50BB5C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012" y="2417695"/>
            <a:ext cx="6194277" cy="2555138"/>
          </a:xfrm>
          <a:prstGeom prst="rect">
            <a:avLst/>
          </a:prstGeom>
        </p:spPr>
      </p:pic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ECA0790-8473-1A5F-E859-FAD001F8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55" y="2398062"/>
            <a:ext cx="6551640" cy="255513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EFC8A33-BC26-7D37-10DE-0659BD6A58F6}"/>
              </a:ext>
            </a:extLst>
          </p:cNvPr>
          <p:cNvSpPr txBox="1"/>
          <p:nvPr/>
        </p:nvSpPr>
        <p:spPr>
          <a:xfrm>
            <a:off x="195091" y="5335030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Familiarity with both input methods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Controller not commonly used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DEE94-BAED-C2EB-FA39-C1D11793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16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CA8C209-BB18-BF3E-55E8-F42DFB51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4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8828F-6B13-6F87-5069-885EAA43C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337271D-2DE8-69F4-6108-7B75D0F84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D72DF5-513A-FD25-6F1C-6D115BE4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1A2FFD-422F-EA5A-2C61-8C9CEAA39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4C994F-B734-2E22-244B-F4B4529C0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AB530C-CE75-CB4D-E8F4-8FA07D70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7A639D0-6833-5AF0-7654-DE75A43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Evaluation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8A0DEFC-770E-18A8-01BD-14AFAC289C20}"/>
              </a:ext>
            </a:extLst>
          </p:cNvPr>
          <p:cNvSpPr txBox="1"/>
          <p:nvPr/>
        </p:nvSpPr>
        <p:spPr>
          <a:xfrm>
            <a:off x="1926392" y="5434739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Clear and total preference towards touch input</a:t>
            </a:r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12A5FBB7-FAA9-68EB-7224-E5B293B6F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392" y="1894775"/>
            <a:ext cx="8339215" cy="327288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65AA39-EB9D-7F3C-87AD-34395021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17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D23054D-5FE0-F40A-6D97-F9544B71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81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2F1D2-50E9-8EA9-CD1B-A7EB71A5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C00CF2-65A6-EF50-39A3-FBCF6E0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73A89-6145-01A1-921B-E4C8FAC9D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8A3556-3E46-EC83-1865-EEF063FF3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4BAEBE-00F2-059B-6D2F-442834229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43E593-DBA2-3FEE-3D37-164B104C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3A6D22B-A42E-7C92-A160-02080B47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Evaluation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1D88DC6-7CD0-3CB5-D441-E5B96B939CBF}"/>
              </a:ext>
            </a:extLst>
          </p:cNvPr>
          <p:cNvSpPr txBox="1"/>
          <p:nvPr/>
        </p:nvSpPr>
        <p:spPr>
          <a:xfrm>
            <a:off x="449226" y="1894775"/>
            <a:ext cx="9496427" cy="38611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</a:rPr>
              <a:t>Text Feedback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800" b="1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Image scaling problem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 clear indication of input method switch between levels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Participants preferred having a controller  customization to adapt to their preference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Participants reported preference towards grid-based movement in controller-based input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Participants suggested lots of improvements that could have helped the likelihood of controller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3205A-4B6B-F8B1-D744-ED08F597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5D6E58-F4CF-64B2-1C7D-5B6EF744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0C535-65B6-04B4-9543-CBE620DF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C36E07A-867B-E6D5-A36A-97B67A75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17BD3-C960-C062-F3CE-8314E995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31D83-7BF5-8BEA-E7BC-8B7F8596F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20FE44-BB1B-E633-FBF5-7A4F5F8FD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CA1B565-1339-CC99-8638-2A59C415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2CDB49F-38AA-232C-FABF-996FAFB9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Limitations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0D1665B-5026-9739-8B64-000F0DEA719E}"/>
              </a:ext>
            </a:extLst>
          </p:cNvPr>
          <p:cNvSpPr txBox="1"/>
          <p:nvPr/>
        </p:nvSpPr>
        <p:spPr>
          <a:xfrm>
            <a:off x="413131" y="2371212"/>
            <a:ext cx="9496427" cy="386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46DCED-907D-3341-ACE2-B3F06D620744}"/>
              </a:ext>
            </a:extLst>
          </p:cNvPr>
          <p:cNvSpPr txBox="1"/>
          <p:nvPr/>
        </p:nvSpPr>
        <p:spPr>
          <a:xfrm>
            <a:off x="1102290" y="2371212"/>
            <a:ext cx="104216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Study </a:t>
            </a:r>
            <a:r>
              <a:rPr lang="de-DE" sz="2400" dirty="0" err="1"/>
              <a:t>focuses</a:t>
            </a:r>
            <a:r>
              <a:rPr lang="de-DE" sz="2400" dirty="0"/>
              <a:t> </a:t>
            </a:r>
            <a:r>
              <a:rPr lang="de-DE" sz="2400" dirty="0" err="1"/>
              <a:t>mainly</a:t>
            </a:r>
            <a:r>
              <a:rPr lang="de-DE" sz="2400" dirty="0"/>
              <a:t> on 1 </a:t>
            </a:r>
            <a:r>
              <a:rPr lang="de-DE" sz="2400" dirty="0" err="1"/>
              <a:t>touch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</a:t>
            </a:r>
            <a:r>
              <a:rPr lang="de-DE" sz="2400" dirty="0" err="1"/>
              <a:t>method</a:t>
            </a:r>
            <a:r>
              <a:rPr lang="de-DE" sz="2400" dirty="0"/>
              <a:t> (</a:t>
            </a:r>
            <a:r>
              <a:rPr lang="de-DE" sz="2400" dirty="0" err="1"/>
              <a:t>drag-and-drop</a:t>
            </a:r>
            <a:r>
              <a:rPr lang="de-DE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Study </a:t>
            </a:r>
            <a:r>
              <a:rPr lang="de-DE" sz="2400" dirty="0" err="1"/>
              <a:t>focuses</a:t>
            </a:r>
            <a:r>
              <a:rPr lang="de-DE" sz="2400" dirty="0"/>
              <a:t> on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activities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cognitive</a:t>
            </a:r>
            <a:r>
              <a:rPr lang="de-DE" sz="2400" dirty="0"/>
              <a:t> </a:t>
            </a:r>
            <a:r>
              <a:rPr lang="de-DE" sz="2400" dirty="0" err="1"/>
              <a:t>thinking</a:t>
            </a:r>
            <a:r>
              <a:rPr lang="de-DE" sz="2400" dirty="0"/>
              <a:t> </a:t>
            </a:r>
            <a:r>
              <a:rPr lang="de-DE" sz="2400" dirty="0" err="1"/>
              <a:t>expectency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focus</a:t>
            </a:r>
            <a:r>
              <a:rPr lang="de-DE" sz="2400" dirty="0"/>
              <a:t> on </a:t>
            </a:r>
            <a:r>
              <a:rPr lang="de-DE" sz="2400" dirty="0" err="1"/>
              <a:t>other</a:t>
            </a:r>
            <a:r>
              <a:rPr lang="de-DE" sz="2400" dirty="0"/>
              <a:t> Input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All </a:t>
            </a:r>
            <a:r>
              <a:rPr lang="de-DE" sz="2400" dirty="0" err="1"/>
              <a:t>participants</a:t>
            </a:r>
            <a:r>
              <a:rPr lang="de-DE" sz="2400" dirty="0"/>
              <a:t> </a:t>
            </a:r>
            <a:r>
              <a:rPr lang="de-DE" sz="2400" dirty="0" err="1"/>
              <a:t>were</a:t>
            </a:r>
            <a:r>
              <a:rPr lang="de-DE" sz="2400" dirty="0"/>
              <a:t> </a:t>
            </a:r>
            <a:r>
              <a:rPr lang="de-DE" sz="2400" dirty="0" err="1"/>
              <a:t>familiar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touch-based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, </a:t>
            </a:r>
            <a:r>
              <a:rPr lang="de-DE" sz="2400" dirty="0" err="1"/>
              <a:t>while</a:t>
            </a:r>
            <a:r>
              <a:rPr lang="de-DE" sz="2400" dirty="0"/>
              <a:t> </a:t>
            </a:r>
            <a:r>
              <a:rPr lang="de-DE" sz="2400" dirty="0" err="1"/>
              <a:t>almost</a:t>
            </a:r>
            <a:r>
              <a:rPr lang="de-DE" sz="2400" dirty="0"/>
              <a:t> half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them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not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controllers</a:t>
            </a:r>
            <a:r>
              <a:rPr lang="de-DE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75C726-46D9-24EB-4345-74CA438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19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08D1A9-008B-8219-76C0-1AB3D16F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F3113-0FBC-C589-DC4F-F6483EC5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164E3F-AAFA-74E9-EA6F-917D5991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Introduction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D7FC1-1635-5D80-350C-37D9BAAAA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51727"/>
            <a:ext cx="5406087" cy="291222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400" b="1" dirty="0">
                <a:solidFill>
                  <a:schemeClr val="accent1"/>
                </a:solidFill>
              </a:rPr>
              <a:t>Motivation</a:t>
            </a:r>
          </a:p>
          <a:p>
            <a:pPr>
              <a:lnSpc>
                <a:spcPct val="100000"/>
              </a:lnSpc>
            </a:pPr>
            <a:r>
              <a:rPr lang="de-DE" sz="2400" dirty="0" err="1"/>
              <a:t>Increase</a:t>
            </a:r>
            <a:r>
              <a:rPr lang="de-DE" sz="2400" dirty="0"/>
              <a:t> in large </a:t>
            </a:r>
            <a:r>
              <a:rPr lang="de-DE" sz="2400" dirty="0" err="1"/>
              <a:t>displays</a:t>
            </a:r>
            <a:r>
              <a:rPr lang="de-DE" sz="2400" dirty="0"/>
              <a:t> </a:t>
            </a:r>
            <a:r>
              <a:rPr lang="de-DE" sz="2400" dirty="0" err="1"/>
              <a:t>utilization</a:t>
            </a:r>
            <a:endParaRPr lang="de-DE" sz="2400" dirty="0"/>
          </a:p>
          <a:p>
            <a:pPr>
              <a:lnSpc>
                <a:spcPct val="100000"/>
              </a:lnSpc>
            </a:pPr>
            <a:r>
              <a:rPr lang="de-DE" sz="2400" dirty="0" err="1"/>
              <a:t>Increase</a:t>
            </a:r>
            <a:r>
              <a:rPr lang="de-DE" sz="2400" dirty="0"/>
              <a:t> and </a:t>
            </a:r>
            <a:r>
              <a:rPr lang="de-DE" sz="2400" dirty="0" err="1"/>
              <a:t>widening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scope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controllers</a:t>
            </a:r>
            <a:r>
              <a:rPr lang="de-DE" sz="2400" dirty="0"/>
              <a:t>  </a:t>
            </a:r>
            <a:r>
              <a:rPr lang="de-DE" sz="2400" dirty="0" err="1"/>
              <a:t>usage</a:t>
            </a:r>
            <a:endParaRPr lang="de-DE" sz="24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DE5D8E-2916-FA9C-B436-96E9639342A1}"/>
              </a:ext>
            </a:extLst>
          </p:cNvPr>
          <p:cNvSpPr txBox="1"/>
          <p:nvPr/>
        </p:nvSpPr>
        <p:spPr>
          <a:xfrm>
            <a:off x="6092813" y="2151727"/>
            <a:ext cx="56810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400" b="1" dirty="0">
                <a:solidFill>
                  <a:schemeClr val="accent1"/>
                </a:solidFill>
              </a:rPr>
              <a:t>Goals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Comparing</a:t>
            </a:r>
            <a:r>
              <a:rPr lang="de-DE" sz="2400" dirty="0"/>
              <a:t> </a:t>
            </a:r>
            <a:r>
              <a:rPr lang="de-DE" sz="2400" dirty="0" err="1"/>
              <a:t>compatabilities</a:t>
            </a:r>
            <a:r>
              <a:rPr lang="de-DE" sz="2400" dirty="0"/>
              <a:t> </a:t>
            </a:r>
            <a:r>
              <a:rPr lang="de-DE" sz="2400" dirty="0" err="1"/>
              <a:t>between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2 </a:t>
            </a:r>
            <a:r>
              <a:rPr lang="de-DE" sz="2400" dirty="0" err="1"/>
              <a:t>input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 on large </a:t>
            </a:r>
            <a:r>
              <a:rPr lang="de-DE" sz="2400" dirty="0" err="1"/>
              <a:t>displays</a:t>
            </a:r>
            <a:endParaRPr lang="de-DE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Finding</a:t>
            </a:r>
            <a:r>
              <a:rPr lang="de-DE" sz="2400" dirty="0"/>
              <a:t> </a:t>
            </a:r>
            <a:r>
              <a:rPr lang="de-DE" sz="2400" dirty="0" err="1"/>
              <a:t>efficient</a:t>
            </a:r>
            <a:r>
              <a:rPr lang="de-DE" sz="2400" dirty="0"/>
              <a:t> </a:t>
            </a:r>
            <a:r>
              <a:rPr lang="de-DE" sz="2400" dirty="0" err="1"/>
              <a:t>input</a:t>
            </a:r>
            <a:r>
              <a:rPr lang="de-DE" sz="2400" dirty="0"/>
              <a:t>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utilize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large </a:t>
            </a:r>
            <a:r>
              <a:rPr lang="de-DE" sz="2400" dirty="0" err="1"/>
              <a:t>displays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6A55A-F292-74B9-FFE0-339003CA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7D8687-5450-2DE6-4663-9196662F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50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057D2-CDA3-E47B-B9CE-3D8F8845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5F3704-3C1D-8990-75A7-49C524F62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FD65DB4-DBA1-CC86-546A-438F1E081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DDAF30-38BA-A5CC-71E2-EC4BE1F8F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F2713BB-15A0-0C46-6BED-1B897D86B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0509FB-3ABD-9485-E007-65B766C7F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3129063-6E6B-8494-B439-CC26A979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A701A9A-907A-F8F8-FEE4-FC639BE29DB9}"/>
              </a:ext>
            </a:extLst>
          </p:cNvPr>
          <p:cNvSpPr txBox="1"/>
          <p:nvPr/>
        </p:nvSpPr>
        <p:spPr>
          <a:xfrm>
            <a:off x="413131" y="2371212"/>
            <a:ext cx="9496427" cy="3861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6028D6-8E1C-9B6B-B69D-7007FEF7DDD8}"/>
              </a:ext>
            </a:extLst>
          </p:cNvPr>
          <p:cNvSpPr txBox="1"/>
          <p:nvPr/>
        </p:nvSpPr>
        <p:spPr>
          <a:xfrm>
            <a:off x="531768" y="1745569"/>
            <a:ext cx="456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Touch-</a:t>
            </a:r>
            <a:r>
              <a:rPr lang="de-DE" sz="2400" b="1" dirty="0" err="1">
                <a:solidFill>
                  <a:schemeClr val="accent1"/>
                </a:solidFill>
              </a:rPr>
              <a:t>based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input</a:t>
            </a:r>
            <a:r>
              <a:rPr lang="de-DE" sz="2400" b="1" dirty="0">
                <a:solidFill>
                  <a:schemeClr val="accent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More intuitive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Most </a:t>
            </a:r>
            <a:r>
              <a:rPr lang="de-DE" sz="2400" dirty="0" err="1"/>
              <a:t>preferred</a:t>
            </a:r>
            <a:r>
              <a:rPr lang="de-DE" sz="2400" dirty="0"/>
              <a:t> </a:t>
            </a:r>
            <a:r>
              <a:rPr lang="de-DE" sz="2400" dirty="0" err="1"/>
              <a:t>among</a:t>
            </a:r>
            <a:r>
              <a:rPr lang="de-DE" sz="2400" dirty="0"/>
              <a:t> </a:t>
            </a:r>
            <a:r>
              <a:rPr lang="de-DE" sz="2400" dirty="0" err="1"/>
              <a:t>users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F613CD-082D-DB94-2032-C521EEC2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56E613F-6AA8-A8BC-78F4-3F0C1B6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40F776-D1CB-3642-632C-CEC1AB2F788B}"/>
              </a:ext>
            </a:extLst>
          </p:cNvPr>
          <p:cNvSpPr txBox="1"/>
          <p:nvPr/>
        </p:nvSpPr>
        <p:spPr>
          <a:xfrm>
            <a:off x="6614166" y="1859340"/>
            <a:ext cx="4566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Controller-</a:t>
            </a:r>
            <a:r>
              <a:rPr lang="de-DE" sz="2400" b="1" dirty="0" err="1">
                <a:solidFill>
                  <a:schemeClr val="accent1"/>
                </a:solidFill>
              </a:rPr>
              <a:t>based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input</a:t>
            </a:r>
            <a:r>
              <a:rPr lang="de-DE" sz="2400" b="1" dirty="0">
                <a:solidFill>
                  <a:schemeClr val="accent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Less</a:t>
            </a:r>
            <a:r>
              <a:rPr lang="de-DE" sz="2400" dirty="0"/>
              <a:t> intuitive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Not </a:t>
            </a:r>
            <a:r>
              <a:rPr lang="de-DE" sz="2400" dirty="0" err="1"/>
              <a:t>commonly</a:t>
            </a:r>
            <a:r>
              <a:rPr lang="de-DE" sz="2400" dirty="0"/>
              <a:t> </a:t>
            </a:r>
            <a:r>
              <a:rPr lang="de-DE" sz="2400" dirty="0" err="1"/>
              <a:t>used</a:t>
            </a:r>
            <a:r>
              <a:rPr lang="de-DE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Needs lots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improvement</a:t>
            </a:r>
            <a:endParaRPr lang="de-DE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11" name="Grafik 10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56E4AC93-5F92-8190-46FB-B52CBD577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0" t="3392" r="25100" b="1627"/>
          <a:stretch/>
        </p:blipFill>
        <p:spPr>
          <a:xfrm>
            <a:off x="324135" y="2959434"/>
            <a:ext cx="3362668" cy="3334920"/>
          </a:xfrm>
          <a:prstGeom prst="rect">
            <a:avLst/>
          </a:prstGeom>
        </p:spPr>
      </p:pic>
      <p:pic>
        <p:nvPicPr>
          <p:cNvPr id="12" name="Grafik 11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1E42A3F2-475B-745C-6948-EF890AFD3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12" y="3429000"/>
            <a:ext cx="5228679" cy="26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0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B5B2-1F1B-983E-87CC-1F8FDC67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201" y="1503124"/>
            <a:ext cx="6815203" cy="2442250"/>
          </a:xfrm>
        </p:spPr>
        <p:txBody>
          <a:bodyPr>
            <a:normAutofit/>
          </a:bodyPr>
          <a:lstStyle/>
          <a:p>
            <a:r>
              <a:rPr lang="de-DE" sz="11500" dirty="0"/>
              <a:t>APPENDIX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780299-B65A-8D9C-7C2F-100BDB66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EFFB2C-2A2B-2735-7AE1-7E359A05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98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07032-B7ED-9036-9BD0-BF8A7C4C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 Layout</a:t>
            </a:r>
          </a:p>
        </p:txBody>
      </p:sp>
      <p:pic>
        <p:nvPicPr>
          <p:cNvPr id="7" name="Inhaltsplatzhalter 6" descr="Ein Bild, das Gamecontroller, Badezimmer, Joystick, Im Haus enthält.&#10;&#10;KI-generierte Inhalte können fehlerhaft sein.">
            <a:extLst>
              <a:ext uri="{FF2B5EF4-FFF2-40B4-BE49-F238E27FC236}">
                <a16:creationId xmlns:a16="http://schemas.microsoft.com/office/drawing/2014/main" id="{25D026F6-199C-5657-4F7C-6D73498BA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012" y="1825625"/>
            <a:ext cx="7733975" cy="435133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94BDF8-3A75-D3E6-9CE4-A76FE56F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9AADC3-278F-C29C-6EC1-7C31F3FF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330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F68C0-DC4F-FB38-A525-FFB952BE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Paired</a:t>
            </a:r>
            <a:r>
              <a:rPr lang="de-DE" dirty="0"/>
              <a:t> t-test </a:t>
            </a:r>
            <a:r>
              <a:rPr lang="de-DE" dirty="0" err="1"/>
              <a:t>Function</a:t>
            </a:r>
            <a:endParaRPr lang="de-DE" dirty="0"/>
          </a:p>
        </p:txBody>
      </p:sp>
      <p:pic>
        <p:nvPicPr>
          <p:cNvPr id="7" name="Inhaltsplatzhalter 6" descr="Ein Bild, das Text, Schrif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EAC1BEE1-2F3D-8D25-B9ED-CBB3482B5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82" y="1974820"/>
            <a:ext cx="5668669" cy="409739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3B21E8-1170-7CFC-1295-87AFFFF5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E64DCC-B0AA-1165-95BB-E04C6BE7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25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4A9910-7FA1-1431-B276-48C1A30C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Collective Data</a:t>
            </a:r>
          </a:p>
        </p:txBody>
      </p:sp>
      <p:pic>
        <p:nvPicPr>
          <p:cNvPr id="8" name="Inhaltsplatzhalter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80C6F09-A9BE-E233-9FA5-ADE85BB3C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3" y="1932848"/>
            <a:ext cx="8743784" cy="198579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EA2BC5-060A-A4FC-2D4D-1D891CCF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7AF580-1F88-35E4-E3EC-A0121C0B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24</a:t>
            </a:fld>
            <a:endParaRPr lang="de-DE"/>
          </a:p>
        </p:txBody>
      </p:sp>
      <p:pic>
        <p:nvPicPr>
          <p:cNvPr id="9" name="Inhaltsplatzhalter 7">
            <a:extLst>
              <a:ext uri="{FF2B5EF4-FFF2-40B4-BE49-F238E27FC236}">
                <a16:creationId xmlns:a16="http://schemas.microsoft.com/office/drawing/2014/main" id="{99FB13F8-9099-9356-AF97-05925838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093" y="4155040"/>
            <a:ext cx="8743784" cy="19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1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8E382-3FB2-5D6C-0C58-74111A37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 and Gender</a:t>
            </a:r>
          </a:p>
        </p:txBody>
      </p:sp>
      <p:pic>
        <p:nvPicPr>
          <p:cNvPr id="7" name="Inhaltsplatzhalter 6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720463C6-6928-9C7C-634E-E4A64083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40" y="1326599"/>
            <a:ext cx="6039160" cy="324501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9BF673-FB88-754C-1986-8452B3AE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CED56C-7933-AF00-CC40-BAAFEAF5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25</a:t>
            </a:fld>
            <a:endParaRPr lang="de-DE"/>
          </a:p>
        </p:txBody>
      </p:sp>
      <p:pic>
        <p:nvPicPr>
          <p:cNvPr id="8" name="Inhaltsplatzhalter 6">
            <a:extLst>
              <a:ext uri="{FF2B5EF4-FFF2-40B4-BE49-F238E27FC236}">
                <a16:creationId xmlns:a16="http://schemas.microsoft.com/office/drawing/2014/main" id="{CBC8074C-2A7B-B231-C1AE-AC16F4536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680" y="1754520"/>
            <a:ext cx="6039160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9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6E249F-9067-DD91-5B86-C278B216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0C130CF-93C5-FB41-243D-CC1008A3E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7AEE6D-E8ED-1C09-84AC-BA3D9BEAC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6C4F51-EC2B-36E0-D985-BE16496B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6C1AE0-B31D-754F-FDBC-5F6184D3D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63A15E-7223-A7E6-E35C-2CC7E0811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DAD87-2033-7F62-DC14-7EA3DF84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Game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4C90F-D40A-56E3-684C-E5B002B8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7" y="1707614"/>
            <a:ext cx="3793161" cy="7381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/>
                </a:solidFill>
              </a:rPr>
              <a:t>Level </a:t>
            </a:r>
            <a:r>
              <a:rPr lang="de-DE" sz="2400" b="1" dirty="0" err="1">
                <a:solidFill>
                  <a:schemeClr val="accent1"/>
                </a:solidFill>
              </a:rPr>
              <a:t>Categories</a:t>
            </a:r>
            <a:endParaRPr lang="de-DE" sz="2400" b="1" dirty="0">
              <a:solidFill>
                <a:schemeClr val="accent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484218B-3B4C-5ABE-C202-898C95125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9685" y="3215462"/>
            <a:ext cx="3348000" cy="3348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C344DD1-A21F-E2D5-3AD6-301BF86D5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0517" y="3215462"/>
            <a:ext cx="3348000" cy="33480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DF8E3F5-C1E1-D580-1A40-57ED769407FF}"/>
              </a:ext>
            </a:extLst>
          </p:cNvPr>
          <p:cNvSpPr txBox="1"/>
          <p:nvPr/>
        </p:nvSpPr>
        <p:spPr>
          <a:xfrm>
            <a:off x="837283" y="2555928"/>
            <a:ext cx="2180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Easy Levels (1 – 4)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163D4F-8512-AB76-C48A-DD326513DC0D}"/>
              </a:ext>
            </a:extLst>
          </p:cNvPr>
          <p:cNvSpPr txBox="1"/>
          <p:nvPr/>
        </p:nvSpPr>
        <p:spPr>
          <a:xfrm>
            <a:off x="8954573" y="2560002"/>
            <a:ext cx="240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Hard Levels  (9 – 10)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F1E7B8D-7B28-FA5F-BBA9-97D114B8A6C6}"/>
              </a:ext>
            </a:extLst>
          </p:cNvPr>
          <p:cNvSpPr txBox="1"/>
          <p:nvPr/>
        </p:nvSpPr>
        <p:spPr>
          <a:xfrm>
            <a:off x="4784619" y="2560002"/>
            <a:ext cx="262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Medium Levels (5 – 8)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DA7D1-64D9-289C-695E-40935513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3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A5FFA23-C905-E459-8E7F-33362E93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85" y="6563462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  <p:pic>
        <p:nvPicPr>
          <p:cNvPr id="8" name="Grafik 7" descr="Ein Bild, das Kunst enthält.&#10;&#10;KI-generierte Inhalte können fehlerhaft sein.">
            <a:extLst>
              <a:ext uri="{FF2B5EF4-FFF2-40B4-BE49-F238E27FC236}">
                <a16:creationId xmlns:a16="http://schemas.microsoft.com/office/drawing/2014/main" id="{0F747A8B-5A87-5772-6163-705182464E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2" y="3215462"/>
            <a:ext cx="3348000" cy="33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1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076A8-A112-E365-745C-CA759A74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B7367D-776B-2003-BAC9-622FA2627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5A3E0-3218-F338-2566-DC3413FFB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80BF4-523B-BA7E-3174-470C4F1E9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853A67-5ABE-8FF8-0CB2-DE6D0DBF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4EE613-5AFD-4139-FBDE-2708BBA5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4A4C3-AB98-0F2E-3CE9-765002BF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Game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B79F12-5E4B-B497-2936-3C07C868B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7" y="1707614"/>
            <a:ext cx="3793161" cy="7381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>
                <a:solidFill>
                  <a:schemeClr val="accent1"/>
                </a:solidFill>
              </a:rPr>
              <a:t>Progress </a:t>
            </a:r>
            <a:r>
              <a:rPr lang="de-DE" sz="2400" b="1" dirty="0" err="1">
                <a:solidFill>
                  <a:schemeClr val="accent1"/>
                </a:solidFill>
              </a:rPr>
              <a:t>of</a:t>
            </a:r>
            <a:r>
              <a:rPr lang="de-DE" sz="2400" b="1" dirty="0">
                <a:solidFill>
                  <a:schemeClr val="accent1"/>
                </a:solidFill>
              </a:rPr>
              <a:t> </a:t>
            </a:r>
            <a:r>
              <a:rPr lang="de-DE" sz="2400" b="1" dirty="0" err="1">
                <a:solidFill>
                  <a:schemeClr val="accent1"/>
                </a:solidFill>
              </a:rPr>
              <a:t>the</a:t>
            </a:r>
            <a:r>
              <a:rPr lang="de-DE" sz="2400" b="1" dirty="0">
                <a:solidFill>
                  <a:schemeClr val="accent1"/>
                </a:solidFill>
              </a:rPr>
              <a:t> Game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6F8508-F3D1-5B35-C7F5-C33149C4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7A16C36-8836-3A46-4963-65E841C8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2485" y="6563462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  <p:pic>
        <p:nvPicPr>
          <p:cNvPr id="5" name="Grafik 4" descr="Ein Bild, das Screenshot, Reihe, Muster, parallel enthält.&#10;&#10;KI-generierte Inhalte können fehlerhaft sein.">
            <a:extLst>
              <a:ext uri="{FF2B5EF4-FFF2-40B4-BE49-F238E27FC236}">
                <a16:creationId xmlns:a16="http://schemas.microsoft.com/office/drawing/2014/main" id="{A52E5573-5845-5447-E121-2212667F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5" y="2317142"/>
            <a:ext cx="4080340" cy="410730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9A41948-A539-DDDE-3C96-54BA9BF6C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0430" y="2298247"/>
            <a:ext cx="4080340" cy="41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2284B-D8EF-E7E7-CB57-BB1F7F619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9294AE-910C-72B3-0FEE-432F9B7EF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D0604-0357-C8BE-D47E-C5860FC7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732016-FCD6-3E19-2231-889D3FD9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BA1118-F699-D2BB-5E18-A0D14039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516B29-B61C-C2EF-1456-B1B52032F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13269-C3A2-5D37-7897-5CD5E624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Game Design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FE05AD-891C-9EAB-0E56-A3F144AF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8" y="1707613"/>
            <a:ext cx="5208582" cy="470571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chemeClr val="accent1"/>
                </a:solidFill>
              </a:rPr>
              <a:t>Process</a:t>
            </a:r>
            <a:endParaRPr lang="de-DE" b="1" dirty="0">
              <a:solidFill>
                <a:schemeClr val="accent1"/>
              </a:solidFill>
            </a:endParaRPr>
          </a:p>
          <a:p>
            <a:r>
              <a:rPr lang="de-DE" dirty="0"/>
              <a:t>5 Levels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/>
              <a:t>5 Levels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touch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Randomized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unbiased</a:t>
            </a:r>
            <a:r>
              <a:rPr lang="de-DE" dirty="0"/>
              <a:t>)</a:t>
            </a:r>
          </a:p>
          <a:p>
            <a:r>
              <a:rPr lang="de-DE" dirty="0"/>
              <a:t>Pull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match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endParaRPr lang="de-DE" dirty="0"/>
          </a:p>
          <a:p>
            <a:r>
              <a:rPr lang="de-DE" dirty="0"/>
              <a:t>Auto </a:t>
            </a:r>
            <a:r>
              <a:rPr lang="de-DE" dirty="0" err="1"/>
              <a:t>snap</a:t>
            </a:r>
            <a:r>
              <a:rPr lang="de-DE" dirty="0"/>
              <a:t> </a:t>
            </a:r>
            <a:r>
              <a:rPr lang="de-DE" dirty="0" err="1"/>
              <a:t>radius</a:t>
            </a:r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sz="2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AEF4C3F-B705-0AC8-6ABA-2EDB07EC9C5D}"/>
              </a:ext>
            </a:extLst>
          </p:cNvPr>
          <p:cNvSpPr txBox="1"/>
          <p:nvPr/>
        </p:nvSpPr>
        <p:spPr>
          <a:xfrm>
            <a:off x="5510336" y="1669179"/>
            <a:ext cx="3084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Layout</a:t>
            </a:r>
          </a:p>
        </p:txBody>
      </p:sp>
      <p:pic>
        <p:nvPicPr>
          <p:cNvPr id="8" name="Grafik 7" descr="Ein Bild, das Screenshot, Text, Design enthält.">
            <a:extLst>
              <a:ext uri="{FF2B5EF4-FFF2-40B4-BE49-F238E27FC236}">
                <a16:creationId xmlns:a16="http://schemas.microsoft.com/office/drawing/2014/main" id="{97D8174A-E9DD-C0D2-CB79-E66BA7B7D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36" y="2279459"/>
            <a:ext cx="6530787" cy="3960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5F8BB-C58F-EFA5-579D-AEEBE97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5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78AB52E-B377-2500-FEE6-FF6506C7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Nasim Khatib - Comparison of Controller-Based vs. Touch-Based Input on Large Displays - BA Final Talk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ABB6D-4FC4-A06C-8678-627D27D56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9FF25AA-3A39-4C0F-FBA8-4867D0734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DD6C4-6A40-488E-01AD-B03497827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9C4908-CF3C-160C-E939-3D54845DD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5EEF8E-031A-0092-F8DA-D5904387E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80E9E2-47E5-A03A-C4E2-F875E36D9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076280-C37C-F791-A095-CCC73800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Game Design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E1C870-3B77-B32D-300B-7868CCBA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7" y="1707613"/>
            <a:ext cx="5945123" cy="37347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Controller</a:t>
            </a:r>
            <a:endParaRPr lang="de-DE" b="1" dirty="0"/>
          </a:p>
          <a:p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movement</a:t>
            </a:r>
            <a:endParaRPr lang="de-DE" dirty="0"/>
          </a:p>
          <a:p>
            <a:r>
              <a:rPr lang="de-DE" dirty="0" err="1"/>
              <a:t>Clockwise</a:t>
            </a:r>
            <a:r>
              <a:rPr lang="de-DE" dirty="0"/>
              <a:t>/</a:t>
            </a:r>
            <a:r>
              <a:rPr lang="de-DE" dirty="0" err="1"/>
              <a:t>counter</a:t>
            </a:r>
            <a:r>
              <a:rPr lang="de-DE" dirty="0"/>
              <a:t> </a:t>
            </a:r>
            <a:r>
              <a:rPr lang="de-DE" dirty="0" err="1"/>
              <a:t>clockwise</a:t>
            </a:r>
            <a:r>
              <a:rPr lang="de-DE" dirty="0"/>
              <a:t> </a:t>
            </a:r>
            <a:r>
              <a:rPr lang="de-DE" dirty="0" err="1"/>
              <a:t>navigation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r>
              <a:rPr lang="de-DE" dirty="0"/>
              <a:t>Select and </a:t>
            </a:r>
            <a:r>
              <a:rPr lang="de-DE" dirty="0" err="1"/>
              <a:t>unselect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endParaRPr lang="de-DE" sz="2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D361A96-19BF-0AD3-7FAE-B55830166DDE}"/>
              </a:ext>
            </a:extLst>
          </p:cNvPr>
          <p:cNvSpPr txBox="1">
            <a:spLocks/>
          </p:cNvSpPr>
          <p:nvPr/>
        </p:nvSpPr>
        <p:spPr>
          <a:xfrm>
            <a:off x="6246873" y="1707612"/>
            <a:ext cx="5945123" cy="3922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>
                <a:solidFill>
                  <a:schemeClr val="accent1"/>
                </a:solidFill>
              </a:rPr>
              <a:t>Touch</a:t>
            </a:r>
            <a:endParaRPr lang="de-DE" b="1" dirty="0"/>
          </a:p>
          <a:p>
            <a:r>
              <a:rPr lang="de-DE" dirty="0"/>
              <a:t>Drag and Drop </a:t>
            </a:r>
            <a:r>
              <a:rPr lang="de-DE" dirty="0" err="1"/>
              <a:t>input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navigation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and </a:t>
            </a:r>
            <a:r>
              <a:rPr lang="de-DE" dirty="0" err="1"/>
              <a:t>unselect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  <a:p>
            <a:endParaRPr lang="de-DE" b="1" dirty="0"/>
          </a:p>
          <a:p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  <a:p>
            <a:endParaRPr lang="de-DE" sz="2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B82BA-F965-9A9D-6C5C-094E44F6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6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BA0C2B-7465-D4C7-7478-D8872B1B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ED2FA-73E2-4655-91EC-9F8A1EB2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79B84A-9D21-3FE5-FF6E-52FBEF7C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Study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463DF-6E8A-DF9B-877D-A5A4532A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67211"/>
            <a:ext cx="9724031" cy="4590789"/>
          </a:xfrm>
        </p:spPr>
        <p:txBody>
          <a:bodyPr anchor="ctr">
            <a:normAutofit/>
          </a:bodyPr>
          <a:lstStyle/>
          <a:p>
            <a:r>
              <a:rPr lang="de-DE" sz="3200" dirty="0"/>
              <a:t>11 </a:t>
            </a:r>
            <a:r>
              <a:rPr lang="de-DE" sz="3200" dirty="0" err="1"/>
              <a:t>participants</a:t>
            </a:r>
            <a:endParaRPr lang="en-US" sz="3200" dirty="0"/>
          </a:p>
          <a:p>
            <a:r>
              <a:rPr lang="en-US" sz="3200" dirty="0"/>
              <a:t>Laptop</a:t>
            </a:r>
            <a:endParaRPr lang="de-DE" sz="3200" dirty="0"/>
          </a:p>
          <a:p>
            <a:r>
              <a:rPr lang="de-DE" sz="3200" dirty="0"/>
              <a:t>27″</a:t>
            </a:r>
            <a:r>
              <a:rPr lang="en-GB" sz="3200" dirty="0"/>
              <a:t>  </a:t>
            </a:r>
            <a:r>
              <a:rPr lang="de-DE" sz="3200" dirty="0" err="1"/>
              <a:t>display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touch</a:t>
            </a:r>
            <a:r>
              <a:rPr lang="de-DE" sz="3200" dirty="0"/>
              <a:t>-input </a:t>
            </a:r>
            <a:r>
              <a:rPr lang="de-DE" sz="3200" dirty="0" err="1"/>
              <a:t>compatability</a:t>
            </a:r>
            <a:r>
              <a:rPr lang="de-DE" sz="3200" dirty="0"/>
              <a:t> </a:t>
            </a:r>
          </a:p>
          <a:p>
            <a:r>
              <a:rPr lang="en-US" sz="3200" b="0" i="0" dirty="0">
                <a:effectLst/>
              </a:rPr>
              <a:t>Sony PlayStation 5 </a:t>
            </a:r>
            <a:r>
              <a:rPr lang="en-US" sz="3200" b="0" i="0" dirty="0" err="1">
                <a:effectLst/>
              </a:rPr>
              <a:t>DualSense</a:t>
            </a:r>
            <a:r>
              <a:rPr lang="en-US" sz="3200" b="0" i="0" dirty="0">
                <a:effectLst/>
              </a:rPr>
              <a:t> Wireless Controller</a:t>
            </a:r>
          </a:p>
          <a:p>
            <a:endParaRPr lang="en-US" sz="2400" b="0" i="0" dirty="0">
              <a:effectLst/>
            </a:endParaRPr>
          </a:p>
          <a:p>
            <a:endParaRPr lang="en-US" sz="2000" b="0" i="0" dirty="0">
              <a:effectLst/>
              <a:latin typeface="Google Sans"/>
            </a:endParaRPr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D10FFB-0FE3-2356-7008-99586250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7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9F359D3-7F77-E487-80DF-921581E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8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009663-7FCB-D4B9-5353-F00577F1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87" y="653119"/>
            <a:ext cx="10044023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Approach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platzhalter 3">
            <a:extLst>
              <a:ext uri="{FF2B5EF4-FFF2-40B4-BE49-F238E27FC236}">
                <a16:creationId xmlns:a16="http://schemas.microsoft.com/office/drawing/2014/main" id="{C1EF47DF-ACD0-3374-AF89-88312363D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281679"/>
              </p:ext>
            </p:extLst>
          </p:nvPr>
        </p:nvGraphicFramePr>
        <p:xfrm>
          <a:off x="3471016" y="2163545"/>
          <a:ext cx="5249968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6DC194-39A8-2BDA-6A68-CCA3F6F6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8</a:t>
            </a:fld>
            <a:endParaRPr lang="de-DE"/>
          </a:p>
        </p:txBody>
      </p:sp>
      <p:sp>
        <p:nvSpPr>
          <p:cNvPr id="15" name="Fußzeilenplatzhalter 7">
            <a:extLst>
              <a:ext uri="{FF2B5EF4-FFF2-40B4-BE49-F238E27FC236}">
                <a16:creationId xmlns:a16="http://schemas.microsoft.com/office/drawing/2014/main" id="{C92547C0-F237-C705-3817-11CEAACE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827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94302E-9347-0E79-4C56-2ABFDD72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EF978-5B57-3D66-0D3B-F2C719D86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AC1C4E-5D2F-AA8E-9A94-897A744DF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A6448F-EC48-E4B2-0218-919B23D1F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A8394-7271-2456-E063-2C1F27A7F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A97A95-F126-2989-DCB0-8BF63833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93A6BC-3F65-216E-47D8-E8BB9364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4F60F-EA47-4812-83C3-27325E187D7B}" type="slidenum">
              <a:rPr lang="de-DE" smtClean="0"/>
              <a:t>9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5CB96A2-78E5-93D3-58A4-F86243747696}"/>
              </a:ext>
            </a:extLst>
          </p:cNvPr>
          <p:cNvSpPr txBox="1"/>
          <p:nvPr/>
        </p:nvSpPr>
        <p:spPr>
          <a:xfrm>
            <a:off x="826718" y="2292263"/>
            <a:ext cx="79916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accent1"/>
                </a:solidFill>
              </a:rPr>
              <a:t>Data </a:t>
            </a:r>
            <a:r>
              <a:rPr lang="de-DE" sz="2400" b="1" dirty="0" err="1">
                <a:solidFill>
                  <a:schemeClr val="accent1"/>
                </a:solidFill>
              </a:rPr>
              <a:t>collection</a:t>
            </a:r>
            <a:endParaRPr lang="de-DE" sz="2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UserID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LevelID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Input </a:t>
            </a:r>
            <a:r>
              <a:rPr lang="de-DE" sz="2400" dirty="0" err="1"/>
              <a:t>method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Number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attempts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Steps</a:t>
            </a:r>
            <a:r>
              <a:rPr lang="de-DE" sz="2400" dirty="0"/>
              <a:t>/Move </a:t>
            </a:r>
            <a:r>
              <a:rPr lang="de-DE" sz="2400" dirty="0" err="1"/>
              <a:t>counter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Completion</a:t>
            </a:r>
            <a:r>
              <a:rPr lang="de-DE" sz="2400" dirty="0"/>
              <a:t> </a:t>
            </a:r>
            <a:r>
              <a:rPr lang="de-DE" sz="2400" dirty="0" err="1"/>
              <a:t>category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E91BEEFC-452F-4354-999E-10D96F1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1"/>
            <a:ext cx="7315200" cy="269918"/>
          </a:xfrm>
        </p:spPr>
        <p:txBody>
          <a:bodyPr/>
          <a:lstStyle/>
          <a:p>
            <a:r>
              <a:rPr lang="en-US" dirty="0"/>
              <a:t>Nasim Khatib - Comparison of Controller-Based vs. Touch-Based Input on Large Displays - BA Final Talk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624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93B35D2CDE01347B2EB2602ACA34169" ma:contentTypeVersion="3" ma:contentTypeDescription="Ein neues Dokument erstellen." ma:contentTypeScope="" ma:versionID="7162606c59d396bb820b0d6c8cc695f2">
  <xsd:schema xmlns:xsd="http://www.w3.org/2001/XMLSchema" xmlns:xs="http://www.w3.org/2001/XMLSchema" xmlns:p="http://schemas.microsoft.com/office/2006/metadata/properties" xmlns:ns3="e850cb6e-d10a-4e84-bf31-ff7fa23b1dc5" targetNamespace="http://schemas.microsoft.com/office/2006/metadata/properties" ma:root="true" ma:fieldsID="5a5bcfd7f5a7833201463418e06fbe18" ns3:_="">
    <xsd:import namespace="e850cb6e-d10a-4e84-bf31-ff7fa23b1d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0cb6e-d10a-4e84-bf31-ff7fa23b1d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90FF8F-D3CD-47FE-9DD5-6164F33A3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50cb6e-d10a-4e84-bf31-ff7fa23b1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12CF75-A431-4F8D-8B0A-881A8B5B8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3CDED-3058-4E91-AD8E-32EF613356DC}">
  <ds:schemaRefs>
    <ds:schemaRef ds:uri="e850cb6e-d10a-4e84-bf31-ff7fa23b1dc5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Breitbild</PresentationFormat>
  <Paragraphs>230</Paragraphs>
  <Slides>25</Slides>
  <Notes>18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Google Sans</vt:lpstr>
      <vt:lpstr>Meiryo</vt:lpstr>
      <vt:lpstr>Aptos</vt:lpstr>
      <vt:lpstr>Aptos Display</vt:lpstr>
      <vt:lpstr>Arial</vt:lpstr>
      <vt:lpstr>Office</vt:lpstr>
      <vt:lpstr>Comparison of Controller-Based vs. Touch-Based Input on Large Displays</vt:lpstr>
      <vt:lpstr>Introduction</vt:lpstr>
      <vt:lpstr>Game Design</vt:lpstr>
      <vt:lpstr>Game Design</vt:lpstr>
      <vt:lpstr>Game Design</vt:lpstr>
      <vt:lpstr>Game Design</vt:lpstr>
      <vt:lpstr>Study Setup</vt:lpstr>
      <vt:lpstr>Study Approach </vt:lpstr>
      <vt:lpstr>Results</vt:lpstr>
      <vt:lpstr>Collected Data Sample</vt:lpstr>
      <vt:lpstr>Restarts</vt:lpstr>
      <vt:lpstr>Restarts </vt:lpstr>
      <vt:lpstr> </vt:lpstr>
      <vt:lpstr> </vt:lpstr>
      <vt:lpstr> </vt:lpstr>
      <vt:lpstr>User Evaluation</vt:lpstr>
      <vt:lpstr>User Evaluation</vt:lpstr>
      <vt:lpstr>User Evaluation</vt:lpstr>
      <vt:lpstr>Limitations</vt:lpstr>
      <vt:lpstr>Summary</vt:lpstr>
      <vt:lpstr>APPENDIX</vt:lpstr>
      <vt:lpstr>Controller Layout</vt:lpstr>
      <vt:lpstr>Paired t-test Function</vt:lpstr>
      <vt:lpstr>Collective Data</vt:lpstr>
      <vt:lpstr>Age and Gender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Nasim Khatib</dc:creator>
  <cp:lastModifiedBy>Nasim Khatib</cp:lastModifiedBy>
  <cp:revision>3</cp:revision>
  <dcterms:created xsi:type="dcterms:W3CDTF">2025-03-20T13:44:26Z</dcterms:created>
  <dcterms:modified xsi:type="dcterms:W3CDTF">2025-03-27T14:28:08Z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0x010100593B35D2CDE01347B2EB2602ACA34169</vt:lpwstr>
  </property>
</Properties>
</file>