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8" r:id="rId4"/>
    <p:sldId id="257" r:id="rId5"/>
    <p:sldId id="259" r:id="rId6"/>
    <p:sldId id="260" r:id="rId7"/>
    <p:sldId id="272" r:id="rId8"/>
    <p:sldId id="261" r:id="rId9"/>
    <p:sldId id="271" r:id="rId10"/>
    <p:sldId id="273" r:id="rId11"/>
    <p:sldId id="263" r:id="rId12"/>
    <p:sldId id="270" r:id="rId13"/>
    <p:sldId id="267"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Results</a:t>
            </a:r>
            <a:r>
              <a:rPr lang="en-IN" baseline="0" dirty="0"/>
              <a:t> for Multi Layer Perceptron</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1431142129961013E-2"/>
          <c:y val="0.1421784984059313"/>
          <c:w val="0.94856885787003897"/>
          <c:h val="0.68680111118706844"/>
        </c:manualLayout>
      </c:layout>
      <c:barChart>
        <c:barDir val="col"/>
        <c:grouping val="clustered"/>
        <c:varyColors val="0"/>
        <c:ser>
          <c:idx val="0"/>
          <c:order val="0"/>
          <c:tx>
            <c:strRef>
              <c:f>Sheet1!$B$1</c:f>
              <c:strCache>
                <c:ptCount val="1"/>
                <c:pt idx="0">
                  <c:v>Train loss</c:v>
                </c:pt>
              </c:strCache>
            </c:strRef>
          </c:tx>
          <c:spPr>
            <a:solidFill>
              <a:schemeClr val="accent1"/>
            </a:solidFill>
            <a:ln>
              <a:noFill/>
            </a:ln>
            <a:effectLst/>
          </c:spPr>
          <c:invertIfNegative val="0"/>
          <c:cat>
            <c:strRef>
              <c:f>Sheet1!$A$2:$A$5</c:f>
              <c:strCache>
                <c:ptCount val="2"/>
                <c:pt idx="1">
                  <c:v>Multilayer Perceptron</c:v>
                </c:pt>
              </c:strCache>
            </c:strRef>
          </c:cat>
          <c:val>
            <c:numRef>
              <c:f>Sheet1!$B$2:$B$5</c:f>
              <c:numCache>
                <c:formatCode>General</c:formatCode>
                <c:ptCount val="4"/>
                <c:pt idx="1">
                  <c:v>59.502000000000002</c:v>
                </c:pt>
              </c:numCache>
            </c:numRef>
          </c:val>
          <c:extLst>
            <c:ext xmlns:c16="http://schemas.microsoft.com/office/drawing/2014/chart" uri="{C3380CC4-5D6E-409C-BE32-E72D297353CC}">
              <c16:uniqueId val="{00000000-5B47-48BA-B200-025FF4C75D2E}"/>
            </c:ext>
          </c:extLst>
        </c:ser>
        <c:ser>
          <c:idx val="1"/>
          <c:order val="1"/>
          <c:tx>
            <c:strRef>
              <c:f>Sheet1!$C$1</c:f>
              <c:strCache>
                <c:ptCount val="1"/>
                <c:pt idx="0">
                  <c:v>Train Acc</c:v>
                </c:pt>
              </c:strCache>
            </c:strRef>
          </c:tx>
          <c:spPr>
            <a:solidFill>
              <a:schemeClr val="accent2"/>
            </a:solidFill>
            <a:ln>
              <a:noFill/>
            </a:ln>
            <a:effectLst/>
          </c:spPr>
          <c:invertIfNegative val="0"/>
          <c:cat>
            <c:strRef>
              <c:f>Sheet1!$A$2:$A$5</c:f>
              <c:strCache>
                <c:ptCount val="2"/>
                <c:pt idx="1">
                  <c:v>Multilayer Perceptron</c:v>
                </c:pt>
              </c:strCache>
            </c:strRef>
          </c:cat>
          <c:val>
            <c:numRef>
              <c:f>Sheet1!$C$2:$C$5</c:f>
              <c:numCache>
                <c:formatCode>General</c:formatCode>
                <c:ptCount val="4"/>
                <c:pt idx="1">
                  <c:v>68.346000000000004</c:v>
                </c:pt>
              </c:numCache>
            </c:numRef>
          </c:val>
          <c:extLst>
            <c:ext xmlns:c16="http://schemas.microsoft.com/office/drawing/2014/chart" uri="{C3380CC4-5D6E-409C-BE32-E72D297353CC}">
              <c16:uniqueId val="{00000001-5B47-48BA-B200-025FF4C75D2E}"/>
            </c:ext>
          </c:extLst>
        </c:ser>
        <c:ser>
          <c:idx val="2"/>
          <c:order val="2"/>
          <c:tx>
            <c:strRef>
              <c:f>Sheet1!$D$1</c:f>
              <c:strCache>
                <c:ptCount val="1"/>
                <c:pt idx="0">
                  <c:v>Train AUC</c:v>
                </c:pt>
              </c:strCache>
            </c:strRef>
          </c:tx>
          <c:spPr>
            <a:solidFill>
              <a:schemeClr val="accent3"/>
            </a:solidFill>
            <a:ln>
              <a:noFill/>
            </a:ln>
            <a:effectLst/>
          </c:spPr>
          <c:invertIfNegative val="0"/>
          <c:cat>
            <c:strRef>
              <c:f>Sheet1!$A$2:$A$5</c:f>
              <c:strCache>
                <c:ptCount val="2"/>
                <c:pt idx="1">
                  <c:v>Multilayer Perceptron</c:v>
                </c:pt>
              </c:strCache>
            </c:strRef>
          </c:cat>
          <c:val>
            <c:numRef>
              <c:f>Sheet1!$D$2:$D$5</c:f>
              <c:numCache>
                <c:formatCode>General</c:formatCode>
                <c:ptCount val="4"/>
                <c:pt idx="1">
                  <c:v>74.200999999999993</c:v>
                </c:pt>
              </c:numCache>
            </c:numRef>
          </c:val>
          <c:extLst>
            <c:ext xmlns:c16="http://schemas.microsoft.com/office/drawing/2014/chart" uri="{C3380CC4-5D6E-409C-BE32-E72D297353CC}">
              <c16:uniqueId val="{00000002-5B47-48BA-B200-025FF4C75D2E}"/>
            </c:ext>
          </c:extLst>
        </c:ser>
        <c:ser>
          <c:idx val="3"/>
          <c:order val="3"/>
          <c:tx>
            <c:strRef>
              <c:f>Sheet1!$E$1</c:f>
              <c:strCache>
                <c:ptCount val="1"/>
                <c:pt idx="0">
                  <c:v>Val loss</c:v>
                </c:pt>
              </c:strCache>
            </c:strRef>
          </c:tx>
          <c:spPr>
            <a:solidFill>
              <a:schemeClr val="accent4"/>
            </a:solidFill>
            <a:ln>
              <a:noFill/>
            </a:ln>
            <a:effectLst/>
          </c:spPr>
          <c:invertIfNegative val="0"/>
          <c:cat>
            <c:strRef>
              <c:f>Sheet1!$A$2:$A$5</c:f>
              <c:strCache>
                <c:ptCount val="2"/>
                <c:pt idx="1">
                  <c:v>Multilayer Perceptron</c:v>
                </c:pt>
              </c:strCache>
            </c:strRef>
          </c:cat>
          <c:val>
            <c:numRef>
              <c:f>Sheet1!$E$2:$E$5</c:f>
              <c:numCache>
                <c:formatCode>General</c:formatCode>
                <c:ptCount val="4"/>
                <c:pt idx="1">
                  <c:v>60.384999999999998</c:v>
                </c:pt>
              </c:numCache>
            </c:numRef>
          </c:val>
          <c:extLst>
            <c:ext xmlns:c16="http://schemas.microsoft.com/office/drawing/2014/chart" uri="{C3380CC4-5D6E-409C-BE32-E72D297353CC}">
              <c16:uniqueId val="{00000003-5B47-48BA-B200-025FF4C75D2E}"/>
            </c:ext>
          </c:extLst>
        </c:ser>
        <c:ser>
          <c:idx val="4"/>
          <c:order val="4"/>
          <c:tx>
            <c:strRef>
              <c:f>Sheet1!$F$1</c:f>
              <c:strCache>
                <c:ptCount val="1"/>
                <c:pt idx="0">
                  <c:v>Val AUC</c:v>
                </c:pt>
              </c:strCache>
            </c:strRef>
          </c:tx>
          <c:spPr>
            <a:solidFill>
              <a:schemeClr val="accent5"/>
            </a:solidFill>
            <a:ln>
              <a:noFill/>
            </a:ln>
            <a:effectLst/>
          </c:spPr>
          <c:invertIfNegative val="0"/>
          <c:cat>
            <c:strRef>
              <c:f>Sheet1!$A$2:$A$5</c:f>
              <c:strCache>
                <c:ptCount val="2"/>
                <c:pt idx="1">
                  <c:v>Multilayer Perceptron</c:v>
                </c:pt>
              </c:strCache>
            </c:strRef>
          </c:cat>
          <c:val>
            <c:numRef>
              <c:f>Sheet1!$F$2:$F$5</c:f>
              <c:numCache>
                <c:formatCode>General</c:formatCode>
                <c:ptCount val="4"/>
                <c:pt idx="1">
                  <c:v>74.305000000000007</c:v>
                </c:pt>
              </c:numCache>
            </c:numRef>
          </c:val>
          <c:extLst>
            <c:ext xmlns:c16="http://schemas.microsoft.com/office/drawing/2014/chart" uri="{C3380CC4-5D6E-409C-BE32-E72D297353CC}">
              <c16:uniqueId val="{00000004-5B47-48BA-B200-025FF4C75D2E}"/>
            </c:ext>
          </c:extLst>
        </c:ser>
        <c:ser>
          <c:idx val="5"/>
          <c:order val="5"/>
          <c:tx>
            <c:strRef>
              <c:f>Sheet1!$G$1</c:f>
              <c:strCache>
                <c:ptCount val="1"/>
                <c:pt idx="0">
                  <c:v>Test loss</c:v>
                </c:pt>
              </c:strCache>
            </c:strRef>
          </c:tx>
          <c:spPr>
            <a:solidFill>
              <a:schemeClr val="accent6"/>
            </a:solidFill>
            <a:ln>
              <a:noFill/>
            </a:ln>
            <a:effectLst/>
          </c:spPr>
          <c:invertIfNegative val="0"/>
          <c:cat>
            <c:strRef>
              <c:f>Sheet1!$A$2:$A$5</c:f>
              <c:strCache>
                <c:ptCount val="2"/>
                <c:pt idx="1">
                  <c:v>Multilayer Perceptron</c:v>
                </c:pt>
              </c:strCache>
            </c:strRef>
          </c:cat>
          <c:val>
            <c:numRef>
              <c:f>Sheet1!$G$2:$G$5</c:f>
              <c:numCache>
                <c:formatCode>General</c:formatCode>
                <c:ptCount val="4"/>
                <c:pt idx="1">
                  <c:v>60.508000000000003</c:v>
                </c:pt>
              </c:numCache>
            </c:numRef>
          </c:val>
          <c:extLst>
            <c:ext xmlns:c16="http://schemas.microsoft.com/office/drawing/2014/chart" uri="{C3380CC4-5D6E-409C-BE32-E72D297353CC}">
              <c16:uniqueId val="{00000005-5B47-48BA-B200-025FF4C75D2E}"/>
            </c:ext>
          </c:extLst>
        </c:ser>
        <c:ser>
          <c:idx val="6"/>
          <c:order val="6"/>
          <c:tx>
            <c:strRef>
              <c:f>Sheet1!$H$1</c:f>
              <c:strCache>
                <c:ptCount val="1"/>
                <c:pt idx="0">
                  <c:v>Test AUC</c:v>
                </c:pt>
              </c:strCache>
            </c:strRef>
          </c:tx>
          <c:spPr>
            <a:solidFill>
              <a:schemeClr val="accent1">
                <a:lumMod val="60000"/>
              </a:schemeClr>
            </a:solidFill>
            <a:ln>
              <a:noFill/>
            </a:ln>
            <a:effectLst/>
          </c:spPr>
          <c:invertIfNegative val="0"/>
          <c:cat>
            <c:strRef>
              <c:f>Sheet1!$A$2:$A$5</c:f>
              <c:strCache>
                <c:ptCount val="2"/>
                <c:pt idx="1">
                  <c:v>Multilayer Perceptron</c:v>
                </c:pt>
              </c:strCache>
            </c:strRef>
          </c:cat>
          <c:val>
            <c:numRef>
              <c:f>Sheet1!$H$2:$H$5</c:f>
              <c:numCache>
                <c:formatCode>General</c:formatCode>
                <c:ptCount val="4"/>
                <c:pt idx="1">
                  <c:v>67.063000000000002</c:v>
                </c:pt>
              </c:numCache>
            </c:numRef>
          </c:val>
          <c:extLst>
            <c:ext xmlns:c16="http://schemas.microsoft.com/office/drawing/2014/chart" uri="{C3380CC4-5D6E-409C-BE32-E72D297353CC}">
              <c16:uniqueId val="{00000006-5B47-48BA-B200-025FF4C75D2E}"/>
            </c:ext>
          </c:extLst>
        </c:ser>
        <c:dLbls>
          <c:showLegendKey val="0"/>
          <c:showVal val="0"/>
          <c:showCatName val="0"/>
          <c:showSerName val="0"/>
          <c:showPercent val="0"/>
          <c:showBubbleSize val="0"/>
        </c:dLbls>
        <c:gapWidth val="219"/>
        <c:overlap val="-27"/>
        <c:axId val="1107627488"/>
        <c:axId val="1112198688"/>
      </c:barChart>
      <c:catAx>
        <c:axId val="1107627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2198688"/>
        <c:crosses val="autoZero"/>
        <c:auto val="1"/>
        <c:lblAlgn val="ctr"/>
        <c:lblOffset val="100"/>
        <c:noMultiLvlLbl val="0"/>
      </c:catAx>
      <c:valAx>
        <c:axId val="1112198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76274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428CAC-D1F9-437C-AA1A-A6F043E55C32}"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2F249C-AB3E-4E51-A231-1408CA381A7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288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28CAC-D1F9-437C-AA1A-A6F043E55C32}"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2F249C-AB3E-4E51-A231-1408CA381A79}" type="slidenum">
              <a:rPr lang="en-IN" smtClean="0"/>
              <a:t>‹#›</a:t>
            </a:fld>
            <a:endParaRPr lang="en-IN"/>
          </a:p>
        </p:txBody>
      </p:sp>
    </p:spTree>
    <p:extLst>
      <p:ext uri="{BB962C8B-B14F-4D97-AF65-F5344CB8AC3E}">
        <p14:creationId xmlns:p14="http://schemas.microsoft.com/office/powerpoint/2010/main" val="318209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28CAC-D1F9-437C-AA1A-A6F043E55C32}"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2F249C-AB3E-4E51-A231-1408CA381A79}" type="slidenum">
              <a:rPr lang="en-IN" smtClean="0"/>
              <a:t>‹#›</a:t>
            </a:fld>
            <a:endParaRPr lang="en-IN"/>
          </a:p>
        </p:txBody>
      </p:sp>
    </p:spTree>
    <p:extLst>
      <p:ext uri="{BB962C8B-B14F-4D97-AF65-F5344CB8AC3E}">
        <p14:creationId xmlns:p14="http://schemas.microsoft.com/office/powerpoint/2010/main" val="507735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28CAC-D1F9-437C-AA1A-A6F043E55C32}"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2F249C-AB3E-4E51-A231-1408CA381A79}" type="slidenum">
              <a:rPr lang="en-IN" smtClean="0"/>
              <a:t>‹#›</a:t>
            </a:fld>
            <a:endParaRPr lang="en-IN"/>
          </a:p>
        </p:txBody>
      </p:sp>
    </p:spTree>
    <p:extLst>
      <p:ext uri="{BB962C8B-B14F-4D97-AF65-F5344CB8AC3E}">
        <p14:creationId xmlns:p14="http://schemas.microsoft.com/office/powerpoint/2010/main" val="129196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28CAC-D1F9-437C-AA1A-A6F043E55C32}"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2F249C-AB3E-4E51-A231-1408CA381A7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294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428CAC-D1F9-437C-AA1A-A6F043E55C32}"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2F249C-AB3E-4E51-A231-1408CA381A79}" type="slidenum">
              <a:rPr lang="en-IN" smtClean="0"/>
              <a:t>‹#›</a:t>
            </a:fld>
            <a:endParaRPr lang="en-IN"/>
          </a:p>
        </p:txBody>
      </p:sp>
    </p:spTree>
    <p:extLst>
      <p:ext uri="{BB962C8B-B14F-4D97-AF65-F5344CB8AC3E}">
        <p14:creationId xmlns:p14="http://schemas.microsoft.com/office/powerpoint/2010/main" val="309274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428CAC-D1F9-437C-AA1A-A6F043E55C32}" type="datetimeFigureOut">
              <a:rPr lang="en-IN" smtClean="0"/>
              <a:t>05-12-2023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2F249C-AB3E-4E51-A231-1408CA381A79}" type="slidenum">
              <a:rPr lang="en-IN" smtClean="0"/>
              <a:t>‹#›</a:t>
            </a:fld>
            <a:endParaRPr lang="en-IN"/>
          </a:p>
        </p:txBody>
      </p:sp>
    </p:spTree>
    <p:extLst>
      <p:ext uri="{BB962C8B-B14F-4D97-AF65-F5344CB8AC3E}">
        <p14:creationId xmlns:p14="http://schemas.microsoft.com/office/powerpoint/2010/main" val="148364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428CAC-D1F9-437C-AA1A-A6F043E55C32}" type="datetimeFigureOut">
              <a:rPr lang="en-IN" smtClean="0"/>
              <a:t>05-12-2023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2F249C-AB3E-4E51-A231-1408CA381A79}" type="slidenum">
              <a:rPr lang="en-IN" smtClean="0"/>
              <a:t>‹#›</a:t>
            </a:fld>
            <a:endParaRPr lang="en-IN"/>
          </a:p>
        </p:txBody>
      </p:sp>
    </p:spTree>
    <p:extLst>
      <p:ext uri="{BB962C8B-B14F-4D97-AF65-F5344CB8AC3E}">
        <p14:creationId xmlns:p14="http://schemas.microsoft.com/office/powerpoint/2010/main" val="349784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428CAC-D1F9-437C-AA1A-A6F043E55C32}" type="datetimeFigureOut">
              <a:rPr lang="en-IN" smtClean="0"/>
              <a:t>05-12-2023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12F249C-AB3E-4E51-A231-1408CA381A79}" type="slidenum">
              <a:rPr lang="en-IN" smtClean="0"/>
              <a:t>‹#›</a:t>
            </a:fld>
            <a:endParaRPr lang="en-IN"/>
          </a:p>
        </p:txBody>
      </p:sp>
    </p:spTree>
    <p:extLst>
      <p:ext uri="{BB962C8B-B14F-4D97-AF65-F5344CB8AC3E}">
        <p14:creationId xmlns:p14="http://schemas.microsoft.com/office/powerpoint/2010/main" val="2809687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2428CAC-D1F9-437C-AA1A-A6F043E55C32}" type="datetimeFigureOut">
              <a:rPr lang="en-IN" smtClean="0"/>
              <a:t>05-12-2023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12F249C-AB3E-4E51-A231-1408CA381A79}" type="slidenum">
              <a:rPr lang="en-IN" smtClean="0"/>
              <a:t>‹#›</a:t>
            </a:fld>
            <a:endParaRPr lang="en-IN"/>
          </a:p>
        </p:txBody>
      </p:sp>
    </p:spTree>
    <p:extLst>
      <p:ext uri="{BB962C8B-B14F-4D97-AF65-F5344CB8AC3E}">
        <p14:creationId xmlns:p14="http://schemas.microsoft.com/office/powerpoint/2010/main" val="262920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428CAC-D1F9-437C-AA1A-A6F043E55C32}"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2F249C-AB3E-4E51-A231-1408CA381A79}" type="slidenum">
              <a:rPr lang="en-IN" smtClean="0"/>
              <a:t>‹#›</a:t>
            </a:fld>
            <a:endParaRPr lang="en-IN"/>
          </a:p>
        </p:txBody>
      </p:sp>
    </p:spTree>
    <p:extLst>
      <p:ext uri="{BB962C8B-B14F-4D97-AF65-F5344CB8AC3E}">
        <p14:creationId xmlns:p14="http://schemas.microsoft.com/office/powerpoint/2010/main" val="3392940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2428CAC-D1F9-437C-AA1A-A6F043E55C32}" type="datetimeFigureOut">
              <a:rPr lang="en-IN" smtClean="0"/>
              <a:t>05-12-2023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12F249C-AB3E-4E51-A231-1408CA381A7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006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9B62-8918-B370-A857-3B8CF92FA57F}"/>
              </a:ext>
            </a:extLst>
          </p:cNvPr>
          <p:cNvSpPr>
            <a:spLocks noGrp="1"/>
          </p:cNvSpPr>
          <p:nvPr>
            <p:ph type="ctrTitle"/>
          </p:nvPr>
        </p:nvSpPr>
        <p:spPr/>
        <p:txBody>
          <a:bodyPr>
            <a:normAutofit/>
          </a:bodyPr>
          <a:lstStyle/>
          <a:p>
            <a:r>
              <a:rPr lang="en-IN" sz="7200" dirty="0">
                <a:solidFill>
                  <a:srgbClr val="FF0000"/>
                </a:solidFill>
              </a:rPr>
              <a:t>Home Credit Default Risk</a:t>
            </a:r>
          </a:p>
        </p:txBody>
      </p:sp>
      <p:sp>
        <p:nvSpPr>
          <p:cNvPr id="3" name="Subtitle 2">
            <a:extLst>
              <a:ext uri="{FF2B5EF4-FFF2-40B4-BE49-F238E27FC236}">
                <a16:creationId xmlns:a16="http://schemas.microsoft.com/office/drawing/2014/main" id="{A1907967-334C-4A5F-E450-B70101F0F0BD}"/>
              </a:ext>
            </a:extLst>
          </p:cNvPr>
          <p:cNvSpPr>
            <a:spLocks noGrp="1"/>
          </p:cNvSpPr>
          <p:nvPr>
            <p:ph type="subTitle" idx="1"/>
          </p:nvPr>
        </p:nvSpPr>
        <p:spPr/>
        <p:txBody>
          <a:bodyPr>
            <a:normAutofit/>
          </a:bodyPr>
          <a:lstStyle/>
          <a:p>
            <a:r>
              <a:rPr lang="en-IN" sz="1800" dirty="0"/>
              <a:t>Group 8</a:t>
            </a:r>
          </a:p>
          <a:p>
            <a:r>
              <a:rPr lang="en-IN" sz="1800" dirty="0"/>
              <a:t>Team – Divya </a:t>
            </a:r>
            <a:r>
              <a:rPr lang="en-IN" sz="1800" dirty="0" err="1"/>
              <a:t>manoj</a:t>
            </a:r>
            <a:r>
              <a:rPr lang="en-IN" sz="1800" dirty="0"/>
              <a:t>, </a:t>
            </a:r>
            <a:r>
              <a:rPr lang="en-IN" sz="1800" dirty="0" err="1"/>
              <a:t>isha</a:t>
            </a:r>
            <a:r>
              <a:rPr lang="en-IN" sz="1800" dirty="0"/>
              <a:t> </a:t>
            </a:r>
            <a:r>
              <a:rPr lang="en-IN" sz="1800" dirty="0" err="1"/>
              <a:t>ghaisas</a:t>
            </a:r>
            <a:r>
              <a:rPr lang="en-IN" sz="1800" dirty="0"/>
              <a:t>, Tejasvi </a:t>
            </a:r>
            <a:r>
              <a:rPr lang="en-IN" sz="1800" dirty="0" err="1"/>
              <a:t>kartHik</a:t>
            </a:r>
            <a:r>
              <a:rPr lang="en-IN" sz="1800" dirty="0"/>
              <a:t> </a:t>
            </a:r>
            <a:r>
              <a:rPr lang="en-IN" sz="1800" dirty="0" err="1"/>
              <a:t>KumAR</a:t>
            </a:r>
            <a:r>
              <a:rPr lang="en-IN" sz="1800" dirty="0"/>
              <a:t>, Siddharth </a:t>
            </a:r>
            <a:r>
              <a:rPr lang="en-IN" sz="1800" dirty="0" err="1"/>
              <a:t>gosawi</a:t>
            </a:r>
            <a:endParaRPr lang="en-IN" sz="1800" dirty="0"/>
          </a:p>
        </p:txBody>
      </p:sp>
    </p:spTree>
    <p:extLst>
      <p:ext uri="{BB962C8B-B14F-4D97-AF65-F5344CB8AC3E}">
        <p14:creationId xmlns:p14="http://schemas.microsoft.com/office/powerpoint/2010/main" val="1457409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B639D-B5C3-6555-B060-9BB8BF7E7959}"/>
              </a:ext>
            </a:extLst>
          </p:cNvPr>
          <p:cNvSpPr>
            <a:spLocks noGrp="1"/>
          </p:cNvSpPr>
          <p:nvPr>
            <p:ph type="title"/>
          </p:nvPr>
        </p:nvSpPr>
        <p:spPr/>
        <p:txBody>
          <a:bodyPr/>
          <a:lstStyle/>
          <a:p>
            <a:r>
              <a:rPr lang="en-IN" dirty="0"/>
              <a:t>Multi Layer Perceptron</a:t>
            </a:r>
          </a:p>
        </p:txBody>
      </p:sp>
      <p:graphicFrame>
        <p:nvGraphicFramePr>
          <p:cNvPr id="9" name="Content Placeholder 8">
            <a:extLst>
              <a:ext uri="{FF2B5EF4-FFF2-40B4-BE49-F238E27FC236}">
                <a16:creationId xmlns:a16="http://schemas.microsoft.com/office/drawing/2014/main" id="{5BE3C5FD-F525-163E-8F2F-B2B8502A7BDD}"/>
              </a:ext>
            </a:extLst>
          </p:cNvPr>
          <p:cNvGraphicFramePr>
            <a:graphicFrameLocks noGrp="1"/>
          </p:cNvGraphicFramePr>
          <p:nvPr>
            <p:ph idx="1"/>
            <p:extLst>
              <p:ext uri="{D42A27DB-BD31-4B8C-83A1-F6EECF244321}">
                <p14:modId xmlns:p14="http://schemas.microsoft.com/office/powerpoint/2010/main" val="275826513"/>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9435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58DB-5F82-AF7E-951E-5F709C8139F3}"/>
              </a:ext>
            </a:extLst>
          </p:cNvPr>
          <p:cNvSpPr>
            <a:spLocks noGrp="1"/>
          </p:cNvSpPr>
          <p:nvPr>
            <p:ph type="title"/>
          </p:nvPr>
        </p:nvSpPr>
        <p:spPr/>
        <p:txBody>
          <a:bodyPr/>
          <a:lstStyle/>
          <a:p>
            <a:r>
              <a:rPr lang="en-US" dirty="0"/>
              <a:t>R</a:t>
            </a:r>
            <a:r>
              <a:rPr lang="en-IN" dirty="0" err="1"/>
              <a:t>esults</a:t>
            </a:r>
            <a:endParaRPr lang="en-IN" dirty="0"/>
          </a:p>
        </p:txBody>
      </p:sp>
      <p:sp>
        <p:nvSpPr>
          <p:cNvPr id="3" name="Content Placeholder 2">
            <a:extLst>
              <a:ext uri="{FF2B5EF4-FFF2-40B4-BE49-F238E27FC236}">
                <a16:creationId xmlns:a16="http://schemas.microsoft.com/office/drawing/2014/main" id="{736D5C51-866C-2405-2E0A-550C2909A7A3}"/>
              </a:ext>
            </a:extLst>
          </p:cNvPr>
          <p:cNvSpPr>
            <a:spLocks noGrp="1"/>
          </p:cNvSpPr>
          <p:nvPr>
            <p:ph idx="1"/>
          </p:nvPr>
        </p:nvSpPr>
        <p:spPr>
          <a:xfrm>
            <a:off x="1066800" y="1845734"/>
            <a:ext cx="10058400" cy="4023360"/>
          </a:xfrm>
        </p:spPr>
        <p:txBody>
          <a:bodyPr>
            <a:normAutofit/>
          </a:bodyPr>
          <a:lstStyle/>
          <a:p>
            <a:pPr marL="0" indent="0">
              <a:buNone/>
            </a:pPr>
            <a:endParaRPr lang="en-IN" dirty="0"/>
          </a:p>
        </p:txBody>
      </p:sp>
      <p:graphicFrame>
        <p:nvGraphicFramePr>
          <p:cNvPr id="5" name="Table 4">
            <a:extLst>
              <a:ext uri="{FF2B5EF4-FFF2-40B4-BE49-F238E27FC236}">
                <a16:creationId xmlns:a16="http://schemas.microsoft.com/office/drawing/2014/main" id="{7131A596-7B54-F333-7218-002506618ADC}"/>
              </a:ext>
            </a:extLst>
          </p:cNvPr>
          <p:cNvGraphicFramePr>
            <a:graphicFrameLocks noGrp="1"/>
          </p:cNvGraphicFramePr>
          <p:nvPr>
            <p:extLst>
              <p:ext uri="{D42A27DB-BD31-4B8C-83A1-F6EECF244321}">
                <p14:modId xmlns:p14="http://schemas.microsoft.com/office/powerpoint/2010/main" val="2274472074"/>
              </p:ext>
            </p:extLst>
          </p:nvPr>
        </p:nvGraphicFramePr>
        <p:xfrm>
          <a:off x="1703293" y="2132604"/>
          <a:ext cx="8125012" cy="2931160"/>
        </p:xfrm>
        <a:graphic>
          <a:graphicData uri="http://schemas.openxmlformats.org/drawingml/2006/table">
            <a:tbl>
              <a:tblPr firstRow="1" bandRow="1">
                <a:tableStyleId>{5C22544A-7EE6-4342-B048-85BDC9FD1C3A}</a:tableStyleId>
              </a:tblPr>
              <a:tblGrid>
                <a:gridCol w="1264024">
                  <a:extLst>
                    <a:ext uri="{9D8B030D-6E8A-4147-A177-3AD203B41FA5}">
                      <a16:colId xmlns:a16="http://schemas.microsoft.com/office/drawing/2014/main" val="47700369"/>
                    </a:ext>
                  </a:extLst>
                </a:gridCol>
                <a:gridCol w="672353">
                  <a:extLst>
                    <a:ext uri="{9D8B030D-6E8A-4147-A177-3AD203B41FA5}">
                      <a16:colId xmlns:a16="http://schemas.microsoft.com/office/drawing/2014/main" val="2332450311"/>
                    </a:ext>
                  </a:extLst>
                </a:gridCol>
                <a:gridCol w="769969">
                  <a:extLst>
                    <a:ext uri="{9D8B030D-6E8A-4147-A177-3AD203B41FA5}">
                      <a16:colId xmlns:a16="http://schemas.microsoft.com/office/drawing/2014/main" val="713531931"/>
                    </a:ext>
                  </a:extLst>
                </a:gridCol>
                <a:gridCol w="903111">
                  <a:extLst>
                    <a:ext uri="{9D8B030D-6E8A-4147-A177-3AD203B41FA5}">
                      <a16:colId xmlns:a16="http://schemas.microsoft.com/office/drawing/2014/main" val="734289274"/>
                    </a:ext>
                  </a:extLst>
                </a:gridCol>
                <a:gridCol w="903111">
                  <a:extLst>
                    <a:ext uri="{9D8B030D-6E8A-4147-A177-3AD203B41FA5}">
                      <a16:colId xmlns:a16="http://schemas.microsoft.com/office/drawing/2014/main" val="872496686"/>
                    </a:ext>
                  </a:extLst>
                </a:gridCol>
                <a:gridCol w="903111">
                  <a:extLst>
                    <a:ext uri="{9D8B030D-6E8A-4147-A177-3AD203B41FA5}">
                      <a16:colId xmlns:a16="http://schemas.microsoft.com/office/drawing/2014/main" val="90423959"/>
                    </a:ext>
                  </a:extLst>
                </a:gridCol>
                <a:gridCol w="922369">
                  <a:extLst>
                    <a:ext uri="{9D8B030D-6E8A-4147-A177-3AD203B41FA5}">
                      <a16:colId xmlns:a16="http://schemas.microsoft.com/office/drawing/2014/main" val="12856160"/>
                    </a:ext>
                  </a:extLst>
                </a:gridCol>
                <a:gridCol w="883853">
                  <a:extLst>
                    <a:ext uri="{9D8B030D-6E8A-4147-A177-3AD203B41FA5}">
                      <a16:colId xmlns:a16="http://schemas.microsoft.com/office/drawing/2014/main" val="3995268178"/>
                    </a:ext>
                  </a:extLst>
                </a:gridCol>
                <a:gridCol w="903111">
                  <a:extLst>
                    <a:ext uri="{9D8B030D-6E8A-4147-A177-3AD203B41FA5}">
                      <a16:colId xmlns:a16="http://schemas.microsoft.com/office/drawing/2014/main" val="1899788516"/>
                    </a:ext>
                  </a:extLst>
                </a:gridCol>
              </a:tblGrid>
              <a:tr h="370840">
                <a:tc>
                  <a:txBody>
                    <a:bodyPr/>
                    <a:lstStyle/>
                    <a:p>
                      <a:r>
                        <a:rPr lang="en-IN" dirty="0"/>
                        <a:t>Model</a:t>
                      </a:r>
                    </a:p>
                  </a:txBody>
                  <a:tcPr/>
                </a:tc>
                <a:tc>
                  <a:txBody>
                    <a:bodyPr/>
                    <a:lstStyle/>
                    <a:p>
                      <a:r>
                        <a:rPr lang="en-IN" dirty="0"/>
                        <a:t>Train </a:t>
                      </a:r>
                      <a:r>
                        <a:rPr lang="en-IN" dirty="0" err="1"/>
                        <a:t>Acc</a:t>
                      </a:r>
                      <a:endParaRPr lang="en-IN" dirty="0"/>
                    </a:p>
                  </a:txBody>
                  <a:tcPr/>
                </a:tc>
                <a:tc>
                  <a:txBody>
                    <a:bodyPr/>
                    <a:lstStyle/>
                    <a:p>
                      <a:r>
                        <a:rPr lang="en-IN" dirty="0"/>
                        <a:t>Test </a:t>
                      </a:r>
                      <a:r>
                        <a:rPr lang="en-IN" dirty="0" err="1"/>
                        <a:t>Acc</a:t>
                      </a:r>
                      <a:endParaRPr lang="en-IN" dirty="0"/>
                    </a:p>
                  </a:txBody>
                  <a:tcPr/>
                </a:tc>
                <a:tc>
                  <a:txBody>
                    <a:bodyPr/>
                    <a:lstStyle/>
                    <a:p>
                      <a:r>
                        <a:rPr lang="en-IN" dirty="0"/>
                        <a:t>Train AUC</a:t>
                      </a:r>
                    </a:p>
                  </a:txBody>
                  <a:tcPr/>
                </a:tc>
                <a:tc>
                  <a:txBody>
                    <a:bodyPr/>
                    <a:lstStyle/>
                    <a:p>
                      <a:r>
                        <a:rPr lang="en-IN" dirty="0"/>
                        <a:t>Test AUC</a:t>
                      </a:r>
                    </a:p>
                  </a:txBody>
                  <a:tcPr/>
                </a:tc>
                <a:tc>
                  <a:txBody>
                    <a:bodyPr/>
                    <a:lstStyle/>
                    <a:p>
                      <a:r>
                        <a:rPr lang="en-IN" dirty="0"/>
                        <a:t>Train log loss</a:t>
                      </a:r>
                    </a:p>
                  </a:txBody>
                  <a:tcPr/>
                </a:tc>
                <a:tc>
                  <a:txBody>
                    <a:bodyPr/>
                    <a:lstStyle/>
                    <a:p>
                      <a:r>
                        <a:rPr lang="en-IN" dirty="0"/>
                        <a:t>Test log loss</a:t>
                      </a:r>
                    </a:p>
                  </a:txBody>
                  <a:tcPr/>
                </a:tc>
                <a:tc>
                  <a:txBody>
                    <a:bodyPr/>
                    <a:lstStyle/>
                    <a:p>
                      <a:r>
                        <a:rPr lang="en-IN" dirty="0"/>
                        <a:t>Train time</a:t>
                      </a:r>
                    </a:p>
                  </a:txBody>
                  <a:tcPr/>
                </a:tc>
                <a:tc>
                  <a:txBody>
                    <a:bodyPr/>
                    <a:lstStyle/>
                    <a:p>
                      <a:r>
                        <a:rPr lang="en-IN" dirty="0"/>
                        <a:t>Test time</a:t>
                      </a:r>
                    </a:p>
                  </a:txBody>
                  <a:tcPr/>
                </a:tc>
                <a:extLst>
                  <a:ext uri="{0D108BD9-81ED-4DB2-BD59-A6C34878D82A}">
                    <a16:rowId xmlns:a16="http://schemas.microsoft.com/office/drawing/2014/main" val="3997739584"/>
                  </a:ext>
                </a:extLst>
              </a:tr>
              <a:tr h="370840">
                <a:tc>
                  <a:txBody>
                    <a:bodyPr/>
                    <a:lstStyle/>
                    <a:p>
                      <a:r>
                        <a:rPr lang="en-IN" dirty="0"/>
                        <a:t>Logistic Regression</a:t>
                      </a:r>
                    </a:p>
                  </a:txBody>
                  <a:tcPr/>
                </a:tc>
                <a:tc>
                  <a:txBody>
                    <a:bodyPr/>
                    <a:lstStyle/>
                    <a:p>
                      <a:r>
                        <a:rPr lang="en-IN" dirty="0"/>
                        <a:t>68</a:t>
                      </a:r>
                    </a:p>
                  </a:txBody>
                  <a:tcPr/>
                </a:tc>
                <a:tc>
                  <a:txBody>
                    <a:bodyPr/>
                    <a:lstStyle/>
                    <a:p>
                      <a:r>
                        <a:rPr lang="en-IN" dirty="0"/>
                        <a:t>68.77</a:t>
                      </a:r>
                    </a:p>
                  </a:txBody>
                  <a:tcPr/>
                </a:tc>
                <a:tc>
                  <a:txBody>
                    <a:bodyPr/>
                    <a:lstStyle/>
                    <a:p>
                      <a:r>
                        <a:rPr lang="en-IN" dirty="0"/>
                        <a:t>0.7418</a:t>
                      </a:r>
                    </a:p>
                  </a:txBody>
                  <a:tcPr/>
                </a:tc>
                <a:tc>
                  <a:txBody>
                    <a:bodyPr/>
                    <a:lstStyle/>
                    <a:p>
                      <a:r>
                        <a:rPr lang="en-IN" dirty="0"/>
                        <a:t>0.743</a:t>
                      </a:r>
                    </a:p>
                  </a:txBody>
                  <a:tcPr/>
                </a:tc>
                <a:tc>
                  <a:txBody>
                    <a:bodyPr/>
                    <a:lstStyle/>
                    <a:p>
                      <a:r>
                        <a:rPr lang="en-IN" dirty="0"/>
                        <a:t>11.388</a:t>
                      </a:r>
                    </a:p>
                  </a:txBody>
                  <a:tcPr/>
                </a:tc>
                <a:tc>
                  <a:txBody>
                    <a:bodyPr/>
                    <a:lstStyle/>
                    <a:p>
                      <a:r>
                        <a:rPr lang="en-IN" dirty="0"/>
                        <a:t>11.255</a:t>
                      </a:r>
                    </a:p>
                  </a:txBody>
                  <a:tcPr/>
                </a:tc>
                <a:tc>
                  <a:txBody>
                    <a:bodyPr/>
                    <a:lstStyle/>
                    <a:p>
                      <a:r>
                        <a:rPr lang="en-IN" dirty="0"/>
                        <a:t>78.870</a:t>
                      </a:r>
                    </a:p>
                  </a:txBody>
                  <a:tcPr/>
                </a:tc>
                <a:tc>
                  <a:txBody>
                    <a:bodyPr/>
                    <a:lstStyle/>
                    <a:p>
                      <a:r>
                        <a:rPr lang="en-IN" dirty="0"/>
                        <a:t>0.2796</a:t>
                      </a:r>
                    </a:p>
                  </a:txBody>
                  <a:tcPr/>
                </a:tc>
                <a:extLst>
                  <a:ext uri="{0D108BD9-81ED-4DB2-BD59-A6C34878D82A}">
                    <a16:rowId xmlns:a16="http://schemas.microsoft.com/office/drawing/2014/main" val="3932084055"/>
                  </a:ext>
                </a:extLst>
              </a:tr>
              <a:tr h="370840">
                <a:tc>
                  <a:txBody>
                    <a:bodyPr/>
                    <a:lstStyle/>
                    <a:p>
                      <a:r>
                        <a:rPr lang="en-IN" dirty="0"/>
                        <a:t>KNN</a:t>
                      </a:r>
                    </a:p>
                  </a:txBody>
                  <a:tcPr/>
                </a:tc>
                <a:tc>
                  <a:txBody>
                    <a:bodyPr/>
                    <a:lstStyle/>
                    <a:p>
                      <a:r>
                        <a:rPr lang="en-IN" dirty="0"/>
                        <a:t>65.3</a:t>
                      </a:r>
                    </a:p>
                  </a:txBody>
                  <a:tcPr/>
                </a:tc>
                <a:tc>
                  <a:txBody>
                    <a:bodyPr/>
                    <a:lstStyle/>
                    <a:p>
                      <a:r>
                        <a:rPr lang="en-IN" dirty="0"/>
                        <a:t>65.73</a:t>
                      </a:r>
                    </a:p>
                  </a:txBody>
                  <a:tcPr/>
                </a:tc>
                <a:tc>
                  <a:txBody>
                    <a:bodyPr/>
                    <a:lstStyle/>
                    <a:p>
                      <a:r>
                        <a:rPr lang="en-IN" dirty="0"/>
                        <a:t>0.7760</a:t>
                      </a:r>
                    </a:p>
                  </a:txBody>
                  <a:tcPr/>
                </a:tc>
                <a:tc>
                  <a:txBody>
                    <a:bodyPr/>
                    <a:lstStyle/>
                    <a:p>
                      <a:r>
                        <a:rPr lang="en-IN" dirty="0"/>
                        <a:t>0.6969</a:t>
                      </a:r>
                    </a:p>
                  </a:txBody>
                  <a:tcPr/>
                </a:tc>
                <a:tc>
                  <a:txBody>
                    <a:bodyPr/>
                    <a:lstStyle/>
                    <a:p>
                      <a:r>
                        <a:rPr lang="en-IN" dirty="0"/>
                        <a:t>10.470</a:t>
                      </a:r>
                    </a:p>
                  </a:txBody>
                  <a:tcPr/>
                </a:tc>
                <a:tc>
                  <a:txBody>
                    <a:bodyPr/>
                    <a:lstStyle/>
                    <a:p>
                      <a:r>
                        <a:rPr lang="en-IN" dirty="0"/>
                        <a:t>12.351</a:t>
                      </a:r>
                    </a:p>
                  </a:txBody>
                  <a:tcPr/>
                </a:tc>
                <a:tc>
                  <a:txBody>
                    <a:bodyPr/>
                    <a:lstStyle/>
                    <a:p>
                      <a:r>
                        <a:rPr lang="en-IN" dirty="0"/>
                        <a:t>78.870</a:t>
                      </a:r>
                    </a:p>
                  </a:txBody>
                  <a:tcPr/>
                </a:tc>
                <a:tc>
                  <a:txBody>
                    <a:bodyPr/>
                    <a:lstStyle/>
                    <a:p>
                      <a:r>
                        <a:rPr lang="en-IN" dirty="0"/>
                        <a:t>0.2796</a:t>
                      </a:r>
                    </a:p>
                  </a:txBody>
                  <a:tcPr/>
                </a:tc>
                <a:extLst>
                  <a:ext uri="{0D108BD9-81ED-4DB2-BD59-A6C34878D82A}">
                    <a16:rowId xmlns:a16="http://schemas.microsoft.com/office/drawing/2014/main" val="2075172475"/>
                  </a:ext>
                </a:extLst>
              </a:tr>
              <a:tr h="370840">
                <a:tc>
                  <a:txBody>
                    <a:bodyPr/>
                    <a:lstStyle/>
                    <a:p>
                      <a:r>
                        <a:rPr lang="en-IN" dirty="0"/>
                        <a:t>Decision Tree</a:t>
                      </a:r>
                    </a:p>
                  </a:txBody>
                  <a:tcPr/>
                </a:tc>
                <a:tc>
                  <a:txBody>
                    <a:bodyPr/>
                    <a:lstStyle/>
                    <a:p>
                      <a:r>
                        <a:rPr lang="en-IN" dirty="0"/>
                        <a:t>66</a:t>
                      </a:r>
                    </a:p>
                  </a:txBody>
                  <a:tcPr/>
                </a:tc>
                <a:tc>
                  <a:txBody>
                    <a:bodyPr/>
                    <a:lstStyle/>
                    <a:p>
                      <a:r>
                        <a:rPr lang="en-IN" dirty="0"/>
                        <a:t>66.44</a:t>
                      </a:r>
                    </a:p>
                  </a:txBody>
                  <a:tcPr/>
                </a:tc>
                <a:tc>
                  <a:txBody>
                    <a:bodyPr/>
                    <a:lstStyle/>
                    <a:p>
                      <a:r>
                        <a:rPr lang="en-IN" dirty="0"/>
                        <a:t>0.7156</a:t>
                      </a:r>
                    </a:p>
                  </a:txBody>
                  <a:tcPr/>
                </a:tc>
                <a:tc>
                  <a:txBody>
                    <a:bodyPr/>
                    <a:lstStyle/>
                    <a:p>
                      <a:r>
                        <a:rPr lang="en-IN" dirty="0"/>
                        <a:t>0.71</a:t>
                      </a:r>
                    </a:p>
                  </a:txBody>
                  <a:tcPr/>
                </a:tc>
                <a:tc>
                  <a:txBody>
                    <a:bodyPr/>
                    <a:lstStyle/>
                    <a:p>
                      <a:r>
                        <a:rPr lang="en-IN" dirty="0"/>
                        <a:t>11.961</a:t>
                      </a:r>
                    </a:p>
                  </a:txBody>
                  <a:tcPr/>
                </a:tc>
                <a:tc>
                  <a:txBody>
                    <a:bodyPr/>
                    <a:lstStyle/>
                    <a:p>
                      <a:r>
                        <a:rPr lang="en-IN" dirty="0"/>
                        <a:t>12.094</a:t>
                      </a:r>
                    </a:p>
                  </a:txBody>
                  <a:tcPr/>
                </a:tc>
                <a:tc>
                  <a:txBody>
                    <a:bodyPr/>
                    <a:lstStyle/>
                    <a:p>
                      <a:r>
                        <a:rPr lang="en-IN" dirty="0"/>
                        <a:t>78.870</a:t>
                      </a:r>
                    </a:p>
                  </a:txBody>
                  <a:tcPr/>
                </a:tc>
                <a:tc>
                  <a:txBody>
                    <a:bodyPr/>
                    <a:lstStyle/>
                    <a:p>
                      <a:r>
                        <a:rPr lang="en-IN" dirty="0"/>
                        <a:t>0.2796</a:t>
                      </a:r>
                    </a:p>
                  </a:txBody>
                  <a:tcPr/>
                </a:tc>
                <a:extLst>
                  <a:ext uri="{0D108BD9-81ED-4DB2-BD59-A6C34878D82A}">
                    <a16:rowId xmlns:a16="http://schemas.microsoft.com/office/drawing/2014/main" val="2540190683"/>
                  </a:ext>
                </a:extLst>
              </a:tr>
              <a:tr h="397534">
                <a:tc>
                  <a:txBody>
                    <a:bodyPr/>
                    <a:lstStyle/>
                    <a:p>
                      <a:r>
                        <a:rPr lang="en-IN" dirty="0"/>
                        <a:t>Random Forest</a:t>
                      </a:r>
                    </a:p>
                  </a:txBody>
                  <a:tcPr/>
                </a:tc>
                <a:tc>
                  <a:txBody>
                    <a:bodyPr/>
                    <a:lstStyle/>
                    <a:p>
                      <a:r>
                        <a:rPr lang="en-IN" dirty="0"/>
                        <a:t>68.3</a:t>
                      </a:r>
                    </a:p>
                  </a:txBody>
                  <a:tcPr/>
                </a:tc>
                <a:tc>
                  <a:txBody>
                    <a:bodyPr/>
                    <a:lstStyle/>
                    <a:p>
                      <a:r>
                        <a:rPr lang="en-IN" dirty="0"/>
                        <a:t>68.66</a:t>
                      </a:r>
                    </a:p>
                  </a:txBody>
                  <a:tcPr/>
                </a:tc>
                <a:tc>
                  <a:txBody>
                    <a:bodyPr/>
                    <a:lstStyle/>
                    <a:p>
                      <a:r>
                        <a:rPr lang="en-IN" dirty="0"/>
                        <a:t>0.8354</a:t>
                      </a:r>
                    </a:p>
                  </a:txBody>
                  <a:tcPr/>
                </a:tc>
                <a:tc>
                  <a:txBody>
                    <a:bodyPr/>
                    <a:lstStyle/>
                    <a:p>
                      <a:r>
                        <a:rPr lang="en-IN" dirty="0"/>
                        <a:t>0.7446</a:t>
                      </a:r>
                    </a:p>
                  </a:txBody>
                  <a:tcPr/>
                </a:tc>
                <a:tc>
                  <a:txBody>
                    <a:bodyPr/>
                    <a:lstStyle/>
                    <a:p>
                      <a:r>
                        <a:rPr lang="en-IN" dirty="0"/>
                        <a:t>8.7162</a:t>
                      </a:r>
                    </a:p>
                  </a:txBody>
                  <a:tcPr/>
                </a:tc>
                <a:tc>
                  <a:txBody>
                    <a:bodyPr/>
                    <a:lstStyle/>
                    <a:p>
                      <a:r>
                        <a:rPr lang="en-IN" dirty="0"/>
                        <a:t>11.292</a:t>
                      </a:r>
                    </a:p>
                  </a:txBody>
                  <a:tcPr/>
                </a:tc>
                <a:tc>
                  <a:txBody>
                    <a:bodyPr/>
                    <a:lstStyle/>
                    <a:p>
                      <a:r>
                        <a:rPr lang="en-IN" dirty="0"/>
                        <a:t>78.870</a:t>
                      </a:r>
                    </a:p>
                  </a:txBody>
                  <a:tcPr/>
                </a:tc>
                <a:tc>
                  <a:txBody>
                    <a:bodyPr/>
                    <a:lstStyle/>
                    <a:p>
                      <a:r>
                        <a:rPr lang="en-IN" dirty="0"/>
                        <a:t>0.2796</a:t>
                      </a:r>
                    </a:p>
                  </a:txBody>
                  <a:tcPr/>
                </a:tc>
                <a:extLst>
                  <a:ext uri="{0D108BD9-81ED-4DB2-BD59-A6C34878D82A}">
                    <a16:rowId xmlns:a16="http://schemas.microsoft.com/office/drawing/2014/main" val="2408850940"/>
                  </a:ext>
                </a:extLst>
              </a:tr>
            </a:tbl>
          </a:graphicData>
        </a:graphic>
      </p:graphicFrame>
    </p:spTree>
    <p:extLst>
      <p:ext uri="{BB962C8B-B14F-4D97-AF65-F5344CB8AC3E}">
        <p14:creationId xmlns:p14="http://schemas.microsoft.com/office/powerpoint/2010/main" val="847067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95FB8D3-A66C-ED3C-8506-CB446E567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42" y="730344"/>
            <a:ext cx="11098306" cy="51416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4CFFAE-F947-02A1-F73B-F879C0F9F44F}"/>
              </a:ext>
            </a:extLst>
          </p:cNvPr>
          <p:cNvSpPr txBox="1"/>
          <p:nvPr/>
        </p:nvSpPr>
        <p:spPr>
          <a:xfrm>
            <a:off x="4069976" y="322729"/>
            <a:ext cx="3765177" cy="369332"/>
          </a:xfrm>
          <a:prstGeom prst="rect">
            <a:avLst/>
          </a:prstGeom>
          <a:noFill/>
        </p:spPr>
        <p:txBody>
          <a:bodyPr wrap="square" rtlCol="0">
            <a:spAutoFit/>
          </a:bodyPr>
          <a:lstStyle/>
          <a:p>
            <a:pPr algn="ctr"/>
            <a:r>
              <a:rPr lang="en-US" dirty="0"/>
              <a:t>Kaggle Submission </a:t>
            </a:r>
            <a:endParaRPr lang="en-IN" dirty="0"/>
          </a:p>
        </p:txBody>
      </p:sp>
    </p:spTree>
    <p:extLst>
      <p:ext uri="{BB962C8B-B14F-4D97-AF65-F5344CB8AC3E}">
        <p14:creationId xmlns:p14="http://schemas.microsoft.com/office/powerpoint/2010/main" val="75587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582F-EAD5-C4CE-7610-7A61AB13FA11}"/>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7B4379FA-030E-2E79-8FF5-A5E2EB1B8165}"/>
              </a:ext>
            </a:extLst>
          </p:cNvPr>
          <p:cNvSpPr>
            <a:spLocks noGrp="1"/>
          </p:cNvSpPr>
          <p:nvPr>
            <p:ph idx="1"/>
          </p:nvPr>
        </p:nvSpPr>
        <p:spPr/>
        <p:txBody>
          <a:bodyPr>
            <a:normAutofit/>
          </a:bodyPr>
          <a:lstStyle/>
          <a:p>
            <a:pPr>
              <a:buFont typeface="Arial" panose="020B0604020202020204" pitchFamily="34" charset="0"/>
              <a:buChar char="•"/>
            </a:pPr>
            <a:r>
              <a:rPr lang="en-US" dirty="0"/>
              <a:t>  In conclusion, in this phase we mainly focused on Feature Engineering and Hyperparameter Tuning</a:t>
            </a:r>
          </a:p>
          <a:p>
            <a:pPr>
              <a:buFont typeface="Arial" panose="020B0604020202020204" pitchFamily="34" charset="0"/>
              <a:buChar char="•"/>
            </a:pPr>
            <a:r>
              <a:rPr lang="en-US" dirty="0">
                <a:latin typeface="-apple-system"/>
              </a:rPr>
              <a:t>  W</a:t>
            </a:r>
            <a:r>
              <a:rPr lang="en-US" b="0" i="0" dirty="0">
                <a:effectLst/>
                <a:latin typeface="-apple-system"/>
              </a:rPr>
              <a:t>e obtained a solid understanding of the features and selected best parameters for </a:t>
            </a:r>
            <a:r>
              <a:rPr lang="en-US" dirty="0">
                <a:latin typeface="-apple-system"/>
              </a:rPr>
              <a:t>each of the ML models</a:t>
            </a:r>
            <a:r>
              <a:rPr lang="en-US" b="0" i="0" dirty="0">
                <a:effectLst/>
                <a:latin typeface="-apple-system"/>
              </a:rPr>
              <a:t>.</a:t>
            </a:r>
            <a:endParaRPr lang="en-IN" sz="1800" b="0" i="0" u="none" strike="noStrike" baseline="0" dirty="0">
              <a:solidFill>
                <a:srgbClr val="000000"/>
              </a:solidFill>
              <a:latin typeface="Segoe UI" panose="020B0502040204020203" pitchFamily="34" charset="0"/>
            </a:endParaRPr>
          </a:p>
          <a:p>
            <a:pPr>
              <a:buFont typeface="Arial" panose="020B0604020202020204" pitchFamily="34" charset="0"/>
              <a:buChar char="•"/>
            </a:pPr>
            <a:r>
              <a:rPr lang="en-US" dirty="0">
                <a:latin typeface="-apple-system"/>
              </a:rPr>
              <a:t>A</a:t>
            </a:r>
            <a:r>
              <a:rPr lang="en-US" b="0" i="0" u="none" strike="noStrike" baseline="0" dirty="0">
                <a:latin typeface="-apple-system"/>
              </a:rPr>
              <a:t> combination or selection of Logistic Regression, Random Forest, and Decision Trees, as well as the employment of L1 and L2 loss functions measured against accuracy and AUC scores will best prepare a model for the prediction of repayment</a:t>
            </a:r>
            <a:r>
              <a:rPr lang="en-US" sz="1800" b="0" i="0" u="none" strike="noStrike" baseline="0" dirty="0">
                <a:solidFill>
                  <a:srgbClr val="000000"/>
                </a:solidFill>
                <a:latin typeface="Segoe UI" panose="020B0502040204020203" pitchFamily="34" charset="0"/>
              </a:rPr>
              <a:t>. </a:t>
            </a:r>
            <a:endParaRPr lang="en-IN" sz="1800" b="0" i="0" u="none" strike="noStrike" baseline="0" dirty="0">
              <a:solidFill>
                <a:srgbClr val="000000"/>
              </a:solidFill>
              <a:latin typeface="Segoe UI" panose="020B0502040204020203" pitchFamily="34" charset="0"/>
            </a:endParaRPr>
          </a:p>
          <a:p>
            <a:pPr>
              <a:buFont typeface="Arial" panose="020B0604020202020204" pitchFamily="34" charset="0"/>
              <a:buChar char="•"/>
            </a:pPr>
            <a:r>
              <a:rPr lang="en-US" b="0" i="0" u="none" strike="noStrike" baseline="0" dirty="0">
                <a:latin typeface="-apple-system"/>
              </a:rPr>
              <a:t>After feature engineering and </a:t>
            </a:r>
            <a:r>
              <a:rPr lang="en-US" b="0" i="0" u="none" strike="noStrike" baseline="0" dirty="0" err="1">
                <a:latin typeface="-apple-system"/>
              </a:rPr>
              <a:t>traning</a:t>
            </a:r>
            <a:r>
              <a:rPr lang="en-US" b="0" i="0" u="none" strike="noStrike" baseline="0" dirty="0">
                <a:latin typeface="-apple-system"/>
              </a:rPr>
              <a:t> the models on the smaller data set, the Random Forest Classifier algorithm has shown the most promise with AUC score of 0.718.</a:t>
            </a:r>
          </a:p>
          <a:p>
            <a:pPr>
              <a:buFont typeface="Arial" panose="020B0604020202020204" pitchFamily="34" charset="0"/>
              <a:buChar char="•"/>
            </a:pPr>
            <a:r>
              <a:rPr lang="en-US" dirty="0">
                <a:effectLst/>
                <a:latin typeface="-apple-system"/>
              </a:rPr>
              <a:t>Finally, Multi Layer Perceptron model gave a more better accuracy (69%) than other models.</a:t>
            </a:r>
            <a:endParaRPr lang="en-US" b="0" i="0" dirty="0">
              <a:effectLst/>
              <a:latin typeface="-apple-system"/>
            </a:endParaRPr>
          </a:p>
          <a:p>
            <a:pPr>
              <a:buFont typeface="Arial" panose="020B0604020202020204" pitchFamily="34" charset="0"/>
              <a:buChar char="•"/>
            </a:pPr>
            <a:endParaRPr lang="en-US" dirty="0">
              <a:latin typeface="-apple-system"/>
            </a:endParaRP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510717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1AFF1-C289-5FA5-0E08-2E22514EB177}"/>
              </a:ext>
            </a:extLst>
          </p:cNvPr>
          <p:cNvSpPr>
            <a:spLocks noGrp="1"/>
          </p:cNvSpPr>
          <p:nvPr>
            <p:ph type="title"/>
          </p:nvPr>
        </p:nvSpPr>
        <p:spPr/>
        <p:txBody>
          <a:bodyPr/>
          <a:lstStyle/>
          <a:p>
            <a:pPr algn="ctr"/>
            <a:r>
              <a:rPr lang="en-US" dirty="0"/>
              <a:t>Future Scope</a:t>
            </a:r>
            <a:endParaRPr lang="en-IN" dirty="0"/>
          </a:p>
        </p:txBody>
      </p:sp>
      <p:sp>
        <p:nvSpPr>
          <p:cNvPr id="4" name="Text Placeholder 3">
            <a:extLst>
              <a:ext uri="{FF2B5EF4-FFF2-40B4-BE49-F238E27FC236}">
                <a16:creationId xmlns:a16="http://schemas.microsoft.com/office/drawing/2014/main" id="{0E13E3C3-1784-8DE0-96DD-122B5EE64315}"/>
              </a:ext>
            </a:extLst>
          </p:cNvPr>
          <p:cNvSpPr>
            <a:spLocks noGrp="1"/>
          </p:cNvSpPr>
          <p:nvPr>
            <p:ph type="body" sz="half" idx="2"/>
          </p:nvPr>
        </p:nvSpPr>
        <p:spPr/>
        <p:txBody>
          <a:bodyPr/>
          <a:lstStyle/>
          <a:p>
            <a:endParaRPr lang="en-IN"/>
          </a:p>
        </p:txBody>
      </p:sp>
      <p:sp>
        <p:nvSpPr>
          <p:cNvPr id="5" name="Cloud 4">
            <a:extLst>
              <a:ext uri="{FF2B5EF4-FFF2-40B4-BE49-F238E27FC236}">
                <a16:creationId xmlns:a16="http://schemas.microsoft.com/office/drawing/2014/main" id="{B97F3458-A302-6FA5-BB27-7E06B30B3B83}"/>
              </a:ext>
            </a:extLst>
          </p:cNvPr>
          <p:cNvSpPr/>
          <p:nvPr/>
        </p:nvSpPr>
        <p:spPr>
          <a:xfrm>
            <a:off x="3359494" y="365760"/>
            <a:ext cx="5616445" cy="4392706"/>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6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 </a:t>
            </a:r>
          </a:p>
        </p:txBody>
      </p:sp>
      <p:sp>
        <p:nvSpPr>
          <p:cNvPr id="3" name="TextBox 2">
            <a:extLst>
              <a:ext uri="{FF2B5EF4-FFF2-40B4-BE49-F238E27FC236}">
                <a16:creationId xmlns:a16="http://schemas.microsoft.com/office/drawing/2014/main" id="{5F2EF1AE-3050-A2A1-45E6-AA11722E27A3}"/>
              </a:ext>
            </a:extLst>
          </p:cNvPr>
          <p:cNvSpPr txBox="1"/>
          <p:nvPr/>
        </p:nvSpPr>
        <p:spPr>
          <a:xfrm>
            <a:off x="4634753" y="1416424"/>
            <a:ext cx="3065929" cy="2739211"/>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latin typeface="-apple-system"/>
                <a:cs typeface="Roboto Regular"/>
              </a:rPr>
              <a:t>Long short term memory networks could be used to incorporate time series data.</a:t>
            </a:r>
          </a:p>
          <a:p>
            <a:endParaRPr lang="en-US" sz="1400" dirty="0">
              <a:solidFill>
                <a:schemeClr val="bg1"/>
              </a:solidFill>
              <a:latin typeface="-apple-system"/>
              <a:cs typeface="Roboto Regular"/>
            </a:endParaRPr>
          </a:p>
          <a:p>
            <a:pPr marL="285750" indent="-285750">
              <a:buFont typeface="Arial" panose="020B0604020202020204" pitchFamily="34" charset="0"/>
              <a:buChar char="•"/>
            </a:pPr>
            <a:r>
              <a:rPr lang="en-US" sz="1400" dirty="0">
                <a:solidFill>
                  <a:schemeClr val="bg1"/>
                </a:solidFill>
                <a:latin typeface="-apple-system"/>
                <a:cs typeface="Roboto Regular"/>
              </a:rPr>
              <a:t>Advanced techniques like SMOTE could be deployed to handle the class imbalance problems.</a:t>
            </a:r>
          </a:p>
          <a:p>
            <a:endParaRPr lang="en-US" sz="1400" dirty="0">
              <a:solidFill>
                <a:schemeClr val="bg1"/>
              </a:solidFill>
              <a:latin typeface="-apple-system"/>
              <a:cs typeface="Roboto Regular"/>
            </a:endParaRPr>
          </a:p>
          <a:p>
            <a:pPr marL="285750" indent="-285750">
              <a:buFont typeface="Arial" panose="020B0604020202020204" pitchFamily="34" charset="0"/>
              <a:buChar char="•"/>
            </a:pPr>
            <a:r>
              <a:rPr lang="en-US" sz="1400" dirty="0">
                <a:solidFill>
                  <a:schemeClr val="bg1"/>
                </a:solidFill>
                <a:latin typeface="Roboto Regular"/>
                <a:cs typeface="Roboto Regular"/>
              </a:rPr>
              <a:t>Recursive feature selection can be used to reduce the features.</a:t>
            </a:r>
          </a:p>
          <a:p>
            <a:pPr marL="285750" indent="-285750">
              <a:buFont typeface="Arial" panose="020B0604020202020204" pitchFamily="34" charset="0"/>
              <a:buChar char="•"/>
            </a:pPr>
            <a:endParaRPr lang="en-US" sz="1400" dirty="0">
              <a:solidFill>
                <a:srgbClr val="576466"/>
              </a:solidFill>
              <a:latin typeface="-apple-system"/>
              <a:cs typeface="Roboto Regular"/>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016518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FEBB-8370-DF99-53EA-F31889B4C91C}"/>
              </a:ext>
            </a:extLst>
          </p:cNvPr>
          <p:cNvSpPr>
            <a:spLocks noGrp="1"/>
          </p:cNvSpPr>
          <p:nvPr>
            <p:ph type="title"/>
          </p:nvPr>
        </p:nvSpPr>
        <p:spPr/>
        <p:txBody>
          <a:bodyPr/>
          <a:lstStyle/>
          <a:p>
            <a:r>
              <a:rPr lang="en-US" dirty="0">
                <a:solidFill>
                  <a:srgbClr val="FF0000"/>
                </a:solidFill>
              </a:rPr>
              <a:t>Team Photo:</a:t>
            </a:r>
          </a:p>
        </p:txBody>
      </p:sp>
      <p:pic>
        <p:nvPicPr>
          <p:cNvPr id="5" name="Content Placeholder 4">
            <a:extLst>
              <a:ext uri="{FF2B5EF4-FFF2-40B4-BE49-F238E27FC236}">
                <a16:creationId xmlns:a16="http://schemas.microsoft.com/office/drawing/2014/main" id="{4302A72B-9116-5187-2BF8-C7A23F3E8C82}"/>
              </a:ext>
            </a:extLst>
          </p:cNvPr>
          <p:cNvPicPr>
            <a:picLocks noGrp="1" noChangeAspect="1"/>
          </p:cNvPicPr>
          <p:nvPr>
            <p:ph idx="1"/>
          </p:nvPr>
        </p:nvPicPr>
        <p:blipFill>
          <a:blip r:embed="rId2"/>
          <a:stretch>
            <a:fillRect/>
          </a:stretch>
        </p:blipFill>
        <p:spPr>
          <a:xfrm>
            <a:off x="2509062" y="1846263"/>
            <a:ext cx="7234201" cy="4022725"/>
          </a:xfrm>
        </p:spPr>
      </p:pic>
    </p:spTree>
    <p:extLst>
      <p:ext uri="{BB962C8B-B14F-4D97-AF65-F5344CB8AC3E}">
        <p14:creationId xmlns:p14="http://schemas.microsoft.com/office/powerpoint/2010/main" val="343662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3B097-B9F5-AA43-8087-D813A3859FB7}"/>
              </a:ext>
            </a:extLst>
          </p:cNvPr>
          <p:cNvSpPr>
            <a:spLocks noGrp="1"/>
          </p:cNvSpPr>
          <p:nvPr>
            <p:ph type="title"/>
          </p:nvPr>
        </p:nvSpPr>
        <p:spPr/>
        <p:txBody>
          <a:bodyPr/>
          <a:lstStyle/>
          <a:p>
            <a:r>
              <a:rPr lang="en-US" dirty="0">
                <a:solidFill>
                  <a:srgbClr val="FF0000"/>
                </a:solidFill>
              </a:rPr>
              <a:t>Content:</a:t>
            </a:r>
          </a:p>
        </p:txBody>
      </p:sp>
      <p:sp>
        <p:nvSpPr>
          <p:cNvPr id="3" name="Content Placeholder 2">
            <a:extLst>
              <a:ext uri="{FF2B5EF4-FFF2-40B4-BE49-F238E27FC236}">
                <a16:creationId xmlns:a16="http://schemas.microsoft.com/office/drawing/2014/main" id="{DCFC628F-CB5C-996E-EB0B-4D8815D20461}"/>
              </a:ext>
            </a:extLst>
          </p:cNvPr>
          <p:cNvSpPr>
            <a:spLocks noGrp="1"/>
          </p:cNvSpPr>
          <p:nvPr>
            <p:ph idx="1"/>
          </p:nvPr>
        </p:nvSpPr>
        <p:spPr/>
        <p:txBody>
          <a:bodyPr/>
          <a:lstStyle/>
          <a:p>
            <a:pPr>
              <a:buFont typeface="Arial" panose="020B0604020202020204" pitchFamily="34" charset="0"/>
              <a:buChar char="•"/>
            </a:pPr>
            <a:r>
              <a:rPr lang="en-US" dirty="0"/>
              <a:t>  Introduction</a:t>
            </a:r>
          </a:p>
          <a:p>
            <a:pPr>
              <a:buFont typeface="Arial" panose="020B0604020202020204" pitchFamily="34" charset="0"/>
              <a:buChar char="•"/>
            </a:pPr>
            <a:r>
              <a:rPr lang="en-US" dirty="0"/>
              <a:t> Visual EDA</a:t>
            </a:r>
          </a:p>
          <a:p>
            <a:pPr>
              <a:buFont typeface="Arial" panose="020B0604020202020204" pitchFamily="34" charset="0"/>
              <a:buChar char="•"/>
            </a:pPr>
            <a:r>
              <a:rPr lang="en-US" dirty="0"/>
              <a:t>Feature Engineering and Top Features</a:t>
            </a:r>
          </a:p>
          <a:p>
            <a:pPr>
              <a:buFont typeface="Arial" panose="020B0604020202020204" pitchFamily="34" charset="0"/>
              <a:buChar char="•"/>
            </a:pPr>
            <a:r>
              <a:rPr lang="en-US" dirty="0"/>
              <a:t> Overview of pipelines</a:t>
            </a:r>
          </a:p>
          <a:p>
            <a:pPr>
              <a:buFont typeface="Arial" panose="020B0604020202020204" pitchFamily="34" charset="0"/>
              <a:buChar char="•"/>
            </a:pPr>
            <a:r>
              <a:rPr lang="en-US" dirty="0"/>
              <a:t> Discussion of Results</a:t>
            </a:r>
          </a:p>
          <a:p>
            <a:pPr>
              <a:buFont typeface="Arial" panose="020B0604020202020204" pitchFamily="34" charset="0"/>
              <a:buChar char="•"/>
            </a:pPr>
            <a:r>
              <a:rPr lang="en-US" dirty="0"/>
              <a:t> Conclusion </a:t>
            </a:r>
          </a:p>
          <a:p>
            <a:pPr>
              <a:buFont typeface="Arial" panose="020B0604020202020204" pitchFamily="34" charset="0"/>
              <a:buChar char="•"/>
            </a:pPr>
            <a:r>
              <a:rPr lang="en-US" dirty="0"/>
              <a:t>Next Steps</a:t>
            </a:r>
          </a:p>
        </p:txBody>
      </p:sp>
    </p:spTree>
    <p:extLst>
      <p:ext uri="{BB962C8B-B14F-4D97-AF65-F5344CB8AC3E}">
        <p14:creationId xmlns:p14="http://schemas.microsoft.com/office/powerpoint/2010/main" val="166755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19A1-F18B-413A-E320-4B87F8AC4781}"/>
              </a:ext>
            </a:extLst>
          </p:cNvPr>
          <p:cNvSpPr>
            <a:spLocks noGrp="1"/>
          </p:cNvSpPr>
          <p:nvPr>
            <p:ph type="title"/>
          </p:nvPr>
        </p:nvSpPr>
        <p:spPr/>
        <p:txBody>
          <a:bodyPr/>
          <a:lstStyle/>
          <a:p>
            <a:r>
              <a:rPr lang="en-IN" dirty="0">
                <a:solidFill>
                  <a:srgbClr val="FF0000"/>
                </a:solidFill>
              </a:rPr>
              <a:t>Introduction:</a:t>
            </a:r>
          </a:p>
        </p:txBody>
      </p:sp>
      <p:sp>
        <p:nvSpPr>
          <p:cNvPr id="3" name="Content Placeholder 2">
            <a:extLst>
              <a:ext uri="{FF2B5EF4-FFF2-40B4-BE49-F238E27FC236}">
                <a16:creationId xmlns:a16="http://schemas.microsoft.com/office/drawing/2014/main" id="{1D67A914-9E36-945D-7EAD-28457452D0AF}"/>
              </a:ext>
            </a:extLst>
          </p:cNvPr>
          <p:cNvSpPr>
            <a:spLocks noGrp="1"/>
          </p:cNvSpPr>
          <p:nvPr>
            <p:ph idx="1"/>
          </p:nvPr>
        </p:nvSpPr>
        <p:spPr/>
        <p:txBody>
          <a:bodyPr>
            <a:normAutofit/>
          </a:bodyPr>
          <a:lstStyle/>
          <a:p>
            <a:pPr eaLnBrk="1" hangingPunct="1"/>
            <a:r>
              <a:rPr lang="en-US" sz="1900" b="0" i="0" dirty="0">
                <a:solidFill>
                  <a:schemeClr val="tx1"/>
                </a:solidFill>
                <a:effectLst/>
                <a:latin typeface="Söhne"/>
              </a:rPr>
              <a:t>This project involves providing information and assistance related to Home Credit Default Risk. The main goal is to predict whether loan applicants will successfully repay the loan or not. </a:t>
            </a:r>
          </a:p>
          <a:p>
            <a:pPr eaLnBrk="1" hangingPunct="1"/>
            <a:r>
              <a:rPr lang="en-US" sz="1900" dirty="0">
                <a:solidFill>
                  <a:schemeClr val="tx1"/>
                </a:solidFill>
                <a:latin typeface="Söhne"/>
                <a:cs typeface="Roboto Light"/>
              </a:rPr>
              <a:t>Many people struggle to get loans due to insufficient or non-existent credit histories.  </a:t>
            </a:r>
          </a:p>
          <a:p>
            <a:pPr eaLnBrk="1" hangingPunct="1"/>
            <a:r>
              <a:rPr lang="en-US" sz="1900" dirty="0">
                <a:solidFill>
                  <a:schemeClr val="tx1"/>
                </a:solidFill>
                <a:latin typeface="Söhne"/>
                <a:cs typeface="Roboto Regular"/>
              </a:rPr>
              <a:t>This population is often taken advantage by untrustworthy lenders. Home credit tries to include the unbanked population to support their economic needs. </a:t>
            </a:r>
          </a:p>
          <a:p>
            <a:pPr eaLnBrk="1" hangingPunct="1"/>
            <a:r>
              <a:rPr lang="en-US" sz="1900" dirty="0">
                <a:solidFill>
                  <a:schemeClr val="tx1"/>
                </a:solidFill>
                <a:latin typeface="Söhne"/>
                <a:cs typeface="Roboto Regular"/>
              </a:rPr>
              <a:t>We can provide guidance on credit risk assessment, factors influencing default risk, and strategies to mitigate such risks.</a:t>
            </a:r>
          </a:p>
          <a:p>
            <a:pPr eaLnBrk="1" hangingPunct="1"/>
            <a:endParaRPr lang="en-US" sz="1900" dirty="0">
              <a:solidFill>
                <a:schemeClr val="tx1"/>
              </a:solidFill>
              <a:latin typeface="Söhne"/>
              <a:cs typeface="Roboto Regular"/>
            </a:endParaRPr>
          </a:p>
          <a:p>
            <a:pPr marL="0" indent="0">
              <a:buNone/>
            </a:pPr>
            <a:endParaRPr lang="en-US" b="0" i="0" dirty="0">
              <a:solidFill>
                <a:srgbClr val="0F0F0F"/>
              </a:solidFill>
              <a:effectLst/>
              <a:latin typeface="Söhne"/>
            </a:endParaRPr>
          </a:p>
          <a:p>
            <a:endParaRPr lang="en-US" dirty="0">
              <a:solidFill>
                <a:srgbClr val="0F0F0F"/>
              </a:solidFill>
              <a:latin typeface="Söhne"/>
            </a:endParaRPr>
          </a:p>
          <a:p>
            <a:endParaRPr lang="en-US" b="0" i="0" dirty="0">
              <a:solidFill>
                <a:srgbClr val="0F0F0F"/>
              </a:solidFill>
              <a:effectLst/>
              <a:latin typeface="Söhne"/>
            </a:endParaRPr>
          </a:p>
        </p:txBody>
      </p:sp>
    </p:spTree>
    <p:extLst>
      <p:ext uri="{BB962C8B-B14F-4D97-AF65-F5344CB8AC3E}">
        <p14:creationId xmlns:p14="http://schemas.microsoft.com/office/powerpoint/2010/main" val="1363090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CB3B-9BE5-9B69-A5B7-27F9BC93D2C7}"/>
              </a:ext>
            </a:extLst>
          </p:cNvPr>
          <p:cNvSpPr>
            <a:spLocks noGrp="1"/>
          </p:cNvSpPr>
          <p:nvPr>
            <p:ph type="title"/>
          </p:nvPr>
        </p:nvSpPr>
        <p:spPr/>
        <p:txBody>
          <a:bodyPr/>
          <a:lstStyle/>
          <a:p>
            <a:r>
              <a:rPr lang="en-IN" dirty="0">
                <a:solidFill>
                  <a:srgbClr val="FF0000"/>
                </a:solidFill>
              </a:rPr>
              <a:t>Collecting dataset:</a:t>
            </a:r>
          </a:p>
        </p:txBody>
      </p:sp>
      <p:sp>
        <p:nvSpPr>
          <p:cNvPr id="3" name="Content Placeholder 2">
            <a:extLst>
              <a:ext uri="{FF2B5EF4-FFF2-40B4-BE49-F238E27FC236}">
                <a16:creationId xmlns:a16="http://schemas.microsoft.com/office/drawing/2014/main" id="{4228B53D-C440-66FF-CE16-6394E6B29E80}"/>
              </a:ext>
            </a:extLst>
          </p:cNvPr>
          <p:cNvSpPr>
            <a:spLocks noGrp="1"/>
          </p:cNvSpPr>
          <p:nvPr>
            <p:ph sz="half" idx="1"/>
          </p:nvPr>
        </p:nvSpPr>
        <p:spPr/>
        <p:txBody>
          <a:bodyPr>
            <a:normAutofit/>
          </a:bodyPr>
          <a:lstStyle/>
          <a:p>
            <a:pPr algn="l"/>
            <a:r>
              <a:rPr lang="en-US" b="0" i="0" dirty="0">
                <a:solidFill>
                  <a:srgbClr val="212121"/>
                </a:solidFill>
                <a:effectLst/>
                <a:latin typeface="Roboto" panose="02000000000000000000" pitchFamily="2" charset="0"/>
              </a:rPr>
              <a:t>There are 7 different sources of data:</a:t>
            </a:r>
          </a:p>
          <a:p>
            <a:pPr>
              <a:buFont typeface="Wingdings" panose="05000000000000000000" pitchFamily="2" charset="2"/>
              <a:buChar char="§"/>
            </a:pPr>
            <a:r>
              <a:rPr lang="en-US" b="1" i="0" dirty="0" err="1">
                <a:solidFill>
                  <a:srgbClr val="212121"/>
                </a:solidFill>
                <a:effectLst/>
                <a:latin typeface="Roboto" panose="02000000000000000000" pitchFamily="2" charset="0"/>
              </a:rPr>
              <a:t>application_train</a:t>
            </a:r>
            <a:r>
              <a:rPr lang="en-US" b="1" i="0" dirty="0">
                <a:solidFill>
                  <a:srgbClr val="212121"/>
                </a:solidFill>
                <a:effectLst/>
                <a:latin typeface="Roboto" panose="02000000000000000000" pitchFamily="2" charset="0"/>
              </a:rPr>
              <a:t>/</a:t>
            </a:r>
            <a:r>
              <a:rPr lang="en-US" b="1" i="0" dirty="0" err="1">
                <a:solidFill>
                  <a:srgbClr val="212121"/>
                </a:solidFill>
                <a:effectLst/>
                <a:latin typeface="Roboto" panose="02000000000000000000" pitchFamily="2" charset="0"/>
              </a:rPr>
              <a:t>application_test</a:t>
            </a:r>
            <a:r>
              <a:rPr lang="en-US" b="1" i="0" dirty="0">
                <a:solidFill>
                  <a:srgbClr val="212121"/>
                </a:solidFill>
                <a:effectLst/>
                <a:latin typeface="Roboto" panose="02000000000000000000" pitchFamily="2" charset="0"/>
              </a:rPr>
              <a:t> (307k rows, and 48k rows):</a:t>
            </a:r>
            <a:r>
              <a:rPr lang="en-US" b="0" i="0" dirty="0">
                <a:solidFill>
                  <a:srgbClr val="212121"/>
                </a:solidFill>
                <a:effectLst/>
                <a:latin typeface="Roboto" panose="02000000000000000000" pitchFamily="2" charset="0"/>
              </a:rPr>
              <a:t> </a:t>
            </a:r>
          </a:p>
          <a:p>
            <a:pPr>
              <a:buFont typeface="Wingdings" panose="05000000000000000000" pitchFamily="2" charset="2"/>
              <a:buChar char="§"/>
            </a:pPr>
            <a:r>
              <a:rPr lang="en-US" b="1" i="0" dirty="0">
                <a:solidFill>
                  <a:srgbClr val="212121"/>
                </a:solidFill>
                <a:effectLst/>
                <a:latin typeface="Roboto" panose="02000000000000000000" pitchFamily="2" charset="0"/>
              </a:rPr>
              <a:t>bureau (1.7 Million rows):</a:t>
            </a:r>
          </a:p>
          <a:p>
            <a:pPr>
              <a:buFont typeface="Wingdings" panose="05000000000000000000" pitchFamily="2" charset="2"/>
              <a:buChar char="§"/>
            </a:pPr>
            <a:r>
              <a:rPr lang="en-US" b="1" i="0" dirty="0" err="1">
                <a:solidFill>
                  <a:srgbClr val="212121"/>
                </a:solidFill>
                <a:effectLst/>
                <a:latin typeface="Roboto" panose="02000000000000000000" pitchFamily="2" charset="0"/>
              </a:rPr>
              <a:t>bureau_balance</a:t>
            </a:r>
            <a:r>
              <a:rPr lang="en-US" b="1" i="0" dirty="0">
                <a:solidFill>
                  <a:srgbClr val="212121"/>
                </a:solidFill>
                <a:effectLst/>
                <a:latin typeface="Roboto" panose="02000000000000000000" pitchFamily="2" charset="0"/>
              </a:rPr>
              <a:t> (27 Million rows):</a:t>
            </a:r>
          </a:p>
          <a:p>
            <a:pPr>
              <a:buFont typeface="Wingdings" panose="05000000000000000000" pitchFamily="2" charset="2"/>
              <a:buChar char="§"/>
            </a:pPr>
            <a:r>
              <a:rPr lang="en-US" b="1" i="0" dirty="0" err="1">
                <a:solidFill>
                  <a:srgbClr val="212121"/>
                </a:solidFill>
                <a:effectLst/>
                <a:latin typeface="Roboto" panose="02000000000000000000" pitchFamily="2" charset="0"/>
              </a:rPr>
              <a:t>previous_application</a:t>
            </a:r>
            <a:r>
              <a:rPr lang="en-US" b="1" i="0" dirty="0">
                <a:solidFill>
                  <a:srgbClr val="212121"/>
                </a:solidFill>
                <a:effectLst/>
                <a:latin typeface="Roboto" panose="02000000000000000000" pitchFamily="2" charset="0"/>
              </a:rPr>
              <a:t> (1.6 Million rows):</a:t>
            </a:r>
            <a:r>
              <a:rPr lang="en-US" b="0" i="0" dirty="0">
                <a:solidFill>
                  <a:srgbClr val="212121"/>
                </a:solidFill>
                <a:effectLst/>
                <a:latin typeface="Roboto" panose="02000000000000000000" pitchFamily="2" charset="0"/>
              </a:rPr>
              <a:t> </a:t>
            </a:r>
          </a:p>
          <a:p>
            <a:pPr>
              <a:buFont typeface="Wingdings" panose="05000000000000000000" pitchFamily="2" charset="2"/>
              <a:buChar char="§"/>
            </a:pPr>
            <a:r>
              <a:rPr lang="en-US" b="1" i="0" dirty="0">
                <a:solidFill>
                  <a:srgbClr val="212121"/>
                </a:solidFill>
                <a:effectLst/>
                <a:latin typeface="Roboto" panose="02000000000000000000" pitchFamily="2" charset="0"/>
              </a:rPr>
              <a:t>POS_CASH_BALANCE (10 Million rows):</a:t>
            </a:r>
            <a:r>
              <a:rPr lang="en-US" b="0" i="0" dirty="0">
                <a:solidFill>
                  <a:srgbClr val="212121"/>
                </a:solidFill>
                <a:effectLst/>
                <a:latin typeface="Roboto" panose="02000000000000000000" pitchFamily="2" charset="0"/>
              </a:rPr>
              <a:t> </a:t>
            </a:r>
          </a:p>
          <a:p>
            <a:pPr>
              <a:buFont typeface="Wingdings" panose="05000000000000000000" pitchFamily="2" charset="2"/>
              <a:buChar char="§"/>
            </a:pPr>
            <a:r>
              <a:rPr lang="en-US" b="1" i="0" dirty="0" err="1">
                <a:solidFill>
                  <a:srgbClr val="212121"/>
                </a:solidFill>
                <a:effectLst/>
                <a:latin typeface="Roboto" panose="02000000000000000000" pitchFamily="2" charset="0"/>
              </a:rPr>
              <a:t>credit_card_balance</a:t>
            </a:r>
            <a:r>
              <a:rPr lang="en-US" b="0" i="0" dirty="0">
                <a:solidFill>
                  <a:srgbClr val="212121"/>
                </a:solidFill>
                <a:effectLst/>
                <a:latin typeface="Roboto" panose="02000000000000000000" pitchFamily="2" charset="0"/>
              </a:rPr>
              <a:t>: </a:t>
            </a:r>
            <a:r>
              <a:rPr lang="en-US" b="1" i="0" dirty="0" err="1">
                <a:solidFill>
                  <a:srgbClr val="212121"/>
                </a:solidFill>
                <a:effectLst/>
                <a:latin typeface="Roboto" panose="02000000000000000000" pitchFamily="2" charset="0"/>
              </a:rPr>
              <a:t>installments_payment</a:t>
            </a:r>
            <a:r>
              <a:rPr lang="en-US" b="1" i="0" dirty="0">
                <a:solidFill>
                  <a:srgbClr val="212121"/>
                </a:solidFill>
                <a:effectLst/>
                <a:latin typeface="Roboto" panose="02000000000000000000" pitchFamily="2" charset="0"/>
              </a:rPr>
              <a:t> (13.6 Million rows):</a:t>
            </a:r>
            <a:endParaRPr lang="en-IN" dirty="0"/>
          </a:p>
        </p:txBody>
      </p:sp>
      <p:pic>
        <p:nvPicPr>
          <p:cNvPr id="6" name="Content Placeholder 5">
            <a:extLst>
              <a:ext uri="{FF2B5EF4-FFF2-40B4-BE49-F238E27FC236}">
                <a16:creationId xmlns:a16="http://schemas.microsoft.com/office/drawing/2014/main" id="{B3275BE0-79BD-6772-A769-A222B1EFDBAA}"/>
              </a:ext>
            </a:extLst>
          </p:cNvPr>
          <p:cNvPicPr>
            <a:picLocks noGrp="1" noChangeAspect="1"/>
          </p:cNvPicPr>
          <p:nvPr>
            <p:ph sz="half" idx="2"/>
          </p:nvPr>
        </p:nvPicPr>
        <p:blipFill>
          <a:blip r:embed="rId2"/>
          <a:stretch>
            <a:fillRect/>
          </a:stretch>
        </p:blipFill>
        <p:spPr>
          <a:xfrm>
            <a:off x="6218238" y="1972235"/>
            <a:ext cx="4937125" cy="3464779"/>
          </a:xfrm>
        </p:spPr>
      </p:pic>
    </p:spTree>
    <p:extLst>
      <p:ext uri="{BB962C8B-B14F-4D97-AF65-F5344CB8AC3E}">
        <p14:creationId xmlns:p14="http://schemas.microsoft.com/office/powerpoint/2010/main" val="153480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A09E3-DBB8-B471-3468-F2D99A6348B9}"/>
              </a:ext>
            </a:extLst>
          </p:cNvPr>
          <p:cNvSpPr>
            <a:spLocks noGrp="1"/>
          </p:cNvSpPr>
          <p:nvPr>
            <p:ph type="title"/>
          </p:nvPr>
        </p:nvSpPr>
        <p:spPr/>
        <p:txBody>
          <a:bodyPr>
            <a:normAutofit/>
          </a:bodyPr>
          <a:lstStyle/>
          <a:p>
            <a:r>
              <a:rPr lang="en-IN" sz="4400" dirty="0">
                <a:solidFill>
                  <a:srgbClr val="FF0000"/>
                </a:solidFill>
              </a:rPr>
              <a:t>VISUAL EDA: </a:t>
            </a:r>
          </a:p>
        </p:txBody>
      </p:sp>
      <p:sp>
        <p:nvSpPr>
          <p:cNvPr id="3" name="Text Placeholder 2">
            <a:extLst>
              <a:ext uri="{FF2B5EF4-FFF2-40B4-BE49-F238E27FC236}">
                <a16:creationId xmlns:a16="http://schemas.microsoft.com/office/drawing/2014/main" id="{5BC6E0F0-6468-3399-B3D6-45A64AFB6986}"/>
              </a:ext>
            </a:extLst>
          </p:cNvPr>
          <p:cNvSpPr>
            <a:spLocks noGrp="1"/>
          </p:cNvSpPr>
          <p:nvPr>
            <p:ph type="body" idx="1"/>
          </p:nvPr>
        </p:nvSpPr>
        <p:spPr/>
        <p:txBody>
          <a:bodyPr>
            <a:normAutofit/>
          </a:bodyPr>
          <a:lstStyle/>
          <a:p>
            <a:r>
              <a:rPr lang="en-US" sz="1800" b="0" i="0" dirty="0">
                <a:solidFill>
                  <a:srgbClr val="1F2328"/>
                </a:solidFill>
                <a:effectLst/>
                <a:latin typeface="-apple-system"/>
              </a:rPr>
              <a:t>Distribution of key columns:</a:t>
            </a:r>
            <a:endParaRPr lang="en-IN" sz="1800" dirty="0"/>
          </a:p>
        </p:txBody>
      </p:sp>
      <p:sp>
        <p:nvSpPr>
          <p:cNvPr id="5" name="Text Placeholder 4">
            <a:extLst>
              <a:ext uri="{FF2B5EF4-FFF2-40B4-BE49-F238E27FC236}">
                <a16:creationId xmlns:a16="http://schemas.microsoft.com/office/drawing/2014/main" id="{56BE9872-1008-342F-38A8-3A57867610BC}"/>
              </a:ext>
            </a:extLst>
          </p:cNvPr>
          <p:cNvSpPr>
            <a:spLocks noGrp="1"/>
          </p:cNvSpPr>
          <p:nvPr>
            <p:ph type="body" sz="quarter" idx="3"/>
          </p:nvPr>
        </p:nvSpPr>
        <p:spPr/>
        <p:txBody>
          <a:bodyPr>
            <a:normAutofit/>
          </a:bodyPr>
          <a:lstStyle/>
          <a:p>
            <a:r>
              <a:rPr lang="en-US" sz="1800" dirty="0">
                <a:solidFill>
                  <a:srgbClr val="1F2328"/>
                </a:solidFill>
                <a:latin typeface="-apple-system"/>
              </a:rPr>
              <a:t>Plot of monthly balance changes for each credit :</a:t>
            </a:r>
            <a:r>
              <a:rPr lang="en-US" sz="1800" b="0" i="0" dirty="0">
                <a:solidFill>
                  <a:srgbClr val="1F2328"/>
                </a:solidFill>
                <a:effectLst/>
                <a:latin typeface="-apple-system"/>
              </a:rPr>
              <a:t> </a:t>
            </a:r>
            <a:endParaRPr lang="en-IN" sz="1800" dirty="0"/>
          </a:p>
        </p:txBody>
      </p:sp>
      <p:pic>
        <p:nvPicPr>
          <p:cNvPr id="9" name="Content Placeholder 8">
            <a:extLst>
              <a:ext uri="{FF2B5EF4-FFF2-40B4-BE49-F238E27FC236}">
                <a16:creationId xmlns:a16="http://schemas.microsoft.com/office/drawing/2014/main" id="{721CE78B-46F8-EBF7-891D-6A34C555FD03}"/>
              </a:ext>
            </a:extLst>
          </p:cNvPr>
          <p:cNvPicPr>
            <a:picLocks noGrp="1" noChangeAspect="1"/>
          </p:cNvPicPr>
          <p:nvPr>
            <p:ph sz="half" idx="2"/>
          </p:nvPr>
        </p:nvPicPr>
        <p:blipFill>
          <a:blip r:embed="rId2"/>
          <a:stretch>
            <a:fillRect/>
          </a:stretch>
        </p:blipFill>
        <p:spPr>
          <a:xfrm>
            <a:off x="251928" y="2507560"/>
            <a:ext cx="5783748" cy="3078955"/>
          </a:xfrm>
        </p:spPr>
      </p:pic>
      <p:pic>
        <p:nvPicPr>
          <p:cNvPr id="13" name="Content Placeholder 12">
            <a:extLst>
              <a:ext uri="{FF2B5EF4-FFF2-40B4-BE49-F238E27FC236}">
                <a16:creationId xmlns:a16="http://schemas.microsoft.com/office/drawing/2014/main" id="{F6C88892-D1E6-F19B-E160-2C1E91E151B6}"/>
              </a:ext>
            </a:extLst>
          </p:cNvPr>
          <p:cNvPicPr>
            <a:picLocks noGrp="1" noChangeAspect="1"/>
          </p:cNvPicPr>
          <p:nvPr>
            <p:ph sz="quarter" idx="4"/>
          </p:nvPr>
        </p:nvPicPr>
        <p:blipFill>
          <a:blip r:embed="rId3"/>
          <a:stretch>
            <a:fillRect/>
          </a:stretch>
        </p:blipFill>
        <p:spPr>
          <a:xfrm>
            <a:off x="6218238" y="2691026"/>
            <a:ext cx="5488068" cy="2873414"/>
          </a:xfrm>
          <a:prstGeom prst="rect">
            <a:avLst/>
          </a:prstGeom>
        </p:spPr>
      </p:pic>
    </p:spTree>
    <p:extLst>
      <p:ext uri="{BB962C8B-B14F-4D97-AF65-F5344CB8AC3E}">
        <p14:creationId xmlns:p14="http://schemas.microsoft.com/office/powerpoint/2010/main" val="73886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806B-4B07-6A57-86D2-344FFFB2472C}"/>
              </a:ext>
            </a:extLst>
          </p:cNvPr>
          <p:cNvSpPr>
            <a:spLocks noGrp="1"/>
          </p:cNvSpPr>
          <p:nvPr>
            <p:ph type="title"/>
          </p:nvPr>
        </p:nvSpPr>
        <p:spPr/>
        <p:txBody>
          <a:bodyPr/>
          <a:lstStyle/>
          <a:p>
            <a:r>
              <a:rPr lang="en-US" dirty="0"/>
              <a:t>Feature Engineering and Top Features</a:t>
            </a:r>
            <a:endParaRPr lang="en-IN" dirty="0"/>
          </a:p>
        </p:txBody>
      </p:sp>
      <p:sp>
        <p:nvSpPr>
          <p:cNvPr id="3" name="Content Placeholder 2">
            <a:extLst>
              <a:ext uri="{FF2B5EF4-FFF2-40B4-BE49-F238E27FC236}">
                <a16:creationId xmlns:a16="http://schemas.microsoft.com/office/drawing/2014/main" id="{28D8FCD0-7900-00F0-A5D8-77A7F296F0E6}"/>
              </a:ext>
            </a:extLst>
          </p:cNvPr>
          <p:cNvSpPr>
            <a:spLocks noGrp="1"/>
          </p:cNvSpPr>
          <p:nvPr>
            <p:ph idx="1"/>
          </p:nvPr>
        </p:nvSpPr>
        <p:spPr/>
        <p:txBody>
          <a:bodyPr>
            <a:normAutofit/>
          </a:bodyPr>
          <a:lstStyle/>
          <a:p>
            <a:pPr algn="l"/>
            <a:r>
              <a:rPr lang="en-IN" sz="1400" b="0" i="0" dirty="0">
                <a:solidFill>
                  <a:schemeClr val="tx1"/>
                </a:solidFill>
                <a:effectLst/>
                <a:latin typeface="-apple-system"/>
              </a:rPr>
              <a:t>We added new features such as </a:t>
            </a:r>
            <a:r>
              <a:rPr lang="en-IN" sz="1400" b="0" i="0" dirty="0" err="1">
                <a:solidFill>
                  <a:schemeClr val="tx1"/>
                </a:solidFill>
                <a:effectLst/>
                <a:latin typeface="-apple-system"/>
              </a:rPr>
              <a:t>approved_credit_ratio</a:t>
            </a:r>
            <a:r>
              <a:rPr lang="en-IN" sz="1400" b="0" i="0" dirty="0">
                <a:solidFill>
                  <a:schemeClr val="tx1"/>
                </a:solidFill>
                <a:effectLst/>
                <a:latin typeface="-apple-system"/>
              </a:rPr>
              <a:t>, </a:t>
            </a:r>
            <a:r>
              <a:rPr lang="en-IN" sz="1400" b="0" i="0" dirty="0" err="1">
                <a:solidFill>
                  <a:schemeClr val="tx1"/>
                </a:solidFill>
                <a:effectLst/>
                <a:latin typeface="-apple-system"/>
              </a:rPr>
              <a:t>AMT_ANNUITY_credit_ratio</a:t>
            </a:r>
            <a:r>
              <a:rPr lang="en-IN" sz="1400" b="0" i="0" dirty="0">
                <a:solidFill>
                  <a:schemeClr val="tx1"/>
                </a:solidFill>
                <a:effectLst/>
                <a:latin typeface="-apple-system"/>
              </a:rPr>
              <a:t>, </a:t>
            </a:r>
            <a:r>
              <a:rPr lang="en-IN" sz="1400" b="0" i="0" dirty="0" err="1">
                <a:solidFill>
                  <a:schemeClr val="tx1"/>
                </a:solidFill>
                <a:effectLst/>
                <a:latin typeface="-apple-system"/>
              </a:rPr>
              <a:t>LTV_ratio</a:t>
            </a:r>
            <a:r>
              <a:rPr lang="en-IN" sz="1400" b="0" i="0" dirty="0">
                <a:solidFill>
                  <a:schemeClr val="tx1"/>
                </a:solidFill>
                <a:effectLst/>
                <a:latin typeface="-apple-system"/>
              </a:rPr>
              <a:t>, Approved, DAYS_INSTALMENT_DIFF, AMT_PAYMENT_PCT, AMT_DRAWINGS_PCT, AMT_DRAWINGS_ATM_PCT, AMT_DRAWINGS_OTHER_PCT, AMT_DRAWINGS_POS_PCT, AMT_PRINCIPAL_RECEIVABLE_PCT, </a:t>
            </a:r>
            <a:r>
              <a:rPr lang="en-IN" sz="1400" b="0" i="0" dirty="0" err="1">
                <a:solidFill>
                  <a:schemeClr val="tx1"/>
                </a:solidFill>
                <a:effectLst/>
                <a:latin typeface="-apple-system"/>
              </a:rPr>
              <a:t>range_AMT_Application</a:t>
            </a:r>
            <a:endParaRPr lang="en-IN" sz="1400" b="0" i="0" dirty="0">
              <a:solidFill>
                <a:schemeClr val="tx1"/>
              </a:solidFill>
              <a:effectLst/>
              <a:latin typeface="-apple-system"/>
            </a:endParaRPr>
          </a:p>
          <a:p>
            <a:pPr algn="l"/>
            <a:endParaRPr lang="en-IN" sz="1400" b="0" i="0" dirty="0">
              <a:solidFill>
                <a:schemeClr val="tx1"/>
              </a:solidFill>
              <a:effectLst/>
              <a:latin typeface="-apple-system"/>
            </a:endParaRPr>
          </a:p>
          <a:p>
            <a:pPr algn="l"/>
            <a:endParaRPr lang="en-IN" sz="1400" dirty="0">
              <a:solidFill>
                <a:schemeClr val="tx1"/>
              </a:solidFill>
              <a:latin typeface="-apple-system"/>
            </a:endParaRPr>
          </a:p>
          <a:p>
            <a:pPr algn="l"/>
            <a:r>
              <a:rPr lang="en-IN" sz="1400" b="0" i="0" dirty="0">
                <a:solidFill>
                  <a:schemeClr val="tx1"/>
                </a:solidFill>
                <a:effectLst/>
                <a:latin typeface="-apple-system"/>
              </a:rPr>
              <a:t>We combined these features with our original features. Then we plotted correlation matrix of all features with respect to target variable. From more than 100 features, we found top 20 features that had major impact on target variable - 'CNT_DRAWINGS_ATM_CURRENT_mean','AMT_DRAWINGS_PCT_mean','AMT_BALANCE_mean','LTV_ratio_mean', '</a:t>
            </a:r>
            <a:r>
              <a:rPr lang="en-IN" sz="1400" b="0" i="0" dirty="0" err="1">
                <a:solidFill>
                  <a:schemeClr val="tx1"/>
                </a:solidFill>
                <a:effectLst/>
                <a:latin typeface="-apple-system"/>
              </a:rPr>
              <a:t>AMT_PRINCIPAL_RECEIVABLE_PCT_mean','DAYS_LAST_PHONE_CHANGE</a:t>
            </a:r>
            <a:r>
              <a:rPr lang="en-IN" sz="1400" b="0" i="0" dirty="0">
                <a:solidFill>
                  <a:schemeClr val="tx1"/>
                </a:solidFill>
                <a:effectLst/>
                <a:latin typeface="-apple-system"/>
              </a:rPr>
              <a:t>’, 'DAYS_ID_PUBLISH','EXT_SOURCE_3','EXT_SOURCE_2','EXT_SOURCE_1', 'DAYS_EMPLOYED','approved_credit_ratio_mean','AMT_ANNUITY_mean', 'CODE_GENDER','FLAG_OWN_REALTY','FLAG_OWN_CAR','NAME_CONTRACT_TYPE', 'NAME_EDUCATION_TYPE','OCCUPATION_TYPE','NAME_INCOME_TYPE', 'SK_ID_CURR'</a:t>
            </a:r>
          </a:p>
          <a:p>
            <a:endParaRPr lang="en-IN" dirty="0"/>
          </a:p>
        </p:txBody>
      </p:sp>
    </p:spTree>
    <p:extLst>
      <p:ext uri="{BB962C8B-B14F-4D97-AF65-F5344CB8AC3E}">
        <p14:creationId xmlns:p14="http://schemas.microsoft.com/office/powerpoint/2010/main" val="802939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6597-A9C3-64FF-4424-5D1E4E1895C4}"/>
              </a:ext>
            </a:extLst>
          </p:cNvPr>
          <p:cNvSpPr>
            <a:spLocks noGrp="1"/>
          </p:cNvSpPr>
          <p:nvPr>
            <p:ph type="title"/>
          </p:nvPr>
        </p:nvSpPr>
        <p:spPr>
          <a:xfrm>
            <a:off x="1097278" y="-149290"/>
            <a:ext cx="10058400" cy="1450757"/>
          </a:xfrm>
        </p:spPr>
        <p:txBody>
          <a:bodyPr/>
          <a:lstStyle/>
          <a:p>
            <a:r>
              <a:rPr lang="en-IN" dirty="0">
                <a:solidFill>
                  <a:srgbClr val="FF0000"/>
                </a:solidFill>
              </a:rPr>
              <a:t>Processing Pipeline </a:t>
            </a:r>
          </a:p>
        </p:txBody>
      </p:sp>
      <p:pic>
        <p:nvPicPr>
          <p:cNvPr id="4" name="Picture 3">
            <a:extLst>
              <a:ext uri="{FF2B5EF4-FFF2-40B4-BE49-F238E27FC236}">
                <a16:creationId xmlns:a16="http://schemas.microsoft.com/office/drawing/2014/main" id="{970680D8-DC84-029D-5996-8600A451E1A2}"/>
              </a:ext>
            </a:extLst>
          </p:cNvPr>
          <p:cNvPicPr>
            <a:picLocks noChangeAspect="1"/>
          </p:cNvPicPr>
          <p:nvPr/>
        </p:nvPicPr>
        <p:blipFill>
          <a:blip r:embed="rId2"/>
          <a:stretch>
            <a:fillRect/>
          </a:stretch>
        </p:blipFill>
        <p:spPr>
          <a:xfrm>
            <a:off x="3188125" y="1767538"/>
            <a:ext cx="5535997" cy="1277007"/>
          </a:xfrm>
          <a:prstGeom prst="rect">
            <a:avLst/>
          </a:prstGeom>
        </p:spPr>
      </p:pic>
      <p:sp>
        <p:nvSpPr>
          <p:cNvPr id="3" name="TextBox 2">
            <a:extLst>
              <a:ext uri="{FF2B5EF4-FFF2-40B4-BE49-F238E27FC236}">
                <a16:creationId xmlns:a16="http://schemas.microsoft.com/office/drawing/2014/main" id="{67819427-B7AB-2FD2-BA7D-F5A6A16D5C36}"/>
              </a:ext>
            </a:extLst>
          </p:cNvPr>
          <p:cNvSpPr txBox="1"/>
          <p:nvPr/>
        </p:nvSpPr>
        <p:spPr>
          <a:xfrm>
            <a:off x="895572" y="3044545"/>
            <a:ext cx="10461811" cy="3600986"/>
          </a:xfrm>
          <a:prstGeom prst="rect">
            <a:avLst/>
          </a:prstGeom>
          <a:noFill/>
        </p:spPr>
        <p:txBody>
          <a:bodyPr wrap="square" rtlCol="0">
            <a:spAutoFit/>
          </a:bodyPr>
          <a:lstStyle/>
          <a:p>
            <a:pPr algn="l"/>
            <a:r>
              <a:rPr lang="en-US" sz="1400" b="0" i="0" dirty="0">
                <a:solidFill>
                  <a:srgbClr val="000000"/>
                </a:solidFill>
                <a:effectLst/>
                <a:latin typeface="-apple-system"/>
              </a:rPr>
              <a:t>Various Classification algorithms were used to compare with the best model. Following metrics were used to find the best model</a:t>
            </a:r>
          </a:p>
          <a:p>
            <a:pPr algn="l">
              <a:buFont typeface="Arial" panose="020B0604020202020204" pitchFamily="34" charset="0"/>
              <a:buChar char="•"/>
            </a:pPr>
            <a:r>
              <a:rPr lang="en-US" sz="1400" b="0" i="0" dirty="0">
                <a:solidFill>
                  <a:srgbClr val="000000"/>
                </a:solidFill>
                <a:effectLst/>
                <a:latin typeface="-apple-system"/>
              </a:rPr>
              <a:t> Cross fold Train Accuracy</a:t>
            </a:r>
          </a:p>
          <a:p>
            <a:pPr algn="l">
              <a:buFont typeface="Arial" panose="020B0604020202020204" pitchFamily="34" charset="0"/>
              <a:buChar char="•"/>
            </a:pPr>
            <a:r>
              <a:rPr lang="en-US" sz="1400" b="0" i="0" dirty="0">
                <a:solidFill>
                  <a:srgbClr val="000000"/>
                </a:solidFill>
                <a:effectLst/>
                <a:latin typeface="-apple-system"/>
              </a:rPr>
              <a:t> Test Accuracy</a:t>
            </a:r>
          </a:p>
          <a:p>
            <a:pPr algn="l">
              <a:buFont typeface="Arial" panose="020B0604020202020204" pitchFamily="34" charset="0"/>
              <a:buChar char="•"/>
            </a:pPr>
            <a:r>
              <a:rPr lang="en-US" sz="1400" b="0" i="0" dirty="0">
                <a:solidFill>
                  <a:srgbClr val="000000"/>
                </a:solidFill>
                <a:effectLst/>
                <a:latin typeface="-apple-system"/>
              </a:rPr>
              <a:t> p-value</a:t>
            </a:r>
          </a:p>
          <a:p>
            <a:pPr algn="l">
              <a:buFont typeface="Arial" panose="020B0604020202020204" pitchFamily="34" charset="0"/>
              <a:buChar char="•"/>
            </a:pPr>
            <a:r>
              <a:rPr lang="en-US" sz="1400" b="0" i="0" dirty="0">
                <a:solidFill>
                  <a:srgbClr val="000000"/>
                </a:solidFill>
                <a:effectLst/>
                <a:latin typeface="-apple-system"/>
              </a:rPr>
              <a:t> Train </a:t>
            </a:r>
            <a:r>
              <a:rPr lang="en-US" sz="1400" b="0" i="0" dirty="0" err="1">
                <a:solidFill>
                  <a:srgbClr val="000000"/>
                </a:solidFill>
                <a:effectLst/>
                <a:latin typeface="-apple-system"/>
              </a:rPr>
              <a:t>AUC_Score</a:t>
            </a:r>
            <a:endParaRPr lang="en-US" sz="1400" b="0" i="0" dirty="0">
              <a:solidFill>
                <a:srgbClr val="000000"/>
              </a:solidFill>
              <a:effectLst/>
              <a:latin typeface="-apple-system"/>
            </a:endParaRPr>
          </a:p>
          <a:p>
            <a:pPr algn="l">
              <a:buFont typeface="Arial" panose="020B0604020202020204" pitchFamily="34" charset="0"/>
              <a:buChar char="•"/>
            </a:pPr>
            <a:r>
              <a:rPr lang="en-US" sz="1400" b="0" i="0" dirty="0">
                <a:solidFill>
                  <a:srgbClr val="000000"/>
                </a:solidFill>
                <a:effectLst/>
                <a:latin typeface="-apple-system"/>
              </a:rPr>
              <a:t> Test </a:t>
            </a:r>
            <a:r>
              <a:rPr lang="en-US" sz="1400" b="0" i="0" dirty="0" err="1">
                <a:solidFill>
                  <a:srgbClr val="000000"/>
                </a:solidFill>
                <a:effectLst/>
                <a:latin typeface="-apple-system"/>
              </a:rPr>
              <a:t>AUC_Score</a:t>
            </a:r>
            <a:endParaRPr lang="en-US" sz="1400" b="0" i="0" dirty="0">
              <a:solidFill>
                <a:srgbClr val="000000"/>
              </a:solidFill>
              <a:effectLst/>
              <a:latin typeface="-apple-system"/>
            </a:endParaRPr>
          </a:p>
          <a:p>
            <a:pPr algn="l">
              <a:buFont typeface="Arial" panose="020B0604020202020204" pitchFamily="34" charset="0"/>
              <a:buChar char="•"/>
            </a:pPr>
            <a:r>
              <a:rPr lang="en-US" sz="1400" b="0" i="0" dirty="0">
                <a:solidFill>
                  <a:srgbClr val="000000"/>
                </a:solidFill>
                <a:effectLst/>
                <a:latin typeface="-apple-system"/>
              </a:rPr>
              <a:t> Train Time</a:t>
            </a:r>
          </a:p>
          <a:p>
            <a:pPr algn="l">
              <a:buFont typeface="Arial" panose="020B0604020202020204" pitchFamily="34" charset="0"/>
              <a:buChar char="•"/>
            </a:pPr>
            <a:r>
              <a:rPr lang="en-US" sz="1400" b="0" i="0" dirty="0">
                <a:solidFill>
                  <a:srgbClr val="000000"/>
                </a:solidFill>
                <a:effectLst/>
                <a:latin typeface="-apple-system"/>
              </a:rPr>
              <a:t> Test Time</a:t>
            </a:r>
          </a:p>
          <a:p>
            <a:pPr algn="l">
              <a:buFont typeface="Arial" panose="020B0604020202020204" pitchFamily="34" charset="0"/>
              <a:buChar char="•"/>
            </a:pPr>
            <a:r>
              <a:rPr lang="en-US" sz="1400" b="0" i="0" dirty="0">
                <a:solidFill>
                  <a:srgbClr val="000000"/>
                </a:solidFill>
                <a:effectLst/>
                <a:latin typeface="-apple-system"/>
              </a:rPr>
              <a:t> Confusion matrix</a:t>
            </a:r>
          </a:p>
          <a:p>
            <a:pPr algn="l"/>
            <a:endParaRPr lang="en-US" sz="1400" b="0" i="0" dirty="0">
              <a:solidFill>
                <a:srgbClr val="000000"/>
              </a:solidFill>
              <a:effectLst/>
              <a:latin typeface="-apple-system"/>
            </a:endParaRPr>
          </a:p>
          <a:p>
            <a:pPr algn="l"/>
            <a:r>
              <a:rPr lang="en-US" sz="1400" b="0" i="0" dirty="0">
                <a:solidFill>
                  <a:srgbClr val="000000"/>
                </a:solidFill>
                <a:effectLst/>
                <a:latin typeface="-apple-system"/>
              </a:rPr>
              <a:t>We implemented the Logistic regression model as the baseline model, which didn’t require high computation power and was easy to implement, in addition we implemented KNN and tuned logistic models with balanced dataset to improve our model predictiveness. Our objective in current phase s to explore various classification models which would improve our prediction. Our primary focus is on boosting algorithms which are said to be highly efficient and moderately quicker. We primarily experimented with Gradient Boosting, </a:t>
            </a:r>
            <a:r>
              <a:rPr lang="en-US" sz="1400" b="0" i="0" dirty="0" err="1">
                <a:solidFill>
                  <a:srgbClr val="000000"/>
                </a:solidFill>
                <a:effectLst/>
                <a:latin typeface="-apple-system"/>
              </a:rPr>
              <a:t>XGBoost</a:t>
            </a:r>
            <a:r>
              <a:rPr lang="en-US" sz="1400" b="0" i="0" dirty="0">
                <a:solidFill>
                  <a:srgbClr val="000000"/>
                </a:solidFill>
                <a:effectLst/>
                <a:latin typeface="-apple-system"/>
              </a:rPr>
              <a:t>, </a:t>
            </a:r>
            <a:r>
              <a:rPr lang="en-US" sz="1400" b="0" i="0" dirty="0" err="1">
                <a:solidFill>
                  <a:srgbClr val="000000"/>
                </a:solidFill>
                <a:effectLst/>
                <a:latin typeface="-apple-system"/>
              </a:rPr>
              <a:t>RandomForest</a:t>
            </a:r>
            <a:r>
              <a:rPr lang="en-US" sz="1400" b="0" i="0" dirty="0">
                <a:solidFill>
                  <a:srgbClr val="000000"/>
                </a:solidFill>
                <a:effectLst/>
                <a:latin typeface="-apple-system"/>
              </a:rPr>
              <a:t> and SVM.</a:t>
            </a:r>
          </a:p>
          <a:p>
            <a:endParaRPr lang="en-IN" dirty="0"/>
          </a:p>
        </p:txBody>
      </p:sp>
    </p:spTree>
    <p:extLst>
      <p:ext uri="{BB962C8B-B14F-4D97-AF65-F5344CB8AC3E}">
        <p14:creationId xmlns:p14="http://schemas.microsoft.com/office/powerpoint/2010/main" val="1547625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71ADB5-2C23-02C4-ECC8-F5343E7C2239}"/>
              </a:ext>
            </a:extLst>
          </p:cNvPr>
          <p:cNvSpPr>
            <a:spLocks noGrp="1"/>
          </p:cNvSpPr>
          <p:nvPr>
            <p:ph type="title"/>
          </p:nvPr>
        </p:nvSpPr>
        <p:spPr/>
        <p:txBody>
          <a:bodyPr>
            <a:normAutofit/>
          </a:bodyPr>
          <a:lstStyle/>
          <a:p>
            <a:r>
              <a:rPr lang="en-US" sz="4000" dirty="0"/>
              <a:t>Hyperparameter Tuning and Best Parameters</a:t>
            </a:r>
            <a:endParaRPr lang="en-IN" sz="4000" dirty="0"/>
          </a:p>
        </p:txBody>
      </p:sp>
      <p:sp>
        <p:nvSpPr>
          <p:cNvPr id="4" name="Content Placeholder 3">
            <a:extLst>
              <a:ext uri="{FF2B5EF4-FFF2-40B4-BE49-F238E27FC236}">
                <a16:creationId xmlns:a16="http://schemas.microsoft.com/office/drawing/2014/main" id="{339743E5-2D5C-85AA-24EC-9E40F4BD2AA9}"/>
              </a:ext>
            </a:extLst>
          </p:cNvPr>
          <p:cNvSpPr>
            <a:spLocks noGrp="1"/>
          </p:cNvSpPr>
          <p:nvPr>
            <p:ph idx="1"/>
          </p:nvPr>
        </p:nvSpPr>
        <p:spPr/>
        <p:txBody>
          <a:bodyPr>
            <a:normAutofit/>
          </a:bodyPr>
          <a:lstStyle/>
          <a:p>
            <a:r>
              <a:rPr lang="en-US" dirty="0"/>
              <a:t>Best Parameters for Logistic Regression </a:t>
            </a:r>
          </a:p>
          <a:p>
            <a:r>
              <a:rPr lang="en-US" b="0" i="0" dirty="0" err="1">
                <a:solidFill>
                  <a:srgbClr val="212121"/>
                </a:solidFill>
                <a:effectLst/>
                <a:latin typeface="Courier New" panose="02070309020205020404" pitchFamily="49" charset="0"/>
              </a:rPr>
              <a:t>predictor__C</a:t>
            </a:r>
            <a:r>
              <a:rPr lang="en-US" b="0" i="0" dirty="0">
                <a:solidFill>
                  <a:srgbClr val="212121"/>
                </a:solidFill>
                <a:effectLst/>
                <a:latin typeface="Courier New" panose="02070309020205020404" pitchFamily="49" charset="0"/>
              </a:rPr>
              <a:t>: 10 </a:t>
            </a:r>
            <a:r>
              <a:rPr lang="en-US" b="0" i="0" dirty="0" err="1">
                <a:solidFill>
                  <a:srgbClr val="212121"/>
                </a:solidFill>
                <a:effectLst/>
                <a:latin typeface="Courier New" panose="02070309020205020404" pitchFamily="49" charset="0"/>
              </a:rPr>
              <a:t>predictor__penalty</a:t>
            </a:r>
            <a:r>
              <a:rPr lang="en-US" b="0" i="0" dirty="0">
                <a:solidFill>
                  <a:srgbClr val="212121"/>
                </a:solidFill>
                <a:effectLst/>
                <a:latin typeface="Courier New" panose="02070309020205020404" pitchFamily="49" charset="0"/>
              </a:rPr>
              <a:t>: l2 predictor__</a:t>
            </a:r>
            <a:r>
              <a:rPr lang="en-US" b="0" i="0" dirty="0" err="1">
                <a:solidFill>
                  <a:srgbClr val="212121"/>
                </a:solidFill>
                <a:effectLst/>
                <a:latin typeface="Courier New" panose="02070309020205020404" pitchFamily="49" charset="0"/>
              </a:rPr>
              <a:t>tol</a:t>
            </a:r>
            <a:r>
              <a:rPr lang="en-US" b="0" i="0" dirty="0">
                <a:solidFill>
                  <a:srgbClr val="212121"/>
                </a:solidFill>
                <a:effectLst/>
                <a:latin typeface="Courier New" panose="02070309020205020404" pitchFamily="49" charset="0"/>
              </a:rPr>
              <a:t>: 0.0001</a:t>
            </a:r>
          </a:p>
          <a:p>
            <a:r>
              <a:rPr lang="en-US" dirty="0"/>
              <a:t>Best Parameters for K Nearest Neighbors</a:t>
            </a:r>
          </a:p>
          <a:p>
            <a:r>
              <a:rPr lang="en-US" b="0" i="0" dirty="0">
                <a:solidFill>
                  <a:srgbClr val="212121"/>
                </a:solidFill>
                <a:effectLst/>
                <a:latin typeface="Courier New" panose="02070309020205020404" pitchFamily="49" charset="0"/>
              </a:rPr>
              <a:t>predictor__</a:t>
            </a:r>
            <a:r>
              <a:rPr lang="en-US" b="0" i="0" dirty="0" err="1">
                <a:solidFill>
                  <a:srgbClr val="212121"/>
                </a:solidFill>
                <a:effectLst/>
                <a:latin typeface="Courier New" panose="02070309020205020404" pitchFamily="49" charset="0"/>
              </a:rPr>
              <a:t>n_neighbors</a:t>
            </a:r>
            <a:r>
              <a:rPr lang="en-US" b="0" i="0" dirty="0">
                <a:solidFill>
                  <a:srgbClr val="212121"/>
                </a:solidFill>
                <a:effectLst/>
                <a:latin typeface="Courier New" panose="02070309020205020404" pitchFamily="49" charset="0"/>
              </a:rPr>
              <a:t>: 13 </a:t>
            </a:r>
            <a:r>
              <a:rPr lang="en-US" b="0" i="0" dirty="0" err="1">
                <a:solidFill>
                  <a:srgbClr val="212121"/>
                </a:solidFill>
                <a:effectLst/>
                <a:latin typeface="Courier New" panose="02070309020205020404" pitchFamily="49" charset="0"/>
              </a:rPr>
              <a:t>predictor__p</a:t>
            </a:r>
            <a:r>
              <a:rPr lang="en-US" b="0" i="0" dirty="0">
                <a:solidFill>
                  <a:srgbClr val="212121"/>
                </a:solidFill>
                <a:effectLst/>
                <a:latin typeface="Courier New" panose="02070309020205020404" pitchFamily="49" charset="0"/>
              </a:rPr>
              <a:t>: 2</a:t>
            </a:r>
          </a:p>
          <a:p>
            <a:r>
              <a:rPr lang="en-US" dirty="0"/>
              <a:t>Best Parameters for Decision Tree</a:t>
            </a:r>
          </a:p>
          <a:p>
            <a:r>
              <a:rPr lang="en-US" dirty="0" err="1">
                <a:solidFill>
                  <a:srgbClr val="212121"/>
                </a:solidFill>
                <a:latin typeface="Courier New" panose="02070309020205020404" pitchFamily="49" charset="0"/>
              </a:rPr>
              <a:t>max_depth</a:t>
            </a:r>
            <a:r>
              <a:rPr lang="en-US" b="0" i="0" dirty="0">
                <a:solidFill>
                  <a:srgbClr val="212121"/>
                </a:solidFill>
                <a:effectLst/>
                <a:latin typeface="Courier New" panose="02070309020205020404" pitchFamily="49" charset="0"/>
              </a:rPr>
              <a:t>: 5 </a:t>
            </a:r>
            <a:r>
              <a:rPr lang="en-US" dirty="0" err="1">
                <a:solidFill>
                  <a:srgbClr val="212121"/>
                </a:solidFill>
                <a:latin typeface="Courier New" panose="02070309020205020404" pitchFamily="49" charset="0"/>
              </a:rPr>
              <a:t>min_samples_leaf</a:t>
            </a:r>
            <a:r>
              <a:rPr lang="en-US" b="0" i="0" dirty="0">
                <a:solidFill>
                  <a:srgbClr val="212121"/>
                </a:solidFill>
                <a:effectLst/>
                <a:latin typeface="Courier New" panose="02070309020205020404" pitchFamily="49" charset="0"/>
              </a:rPr>
              <a:t>: 1, </a:t>
            </a:r>
            <a:r>
              <a:rPr lang="en-US" b="0" i="0" dirty="0" err="1">
                <a:solidFill>
                  <a:srgbClr val="212121"/>
                </a:solidFill>
                <a:effectLst/>
                <a:latin typeface="Courier New" panose="02070309020205020404" pitchFamily="49" charset="0"/>
              </a:rPr>
              <a:t>min_samples_split</a:t>
            </a:r>
            <a:r>
              <a:rPr lang="en-US" b="0" i="0" dirty="0">
                <a:solidFill>
                  <a:srgbClr val="212121"/>
                </a:solidFill>
                <a:effectLst/>
                <a:latin typeface="Courier New" panose="02070309020205020404" pitchFamily="49" charset="0"/>
              </a:rPr>
              <a:t>: </a:t>
            </a:r>
            <a:r>
              <a:rPr lang="en-US" dirty="0">
                <a:solidFill>
                  <a:srgbClr val="212121"/>
                </a:solidFill>
                <a:latin typeface="Courier New" panose="02070309020205020404" pitchFamily="49" charset="0"/>
              </a:rPr>
              <a:t>2</a:t>
            </a:r>
            <a:r>
              <a:rPr lang="en-US" b="0" i="0" dirty="0">
                <a:solidFill>
                  <a:srgbClr val="212121"/>
                </a:solidFill>
                <a:effectLst/>
                <a:latin typeface="Courier New" panose="02070309020205020404" pitchFamily="49" charset="0"/>
              </a:rPr>
              <a:t> </a:t>
            </a:r>
          </a:p>
          <a:p>
            <a:r>
              <a:rPr lang="en-US" dirty="0"/>
              <a:t>Best Parameters for Random Forest</a:t>
            </a:r>
          </a:p>
          <a:p>
            <a:r>
              <a:rPr lang="en-US" b="0" i="0" dirty="0">
                <a:solidFill>
                  <a:srgbClr val="212121"/>
                </a:solidFill>
                <a:effectLst/>
                <a:latin typeface="Courier New" panose="02070309020205020404" pitchFamily="49" charset="0"/>
              </a:rPr>
              <a:t>Bootstrap: False, </a:t>
            </a:r>
            <a:r>
              <a:rPr lang="en-US" dirty="0" err="1">
                <a:solidFill>
                  <a:srgbClr val="212121"/>
                </a:solidFill>
                <a:latin typeface="Courier New" panose="02070309020205020404" pitchFamily="49" charset="0"/>
              </a:rPr>
              <a:t>min_samples_leaf</a:t>
            </a:r>
            <a:r>
              <a:rPr lang="en-US" b="0" i="0" dirty="0">
                <a:solidFill>
                  <a:srgbClr val="212121"/>
                </a:solidFill>
                <a:effectLst/>
                <a:latin typeface="Courier New" panose="02070309020205020404" pitchFamily="49" charset="0"/>
              </a:rPr>
              <a:t>: 1, </a:t>
            </a:r>
            <a:r>
              <a:rPr lang="en-US" b="0" i="0" dirty="0" err="1">
                <a:solidFill>
                  <a:srgbClr val="212121"/>
                </a:solidFill>
                <a:effectLst/>
                <a:latin typeface="Courier New" panose="02070309020205020404" pitchFamily="49" charset="0"/>
              </a:rPr>
              <a:t>min_samples_split</a:t>
            </a:r>
            <a:r>
              <a:rPr lang="en-US" b="0" i="0" dirty="0">
                <a:solidFill>
                  <a:srgbClr val="212121"/>
                </a:solidFill>
                <a:effectLst/>
                <a:latin typeface="Courier New" panose="02070309020205020404" pitchFamily="49" charset="0"/>
              </a:rPr>
              <a:t>: </a:t>
            </a:r>
            <a:r>
              <a:rPr lang="en-US" dirty="0">
                <a:solidFill>
                  <a:srgbClr val="212121"/>
                </a:solidFill>
                <a:latin typeface="Courier New" panose="02070309020205020404" pitchFamily="49" charset="0"/>
              </a:rPr>
              <a:t>2,</a:t>
            </a:r>
            <a:r>
              <a:rPr lang="en-US" b="0" i="0" dirty="0">
                <a:solidFill>
                  <a:srgbClr val="212121"/>
                </a:solidFill>
                <a:effectLst/>
                <a:latin typeface="Courier New" panose="02070309020205020404" pitchFamily="49" charset="0"/>
              </a:rPr>
              <a:t> </a:t>
            </a:r>
            <a:r>
              <a:rPr lang="en-US" b="0" i="0" dirty="0" err="1">
                <a:solidFill>
                  <a:srgbClr val="212121"/>
                </a:solidFill>
                <a:effectLst/>
                <a:latin typeface="Courier New" panose="02070309020205020404" pitchFamily="49" charset="0"/>
              </a:rPr>
              <a:t>max_</a:t>
            </a:r>
            <a:r>
              <a:rPr lang="en-US" dirty="0" err="1">
                <a:solidFill>
                  <a:srgbClr val="212121"/>
                </a:solidFill>
                <a:latin typeface="Courier New" panose="02070309020205020404" pitchFamily="49" charset="0"/>
              </a:rPr>
              <a:t>depth</a:t>
            </a:r>
            <a:r>
              <a:rPr lang="en-US" b="0" i="0" dirty="0">
                <a:solidFill>
                  <a:srgbClr val="212121"/>
                </a:solidFill>
                <a:effectLst/>
                <a:latin typeface="Courier New" panose="02070309020205020404" pitchFamily="49" charset="0"/>
              </a:rPr>
              <a:t>: 10, </a:t>
            </a:r>
            <a:r>
              <a:rPr lang="en-US" b="0" i="0" dirty="0" err="1">
                <a:solidFill>
                  <a:srgbClr val="212121"/>
                </a:solidFill>
                <a:effectLst/>
                <a:latin typeface="Courier New" panose="02070309020205020404" pitchFamily="49" charset="0"/>
              </a:rPr>
              <a:t>n_estimators</a:t>
            </a:r>
            <a:r>
              <a:rPr lang="en-US" b="0" i="0" dirty="0">
                <a:solidFill>
                  <a:srgbClr val="212121"/>
                </a:solidFill>
                <a:effectLst/>
                <a:latin typeface="Courier New" panose="02070309020205020404" pitchFamily="49" charset="0"/>
              </a:rPr>
              <a:t>: 100 </a:t>
            </a:r>
          </a:p>
          <a:p>
            <a:endParaRPr lang="en-US" dirty="0"/>
          </a:p>
          <a:p>
            <a:endParaRPr lang="en-US" dirty="0"/>
          </a:p>
          <a:p>
            <a:endParaRPr lang="en-US" b="0" i="0" dirty="0">
              <a:solidFill>
                <a:srgbClr val="212121"/>
              </a:solidFill>
              <a:effectLst/>
              <a:latin typeface="Courier New" panose="02070309020205020404" pitchFamily="49" charset="0"/>
            </a:endParaRPr>
          </a:p>
          <a:p>
            <a:endParaRPr lang="en-US" b="0" i="0" dirty="0">
              <a:solidFill>
                <a:srgbClr val="212121"/>
              </a:solidFill>
              <a:effectLst/>
              <a:latin typeface="Courier New" panose="02070309020205020404" pitchFamily="49" charset="0"/>
            </a:endParaRPr>
          </a:p>
          <a:p>
            <a:endParaRPr lang="en-US" dirty="0"/>
          </a:p>
          <a:p>
            <a:endParaRPr lang="en-US" dirty="0"/>
          </a:p>
          <a:p>
            <a:endParaRPr lang="en-IN" dirty="0"/>
          </a:p>
        </p:txBody>
      </p:sp>
    </p:spTree>
    <p:extLst>
      <p:ext uri="{BB962C8B-B14F-4D97-AF65-F5344CB8AC3E}">
        <p14:creationId xmlns:p14="http://schemas.microsoft.com/office/powerpoint/2010/main" val="213421764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696</TotalTime>
  <Words>976</Words>
  <Application>Microsoft Office PowerPoint</Application>
  <PresentationFormat>Widescreen</PresentationFormat>
  <Paragraphs>127</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-apple-system</vt:lpstr>
      <vt:lpstr>Arial</vt:lpstr>
      <vt:lpstr>Calibri</vt:lpstr>
      <vt:lpstr>Calibri Light</vt:lpstr>
      <vt:lpstr>Courier New</vt:lpstr>
      <vt:lpstr>Roboto</vt:lpstr>
      <vt:lpstr>Roboto Regular</vt:lpstr>
      <vt:lpstr>Segoe UI</vt:lpstr>
      <vt:lpstr>Söhne</vt:lpstr>
      <vt:lpstr>Wingdings</vt:lpstr>
      <vt:lpstr>Retrospect</vt:lpstr>
      <vt:lpstr>Home Credit Default Risk</vt:lpstr>
      <vt:lpstr>Team Photo:</vt:lpstr>
      <vt:lpstr>Content:</vt:lpstr>
      <vt:lpstr>Introduction:</vt:lpstr>
      <vt:lpstr>Collecting dataset:</vt:lpstr>
      <vt:lpstr>VISUAL EDA: </vt:lpstr>
      <vt:lpstr>Feature Engineering and Top Features</vt:lpstr>
      <vt:lpstr>Processing Pipeline </vt:lpstr>
      <vt:lpstr>Hyperparameter Tuning and Best Parameters</vt:lpstr>
      <vt:lpstr>Multi Layer Perceptron</vt:lpstr>
      <vt:lpstr>Results</vt:lpstr>
      <vt:lpstr>PowerPoint Presentation</vt:lpstr>
      <vt:lpstr>Conclusion: </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Credit Default Risk</dc:title>
  <dc:creator>Divya Manoj</dc:creator>
  <cp:lastModifiedBy>Divya Manoj</cp:lastModifiedBy>
  <cp:revision>25</cp:revision>
  <dcterms:created xsi:type="dcterms:W3CDTF">2023-11-14T16:46:27Z</dcterms:created>
  <dcterms:modified xsi:type="dcterms:W3CDTF">2023-12-05T23:33:19Z</dcterms:modified>
</cp:coreProperties>
</file>