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F52CE-B40F-4ECC-91EB-C4638C6E075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E8635-9080-45A8-BF2E-1F24A986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0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2C9C43-03BE-415A-9E41-FEBC74E430C5}" type="slidenum">
              <a:rPr lang="en-US" altLang="en-US">
                <a:latin typeface="Arial" pitchFamily="34" charset="0"/>
              </a:rPr>
              <a:pPr/>
              <a:t>3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136432-8943-4DEF-BCAF-6E2E76156F03}" type="slidenum">
              <a:rPr lang="en-US" altLang="en-US">
                <a:solidFill>
                  <a:srgbClr val="000000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63079D-C0BE-461E-AA81-57BD48D29633}" type="slidenum">
              <a:rPr lang="en-US" altLang="en-US">
                <a:solidFill>
                  <a:srgbClr val="000000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7752A2-9830-4978-8EFC-2E1AD1F81D44}" type="slidenum">
              <a:rPr lang="en-US" altLang="en-US">
                <a:solidFill>
                  <a:srgbClr val="000000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5800" y="1071563"/>
            <a:ext cx="7772400" cy="4857750"/>
          </a:xfrm>
        </p:spPr>
        <p:txBody>
          <a:bodyPr/>
          <a:lstStyle/>
          <a:p>
            <a:r>
              <a:rPr lang="en-US" altLang="en-US" smtClean="0">
                <a:solidFill>
                  <a:srgbClr val="00B0F0"/>
                </a:solidFill>
              </a:rPr>
              <a:t>Problems, Problem Spaces and Search</a:t>
            </a:r>
            <a:endParaRPr lang="en-IN" altLang="en-US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altLang="en-US" sz="3200" smtClean="0"/>
              <a:t>Problem solution</a:t>
            </a:r>
          </a:p>
        </p:txBody>
      </p:sp>
      <p:sp>
        <p:nvSpPr>
          <p:cNvPr id="22531" name="Rectangle 2"/>
          <p:cNvSpPr>
            <a:spLocks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A </a:t>
            </a:r>
            <a:r>
              <a:rPr lang="en-US" altLang="en-US" sz="2000" b="1" smtClean="0">
                <a:solidFill>
                  <a:srgbClr val="00B0F0"/>
                </a:solidFill>
              </a:rPr>
              <a:t>solution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rgbClr val="002060"/>
                </a:solidFill>
                <a:cs typeface="Times New Roman" pitchFamily="18" charset="0"/>
              </a:rPr>
              <a:t>in the state space is a path from the initial state to a goal state or, sometimes, just a goal state.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altLang="en-US" sz="2000" b="1" smtClean="0">
                <a:solidFill>
                  <a:srgbClr val="00B0F0"/>
                </a:solidFill>
              </a:rPr>
              <a:t>Path/solution cost</a:t>
            </a:r>
            <a:r>
              <a:rPr lang="en-US" altLang="en-US" sz="2000" smtClean="0"/>
              <a:t>: </a:t>
            </a:r>
            <a:r>
              <a:rPr lang="en-US" altLang="en-US" sz="2000" smtClean="0">
                <a:solidFill>
                  <a:srgbClr val="002060"/>
                </a:solidFill>
                <a:cs typeface="Times New Roman" pitchFamily="18" charset="0"/>
              </a:rPr>
              <a:t>function that assigns a numeric cost to each path, the cost of applying the operators to the states</a:t>
            </a:r>
          </a:p>
          <a:p>
            <a:pPr eaLnBrk="1" hangingPunct="1">
              <a:lnSpc>
                <a:spcPct val="80000"/>
              </a:lnSpc>
              <a:buClr>
                <a:srgbClr val="000000"/>
              </a:buClr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rgbClr val="002060"/>
                </a:solidFill>
                <a:cs typeface="Times New Roman" pitchFamily="18" charset="0"/>
              </a:rPr>
              <a:t>Solution quality is measured by the path cost function, and an </a:t>
            </a:r>
            <a:r>
              <a:rPr lang="en-US" altLang="en-US" sz="2000" b="1" smtClean="0">
                <a:solidFill>
                  <a:srgbClr val="00B0F0"/>
                </a:solidFill>
              </a:rPr>
              <a:t>optimal solution</a:t>
            </a:r>
            <a:r>
              <a:rPr lang="en-US" altLang="en-US" sz="2000" smtClean="0">
                <a:solidFill>
                  <a:srgbClr val="00B0F0"/>
                </a:solidFill>
              </a:rPr>
              <a:t> </a:t>
            </a:r>
            <a:r>
              <a:rPr lang="en-US" altLang="en-US" sz="2000" smtClean="0">
                <a:solidFill>
                  <a:srgbClr val="002060"/>
                </a:solidFill>
                <a:cs typeface="Times New Roman" pitchFamily="18" charset="0"/>
              </a:rPr>
              <a:t>has the lowest path cost among all solutions.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rgbClr val="002060"/>
                </a:solidFill>
                <a:cs typeface="Times New Roman" pitchFamily="18" charset="0"/>
              </a:rPr>
              <a:t>Solutions: any, an optimal one, all. Cost is important depending on the problem and the type of solution sought.</a:t>
            </a:r>
          </a:p>
        </p:txBody>
      </p:sp>
    </p:spTree>
    <p:extLst>
      <p:ext uri="{BB962C8B-B14F-4D97-AF65-F5344CB8AC3E}">
        <p14:creationId xmlns:p14="http://schemas.microsoft.com/office/powerpoint/2010/main" val="36250631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altLang="en-US" sz="3200" smtClean="0"/>
              <a:t>Problem description</a:t>
            </a:r>
          </a:p>
        </p:txBody>
      </p:sp>
      <p:sp>
        <p:nvSpPr>
          <p:cNvPr id="24579" name="Rectangle 2"/>
          <p:cNvSpPr>
            <a:spLocks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marL="342900" lvl="1" indent="-342900" eaLnBrk="1" hangingPunct="1">
              <a:lnSpc>
                <a:spcPct val="80000"/>
              </a:lnSpc>
              <a:buFontTx/>
              <a:buChar char="•"/>
            </a:pPr>
            <a:r>
              <a:rPr lang="en-US" altLang="en-US" sz="2400" smtClean="0">
                <a:solidFill>
                  <a:srgbClr val="00B0F0"/>
                </a:solidFill>
                <a:cs typeface="Times New Roman" pitchFamily="18" charset="0"/>
              </a:rPr>
              <a:t>Components: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2060"/>
                </a:solidFill>
                <a:cs typeface="Times New Roman" pitchFamily="18" charset="0"/>
              </a:rPr>
              <a:t>State space (explicitly or implicitly defined)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2060"/>
                </a:solidFill>
                <a:cs typeface="Times New Roman" pitchFamily="18" charset="0"/>
              </a:rPr>
              <a:t>Initial state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2060"/>
                </a:solidFill>
                <a:cs typeface="Times New Roman" pitchFamily="18" charset="0"/>
              </a:rPr>
              <a:t>Goal state (or the conditions it has to fulfill)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2060"/>
                </a:solidFill>
                <a:cs typeface="Times New Roman" pitchFamily="18" charset="0"/>
              </a:rPr>
              <a:t>Available actions (operators to change state)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2060"/>
                </a:solidFill>
                <a:cs typeface="Times New Roman" pitchFamily="18" charset="0"/>
              </a:rPr>
              <a:t>Restrictions (e.g., cost)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2060"/>
                </a:solidFill>
                <a:cs typeface="Times New Roman" pitchFamily="18" charset="0"/>
              </a:rPr>
              <a:t>Elements of the domain which are relevant to the problem (e.g., incomplete knowledge of the starting point)</a:t>
            </a:r>
          </a:p>
          <a:p>
            <a:pPr marL="342900" lvl="1" indent="-342900" eaLnBrk="1" hangingPunct="1">
              <a:lnSpc>
                <a:spcPct val="80000"/>
              </a:lnSpc>
              <a:buFontTx/>
              <a:buChar char="•"/>
            </a:pPr>
            <a:r>
              <a:rPr lang="en-US" altLang="en-US" sz="2400" smtClean="0">
                <a:solidFill>
                  <a:srgbClr val="00B0F0"/>
                </a:solidFill>
                <a:cs typeface="Times New Roman" pitchFamily="18" charset="0"/>
              </a:rPr>
              <a:t>Type of solution: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2060"/>
                </a:solidFill>
                <a:cs typeface="Times New Roman" pitchFamily="18" charset="0"/>
              </a:rPr>
              <a:t>Sequence of operators or goal state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2060"/>
                </a:solidFill>
                <a:cs typeface="Times New Roman" pitchFamily="18" charset="0"/>
              </a:rPr>
              <a:t>Any, an optimal one (cost definition needed), all</a:t>
            </a:r>
          </a:p>
        </p:txBody>
      </p:sp>
    </p:spTree>
    <p:extLst>
      <p:ext uri="{BB962C8B-B14F-4D97-AF65-F5344CB8AC3E}">
        <p14:creationId xmlns:p14="http://schemas.microsoft.com/office/powerpoint/2010/main" val="35723766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Example Problems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2276475"/>
          <a:ext cx="8229600" cy="22256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3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Toy Problems </a:t>
                      </a:r>
                      <a:endParaRPr lang="en-I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Real-world Problems</a:t>
                      </a:r>
                      <a:endParaRPr lang="en-IN" sz="1800" b="1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Vacuum World</a:t>
                      </a:r>
                      <a:endParaRPr lang="en-IN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Route Finding</a:t>
                      </a:r>
                      <a:endParaRPr lang="en-IN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8 -Puzzle </a:t>
                      </a:r>
                      <a:endParaRPr lang="en-IN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Traveling Salesperson </a:t>
                      </a:r>
                      <a:endParaRPr lang="en-IN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8 -Queens</a:t>
                      </a:r>
                      <a:endParaRPr lang="en-IN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VLSI Layout </a:t>
                      </a:r>
                      <a:endParaRPr lang="en-IN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Crypt Arithmetic</a:t>
                      </a:r>
                      <a:endParaRPr lang="en-IN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Robot Navigation </a:t>
                      </a:r>
                      <a:endParaRPr lang="en-IN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Missionaries And Cannibals</a:t>
                      </a:r>
                      <a:endParaRPr lang="en-IN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Web Search</a:t>
                      </a:r>
                      <a:endParaRPr lang="en-IN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17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Production System</a:t>
            </a:r>
            <a:endParaRPr lang="en-IN" alt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smtClean="0">
                <a:solidFill>
                  <a:srgbClr val="FF0000"/>
                </a:solidFill>
              </a:rPr>
              <a:t>Production system</a:t>
            </a:r>
            <a:r>
              <a:rPr lang="en-US" altLang="en-US" sz="2400" smtClean="0"/>
              <a:t>s can be defined as a kind of </a:t>
            </a:r>
            <a:r>
              <a:rPr lang="en-US" altLang="en-US" sz="2400" u="sng" smtClean="0">
                <a:solidFill>
                  <a:srgbClr val="FF0000"/>
                </a:solidFill>
              </a:rPr>
              <a:t>cognitive </a:t>
            </a:r>
            <a:r>
              <a:rPr lang="en-US" altLang="en-US" sz="2400" smtClean="0"/>
              <a:t>architecture, in which </a:t>
            </a:r>
            <a:r>
              <a:rPr lang="en-US" altLang="en-US" sz="2400" b="1" smtClean="0">
                <a:solidFill>
                  <a:srgbClr val="FF0000"/>
                </a:solidFill>
              </a:rPr>
              <a:t>knowledge </a:t>
            </a:r>
            <a:r>
              <a:rPr lang="en-US" altLang="en-US" sz="2400" smtClean="0"/>
              <a:t>is represented in the form </a:t>
            </a:r>
            <a:r>
              <a:rPr lang="en-US" altLang="en-US" sz="2400" b="1" smtClean="0">
                <a:solidFill>
                  <a:srgbClr val="FF0000"/>
                </a:solidFill>
              </a:rPr>
              <a:t>of rules</a:t>
            </a:r>
            <a:r>
              <a:rPr lang="en-US" altLang="en-US" sz="2400" smtClean="0"/>
              <a:t>.</a:t>
            </a:r>
          </a:p>
          <a:p>
            <a:r>
              <a:rPr lang="en-US" altLang="en-US" sz="2400" smtClean="0"/>
              <a:t> So, a  system that uses this form of </a:t>
            </a:r>
            <a:r>
              <a:rPr lang="en-US" altLang="en-US" sz="2400" u="sng" smtClean="0">
                <a:solidFill>
                  <a:srgbClr val="FF0000"/>
                </a:solidFill>
              </a:rPr>
              <a:t>knowledge representation </a:t>
            </a:r>
            <a:r>
              <a:rPr lang="en-US" altLang="en-US" sz="2400" smtClean="0"/>
              <a:t>is called a </a:t>
            </a:r>
            <a:r>
              <a:rPr lang="en-US" altLang="en-US" sz="2400" u="sng" smtClean="0">
                <a:solidFill>
                  <a:srgbClr val="FF0000"/>
                </a:solidFill>
              </a:rPr>
              <a:t>production system</a:t>
            </a:r>
            <a:r>
              <a:rPr lang="en-US" altLang="en-US" sz="2400" smtClean="0"/>
              <a:t>. </a:t>
            </a:r>
          </a:p>
          <a:p>
            <a:r>
              <a:rPr lang="en-US" altLang="en-US" sz="2400" smtClean="0"/>
              <a:t>To simply put, production systems consists of </a:t>
            </a:r>
            <a:r>
              <a:rPr lang="en-US" altLang="en-US" sz="2400" u="sng" smtClean="0">
                <a:solidFill>
                  <a:srgbClr val="FF0000"/>
                </a:solidFill>
              </a:rPr>
              <a:t>rules and factors.</a:t>
            </a:r>
            <a:r>
              <a:rPr lang="en-US" altLang="en-US" sz="2400" smtClean="0"/>
              <a:t> Knowledge is usually encoded in a </a:t>
            </a:r>
            <a:r>
              <a:rPr lang="en-US" altLang="en-US" sz="2400" u="sng" smtClean="0">
                <a:solidFill>
                  <a:srgbClr val="FF0000"/>
                </a:solidFill>
              </a:rPr>
              <a:t>declarative from </a:t>
            </a:r>
            <a:r>
              <a:rPr lang="en-US" altLang="en-US" sz="2400" smtClean="0"/>
              <a:t>which comprises of a set of rules of the form.</a:t>
            </a:r>
            <a:endParaRPr lang="en-IN" altLang="en-US" sz="24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rules in a production system </a:t>
            </a:r>
            <a:r>
              <a:rPr lang="en-US" dirty="0" smtClean="0"/>
              <a:t>are determined by LHS (left-hand side) and RHS (right-hand side) equations, 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where</a:t>
            </a:r>
            <a:r>
              <a:rPr lang="en-US" dirty="0" smtClean="0"/>
              <a:t> </a:t>
            </a:r>
            <a:r>
              <a:rPr lang="en-US" sz="2400" dirty="0" smtClean="0"/>
              <a:t>LHS denotes the </a:t>
            </a:r>
            <a:r>
              <a:rPr lang="en-US" sz="2400" u="sng" dirty="0" smtClean="0">
                <a:solidFill>
                  <a:srgbClr val="FF0000"/>
                </a:solidFill>
              </a:rPr>
              <a:t>specific condition to be  applied</a:t>
            </a:r>
            <a:r>
              <a:rPr lang="en-US" sz="2400" dirty="0" smtClean="0"/>
              <a:t>, and </a:t>
            </a: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en-US" dirty="0" smtClean="0"/>
              <a:t>	  </a:t>
            </a:r>
            <a:r>
              <a:rPr lang="en-US" sz="2400" dirty="0" smtClean="0"/>
              <a:t>RHS shows the </a:t>
            </a:r>
            <a:r>
              <a:rPr lang="en-US" sz="2400" u="sng" dirty="0" smtClean="0">
                <a:solidFill>
                  <a:srgbClr val="FF0000"/>
                </a:solidFill>
              </a:rPr>
              <a:t>output of the applied condition</a:t>
            </a:r>
            <a:r>
              <a:rPr lang="en-US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632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Components of a production </a:t>
            </a:r>
            <a:r>
              <a:rPr lang="en-US" dirty="0" smtClean="0"/>
              <a:t>system</a:t>
            </a:r>
            <a:endParaRPr lang="en-IN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065588"/>
          </a:xfrm>
        </p:spPr>
        <p:txBody>
          <a:bodyPr/>
          <a:lstStyle/>
          <a:p>
            <a:r>
              <a:rPr lang="en-US" altLang="en-US" smtClean="0"/>
              <a:t>A Global Database</a:t>
            </a:r>
          </a:p>
          <a:p>
            <a:r>
              <a:rPr lang="en-US" altLang="en-US" smtClean="0"/>
              <a:t>Set of Production rules</a:t>
            </a:r>
          </a:p>
          <a:p>
            <a:r>
              <a:rPr lang="en-US" altLang="en-US" smtClean="0"/>
              <a:t>A control System</a:t>
            </a:r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41910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 smtClean="0"/>
              <a:t>The major components of Production System in Artificial Intelligence are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u="sng" dirty="0">
                <a:solidFill>
                  <a:srgbClr val="FF0000"/>
                </a:solidFill>
              </a:rPr>
              <a:t>Global Database:</a:t>
            </a:r>
            <a:r>
              <a:rPr lang="en-US" sz="2400" u="sng" dirty="0">
                <a:solidFill>
                  <a:srgbClr val="FF0000"/>
                </a:solidFill>
              </a:rPr>
              <a:t> </a:t>
            </a:r>
            <a:r>
              <a:rPr lang="en-US" sz="2400" dirty="0"/>
              <a:t>The global database is the central data structure used by the production system in Artificial Intelligence.</a:t>
            </a:r>
          </a:p>
          <a:p>
            <a:pPr>
              <a:defRPr/>
            </a:pPr>
            <a:r>
              <a:rPr lang="en-US" sz="2400" b="1" u="sng" dirty="0">
                <a:solidFill>
                  <a:srgbClr val="FF0000"/>
                </a:solidFill>
              </a:rPr>
              <a:t>Set of Production Rules:</a:t>
            </a:r>
            <a:r>
              <a:rPr lang="en-US" sz="2400" u="sng" dirty="0">
                <a:solidFill>
                  <a:srgbClr val="FF0000"/>
                </a:solidFill>
              </a:rPr>
              <a:t> </a:t>
            </a:r>
            <a:r>
              <a:rPr lang="en-US" sz="2400" dirty="0"/>
              <a:t>The production rules operate on the global database. Each rule usually has a precondition that is either satisfied or not by the global database. If the precondition is satisfied, the rule is usually be applied. The application of the rule changes the database.</a:t>
            </a:r>
          </a:p>
          <a:p>
            <a:pPr>
              <a:defRPr/>
            </a:pPr>
            <a:r>
              <a:rPr lang="en-US" sz="2400" b="1" u="sng" dirty="0">
                <a:solidFill>
                  <a:srgbClr val="FF0000"/>
                </a:solidFill>
              </a:rPr>
              <a:t>A Control System:</a:t>
            </a:r>
            <a:r>
              <a:rPr lang="en-US" sz="2400" dirty="0"/>
              <a:t> The control system then chooses which applicable rule should be applied and ceases computation when a termination condition on the database is satisfied. If multiple rules are to fire at the same time, the control system resolves the conflicts.</a:t>
            </a:r>
          </a:p>
          <a:p>
            <a:pPr>
              <a:defRPr/>
            </a:pPr>
            <a:endParaRPr lang="en-US" sz="1800" dirty="0"/>
          </a:p>
          <a:p>
            <a:pPr marL="0" indent="0">
              <a:buFontTx/>
              <a:buNone/>
              <a:defRPr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9533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82804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7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 </a:t>
            </a:r>
            <a:r>
              <a:rPr lang="en-US" sz="2800" b="1" dirty="0" smtClean="0">
                <a:solidFill>
                  <a:srgbClr val="FF0000"/>
                </a:solidFill>
              </a:rPr>
              <a:t>Advantages</a:t>
            </a:r>
            <a:r>
              <a:rPr lang="en-US" sz="2800" dirty="0">
                <a:solidFill>
                  <a:srgbClr val="FF0000"/>
                </a:solidFill>
              </a:rPr>
              <a:t> of Production system in artificial intelligence are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Provides an excellent base for structuring AI Problems</a:t>
            </a:r>
          </a:p>
          <a:p>
            <a:pPr>
              <a:defRPr/>
            </a:pPr>
            <a:r>
              <a:rPr lang="en-US" dirty="0" smtClean="0"/>
              <a:t>Each rule can be added, removed or modified independently, which makes the system highly modular.</a:t>
            </a:r>
          </a:p>
          <a:p>
            <a:pPr>
              <a:defRPr/>
            </a:pPr>
            <a:r>
              <a:rPr lang="en-US" dirty="0" smtClean="0"/>
              <a:t>Helpful in designing real-time applications.</a:t>
            </a:r>
          </a:p>
          <a:p>
            <a:pPr>
              <a:defRPr/>
            </a:pPr>
            <a:r>
              <a:rPr lang="en-US" dirty="0" smtClean="0"/>
              <a:t>Provides opportunities for heuristic control of the search.</a:t>
            </a:r>
          </a:p>
          <a:p>
            <a:pPr>
              <a:defRPr/>
            </a:pPr>
            <a:r>
              <a:rPr lang="en-US" dirty="0" smtClean="0"/>
              <a:t>A good way to model the state-driven nature of intelligent machines.</a:t>
            </a:r>
          </a:p>
          <a:p>
            <a:pPr>
              <a:defRPr/>
            </a:pPr>
            <a:r>
              <a:rPr lang="en-US" dirty="0" smtClean="0"/>
              <a:t>More flexible than algorithmic control.</a:t>
            </a:r>
          </a:p>
          <a:p>
            <a:pPr>
              <a:defRPr/>
            </a:pPr>
            <a:r>
              <a:rPr lang="en-US" dirty="0" smtClean="0"/>
              <a:t>Language independent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4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A Water Jug Problem:1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You are given two jugs, a </a:t>
            </a:r>
            <a:r>
              <a:rPr lang="en-US" sz="2800" dirty="0">
                <a:solidFill>
                  <a:srgbClr val="FF0000"/>
                </a:solidFill>
              </a:rPr>
              <a:t>5</a:t>
            </a:r>
            <a:r>
              <a:rPr lang="en-US" sz="2800" dirty="0" smtClean="0">
                <a:solidFill>
                  <a:srgbClr val="FF0000"/>
                </a:solidFill>
              </a:rPr>
              <a:t>-gallon</a:t>
            </a:r>
            <a:r>
              <a:rPr lang="en-US" sz="2800" dirty="0" smtClean="0"/>
              <a:t> </a:t>
            </a:r>
            <a:r>
              <a:rPr lang="en-US" sz="2800" dirty="0"/>
              <a:t>one and a </a:t>
            </a:r>
            <a:r>
              <a:rPr lang="en-US" sz="2800" dirty="0">
                <a:solidFill>
                  <a:srgbClr val="FF0000"/>
                </a:solidFill>
              </a:rPr>
              <a:t>3-gallon </a:t>
            </a:r>
            <a:r>
              <a:rPr lang="en-US" sz="2800" dirty="0"/>
              <a:t>one, a pump which has unlimited water which you can use to fill the jug, and the ground on which water may be poured.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Neither jug has any measuring markings on it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>
              <a:defRPr/>
            </a:pP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</a:rPr>
              <a:t>Our task is to get 4 gallon of water in the 5 gallon jug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429000"/>
            <a:ext cx="30765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08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Problem solving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>
                <a:solidFill>
                  <a:srgbClr val="0033CC"/>
                </a:solidFill>
                <a:cs typeface="Times New Roman" pitchFamily="18" charset="0"/>
              </a:rPr>
              <a:t>We want:</a:t>
            </a:r>
          </a:p>
          <a:p>
            <a:pPr marL="782638" lvl="1" eaLnBrk="1" hangingPunct="1"/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</a:rPr>
              <a:t>To automatically solve a problem</a:t>
            </a:r>
          </a:p>
          <a:p>
            <a:pPr marL="782638" lvl="1" eaLnBrk="1" hangingPunct="1"/>
            <a:endParaRPr lang="en-US" altLang="en-US" sz="2400" smtClean="0"/>
          </a:p>
          <a:p>
            <a:pPr eaLnBrk="1" hangingPunct="1"/>
            <a:r>
              <a:rPr lang="en-US" altLang="en-US" sz="2400" b="1" smtClean="0">
                <a:solidFill>
                  <a:srgbClr val="0033CC"/>
                </a:solidFill>
                <a:cs typeface="Times New Roman" pitchFamily="18" charset="0"/>
              </a:rPr>
              <a:t>We need:</a:t>
            </a:r>
          </a:p>
          <a:p>
            <a:pPr marL="782638" lvl="1" eaLnBrk="1" hangingPunct="1"/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</a:rPr>
              <a:t>A representation of the problem</a:t>
            </a:r>
          </a:p>
          <a:p>
            <a:pPr marL="782638" lvl="1" eaLnBrk="1" hangingPunct="1"/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</a:rPr>
              <a:t>Algorithms that use some strategy to solve the problem defined in that representation</a:t>
            </a:r>
          </a:p>
          <a:p>
            <a:endParaRPr lang="en-US" alt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CS-321</a:t>
            </a:r>
          </a:p>
        </p:txBody>
      </p:sp>
    </p:spTree>
    <p:extLst>
      <p:ext uri="{BB962C8B-B14F-4D97-AF65-F5344CB8AC3E}">
        <p14:creationId xmlns:p14="http://schemas.microsoft.com/office/powerpoint/2010/main" val="36651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State Space Representation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we </a:t>
            </a:r>
            <a:r>
              <a:rPr lang="en-US" sz="2400" dirty="0"/>
              <a:t>will represent a state of the problem as a tuple (x, y) </a:t>
            </a:r>
            <a:endParaRPr lang="en-US" sz="2400" dirty="0" smtClean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where </a:t>
            </a:r>
            <a:r>
              <a:rPr lang="en-US" sz="2400" dirty="0"/>
              <a:t>x represents the amount of water in the </a:t>
            </a:r>
            <a:r>
              <a:rPr lang="en-US" sz="2400" dirty="0" smtClean="0"/>
              <a:t>5-gallon </a:t>
            </a:r>
            <a:r>
              <a:rPr lang="en-US" sz="2400" dirty="0"/>
              <a:t>jug and </a:t>
            </a:r>
            <a:endParaRPr lang="en-US" sz="2400" dirty="0" smtClean="0"/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y </a:t>
            </a:r>
            <a:r>
              <a:rPr lang="en-US" sz="2400" dirty="0"/>
              <a:t>represents the amount of water in the 3-gallon jug. </a:t>
            </a:r>
            <a:endParaRPr lang="en-US" sz="2400" dirty="0" smtClean="0"/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 smtClean="0"/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 smtClean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Note </a:t>
            </a:r>
            <a:r>
              <a:rPr lang="en-US" sz="2400" dirty="0"/>
              <a:t>that 0 ≤ x ≤ </a:t>
            </a:r>
            <a:r>
              <a:rPr lang="en-US" sz="2400" dirty="0" smtClean="0"/>
              <a:t>5, </a:t>
            </a:r>
            <a:r>
              <a:rPr lang="en-US" sz="2400" dirty="0"/>
              <a:t>and 0 ≤ y ≤ 3</a:t>
            </a:r>
            <a:r>
              <a:rPr lang="en-US" sz="2400" dirty="0" smtClean="0"/>
              <a:t>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Here </a:t>
            </a:r>
            <a:r>
              <a:rPr lang="en-US" sz="2400" dirty="0" smtClean="0"/>
              <a:t>,</a:t>
            </a:r>
          </a:p>
          <a:p>
            <a:pPr marL="800100" lvl="2" indent="0">
              <a:buFontTx/>
              <a:buNone/>
              <a:defRPr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initial state is (0, 0</a:t>
            </a:r>
            <a:r>
              <a:rPr lang="en-US" dirty="0" smtClean="0"/>
              <a:t>).</a:t>
            </a:r>
          </a:p>
          <a:p>
            <a:pPr marL="800100" lvl="2" indent="0">
              <a:buFontTx/>
              <a:buNone/>
              <a:defRPr/>
            </a:pPr>
            <a:r>
              <a:rPr lang="en-US" dirty="0" smtClean="0"/>
              <a:t>The </a:t>
            </a:r>
            <a:r>
              <a:rPr lang="en-US" dirty="0"/>
              <a:t>goal state is </a:t>
            </a:r>
            <a:r>
              <a:rPr lang="en-US" dirty="0" smtClean="0"/>
              <a:t>(5, y) </a:t>
            </a:r>
            <a:r>
              <a:rPr lang="en-US" dirty="0"/>
              <a:t>for any value of </a:t>
            </a:r>
            <a:r>
              <a:rPr lang="en-US" dirty="0" smtClean="0"/>
              <a:t>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492375"/>
            <a:ext cx="30765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73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Production rules</a:t>
            </a:r>
          </a:p>
        </p:txBody>
      </p:sp>
      <p:pic>
        <p:nvPicPr>
          <p:cNvPr id="35843" name="Picture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676400"/>
            <a:ext cx="82486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7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 solve this water jug problem all we need is a </a:t>
            </a:r>
            <a:r>
              <a:rPr lang="en-US" b="1" dirty="0">
                <a:solidFill>
                  <a:srgbClr val="FF0000"/>
                </a:solidFill>
              </a:rPr>
              <a:t>control structure </a:t>
            </a:r>
            <a:r>
              <a:rPr lang="en-US" dirty="0"/>
              <a:t>that  can  loop over certain </a:t>
            </a:r>
            <a:r>
              <a:rPr lang="en-US" b="1" dirty="0">
                <a:solidFill>
                  <a:srgbClr val="FF0000"/>
                </a:solidFill>
              </a:rPr>
              <a:t>applicable rules </a:t>
            </a:r>
            <a:r>
              <a:rPr lang="en-US" dirty="0"/>
              <a:t>till the solution is achieved.</a:t>
            </a:r>
          </a:p>
          <a:p>
            <a:pPr>
              <a:defRPr/>
            </a:pPr>
            <a:r>
              <a:rPr lang="en-US" dirty="0"/>
              <a:t>For the </a:t>
            </a:r>
            <a:r>
              <a:rPr lang="en-US" b="1" dirty="0">
                <a:solidFill>
                  <a:srgbClr val="FF0000"/>
                </a:solidFill>
              </a:rPr>
              <a:t>water jug problem </a:t>
            </a:r>
            <a:r>
              <a:rPr lang="en-US" dirty="0"/>
              <a:t>there are several sequences of operators that solve the problem.</a:t>
            </a:r>
          </a:p>
          <a:p>
            <a:pPr marL="0" indent="0">
              <a:buFontTx/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7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028700"/>
            <a:ext cx="90773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Box 1"/>
          <p:cNvSpPr txBox="1">
            <a:spLocks noChangeArrowheads="1"/>
          </p:cNvSpPr>
          <p:nvPr/>
        </p:nvSpPr>
        <p:spPr bwMode="auto">
          <a:xfrm>
            <a:off x="33338" y="476250"/>
            <a:ext cx="777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One of the possible solution :</a:t>
            </a:r>
          </a:p>
        </p:txBody>
      </p:sp>
    </p:spTree>
    <p:extLst>
      <p:ext uri="{BB962C8B-B14F-4D97-AF65-F5344CB8AC3E}">
        <p14:creationId xmlns:p14="http://schemas.microsoft.com/office/powerpoint/2010/main" val="41705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33266" r="21220" b="27361"/>
          <a:stretch>
            <a:fillRect/>
          </a:stretch>
        </p:blipFill>
        <p:spPr bwMode="auto">
          <a:xfrm>
            <a:off x="250825" y="2205038"/>
            <a:ext cx="806608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0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0" t="30313" r="19560" b="16531"/>
          <a:stretch>
            <a:fillRect/>
          </a:stretch>
        </p:blipFill>
        <p:spPr bwMode="auto">
          <a:xfrm>
            <a:off x="827088" y="1989138"/>
            <a:ext cx="7705725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07950" y="1268413"/>
            <a:ext cx="4679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Another possible solution:…..</a:t>
            </a:r>
          </a:p>
        </p:txBody>
      </p:sp>
    </p:spTree>
    <p:extLst>
      <p:ext uri="{BB962C8B-B14F-4D97-AF65-F5344CB8AC3E}">
        <p14:creationId xmlns:p14="http://schemas.microsoft.com/office/powerpoint/2010/main" val="41913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557338"/>
            <a:ext cx="7702550" cy="4538662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n-US" altLang="en-US" sz="2400" b="1" smtClean="0">
                <a:solidFill>
                  <a:srgbClr val="0033CC"/>
                </a:solidFill>
                <a:cs typeface="Times New Roman" pitchFamily="18" charset="0"/>
              </a:rPr>
              <a:t>Define the problem </a:t>
            </a:r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</a:rPr>
              <a:t>precisely by including specification of initial situation, and final situation constituting the solution of the problem.</a:t>
            </a:r>
          </a:p>
          <a:p>
            <a:pPr algn="just" eaLnBrk="1" hangingPunct="1">
              <a:lnSpc>
                <a:spcPct val="125000"/>
              </a:lnSpc>
            </a:pPr>
            <a:r>
              <a:rPr lang="en-US" altLang="en-US" sz="2400" b="1" smtClean="0">
                <a:solidFill>
                  <a:srgbClr val="0033CC"/>
                </a:solidFill>
                <a:cs typeface="Times New Roman" pitchFamily="18" charset="0"/>
              </a:rPr>
              <a:t>Analyze the problem </a:t>
            </a:r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</a:rPr>
              <a:t>to find a few important features for appropriateness of the solution technique.</a:t>
            </a:r>
          </a:p>
          <a:p>
            <a:pPr algn="just" eaLnBrk="1" hangingPunct="1">
              <a:lnSpc>
                <a:spcPct val="125000"/>
              </a:lnSpc>
            </a:pPr>
            <a:r>
              <a:rPr lang="en-US" altLang="en-US" sz="2400" b="1" smtClean="0">
                <a:solidFill>
                  <a:srgbClr val="0033CC"/>
                </a:solidFill>
                <a:cs typeface="Times New Roman" pitchFamily="18" charset="0"/>
              </a:rPr>
              <a:t>Isolate and represent the knowledge </a:t>
            </a:r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</a:rPr>
              <a:t>that is necessary for solution.</a:t>
            </a:r>
          </a:p>
          <a:p>
            <a:pPr algn="just" eaLnBrk="1" hangingPunct="1">
              <a:lnSpc>
                <a:spcPct val="125000"/>
              </a:lnSpc>
            </a:pPr>
            <a:r>
              <a:rPr lang="en-US" altLang="en-US" sz="2400" b="1" smtClean="0">
                <a:solidFill>
                  <a:srgbClr val="0033CC"/>
                </a:solidFill>
                <a:cs typeface="Times New Roman" pitchFamily="18" charset="0"/>
              </a:rPr>
              <a:t>Select the best problem </a:t>
            </a:r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</a:rPr>
              <a:t>solving technique.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To build a system to solve a problem</a:t>
            </a:r>
          </a:p>
        </p:txBody>
      </p:sp>
    </p:spTree>
    <p:extLst>
      <p:ext uri="{BB962C8B-B14F-4D97-AF65-F5344CB8AC3E}">
        <p14:creationId xmlns:p14="http://schemas.microsoft.com/office/powerpoint/2010/main" val="78394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Problem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2588" eaLnBrk="1" hangingPunct="1">
              <a:spcBef>
                <a:spcPts val="700"/>
              </a:spcBef>
              <a:buSzPct val="100000"/>
              <a:buFont typeface="Thonburi" panose="020B0603020202020204" pitchFamily="34" charset="-34"/>
              <a:buChar char="•"/>
              <a:defRPr/>
            </a:pPr>
            <a:r>
              <a:rPr lang="en-US" sz="2400" b="1" dirty="0">
                <a:solidFill>
                  <a:srgbClr val="0033CC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General:</a:t>
            </a:r>
          </a:p>
          <a:p>
            <a:pPr marL="782638" lvl="1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sz="2400" b="1" dirty="0">
                <a:solidFill>
                  <a:srgbClr val="0033CC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State space</a:t>
            </a:r>
            <a:r>
              <a:rPr lang="en-US" sz="2400" kern="0" dirty="0">
                <a:solidFill>
                  <a:srgbClr val="000000"/>
                </a:solidFill>
                <a:sym typeface="Arial" panose="020B0604020202020204" pitchFamily="34" charset="0"/>
              </a:rPr>
              <a:t>: </a:t>
            </a:r>
            <a:r>
              <a:rPr lang="en-US" sz="2400" dirty="0">
                <a:solidFill>
                  <a:srgbClr val="002060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a problem is divided into a set of resolution steps from the initial state to the goal state</a:t>
            </a:r>
          </a:p>
          <a:p>
            <a:pPr marL="782638" lvl="1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sz="2400" b="1" dirty="0">
                <a:solidFill>
                  <a:srgbClr val="0033CC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Reduction</a:t>
            </a:r>
            <a:r>
              <a:rPr lang="en-US" sz="2400" b="1" kern="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33CC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to sub-problems: </a:t>
            </a:r>
            <a:r>
              <a:rPr lang="en-US" sz="2400" dirty="0">
                <a:solidFill>
                  <a:srgbClr val="002060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a problem is arranged into a hierarchy of sub-problems</a:t>
            </a:r>
          </a:p>
          <a:p>
            <a:pPr marL="382588" eaLnBrk="1" hangingPunct="1">
              <a:spcBef>
                <a:spcPts val="700"/>
              </a:spcBef>
              <a:buSzPct val="100000"/>
              <a:buFont typeface="Thonburi" panose="020B0603020202020204" pitchFamily="34" charset="-34"/>
              <a:buChar char="•"/>
              <a:defRPr/>
            </a:pPr>
            <a:r>
              <a:rPr lang="en-US" sz="2400" b="1" dirty="0">
                <a:solidFill>
                  <a:srgbClr val="0033CC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Specific:</a:t>
            </a:r>
          </a:p>
          <a:p>
            <a:pPr marL="782638" lvl="1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sz="2400" dirty="0">
                <a:solidFill>
                  <a:srgbClr val="002060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Game resolution</a:t>
            </a:r>
          </a:p>
          <a:p>
            <a:pPr marL="782638" lvl="1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sz="2400" dirty="0">
                <a:solidFill>
                  <a:srgbClr val="002060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Constraints satisfaction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CS-321</a:t>
            </a:r>
          </a:p>
        </p:txBody>
      </p:sp>
    </p:spTree>
    <p:extLst>
      <p:ext uri="{BB962C8B-B14F-4D97-AF65-F5344CB8AC3E}">
        <p14:creationId xmlns:p14="http://schemas.microsoft.com/office/powerpoint/2010/main" val="26456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Important Terms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484313"/>
            <a:ext cx="7772400" cy="4611687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n-US" altLang="en-US" sz="2400" smtClean="0">
                <a:solidFill>
                  <a:srgbClr val="0033CC"/>
                </a:solidFill>
                <a:cs typeface="Times New Roman" pitchFamily="18" charset="0"/>
              </a:rPr>
              <a:t>Search space </a:t>
            </a:r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  <a:sym typeface="Wingdings" pitchFamily="2" charset="2"/>
              </a:rPr>
              <a:t> possible conditions and solutions.</a:t>
            </a:r>
          </a:p>
          <a:p>
            <a:pPr algn="just" eaLnBrk="1" hangingPunct="1">
              <a:lnSpc>
                <a:spcPct val="125000"/>
              </a:lnSpc>
            </a:pPr>
            <a:r>
              <a:rPr lang="en-US" altLang="en-US" sz="2400" smtClean="0">
                <a:solidFill>
                  <a:srgbClr val="0033CC"/>
                </a:solidFill>
                <a:cs typeface="Times New Roman" pitchFamily="18" charset="0"/>
                <a:sym typeface="Wingdings" pitchFamily="2" charset="2"/>
              </a:rPr>
              <a:t>Initial state </a:t>
            </a:r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  <a:sym typeface="Wingdings" pitchFamily="2" charset="2"/>
              </a:rPr>
              <a:t> state where the searching process started.</a:t>
            </a:r>
          </a:p>
          <a:p>
            <a:pPr algn="just" eaLnBrk="1" hangingPunct="1">
              <a:lnSpc>
                <a:spcPct val="125000"/>
              </a:lnSpc>
            </a:pPr>
            <a:r>
              <a:rPr lang="en-US" altLang="en-US" sz="2400" smtClean="0">
                <a:solidFill>
                  <a:srgbClr val="0033CC"/>
                </a:solidFill>
                <a:cs typeface="Times New Roman" pitchFamily="18" charset="0"/>
                <a:sym typeface="Wingdings" pitchFamily="2" charset="2"/>
              </a:rPr>
              <a:t>Goal state </a:t>
            </a:r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  <a:sym typeface="Wingdings" pitchFamily="2" charset="2"/>
              </a:rPr>
              <a:t> the ultimate aim of searching process.</a:t>
            </a:r>
          </a:p>
          <a:p>
            <a:pPr algn="just" eaLnBrk="1" hangingPunct="1">
              <a:lnSpc>
                <a:spcPct val="125000"/>
              </a:lnSpc>
            </a:pPr>
            <a:r>
              <a:rPr lang="en-US" altLang="en-US" sz="2400" smtClean="0">
                <a:solidFill>
                  <a:srgbClr val="0033CC"/>
                </a:solidFill>
                <a:cs typeface="Times New Roman" pitchFamily="18" charset="0"/>
                <a:sym typeface="Wingdings" pitchFamily="2" charset="2"/>
              </a:rPr>
              <a:t>Problem space </a:t>
            </a:r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  <a:sym typeface="Wingdings" pitchFamily="2" charset="2"/>
              </a:rPr>
              <a:t> “what to solve”</a:t>
            </a:r>
          </a:p>
          <a:p>
            <a:pPr algn="just" eaLnBrk="1" hangingPunct="1">
              <a:lnSpc>
                <a:spcPct val="125000"/>
              </a:lnSpc>
            </a:pPr>
            <a:r>
              <a:rPr lang="en-US" altLang="en-US" sz="2400" smtClean="0">
                <a:solidFill>
                  <a:srgbClr val="0033CC"/>
                </a:solidFill>
                <a:cs typeface="Times New Roman" pitchFamily="18" charset="0"/>
                <a:sym typeface="Wingdings" pitchFamily="2" charset="2"/>
              </a:rPr>
              <a:t>Searching strategy </a:t>
            </a:r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  <a:sym typeface="Wingdings" pitchFamily="2" charset="2"/>
              </a:rPr>
              <a:t>strategy for controlling the search.</a:t>
            </a:r>
          </a:p>
          <a:p>
            <a:pPr algn="just" eaLnBrk="1" hangingPunct="1">
              <a:lnSpc>
                <a:spcPct val="125000"/>
              </a:lnSpc>
            </a:pPr>
            <a:r>
              <a:rPr lang="en-US" altLang="en-US" sz="2400" smtClean="0">
                <a:solidFill>
                  <a:srgbClr val="0033CC"/>
                </a:solidFill>
                <a:cs typeface="Times New Roman" pitchFamily="18" charset="0"/>
                <a:sym typeface="Wingdings" pitchFamily="2" charset="2"/>
              </a:rPr>
              <a:t>Search tree </a:t>
            </a:r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  <a:sym typeface="Wingdings" pitchFamily="2" charset="2"/>
              </a:rPr>
              <a:t> tree representation of search space, showing possible solutions from initial state.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674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States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</a:rPr>
              <a:t>A problem is defined by its elements and their relations.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</a:rPr>
              <a:t>In each instant of the resolution of a problem, those elements have specific descriptors (How to select them?) and relations.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</a:rPr>
              <a:t>A</a:t>
            </a:r>
            <a:r>
              <a:rPr lang="en-US" altLang="en-US" sz="2400" smtClean="0"/>
              <a:t> </a:t>
            </a:r>
            <a:r>
              <a:rPr lang="en-US" altLang="en-US" sz="2400" b="1" smtClean="0">
                <a:solidFill>
                  <a:srgbClr val="00B0F0"/>
                </a:solidFill>
              </a:rPr>
              <a:t>state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</a:rPr>
              <a:t>is a representation of those elements in a given moment.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</a:rPr>
              <a:t>Two special states are defined:</a:t>
            </a:r>
          </a:p>
          <a:p>
            <a:pPr marL="782638" lvl="1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altLang="en-US" sz="2000" b="1" smtClean="0">
                <a:solidFill>
                  <a:srgbClr val="00B0F0"/>
                </a:solidFill>
              </a:rPr>
              <a:t>Initial state</a:t>
            </a:r>
            <a:r>
              <a:rPr lang="en-US" altLang="en-US" sz="2000" smtClean="0">
                <a:solidFill>
                  <a:srgbClr val="00B0F0"/>
                </a:solidFill>
              </a:rPr>
              <a:t> </a:t>
            </a:r>
            <a:r>
              <a:rPr lang="en-US" altLang="en-US" sz="2000" smtClean="0">
                <a:solidFill>
                  <a:srgbClr val="002060"/>
                </a:solidFill>
                <a:cs typeface="Times New Roman" pitchFamily="18" charset="0"/>
              </a:rPr>
              <a:t>(starting point)</a:t>
            </a:r>
          </a:p>
          <a:p>
            <a:pPr marL="782638" lvl="1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altLang="en-US" sz="2000" b="1" smtClean="0">
                <a:solidFill>
                  <a:srgbClr val="00B0F0"/>
                </a:solidFill>
              </a:rPr>
              <a:t>Final state</a:t>
            </a:r>
            <a:r>
              <a:rPr lang="en-US" altLang="en-US" sz="2000" smtClean="0">
                <a:solidFill>
                  <a:srgbClr val="00B0F0"/>
                </a:solidFill>
              </a:rPr>
              <a:t> </a:t>
            </a:r>
            <a:r>
              <a:rPr lang="en-US" altLang="en-US" sz="2000" smtClean="0">
                <a:solidFill>
                  <a:srgbClr val="002060"/>
                </a:solidFill>
                <a:cs typeface="Times New Roman" pitchFamily="18" charset="0"/>
              </a:rPr>
              <a:t>(goal state)</a:t>
            </a:r>
          </a:p>
          <a:p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CS-321</a:t>
            </a:r>
          </a:p>
        </p:txBody>
      </p:sp>
    </p:spTree>
    <p:extLst>
      <p:ext uri="{BB962C8B-B14F-4D97-AF65-F5344CB8AC3E}">
        <p14:creationId xmlns:p14="http://schemas.microsoft.com/office/powerpoint/2010/main" val="401357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01000" cy="914400"/>
          </a:xfrm>
        </p:spPr>
        <p:txBody>
          <a:bodyPr/>
          <a:lstStyle/>
          <a:p>
            <a:r>
              <a:rPr lang="en-US" altLang="en-US" sz="3200" smtClean="0"/>
              <a:t>State Space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848600" cy="4876800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n-US" altLang="en-US" sz="2800" smtClean="0">
                <a:solidFill>
                  <a:srgbClr val="0033CC"/>
                </a:solidFill>
                <a:cs typeface="Times New Roman" pitchFamily="18" charset="0"/>
              </a:rPr>
              <a:t>The state space of a problem includes :</a:t>
            </a:r>
          </a:p>
          <a:p>
            <a:pPr lvl="1" algn="just" eaLnBrk="1" hangingPunct="1"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</a:rPr>
              <a:t>An initial state, </a:t>
            </a:r>
          </a:p>
          <a:p>
            <a:pPr lvl="1" algn="just" eaLnBrk="1" hangingPunct="1"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</a:rPr>
              <a:t>One or more goal states.</a:t>
            </a:r>
          </a:p>
          <a:p>
            <a:pPr lvl="1" algn="just" eaLnBrk="1" hangingPunct="1"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en-US" sz="2400" smtClean="0">
                <a:solidFill>
                  <a:srgbClr val="002060"/>
                </a:solidFill>
                <a:cs typeface="Times New Roman" pitchFamily="18" charset="0"/>
              </a:rPr>
              <a:t>Sequence of intermediate states through which the system makes transition while applying various rules.</a:t>
            </a:r>
          </a:p>
          <a:p>
            <a:pPr algn="just" eaLnBrk="1" hangingPunct="1">
              <a:lnSpc>
                <a:spcPct val="125000"/>
              </a:lnSpc>
            </a:pPr>
            <a:r>
              <a:rPr lang="en-US" altLang="en-US" sz="2800" smtClean="0">
                <a:solidFill>
                  <a:srgbClr val="0033CC"/>
                </a:solidFill>
                <a:cs typeface="Times New Roman" pitchFamily="18" charset="0"/>
              </a:rPr>
              <a:t>State space may be a tree or a graph.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36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State modification: successor function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rgbClr val="002060"/>
                </a:solidFill>
                <a:cs typeface="Times New Roman" pitchFamily="18" charset="0"/>
              </a:rPr>
              <a:t>A successor function is needed to move between different states.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lvl="1" algn="just" eaLnBrk="1" hangingPunct="1"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en-US" sz="2000" smtClean="0">
                <a:solidFill>
                  <a:srgbClr val="002060"/>
                </a:solidFill>
                <a:cs typeface="Times New Roman" pitchFamily="18" charset="0"/>
              </a:rPr>
              <a:t>A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rgbClr val="00B0F0"/>
                </a:solidFill>
              </a:rPr>
              <a:t>successor function </a:t>
            </a:r>
            <a:r>
              <a:rPr lang="en-US" altLang="en-US" sz="2000" smtClean="0">
                <a:solidFill>
                  <a:srgbClr val="002060"/>
                </a:solidFill>
                <a:cs typeface="Times New Roman" pitchFamily="18" charset="0"/>
              </a:rPr>
              <a:t>is a description of possible actions, a set of operators. It is a transformation function on a state representation, which convert it into another state.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rgbClr val="002060"/>
                </a:solidFill>
                <a:cs typeface="Times New Roman" pitchFamily="18" charset="0"/>
              </a:rPr>
              <a:t>The successor function defines a relation of accessibility among states.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rgbClr val="002060"/>
                </a:solidFill>
                <a:cs typeface="Times New Roman" pitchFamily="18" charset="0"/>
              </a:rPr>
              <a:t>Representation of the successor function: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1600" smtClean="0">
                <a:solidFill>
                  <a:srgbClr val="002060"/>
                </a:solidFill>
                <a:cs typeface="Times New Roman" pitchFamily="18" charset="0"/>
              </a:rPr>
              <a:t>Conditions of applicability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1600" smtClean="0">
                <a:solidFill>
                  <a:srgbClr val="002060"/>
                </a:solidFill>
                <a:cs typeface="Times New Roman" pitchFamily="18" charset="0"/>
              </a:rPr>
              <a:t>Transformation function</a:t>
            </a:r>
          </a:p>
          <a:p>
            <a:endParaRPr lang="en-US" altLang="en-US" sz="2000" smtClean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CS-321</a:t>
            </a:r>
          </a:p>
        </p:txBody>
      </p:sp>
    </p:spTree>
    <p:extLst>
      <p:ext uri="{BB962C8B-B14F-4D97-AF65-F5344CB8AC3E}">
        <p14:creationId xmlns:p14="http://schemas.microsoft.com/office/powerpoint/2010/main" val="104083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altLang="en-US" sz="3200" smtClean="0"/>
              <a:t>State space</a:t>
            </a:r>
          </a:p>
        </p:txBody>
      </p:sp>
      <p:sp>
        <p:nvSpPr>
          <p:cNvPr id="20483" name="Rectangle 2"/>
          <p:cNvSpPr>
            <a:spLocks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/>
            <a:r>
              <a:rPr lang="en-US" altLang="en-US" sz="2800" smtClean="0">
                <a:solidFill>
                  <a:srgbClr val="002060"/>
                </a:solidFill>
                <a:cs typeface="Times New Roman" pitchFamily="18" charset="0"/>
              </a:rPr>
              <a:t>The</a:t>
            </a:r>
            <a:r>
              <a:rPr lang="en-US" altLang="en-US" smtClean="0"/>
              <a:t> </a:t>
            </a:r>
            <a:r>
              <a:rPr lang="en-US" altLang="en-US" sz="2800" b="1" smtClean="0">
                <a:solidFill>
                  <a:srgbClr val="00B0F0"/>
                </a:solidFill>
              </a:rPr>
              <a:t>state space </a:t>
            </a:r>
            <a:r>
              <a:rPr lang="en-US" altLang="en-US" sz="2800" smtClean="0">
                <a:solidFill>
                  <a:srgbClr val="002060"/>
                </a:solidFill>
                <a:cs typeface="Times New Roman" pitchFamily="18" charset="0"/>
              </a:rPr>
              <a:t>is the set of all states reachable from the initial state.</a:t>
            </a:r>
          </a:p>
          <a:p>
            <a:pPr eaLnBrk="1" hangingPunct="1"/>
            <a:r>
              <a:rPr lang="en-US" altLang="en-US" sz="2800" smtClean="0">
                <a:solidFill>
                  <a:srgbClr val="002060"/>
                </a:solidFill>
                <a:cs typeface="Times New Roman" pitchFamily="18" charset="0"/>
              </a:rPr>
              <a:t>It forms a graph (or map) in which the nodes are states and the arcs between nodes are actions.</a:t>
            </a:r>
          </a:p>
          <a:p>
            <a:pPr eaLnBrk="1" hangingPunct="1"/>
            <a:r>
              <a:rPr lang="en-US" altLang="en-US" sz="2800" smtClean="0">
                <a:solidFill>
                  <a:srgbClr val="002060"/>
                </a:solidFill>
                <a:cs typeface="Times New Roman" pitchFamily="18" charset="0"/>
              </a:rPr>
              <a:t>A</a:t>
            </a:r>
            <a:r>
              <a:rPr lang="en-US" altLang="en-US" smtClean="0"/>
              <a:t> </a:t>
            </a:r>
            <a:r>
              <a:rPr lang="en-US" altLang="en-US" sz="2800" b="1" smtClean="0">
                <a:solidFill>
                  <a:srgbClr val="00B0F0"/>
                </a:solidFill>
              </a:rPr>
              <a:t>path</a:t>
            </a:r>
            <a:r>
              <a:rPr lang="en-US" altLang="en-US" smtClean="0"/>
              <a:t> </a:t>
            </a:r>
            <a:r>
              <a:rPr lang="en-US" altLang="en-US" sz="2800" smtClean="0">
                <a:solidFill>
                  <a:srgbClr val="002060"/>
                </a:solidFill>
                <a:cs typeface="Times New Roman" pitchFamily="18" charset="0"/>
              </a:rPr>
              <a:t>in the state space is a sequence of states connected by a sequence of actions</a:t>
            </a:r>
            <a:r>
              <a:rPr lang="en-US" altLang="en-US" smtClean="0"/>
              <a:t>.</a:t>
            </a:r>
          </a:p>
          <a:p>
            <a:pPr lvl="1" algn="just" eaLnBrk="1" hangingPunct="1"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en-US" smtClean="0">
                <a:solidFill>
                  <a:srgbClr val="002060"/>
                </a:solidFill>
                <a:cs typeface="Times New Roman" pitchFamily="18" charset="0"/>
              </a:rPr>
              <a:t>The solution of the problem is part of the map formed by the state space.</a:t>
            </a:r>
          </a:p>
        </p:txBody>
      </p:sp>
    </p:spTree>
    <p:extLst>
      <p:ext uri="{BB962C8B-B14F-4D97-AF65-F5344CB8AC3E}">
        <p14:creationId xmlns:p14="http://schemas.microsoft.com/office/powerpoint/2010/main" val="7963459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Microsoft Office PowerPoint</Application>
  <PresentationFormat>On-screen Show (4:3)</PresentationFormat>
  <Paragraphs>142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Problems, Problem Spaces and Search</vt:lpstr>
      <vt:lpstr>Problem solving</vt:lpstr>
      <vt:lpstr>To build a system to solve a problem</vt:lpstr>
      <vt:lpstr>Problem representation</vt:lpstr>
      <vt:lpstr>Important Terms</vt:lpstr>
      <vt:lpstr>States</vt:lpstr>
      <vt:lpstr>State Space</vt:lpstr>
      <vt:lpstr>State modification: successor function</vt:lpstr>
      <vt:lpstr>State space</vt:lpstr>
      <vt:lpstr>Problem solution</vt:lpstr>
      <vt:lpstr>Problem description</vt:lpstr>
      <vt:lpstr>Example Problems</vt:lpstr>
      <vt:lpstr>Production System</vt:lpstr>
      <vt:lpstr>PowerPoint Presentation</vt:lpstr>
      <vt:lpstr>Components of a production system</vt:lpstr>
      <vt:lpstr>The major components of Production System in Artificial Intelligence are:</vt:lpstr>
      <vt:lpstr>PowerPoint Presentation</vt:lpstr>
      <vt:lpstr> Advantages of Production system in artificial intelligence are:</vt:lpstr>
      <vt:lpstr>A Water Jug Problem:1</vt:lpstr>
      <vt:lpstr>PowerPoint Presentation</vt:lpstr>
      <vt:lpstr>Production rules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Problems, Problem Spaces and Search</dc:title>
  <dc:creator>exam2</dc:creator>
  <cp:lastModifiedBy>exam2</cp:lastModifiedBy>
  <cp:revision>2</cp:revision>
  <dcterms:created xsi:type="dcterms:W3CDTF">2006-08-16T00:00:00Z</dcterms:created>
  <dcterms:modified xsi:type="dcterms:W3CDTF">2023-04-04T07:59:32Z</dcterms:modified>
</cp:coreProperties>
</file>