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</p:sldIdLst>
  <p:sldSz cx="9144000" cy="5149850"/>
  <p:notesSz cx="9144000" cy="51498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786" y="-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6453"/>
            <a:ext cx="7772400" cy="10814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3916"/>
            <a:ext cx="6400800" cy="12874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CCCCCC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20" dirty="0"/>
              <a:t>C</a:t>
            </a:r>
            <a:r>
              <a:rPr spc="25" dirty="0"/>
              <a:t>O</a:t>
            </a:r>
            <a:r>
              <a:rPr spc="20" dirty="0"/>
              <a:t>NFI</a:t>
            </a:r>
            <a:r>
              <a:rPr spc="15" dirty="0"/>
              <a:t>D</a:t>
            </a:r>
            <a:r>
              <a:rPr spc="10" dirty="0"/>
              <a:t>E</a:t>
            </a:r>
            <a:r>
              <a:rPr spc="20" dirty="0"/>
              <a:t>N</a:t>
            </a:r>
            <a:r>
              <a:rPr spc="35" dirty="0"/>
              <a:t>T</a:t>
            </a:r>
            <a:r>
              <a:rPr spc="-5" dirty="0"/>
              <a:t>I</a:t>
            </a:r>
            <a:r>
              <a:rPr spc="5" dirty="0"/>
              <a:t>A</a:t>
            </a:r>
            <a:r>
              <a:rPr dirty="0"/>
              <a:t>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11/10/2022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CCCCCC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" dirty="0"/>
              <a:pPr marL="38100">
                <a:lnSpc>
                  <a:spcPct val="100000"/>
                </a:lnSpc>
                <a:spcBef>
                  <a:spcPts val="45"/>
                </a:spcBef>
              </a:pPr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464546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464546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CCCCCC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20" dirty="0"/>
              <a:t>C</a:t>
            </a:r>
            <a:r>
              <a:rPr spc="25" dirty="0"/>
              <a:t>O</a:t>
            </a:r>
            <a:r>
              <a:rPr spc="20" dirty="0"/>
              <a:t>NFI</a:t>
            </a:r>
            <a:r>
              <a:rPr spc="15" dirty="0"/>
              <a:t>D</a:t>
            </a:r>
            <a:r>
              <a:rPr spc="10" dirty="0"/>
              <a:t>E</a:t>
            </a:r>
            <a:r>
              <a:rPr spc="20" dirty="0"/>
              <a:t>N</a:t>
            </a:r>
            <a:r>
              <a:rPr spc="35" dirty="0"/>
              <a:t>T</a:t>
            </a:r>
            <a:r>
              <a:rPr spc="-5" dirty="0"/>
              <a:t>I</a:t>
            </a:r>
            <a:r>
              <a:rPr spc="5" dirty="0"/>
              <a:t>A</a:t>
            </a:r>
            <a:r>
              <a:rPr dirty="0"/>
              <a:t>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11/10/2022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CCCCCC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" dirty="0"/>
              <a:pPr marL="38100">
                <a:lnSpc>
                  <a:spcPct val="100000"/>
                </a:lnSpc>
                <a:spcBef>
                  <a:spcPts val="45"/>
                </a:spcBef>
              </a:pPr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464546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4465"/>
            <a:ext cx="3977640" cy="33989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4465"/>
            <a:ext cx="3977640" cy="33989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CCCCCC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20" dirty="0"/>
              <a:t>C</a:t>
            </a:r>
            <a:r>
              <a:rPr spc="25" dirty="0"/>
              <a:t>O</a:t>
            </a:r>
            <a:r>
              <a:rPr spc="20" dirty="0"/>
              <a:t>NFI</a:t>
            </a:r>
            <a:r>
              <a:rPr spc="15" dirty="0"/>
              <a:t>D</a:t>
            </a:r>
            <a:r>
              <a:rPr spc="10" dirty="0"/>
              <a:t>E</a:t>
            </a:r>
            <a:r>
              <a:rPr spc="20" dirty="0"/>
              <a:t>N</a:t>
            </a:r>
            <a:r>
              <a:rPr spc="35" dirty="0"/>
              <a:t>T</a:t>
            </a:r>
            <a:r>
              <a:rPr spc="-5" dirty="0"/>
              <a:t>I</a:t>
            </a:r>
            <a:r>
              <a:rPr spc="5" dirty="0"/>
              <a:t>A</a:t>
            </a:r>
            <a:r>
              <a:rPr dirty="0"/>
              <a:t>L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11/10/2022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CCCCCC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" dirty="0"/>
              <a:pPr marL="38100">
                <a:lnSpc>
                  <a:spcPct val="100000"/>
                </a:lnSpc>
                <a:spcBef>
                  <a:spcPts val="45"/>
                </a:spcBef>
              </a:pPr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464546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CCCCCC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20" dirty="0"/>
              <a:t>C</a:t>
            </a:r>
            <a:r>
              <a:rPr spc="25" dirty="0"/>
              <a:t>O</a:t>
            </a:r>
            <a:r>
              <a:rPr spc="20" dirty="0"/>
              <a:t>NFI</a:t>
            </a:r>
            <a:r>
              <a:rPr spc="15" dirty="0"/>
              <a:t>D</a:t>
            </a:r>
            <a:r>
              <a:rPr spc="10" dirty="0"/>
              <a:t>E</a:t>
            </a:r>
            <a:r>
              <a:rPr spc="20" dirty="0"/>
              <a:t>N</a:t>
            </a:r>
            <a:r>
              <a:rPr spc="35" dirty="0"/>
              <a:t>T</a:t>
            </a:r>
            <a:r>
              <a:rPr spc="-5" dirty="0"/>
              <a:t>I</a:t>
            </a:r>
            <a:r>
              <a:rPr spc="5" dirty="0"/>
              <a:t>A</a:t>
            </a:r>
            <a:r>
              <a:rPr dirty="0"/>
              <a:t>L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11/10/2022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CCCCCC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" dirty="0"/>
              <a:pPr marL="38100">
                <a:lnSpc>
                  <a:spcPct val="100000"/>
                </a:lnSpc>
                <a:spcBef>
                  <a:spcPts val="45"/>
                </a:spcBef>
              </a:pPr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CCCCCC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20" dirty="0"/>
              <a:t>C</a:t>
            </a:r>
            <a:r>
              <a:rPr spc="25" dirty="0"/>
              <a:t>O</a:t>
            </a:r>
            <a:r>
              <a:rPr spc="20" dirty="0"/>
              <a:t>NFI</a:t>
            </a:r>
            <a:r>
              <a:rPr spc="15" dirty="0"/>
              <a:t>D</a:t>
            </a:r>
            <a:r>
              <a:rPr spc="10" dirty="0"/>
              <a:t>E</a:t>
            </a:r>
            <a:r>
              <a:rPr spc="20" dirty="0"/>
              <a:t>N</a:t>
            </a:r>
            <a:r>
              <a:rPr spc="35" dirty="0"/>
              <a:t>T</a:t>
            </a:r>
            <a:r>
              <a:rPr spc="-5" dirty="0"/>
              <a:t>I</a:t>
            </a:r>
            <a:r>
              <a:rPr spc="5" dirty="0"/>
              <a:t>A</a:t>
            </a:r>
            <a:r>
              <a:rPr dirty="0"/>
              <a:t>L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11/10/2022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CCCCCC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" dirty="0"/>
              <a:pPr marL="38100">
                <a:lnSpc>
                  <a:spcPct val="100000"/>
                </a:lnSpc>
                <a:spcBef>
                  <a:spcPts val="45"/>
                </a:spcBef>
              </a:pPr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4855463"/>
            <a:ext cx="9144000" cy="289560"/>
          </a:xfrm>
          <a:custGeom>
            <a:avLst/>
            <a:gdLst/>
            <a:ahLst/>
            <a:cxnLst/>
            <a:rect l="l" t="t" r="r" b="b"/>
            <a:pathLst>
              <a:path w="9144000" h="289560">
                <a:moveTo>
                  <a:pt x="9144000" y="289559"/>
                </a:moveTo>
                <a:lnTo>
                  <a:pt x="9144000" y="0"/>
                </a:lnTo>
                <a:lnTo>
                  <a:pt x="0" y="0"/>
                </a:lnTo>
                <a:lnTo>
                  <a:pt x="0" y="289559"/>
                </a:lnTo>
                <a:lnTo>
                  <a:pt x="9144000" y="289559"/>
                </a:lnTo>
                <a:close/>
              </a:path>
            </a:pathLst>
          </a:custGeom>
          <a:solidFill>
            <a:srgbClr val="464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15339" y="4942332"/>
            <a:ext cx="0" cy="123825"/>
          </a:xfrm>
          <a:custGeom>
            <a:avLst/>
            <a:gdLst/>
            <a:ahLst/>
            <a:cxnLst/>
            <a:rect l="l" t="t" r="r" b="b"/>
            <a:pathLst>
              <a:path h="123825">
                <a:moveTo>
                  <a:pt x="0" y="0"/>
                </a:moveTo>
                <a:lnTo>
                  <a:pt x="0" y="123443"/>
                </a:lnTo>
              </a:path>
            </a:pathLst>
          </a:custGeom>
          <a:ln w="317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231647" y="4931664"/>
            <a:ext cx="475488" cy="1706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9345"/>
            <a:ext cx="9143999" cy="74762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94817" y="775537"/>
            <a:ext cx="2449195" cy="4540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464546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68223" y="775537"/>
            <a:ext cx="8207552" cy="30156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464546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936752" y="4947998"/>
            <a:ext cx="544830" cy="114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CCCCCC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20" dirty="0"/>
              <a:t>C</a:t>
            </a:r>
            <a:r>
              <a:rPr spc="25" dirty="0"/>
              <a:t>O</a:t>
            </a:r>
            <a:r>
              <a:rPr spc="20" dirty="0"/>
              <a:t>NFI</a:t>
            </a:r>
            <a:r>
              <a:rPr spc="15" dirty="0"/>
              <a:t>D</a:t>
            </a:r>
            <a:r>
              <a:rPr spc="10" dirty="0"/>
              <a:t>E</a:t>
            </a:r>
            <a:r>
              <a:rPr spc="20" dirty="0"/>
              <a:t>N</a:t>
            </a:r>
            <a:r>
              <a:rPr spc="35" dirty="0"/>
              <a:t>T</a:t>
            </a:r>
            <a:r>
              <a:rPr spc="-5" dirty="0"/>
              <a:t>I</a:t>
            </a:r>
            <a:r>
              <a:rPr spc="5" dirty="0"/>
              <a:t>A</a:t>
            </a:r>
            <a:r>
              <a:rPr dirty="0"/>
              <a:t>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9360"/>
            <a:ext cx="2103120" cy="2574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11/10/2022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07246" y="4927255"/>
            <a:ext cx="180975" cy="142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CCCCCC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" dirty="0"/>
              <a:pPr marL="38100">
                <a:lnSpc>
                  <a:spcPct val="100000"/>
                </a:lnSpc>
                <a:spcBef>
                  <a:spcPts val="45"/>
                </a:spcBef>
              </a:pPr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mvnrepository.com/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5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racle.com/java/technologies/downloads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maven.apache.org/download.cgi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855463"/>
            <a:ext cx="9144000" cy="289560"/>
          </a:xfrm>
          <a:custGeom>
            <a:avLst/>
            <a:gdLst/>
            <a:ahLst/>
            <a:cxnLst/>
            <a:rect l="l" t="t" r="r" b="b"/>
            <a:pathLst>
              <a:path w="9144000" h="289560">
                <a:moveTo>
                  <a:pt x="9144000" y="289559"/>
                </a:moveTo>
                <a:lnTo>
                  <a:pt x="9144000" y="0"/>
                </a:lnTo>
                <a:lnTo>
                  <a:pt x="0" y="0"/>
                </a:lnTo>
                <a:lnTo>
                  <a:pt x="0" y="289559"/>
                </a:lnTo>
                <a:lnTo>
                  <a:pt x="9144000" y="289559"/>
                </a:lnTo>
                <a:close/>
              </a:path>
            </a:pathLst>
          </a:custGeom>
          <a:solidFill>
            <a:srgbClr val="464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49452" y="4939955"/>
            <a:ext cx="7900670" cy="117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05"/>
              </a:lnSpc>
              <a:tabLst>
                <a:tab pos="7847330" algn="l"/>
              </a:tabLst>
            </a:pPr>
            <a:r>
              <a:rPr sz="600" spc="20" dirty="0">
                <a:solidFill>
                  <a:srgbClr val="CCCCCC"/>
                </a:solidFill>
                <a:latin typeface="Trebuchet MS"/>
                <a:cs typeface="Trebuchet MS"/>
              </a:rPr>
              <a:t>C</a:t>
            </a:r>
            <a:r>
              <a:rPr sz="600" spc="25" dirty="0">
                <a:solidFill>
                  <a:srgbClr val="CCCCCC"/>
                </a:solidFill>
                <a:latin typeface="Trebuchet MS"/>
                <a:cs typeface="Trebuchet MS"/>
              </a:rPr>
              <a:t>O</a:t>
            </a:r>
            <a:r>
              <a:rPr sz="600" spc="20" dirty="0">
                <a:solidFill>
                  <a:srgbClr val="CCCCCC"/>
                </a:solidFill>
                <a:latin typeface="Trebuchet MS"/>
                <a:cs typeface="Trebuchet MS"/>
              </a:rPr>
              <a:t>NFI</a:t>
            </a:r>
            <a:r>
              <a:rPr sz="600" spc="15" dirty="0">
                <a:solidFill>
                  <a:srgbClr val="CCCCCC"/>
                </a:solidFill>
                <a:latin typeface="Trebuchet MS"/>
                <a:cs typeface="Trebuchet MS"/>
              </a:rPr>
              <a:t>D</a:t>
            </a:r>
            <a:r>
              <a:rPr sz="600" spc="10" dirty="0">
                <a:solidFill>
                  <a:srgbClr val="CCCCCC"/>
                </a:solidFill>
                <a:latin typeface="Trebuchet MS"/>
                <a:cs typeface="Trebuchet MS"/>
              </a:rPr>
              <a:t>E</a:t>
            </a:r>
            <a:r>
              <a:rPr sz="600" spc="20" dirty="0">
                <a:solidFill>
                  <a:srgbClr val="CCCCCC"/>
                </a:solidFill>
                <a:latin typeface="Trebuchet MS"/>
                <a:cs typeface="Trebuchet MS"/>
              </a:rPr>
              <a:t>N</a:t>
            </a:r>
            <a:r>
              <a:rPr sz="600" spc="35" dirty="0">
                <a:solidFill>
                  <a:srgbClr val="CCCCCC"/>
                </a:solidFill>
                <a:latin typeface="Trebuchet MS"/>
                <a:cs typeface="Trebuchet MS"/>
              </a:rPr>
              <a:t>T</a:t>
            </a:r>
            <a:r>
              <a:rPr sz="600" spc="-5" dirty="0">
                <a:solidFill>
                  <a:srgbClr val="CCCCCC"/>
                </a:solidFill>
                <a:latin typeface="Trebuchet MS"/>
                <a:cs typeface="Trebuchet MS"/>
              </a:rPr>
              <a:t>I</a:t>
            </a:r>
            <a:r>
              <a:rPr sz="600" spc="5" dirty="0">
                <a:solidFill>
                  <a:srgbClr val="CCCCCC"/>
                </a:solidFill>
                <a:latin typeface="Trebuchet MS"/>
                <a:cs typeface="Trebuchet MS"/>
              </a:rPr>
              <a:t>A</a:t>
            </a:r>
            <a:r>
              <a:rPr sz="600" dirty="0">
                <a:solidFill>
                  <a:srgbClr val="CCCCCC"/>
                </a:solidFill>
                <a:latin typeface="Trebuchet MS"/>
                <a:cs typeface="Trebuchet MS"/>
              </a:rPr>
              <a:t>L	</a:t>
            </a:r>
            <a:r>
              <a:rPr sz="800" spc="-5" dirty="0">
                <a:solidFill>
                  <a:srgbClr val="CCCCCC"/>
                </a:solidFill>
                <a:latin typeface="Trebuchet MS"/>
                <a:cs typeface="Trebuchet MS"/>
              </a:rPr>
              <a:t>1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15339" y="4942332"/>
            <a:ext cx="0" cy="123825"/>
          </a:xfrm>
          <a:custGeom>
            <a:avLst/>
            <a:gdLst/>
            <a:ahLst/>
            <a:cxnLst/>
            <a:rect l="l" t="t" r="r" b="b"/>
            <a:pathLst>
              <a:path h="123825">
                <a:moveTo>
                  <a:pt x="0" y="0"/>
                </a:moveTo>
                <a:lnTo>
                  <a:pt x="0" y="123443"/>
                </a:lnTo>
              </a:path>
            </a:pathLst>
          </a:custGeom>
          <a:ln w="317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0" y="0"/>
            <a:ext cx="9144000" cy="5145405"/>
            <a:chOff x="0" y="0"/>
            <a:chExt cx="9144000" cy="5145405"/>
          </a:xfrm>
        </p:grpSpPr>
        <p:sp>
          <p:nvSpPr>
            <p:cNvPr id="6" name="object 6"/>
            <p:cNvSpPr/>
            <p:nvPr/>
          </p:nvSpPr>
          <p:spPr>
            <a:xfrm>
              <a:off x="231647" y="4931664"/>
              <a:ext cx="475488" cy="17068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0"/>
              <a:ext cx="9143999" cy="514502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92608" y="505967"/>
              <a:ext cx="1243584" cy="4572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610994" y="83895"/>
            <a:ext cx="3199130" cy="651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100" spc="-130" dirty="0">
                <a:solidFill>
                  <a:srgbClr val="006FC0"/>
                </a:solidFill>
                <a:latin typeface="Arial Black"/>
                <a:cs typeface="Arial Black"/>
              </a:rPr>
              <a:t>CENTRE</a:t>
            </a:r>
            <a:r>
              <a:rPr sz="4100" spc="-380" dirty="0">
                <a:solidFill>
                  <a:srgbClr val="006FC0"/>
                </a:solidFill>
                <a:latin typeface="Arial Black"/>
                <a:cs typeface="Arial Black"/>
              </a:rPr>
              <a:t> </a:t>
            </a:r>
            <a:r>
              <a:rPr sz="4100" spc="-80" dirty="0">
                <a:solidFill>
                  <a:srgbClr val="006FC0"/>
                </a:solidFill>
                <a:latin typeface="Arial Black"/>
                <a:cs typeface="Arial Black"/>
              </a:rPr>
              <a:t>OF</a:t>
            </a:r>
            <a:endParaRPr sz="4100">
              <a:latin typeface="Arial Black"/>
              <a:cs typeface="Arial Black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5880" y="374050"/>
            <a:ext cx="6922770" cy="1696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555115">
              <a:lnSpc>
                <a:spcPct val="133700"/>
              </a:lnSpc>
              <a:spcBef>
                <a:spcPts val="100"/>
              </a:spcBef>
            </a:pPr>
            <a:r>
              <a:rPr sz="4100" spc="-150" dirty="0">
                <a:solidFill>
                  <a:srgbClr val="006FC0"/>
                </a:solidFill>
                <a:latin typeface="Arial Black"/>
                <a:cs typeface="Arial Black"/>
              </a:rPr>
              <a:t>EXCELLENCE</a:t>
            </a:r>
            <a:r>
              <a:rPr sz="4100" spc="-395" dirty="0">
                <a:solidFill>
                  <a:srgbClr val="006FC0"/>
                </a:solidFill>
                <a:latin typeface="Arial Black"/>
                <a:cs typeface="Arial Black"/>
              </a:rPr>
              <a:t> </a:t>
            </a:r>
            <a:r>
              <a:rPr sz="4100" spc="-120" dirty="0">
                <a:solidFill>
                  <a:srgbClr val="006FC0"/>
                </a:solidFill>
                <a:latin typeface="Arial Black"/>
                <a:cs typeface="Arial Black"/>
              </a:rPr>
              <a:t>(COE)  </a:t>
            </a:r>
            <a:r>
              <a:rPr sz="4100" spc="-165" dirty="0">
                <a:solidFill>
                  <a:srgbClr val="851D35"/>
                </a:solidFill>
                <a:latin typeface="Arial Black"/>
                <a:cs typeface="Arial Black"/>
              </a:rPr>
              <a:t>MAVEN </a:t>
            </a:r>
            <a:r>
              <a:rPr sz="4100" spc="-135" dirty="0">
                <a:solidFill>
                  <a:srgbClr val="851D35"/>
                </a:solidFill>
                <a:latin typeface="Arial Black"/>
                <a:cs typeface="Arial Black"/>
              </a:rPr>
              <a:t>BUILD</a:t>
            </a:r>
            <a:r>
              <a:rPr sz="4100" spc="-530" dirty="0">
                <a:solidFill>
                  <a:srgbClr val="851D35"/>
                </a:solidFill>
                <a:latin typeface="Arial Black"/>
                <a:cs typeface="Arial Black"/>
              </a:rPr>
              <a:t> </a:t>
            </a:r>
            <a:r>
              <a:rPr sz="4100" spc="-155" dirty="0">
                <a:solidFill>
                  <a:srgbClr val="851D35"/>
                </a:solidFill>
                <a:latin typeface="Arial Black"/>
                <a:cs typeface="Arial Black"/>
              </a:rPr>
              <a:t>TOOL</a:t>
            </a:r>
            <a:endParaRPr sz="4100">
              <a:latin typeface="Arial Black"/>
              <a:cs typeface="Arial Black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290316" y="3652215"/>
            <a:ext cx="6853683" cy="443070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12700" marR="5080">
              <a:lnSpc>
                <a:spcPts val="2690"/>
              </a:lnSpc>
              <a:spcBef>
                <a:spcPts val="755"/>
              </a:spcBef>
            </a:pPr>
            <a:r>
              <a:rPr lang="en-US" sz="2800" dirty="0" err="1" smtClean="0">
                <a:solidFill>
                  <a:schemeClr val="tx2">
                    <a:lumMod val="20000"/>
                    <a:lumOff val="80000"/>
                  </a:schemeClr>
                </a:solidFill>
                <a:latin typeface="Arial Black"/>
                <a:cs typeface="Arial Black"/>
              </a:rPr>
              <a:t>Dr.Y.Madhulika</a:t>
            </a:r>
            <a:r>
              <a:rPr lang="en-US" sz="28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Arial Black"/>
                <a:cs typeface="Arial Black"/>
              </a:rPr>
              <a:t>, Assoc. Professor</a:t>
            </a:r>
            <a:endParaRPr sz="2800" dirty="0">
              <a:solidFill>
                <a:schemeClr val="tx2">
                  <a:lumMod val="20000"/>
                  <a:lumOff val="80000"/>
                </a:schemeClr>
              </a:solidFill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842644"/>
            <a:chOff x="0" y="0"/>
            <a:chExt cx="9144000" cy="842644"/>
          </a:xfrm>
        </p:grpSpPr>
        <p:sp>
          <p:nvSpPr>
            <p:cNvPr id="3" name="object 3"/>
            <p:cNvSpPr/>
            <p:nvPr/>
          </p:nvSpPr>
          <p:spPr>
            <a:xfrm>
              <a:off x="15240" y="9080"/>
              <a:ext cx="5380990" cy="83343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701040"/>
            </a:xfrm>
            <a:custGeom>
              <a:avLst/>
              <a:gdLst/>
              <a:ahLst/>
              <a:cxnLst/>
              <a:rect l="l" t="t" r="r" b="b"/>
              <a:pathLst>
                <a:path w="9144000" h="701040">
                  <a:moveTo>
                    <a:pt x="9144000" y="0"/>
                  </a:moveTo>
                  <a:lnTo>
                    <a:pt x="0" y="0"/>
                  </a:lnTo>
                  <a:lnTo>
                    <a:pt x="0" y="701039"/>
                  </a:lnTo>
                  <a:lnTo>
                    <a:pt x="9144000" y="70103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261620" y="0"/>
            <a:ext cx="4899025" cy="3513454"/>
          </a:xfrm>
          <a:prstGeom prst="rect">
            <a:avLst/>
          </a:prstGeom>
        </p:spPr>
        <p:txBody>
          <a:bodyPr vert="horz" wrap="square" lIns="0" tIns="261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60"/>
              </a:spcBef>
            </a:pPr>
            <a:r>
              <a:rPr sz="2800" spc="15" dirty="0">
                <a:solidFill>
                  <a:srgbClr val="464546"/>
                </a:solidFill>
                <a:latin typeface="Arial Black"/>
                <a:cs typeface="Arial Black"/>
              </a:rPr>
              <a:t>Core </a:t>
            </a:r>
            <a:r>
              <a:rPr sz="2800" spc="5" dirty="0">
                <a:solidFill>
                  <a:srgbClr val="464546"/>
                </a:solidFill>
                <a:latin typeface="Arial Black"/>
                <a:cs typeface="Arial Black"/>
              </a:rPr>
              <a:t>Concepts of</a:t>
            </a:r>
            <a:r>
              <a:rPr sz="2800" spc="-35" dirty="0">
                <a:solidFill>
                  <a:srgbClr val="464546"/>
                </a:solidFill>
                <a:latin typeface="Arial Black"/>
                <a:cs typeface="Arial Black"/>
              </a:rPr>
              <a:t> </a:t>
            </a:r>
            <a:r>
              <a:rPr sz="2800" spc="-20" dirty="0">
                <a:solidFill>
                  <a:srgbClr val="464546"/>
                </a:solidFill>
                <a:latin typeface="Arial Black"/>
                <a:cs typeface="Arial Black"/>
              </a:rPr>
              <a:t>Maven:</a:t>
            </a:r>
            <a:endParaRPr sz="2800">
              <a:latin typeface="Arial Black"/>
              <a:cs typeface="Arial Black"/>
            </a:endParaRPr>
          </a:p>
          <a:p>
            <a:pPr marL="511809" indent="-367030">
              <a:lnSpc>
                <a:spcPct val="100000"/>
              </a:lnSpc>
              <a:spcBef>
                <a:spcPts val="1970"/>
              </a:spcBef>
              <a:buFont typeface="Wingdings"/>
              <a:buChar char=""/>
              <a:tabLst>
                <a:tab pos="512445" algn="l"/>
              </a:tabLst>
            </a:pPr>
            <a:r>
              <a:rPr sz="2800" spc="-10" dirty="0">
                <a:solidFill>
                  <a:srgbClr val="464546"/>
                </a:solidFill>
                <a:latin typeface="Carlito"/>
                <a:cs typeface="Carlito"/>
              </a:rPr>
              <a:t>Archetypes</a:t>
            </a:r>
            <a:endParaRPr sz="2800">
              <a:latin typeface="Carlito"/>
              <a:cs typeface="Carlito"/>
            </a:endParaRPr>
          </a:p>
          <a:p>
            <a:pPr marL="511809" indent="-367030">
              <a:lnSpc>
                <a:spcPct val="100000"/>
              </a:lnSpc>
              <a:buFont typeface="Wingdings"/>
              <a:buChar char=""/>
              <a:tabLst>
                <a:tab pos="512445" algn="l"/>
              </a:tabLst>
            </a:pPr>
            <a:r>
              <a:rPr sz="2800" spc="-10" dirty="0">
                <a:solidFill>
                  <a:srgbClr val="464546"/>
                </a:solidFill>
                <a:latin typeface="Carlito"/>
                <a:cs typeface="Carlito"/>
              </a:rPr>
              <a:t>Project Object </a:t>
            </a:r>
            <a:r>
              <a:rPr sz="2800" dirty="0">
                <a:solidFill>
                  <a:srgbClr val="464546"/>
                </a:solidFill>
                <a:latin typeface="Carlito"/>
                <a:cs typeface="Carlito"/>
              </a:rPr>
              <a:t>Model </a:t>
            </a:r>
            <a:r>
              <a:rPr sz="2800" spc="-5" dirty="0">
                <a:solidFill>
                  <a:srgbClr val="464546"/>
                </a:solidFill>
                <a:latin typeface="Carlito"/>
                <a:cs typeface="Carlito"/>
              </a:rPr>
              <a:t>(POM)</a:t>
            </a:r>
            <a:endParaRPr sz="2800">
              <a:latin typeface="Carlito"/>
              <a:cs typeface="Carlito"/>
            </a:endParaRPr>
          </a:p>
          <a:p>
            <a:pPr marL="511809" indent="-367030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512445" algn="l"/>
              </a:tabLst>
            </a:pPr>
            <a:r>
              <a:rPr sz="2800" spc="-5" dirty="0">
                <a:solidFill>
                  <a:srgbClr val="464546"/>
                </a:solidFill>
                <a:latin typeface="Carlito"/>
                <a:cs typeface="Carlito"/>
              </a:rPr>
              <a:t>Repositories</a:t>
            </a:r>
            <a:endParaRPr sz="2800">
              <a:latin typeface="Carlito"/>
              <a:cs typeface="Carlito"/>
            </a:endParaRPr>
          </a:p>
          <a:p>
            <a:pPr marL="511809" indent="-367030">
              <a:lnSpc>
                <a:spcPct val="100000"/>
              </a:lnSpc>
              <a:buFont typeface="Wingdings"/>
              <a:buChar char=""/>
              <a:tabLst>
                <a:tab pos="512445" algn="l"/>
              </a:tabLst>
            </a:pPr>
            <a:r>
              <a:rPr sz="2800" spc="-5" dirty="0">
                <a:solidFill>
                  <a:srgbClr val="464546"/>
                </a:solidFill>
                <a:latin typeface="Carlito"/>
                <a:cs typeface="Carlito"/>
              </a:rPr>
              <a:t>Dependencies</a:t>
            </a:r>
            <a:endParaRPr sz="2800">
              <a:latin typeface="Carlito"/>
              <a:cs typeface="Carlito"/>
            </a:endParaRPr>
          </a:p>
          <a:p>
            <a:pPr marL="511809" indent="-367030">
              <a:lnSpc>
                <a:spcPct val="100000"/>
              </a:lnSpc>
              <a:buFont typeface="Wingdings"/>
              <a:buChar char=""/>
              <a:tabLst>
                <a:tab pos="512445" algn="l"/>
              </a:tabLst>
            </a:pPr>
            <a:r>
              <a:rPr sz="2800" spc="-15" dirty="0">
                <a:solidFill>
                  <a:srgbClr val="464546"/>
                </a:solidFill>
                <a:latin typeface="Carlito"/>
                <a:cs typeface="Carlito"/>
              </a:rPr>
              <a:t>Maven </a:t>
            </a:r>
            <a:r>
              <a:rPr sz="2800" spc="-20" dirty="0">
                <a:solidFill>
                  <a:srgbClr val="464546"/>
                </a:solidFill>
                <a:latin typeface="Carlito"/>
                <a:cs typeface="Carlito"/>
              </a:rPr>
              <a:t>Life </a:t>
            </a:r>
            <a:r>
              <a:rPr sz="2800" spc="-5" dirty="0">
                <a:solidFill>
                  <a:srgbClr val="464546"/>
                </a:solidFill>
                <a:latin typeface="Carlito"/>
                <a:cs typeface="Carlito"/>
              </a:rPr>
              <a:t>Cycles </a:t>
            </a:r>
            <a:r>
              <a:rPr sz="2800" dirty="0">
                <a:solidFill>
                  <a:srgbClr val="464546"/>
                </a:solidFill>
                <a:latin typeface="Carlito"/>
                <a:cs typeface="Carlito"/>
              </a:rPr>
              <a:t>and</a:t>
            </a:r>
            <a:r>
              <a:rPr sz="2800" spc="-70" dirty="0">
                <a:solidFill>
                  <a:srgbClr val="464546"/>
                </a:solidFill>
                <a:latin typeface="Carlito"/>
                <a:cs typeface="Carlito"/>
              </a:rPr>
              <a:t> </a:t>
            </a:r>
            <a:r>
              <a:rPr sz="2800" spc="-5" dirty="0">
                <a:solidFill>
                  <a:srgbClr val="464546"/>
                </a:solidFill>
                <a:latin typeface="Carlito"/>
                <a:cs typeface="Carlito"/>
              </a:rPr>
              <a:t>Phases</a:t>
            </a:r>
            <a:endParaRPr sz="2800">
              <a:latin typeface="Carlito"/>
              <a:cs typeface="Carlito"/>
            </a:endParaRPr>
          </a:p>
          <a:p>
            <a:pPr marL="511809" indent="-367030">
              <a:lnSpc>
                <a:spcPct val="100000"/>
              </a:lnSpc>
              <a:buFont typeface="Wingdings"/>
              <a:buChar char=""/>
              <a:tabLst>
                <a:tab pos="512445" algn="l"/>
              </a:tabLst>
            </a:pPr>
            <a:r>
              <a:rPr sz="2800" spc="-15" dirty="0">
                <a:solidFill>
                  <a:srgbClr val="464546"/>
                </a:solidFill>
                <a:latin typeface="Carlito"/>
                <a:cs typeface="Carlito"/>
              </a:rPr>
              <a:t>Maven </a:t>
            </a:r>
            <a:r>
              <a:rPr sz="2800" spc="-5" dirty="0">
                <a:solidFill>
                  <a:srgbClr val="464546"/>
                </a:solidFill>
                <a:latin typeface="Carlito"/>
                <a:cs typeface="Carlito"/>
              </a:rPr>
              <a:t>Plug-ins and</a:t>
            </a:r>
            <a:r>
              <a:rPr sz="2800" spc="-20" dirty="0">
                <a:solidFill>
                  <a:srgbClr val="464546"/>
                </a:solidFill>
                <a:latin typeface="Carlito"/>
                <a:cs typeface="Carlito"/>
              </a:rPr>
              <a:t> </a:t>
            </a:r>
            <a:r>
              <a:rPr sz="2800" spc="5" dirty="0">
                <a:solidFill>
                  <a:srgbClr val="464546"/>
                </a:solidFill>
                <a:latin typeface="Carlito"/>
                <a:cs typeface="Carlito"/>
              </a:rPr>
              <a:t>Goals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" dirty="0"/>
              <a:pPr marL="38100">
                <a:lnSpc>
                  <a:spcPct val="100000"/>
                </a:lnSpc>
                <a:spcBef>
                  <a:spcPts val="45"/>
                </a:spcBef>
              </a:pPr>
              <a:t>10</a:t>
            </a:fld>
            <a:endParaRPr spc="-5"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20" dirty="0"/>
              <a:t>C</a:t>
            </a:r>
            <a:r>
              <a:rPr spc="25" dirty="0"/>
              <a:t>O</a:t>
            </a:r>
            <a:r>
              <a:rPr spc="20" dirty="0"/>
              <a:t>NFI</a:t>
            </a:r>
            <a:r>
              <a:rPr spc="15" dirty="0"/>
              <a:t>D</a:t>
            </a:r>
            <a:r>
              <a:rPr spc="10" dirty="0"/>
              <a:t>E</a:t>
            </a:r>
            <a:r>
              <a:rPr spc="20" dirty="0"/>
              <a:t>N</a:t>
            </a:r>
            <a:r>
              <a:rPr spc="35" dirty="0"/>
              <a:t>T</a:t>
            </a:r>
            <a:r>
              <a:rPr spc="-5" dirty="0"/>
              <a:t>I</a:t>
            </a:r>
            <a:r>
              <a:rPr spc="5" dirty="0"/>
              <a:t>A</a:t>
            </a:r>
            <a:r>
              <a:rPr dirty="0"/>
              <a:t>L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842644"/>
            <a:chOff x="0" y="0"/>
            <a:chExt cx="9144000" cy="842644"/>
          </a:xfrm>
        </p:grpSpPr>
        <p:sp>
          <p:nvSpPr>
            <p:cNvPr id="3" name="object 3"/>
            <p:cNvSpPr/>
            <p:nvPr/>
          </p:nvSpPr>
          <p:spPr>
            <a:xfrm>
              <a:off x="15240" y="9080"/>
              <a:ext cx="2848229" cy="83343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701040"/>
            </a:xfrm>
            <a:custGeom>
              <a:avLst/>
              <a:gdLst/>
              <a:ahLst/>
              <a:cxnLst/>
              <a:rect l="l" t="t" r="r" b="b"/>
              <a:pathLst>
                <a:path w="9144000" h="701040">
                  <a:moveTo>
                    <a:pt x="9144000" y="0"/>
                  </a:moveTo>
                  <a:lnTo>
                    <a:pt x="0" y="0"/>
                  </a:lnTo>
                  <a:lnTo>
                    <a:pt x="0" y="701039"/>
                  </a:lnTo>
                  <a:lnTo>
                    <a:pt x="9144000" y="70103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261620" y="0"/>
            <a:ext cx="8600440" cy="3940175"/>
          </a:xfrm>
          <a:prstGeom prst="rect">
            <a:avLst/>
          </a:prstGeom>
        </p:spPr>
        <p:txBody>
          <a:bodyPr vert="horz" wrap="square" lIns="0" tIns="261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60"/>
              </a:spcBef>
            </a:pPr>
            <a:r>
              <a:rPr sz="2800" dirty="0">
                <a:solidFill>
                  <a:srgbClr val="464546"/>
                </a:solidFill>
                <a:latin typeface="Arial Black"/>
                <a:cs typeface="Arial Black"/>
              </a:rPr>
              <a:t>Archetypes:</a:t>
            </a:r>
            <a:endParaRPr sz="2800">
              <a:latin typeface="Arial Black"/>
              <a:cs typeface="Arial Black"/>
            </a:endParaRPr>
          </a:p>
          <a:p>
            <a:pPr marL="145415" marR="5080" algn="just">
              <a:lnSpc>
                <a:spcPct val="100000"/>
              </a:lnSpc>
              <a:spcBef>
                <a:spcPts val="1970"/>
              </a:spcBef>
              <a:buFont typeface="Wingdings"/>
              <a:buChar char=""/>
              <a:tabLst>
                <a:tab pos="509270" algn="l"/>
              </a:tabLst>
            </a:pPr>
            <a:r>
              <a:rPr sz="2800" spc="-15" dirty="0">
                <a:solidFill>
                  <a:srgbClr val="464546"/>
                </a:solidFill>
                <a:latin typeface="Carlito"/>
                <a:cs typeface="Carlito"/>
              </a:rPr>
              <a:t>Maven </a:t>
            </a:r>
            <a:r>
              <a:rPr sz="2800" spc="-10" dirty="0">
                <a:solidFill>
                  <a:srgbClr val="464546"/>
                </a:solidFill>
                <a:latin typeface="Carlito"/>
                <a:cs typeface="Carlito"/>
              </a:rPr>
              <a:t>achieves </a:t>
            </a:r>
            <a:r>
              <a:rPr sz="2800" dirty="0">
                <a:solidFill>
                  <a:srgbClr val="464546"/>
                </a:solidFill>
                <a:latin typeface="Carlito"/>
                <a:cs typeface="Carlito"/>
              </a:rPr>
              <a:t>the </a:t>
            </a:r>
            <a:r>
              <a:rPr sz="2800" spc="-10" dirty="0">
                <a:solidFill>
                  <a:srgbClr val="464546"/>
                </a:solidFill>
                <a:latin typeface="Carlito"/>
                <a:cs typeface="Carlito"/>
              </a:rPr>
              <a:t>uniform directory structure  according </a:t>
            </a:r>
            <a:r>
              <a:rPr sz="2800" spc="-15" dirty="0">
                <a:solidFill>
                  <a:srgbClr val="464546"/>
                </a:solidFill>
                <a:latin typeface="Carlito"/>
                <a:cs typeface="Carlito"/>
              </a:rPr>
              <a:t>to </a:t>
            </a:r>
            <a:r>
              <a:rPr sz="2800" spc="-5" dirty="0">
                <a:solidFill>
                  <a:srgbClr val="464546"/>
                </a:solidFill>
                <a:latin typeface="Carlito"/>
                <a:cs typeface="Carlito"/>
              </a:rPr>
              <a:t>the </a:t>
            </a:r>
            <a:r>
              <a:rPr sz="2800" spc="-10" dirty="0">
                <a:solidFill>
                  <a:srgbClr val="464546"/>
                </a:solidFill>
                <a:latin typeface="Carlito"/>
                <a:cs typeface="Carlito"/>
              </a:rPr>
              <a:t>project templates </a:t>
            </a:r>
            <a:r>
              <a:rPr sz="2800" spc="-5" dirty="0">
                <a:solidFill>
                  <a:srgbClr val="464546"/>
                </a:solidFill>
                <a:latin typeface="Carlito"/>
                <a:cs typeface="Carlito"/>
              </a:rPr>
              <a:t>called</a:t>
            </a:r>
            <a:r>
              <a:rPr sz="2800" spc="10" dirty="0">
                <a:solidFill>
                  <a:srgbClr val="464546"/>
                </a:solidFill>
                <a:latin typeface="Carlito"/>
                <a:cs typeface="Carlito"/>
              </a:rPr>
              <a:t> </a:t>
            </a:r>
            <a:r>
              <a:rPr sz="2800" spc="-5" dirty="0">
                <a:solidFill>
                  <a:srgbClr val="464546"/>
                </a:solidFill>
                <a:latin typeface="Carlito"/>
                <a:cs typeface="Carlito"/>
              </a:rPr>
              <a:t>"</a:t>
            </a:r>
            <a:r>
              <a:rPr sz="2800" b="1" spc="-5" dirty="0">
                <a:solidFill>
                  <a:srgbClr val="464546"/>
                </a:solidFill>
                <a:latin typeface="Carlito"/>
                <a:cs typeface="Carlito"/>
              </a:rPr>
              <a:t>archetype</a:t>
            </a:r>
            <a:r>
              <a:rPr sz="2800" spc="-5" dirty="0">
                <a:solidFill>
                  <a:srgbClr val="464546"/>
                </a:solidFill>
                <a:latin typeface="Carlito"/>
                <a:cs typeface="Carlito"/>
              </a:rPr>
              <a:t>".</a:t>
            </a:r>
            <a:endParaRPr sz="2800">
              <a:latin typeface="Carlito"/>
              <a:cs typeface="Carlito"/>
            </a:endParaRPr>
          </a:p>
          <a:p>
            <a:pPr marL="145415" marR="5080" algn="just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509270" algn="l"/>
              </a:tabLst>
            </a:pPr>
            <a:r>
              <a:rPr sz="2800" spc="5" dirty="0">
                <a:solidFill>
                  <a:srgbClr val="464546"/>
                </a:solidFill>
                <a:latin typeface="Carlito"/>
                <a:cs typeface="Carlito"/>
              </a:rPr>
              <a:t>An </a:t>
            </a:r>
            <a:r>
              <a:rPr sz="2800" spc="-10" dirty="0">
                <a:solidFill>
                  <a:srgbClr val="464546"/>
                </a:solidFill>
                <a:latin typeface="Carlito"/>
                <a:cs typeface="Carlito"/>
              </a:rPr>
              <a:t>archetype </a:t>
            </a:r>
            <a:r>
              <a:rPr sz="2800" dirty="0">
                <a:solidFill>
                  <a:srgbClr val="464546"/>
                </a:solidFill>
                <a:latin typeface="Carlito"/>
                <a:cs typeface="Carlito"/>
              </a:rPr>
              <a:t>in </a:t>
            </a:r>
            <a:r>
              <a:rPr sz="2800" spc="-5" dirty="0">
                <a:solidFill>
                  <a:srgbClr val="464546"/>
                </a:solidFill>
                <a:latin typeface="Carlito"/>
                <a:cs typeface="Carlito"/>
              </a:rPr>
              <a:t>Maven </a:t>
            </a:r>
            <a:r>
              <a:rPr sz="2800" dirty="0">
                <a:solidFill>
                  <a:srgbClr val="464546"/>
                </a:solidFill>
                <a:latin typeface="Carlito"/>
                <a:cs typeface="Carlito"/>
              </a:rPr>
              <a:t>is a </a:t>
            </a:r>
            <a:r>
              <a:rPr sz="2800" spc="-10" dirty="0">
                <a:solidFill>
                  <a:srgbClr val="464546"/>
                </a:solidFill>
                <a:latin typeface="Carlito"/>
                <a:cs typeface="Carlito"/>
              </a:rPr>
              <a:t>project </a:t>
            </a:r>
            <a:r>
              <a:rPr sz="2800" spc="-5" dirty="0">
                <a:solidFill>
                  <a:srgbClr val="464546"/>
                </a:solidFill>
                <a:latin typeface="Carlito"/>
                <a:cs typeface="Carlito"/>
              </a:rPr>
              <a:t>templating toolkit.  </a:t>
            </a:r>
            <a:r>
              <a:rPr sz="2800" spc="-10" dirty="0">
                <a:solidFill>
                  <a:srgbClr val="464546"/>
                </a:solidFill>
                <a:latin typeface="Carlito"/>
                <a:cs typeface="Carlito"/>
              </a:rPr>
              <a:t>Archetype </a:t>
            </a:r>
            <a:r>
              <a:rPr sz="2800" spc="-5" dirty="0">
                <a:solidFill>
                  <a:srgbClr val="464546"/>
                </a:solidFill>
                <a:latin typeface="Carlito"/>
                <a:cs typeface="Carlito"/>
              </a:rPr>
              <a:t>decides </a:t>
            </a:r>
            <a:r>
              <a:rPr sz="2800" dirty="0">
                <a:solidFill>
                  <a:srgbClr val="464546"/>
                </a:solidFill>
                <a:latin typeface="Carlito"/>
                <a:cs typeface="Carlito"/>
              </a:rPr>
              <a:t>the </a:t>
            </a:r>
            <a:r>
              <a:rPr sz="2800" spc="-5" dirty="0">
                <a:solidFill>
                  <a:srgbClr val="464546"/>
                </a:solidFill>
                <a:latin typeface="Carlito"/>
                <a:cs typeface="Carlito"/>
              </a:rPr>
              <a:t>folder </a:t>
            </a:r>
            <a:r>
              <a:rPr sz="2800" spc="-10" dirty="0">
                <a:solidFill>
                  <a:srgbClr val="464546"/>
                </a:solidFill>
                <a:latin typeface="Carlito"/>
                <a:cs typeface="Carlito"/>
              </a:rPr>
              <a:t>structure </a:t>
            </a:r>
            <a:r>
              <a:rPr sz="2800" spc="5" dirty="0">
                <a:solidFill>
                  <a:srgbClr val="464546"/>
                </a:solidFill>
                <a:latin typeface="Carlito"/>
                <a:cs typeface="Carlito"/>
              </a:rPr>
              <a:t>of </a:t>
            </a:r>
            <a:r>
              <a:rPr sz="2800" spc="-20" dirty="0">
                <a:solidFill>
                  <a:srgbClr val="464546"/>
                </a:solidFill>
                <a:latin typeface="Carlito"/>
                <a:cs typeface="Carlito"/>
              </a:rPr>
              <a:t>any </a:t>
            </a:r>
            <a:r>
              <a:rPr sz="2800" spc="-15" dirty="0">
                <a:solidFill>
                  <a:srgbClr val="464546"/>
                </a:solidFill>
                <a:latin typeface="Carlito"/>
                <a:cs typeface="Carlito"/>
              </a:rPr>
              <a:t>Maven  </a:t>
            </a:r>
            <a:r>
              <a:rPr sz="2800" spc="-10" dirty="0">
                <a:solidFill>
                  <a:srgbClr val="464546"/>
                </a:solidFill>
                <a:latin typeface="Carlito"/>
                <a:cs typeface="Carlito"/>
              </a:rPr>
              <a:t>project.</a:t>
            </a:r>
            <a:endParaRPr sz="2800">
              <a:latin typeface="Carlito"/>
              <a:cs typeface="Carlito"/>
            </a:endParaRPr>
          </a:p>
          <a:p>
            <a:pPr marL="145415" marR="6350" algn="just">
              <a:lnSpc>
                <a:spcPct val="100000"/>
              </a:lnSpc>
              <a:buFont typeface="Wingdings"/>
              <a:buChar char=""/>
              <a:tabLst>
                <a:tab pos="509270" algn="l"/>
              </a:tabLst>
            </a:pPr>
            <a:r>
              <a:rPr sz="2800" spc="-20" dirty="0">
                <a:solidFill>
                  <a:srgbClr val="464546"/>
                </a:solidFill>
                <a:latin typeface="Carlito"/>
                <a:cs typeface="Carlito"/>
              </a:rPr>
              <a:t>Different </a:t>
            </a:r>
            <a:r>
              <a:rPr sz="2800" dirty="0">
                <a:solidFill>
                  <a:srgbClr val="464546"/>
                </a:solidFill>
                <a:latin typeface="Carlito"/>
                <a:cs typeface="Carlito"/>
              </a:rPr>
              <a:t>types </a:t>
            </a:r>
            <a:r>
              <a:rPr sz="2800" spc="-10" dirty="0">
                <a:solidFill>
                  <a:srgbClr val="464546"/>
                </a:solidFill>
                <a:latin typeface="Carlito"/>
                <a:cs typeface="Carlito"/>
              </a:rPr>
              <a:t>of archetypes </a:t>
            </a:r>
            <a:r>
              <a:rPr sz="2800" spc="-15" dirty="0">
                <a:solidFill>
                  <a:srgbClr val="464546"/>
                </a:solidFill>
                <a:latin typeface="Carlito"/>
                <a:cs typeface="Carlito"/>
              </a:rPr>
              <a:t>exist </a:t>
            </a:r>
            <a:r>
              <a:rPr sz="2800" spc="-5" dirty="0">
                <a:solidFill>
                  <a:srgbClr val="464546"/>
                </a:solidFill>
                <a:latin typeface="Carlito"/>
                <a:cs typeface="Carlito"/>
              </a:rPr>
              <a:t>with the </a:t>
            </a:r>
            <a:r>
              <a:rPr sz="2800" spc="5" dirty="0">
                <a:solidFill>
                  <a:srgbClr val="464546"/>
                </a:solidFill>
                <a:latin typeface="Carlito"/>
                <a:cs typeface="Carlito"/>
              </a:rPr>
              <a:t>aim of  </a:t>
            </a:r>
            <a:r>
              <a:rPr sz="2800" spc="-5" dirty="0">
                <a:solidFill>
                  <a:srgbClr val="464546"/>
                </a:solidFill>
                <a:latin typeface="Carlito"/>
                <a:cs typeface="Carlito"/>
              </a:rPr>
              <a:t>making application </a:t>
            </a:r>
            <a:r>
              <a:rPr sz="2800" spc="-10" dirty="0">
                <a:solidFill>
                  <a:srgbClr val="464546"/>
                </a:solidFill>
                <a:latin typeface="Carlito"/>
                <a:cs typeface="Carlito"/>
              </a:rPr>
              <a:t>development</a:t>
            </a:r>
            <a:r>
              <a:rPr sz="2800" spc="-20" dirty="0">
                <a:solidFill>
                  <a:srgbClr val="464546"/>
                </a:solidFill>
                <a:latin typeface="Carlito"/>
                <a:cs typeface="Carlito"/>
              </a:rPr>
              <a:t> </a:t>
            </a:r>
            <a:r>
              <a:rPr sz="2800" spc="-40" dirty="0">
                <a:solidFill>
                  <a:srgbClr val="464546"/>
                </a:solidFill>
                <a:latin typeface="Carlito"/>
                <a:cs typeface="Carlito"/>
              </a:rPr>
              <a:t>easier.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" dirty="0"/>
              <a:pPr marL="38100">
                <a:lnSpc>
                  <a:spcPct val="100000"/>
                </a:lnSpc>
                <a:spcBef>
                  <a:spcPts val="45"/>
                </a:spcBef>
              </a:pPr>
              <a:t>11</a:t>
            </a:fld>
            <a:endParaRPr spc="-5"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20" dirty="0"/>
              <a:t>C</a:t>
            </a:r>
            <a:r>
              <a:rPr spc="25" dirty="0"/>
              <a:t>O</a:t>
            </a:r>
            <a:r>
              <a:rPr spc="20" dirty="0"/>
              <a:t>NFI</a:t>
            </a:r>
            <a:r>
              <a:rPr spc="15" dirty="0"/>
              <a:t>D</a:t>
            </a:r>
            <a:r>
              <a:rPr spc="10" dirty="0"/>
              <a:t>E</a:t>
            </a:r>
            <a:r>
              <a:rPr spc="20" dirty="0"/>
              <a:t>N</a:t>
            </a:r>
            <a:r>
              <a:rPr spc="35" dirty="0"/>
              <a:t>T</a:t>
            </a:r>
            <a:r>
              <a:rPr spc="-5" dirty="0"/>
              <a:t>I</a:t>
            </a:r>
            <a:r>
              <a:rPr spc="5" dirty="0"/>
              <a:t>A</a:t>
            </a:r>
            <a:r>
              <a:rPr dirty="0"/>
              <a:t>L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842644"/>
            <a:chOff x="0" y="0"/>
            <a:chExt cx="9144000" cy="842644"/>
          </a:xfrm>
        </p:grpSpPr>
        <p:sp>
          <p:nvSpPr>
            <p:cNvPr id="3" name="object 3"/>
            <p:cNvSpPr/>
            <p:nvPr/>
          </p:nvSpPr>
          <p:spPr>
            <a:xfrm>
              <a:off x="15240" y="9080"/>
              <a:ext cx="2848229" cy="83343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701040"/>
            </a:xfrm>
            <a:custGeom>
              <a:avLst/>
              <a:gdLst/>
              <a:ahLst/>
              <a:cxnLst/>
              <a:rect l="l" t="t" r="r" b="b"/>
              <a:pathLst>
                <a:path w="9144000" h="701040">
                  <a:moveTo>
                    <a:pt x="9144000" y="0"/>
                  </a:moveTo>
                  <a:lnTo>
                    <a:pt x="0" y="0"/>
                  </a:lnTo>
                  <a:lnTo>
                    <a:pt x="0" y="701039"/>
                  </a:lnTo>
                  <a:lnTo>
                    <a:pt x="9144000" y="70103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261620" y="0"/>
            <a:ext cx="8599170" cy="4794250"/>
          </a:xfrm>
          <a:prstGeom prst="rect">
            <a:avLst/>
          </a:prstGeom>
        </p:spPr>
        <p:txBody>
          <a:bodyPr vert="horz" wrap="square" lIns="0" tIns="261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60"/>
              </a:spcBef>
            </a:pPr>
            <a:r>
              <a:rPr sz="2800" dirty="0">
                <a:solidFill>
                  <a:srgbClr val="464546"/>
                </a:solidFill>
                <a:latin typeface="Arial Black"/>
                <a:cs typeface="Arial Black"/>
              </a:rPr>
              <a:t>Archetypes:</a:t>
            </a:r>
            <a:endParaRPr sz="2800">
              <a:latin typeface="Arial Black"/>
              <a:cs typeface="Arial Black"/>
            </a:endParaRPr>
          </a:p>
          <a:p>
            <a:pPr marL="145415" marR="10795">
              <a:lnSpc>
                <a:spcPct val="100000"/>
              </a:lnSpc>
              <a:spcBef>
                <a:spcPts val="1970"/>
              </a:spcBef>
              <a:buFont typeface="Wingdings"/>
              <a:buChar char=""/>
              <a:tabLst>
                <a:tab pos="509270" algn="l"/>
                <a:tab pos="1901825" algn="l"/>
                <a:tab pos="3355975" algn="l"/>
                <a:tab pos="5063490" algn="l"/>
                <a:tab pos="6481445" algn="l"/>
                <a:tab pos="8097520" algn="l"/>
              </a:tabLst>
            </a:pPr>
            <a:r>
              <a:rPr sz="2800" dirty="0">
                <a:solidFill>
                  <a:srgbClr val="464546"/>
                </a:solidFill>
                <a:latin typeface="Carlito"/>
                <a:cs typeface="Carlito"/>
              </a:rPr>
              <a:t>D</a:t>
            </a:r>
            <a:r>
              <a:rPr sz="2800" spc="-10" dirty="0">
                <a:solidFill>
                  <a:srgbClr val="464546"/>
                </a:solidFill>
                <a:latin typeface="Carlito"/>
                <a:cs typeface="Carlito"/>
              </a:rPr>
              <a:t>u</a:t>
            </a:r>
            <a:r>
              <a:rPr sz="2800" dirty="0">
                <a:solidFill>
                  <a:srgbClr val="464546"/>
                </a:solidFill>
                <a:latin typeface="Carlito"/>
                <a:cs typeface="Carlito"/>
              </a:rPr>
              <a:t>ring	</a:t>
            </a:r>
            <a:r>
              <a:rPr sz="2800" spc="-10" dirty="0">
                <a:solidFill>
                  <a:srgbClr val="464546"/>
                </a:solidFill>
                <a:latin typeface="Carlito"/>
                <a:cs typeface="Carlito"/>
              </a:rPr>
              <a:t>p</a:t>
            </a:r>
            <a:r>
              <a:rPr sz="2800" spc="-45" dirty="0">
                <a:solidFill>
                  <a:srgbClr val="464546"/>
                </a:solidFill>
                <a:latin typeface="Carlito"/>
                <a:cs typeface="Carlito"/>
              </a:rPr>
              <a:t>r</a:t>
            </a:r>
            <a:r>
              <a:rPr sz="2800" spc="-5" dirty="0">
                <a:solidFill>
                  <a:srgbClr val="464546"/>
                </a:solidFill>
                <a:latin typeface="Carlito"/>
                <a:cs typeface="Carlito"/>
              </a:rPr>
              <a:t>oje</a:t>
            </a:r>
            <a:r>
              <a:rPr sz="2800" spc="-15" dirty="0">
                <a:solidFill>
                  <a:srgbClr val="464546"/>
                </a:solidFill>
                <a:latin typeface="Carlito"/>
                <a:cs typeface="Carlito"/>
              </a:rPr>
              <a:t>c</a:t>
            </a:r>
            <a:r>
              <a:rPr sz="2800" dirty="0">
                <a:solidFill>
                  <a:srgbClr val="464546"/>
                </a:solidFill>
                <a:latin typeface="Carlito"/>
                <a:cs typeface="Carlito"/>
              </a:rPr>
              <a:t>t	</a:t>
            </a:r>
            <a:r>
              <a:rPr sz="2800" spc="5" dirty="0">
                <a:solidFill>
                  <a:srgbClr val="464546"/>
                </a:solidFill>
                <a:latin typeface="Carlito"/>
                <a:cs typeface="Carlito"/>
              </a:rPr>
              <a:t>c</a:t>
            </a:r>
            <a:r>
              <a:rPr sz="2800" spc="-45" dirty="0">
                <a:solidFill>
                  <a:srgbClr val="464546"/>
                </a:solidFill>
                <a:latin typeface="Carlito"/>
                <a:cs typeface="Carlito"/>
              </a:rPr>
              <a:t>r</a:t>
            </a:r>
            <a:r>
              <a:rPr sz="2800" spc="5" dirty="0">
                <a:solidFill>
                  <a:srgbClr val="464546"/>
                </a:solidFill>
                <a:latin typeface="Carlito"/>
                <a:cs typeface="Carlito"/>
              </a:rPr>
              <a:t>e</a:t>
            </a:r>
            <a:r>
              <a:rPr sz="2800" spc="-30" dirty="0">
                <a:solidFill>
                  <a:srgbClr val="464546"/>
                </a:solidFill>
                <a:latin typeface="Carlito"/>
                <a:cs typeface="Carlito"/>
              </a:rPr>
              <a:t>a</a:t>
            </a:r>
            <a:r>
              <a:rPr sz="2800" dirty="0">
                <a:solidFill>
                  <a:srgbClr val="464546"/>
                </a:solidFill>
                <a:latin typeface="Carlito"/>
                <a:cs typeface="Carlito"/>
              </a:rPr>
              <a:t>tion,	</a:t>
            </a:r>
            <a:r>
              <a:rPr sz="2800" spc="5" dirty="0">
                <a:solidFill>
                  <a:srgbClr val="464546"/>
                </a:solidFill>
                <a:latin typeface="Carlito"/>
                <a:cs typeface="Carlito"/>
              </a:rPr>
              <a:t>M</a:t>
            </a:r>
            <a:r>
              <a:rPr sz="2800" spc="-50" dirty="0">
                <a:solidFill>
                  <a:srgbClr val="464546"/>
                </a:solidFill>
                <a:latin typeface="Carlito"/>
                <a:cs typeface="Carlito"/>
              </a:rPr>
              <a:t>a</a:t>
            </a:r>
            <a:r>
              <a:rPr sz="2800" spc="-25" dirty="0">
                <a:solidFill>
                  <a:srgbClr val="464546"/>
                </a:solidFill>
                <a:latin typeface="Carlito"/>
                <a:cs typeface="Carlito"/>
              </a:rPr>
              <a:t>v</a:t>
            </a:r>
            <a:r>
              <a:rPr sz="2800" spc="5" dirty="0">
                <a:solidFill>
                  <a:srgbClr val="464546"/>
                </a:solidFill>
                <a:latin typeface="Carlito"/>
                <a:cs typeface="Carlito"/>
              </a:rPr>
              <a:t>en</a:t>
            </a:r>
            <a:r>
              <a:rPr sz="2800" dirty="0">
                <a:solidFill>
                  <a:srgbClr val="464546"/>
                </a:solidFill>
                <a:latin typeface="Carlito"/>
                <a:cs typeface="Carlito"/>
              </a:rPr>
              <a:t>	</a:t>
            </a:r>
            <a:r>
              <a:rPr sz="2800" spc="-35" dirty="0">
                <a:solidFill>
                  <a:srgbClr val="464546"/>
                </a:solidFill>
                <a:latin typeface="Carlito"/>
                <a:cs typeface="Carlito"/>
              </a:rPr>
              <a:t>c</a:t>
            </a:r>
            <a:r>
              <a:rPr sz="2800" spc="5" dirty="0">
                <a:solidFill>
                  <a:srgbClr val="464546"/>
                </a:solidFill>
                <a:latin typeface="Carlito"/>
                <a:cs typeface="Carlito"/>
              </a:rPr>
              <a:t>o</a:t>
            </a:r>
            <a:r>
              <a:rPr sz="2800" spc="-5" dirty="0">
                <a:solidFill>
                  <a:srgbClr val="464546"/>
                </a:solidFill>
                <a:latin typeface="Carlito"/>
                <a:cs typeface="Carlito"/>
              </a:rPr>
              <a:t>nsult</a:t>
            </a:r>
            <a:r>
              <a:rPr sz="2800" dirty="0">
                <a:solidFill>
                  <a:srgbClr val="464546"/>
                </a:solidFill>
                <a:latin typeface="Carlito"/>
                <a:cs typeface="Carlito"/>
              </a:rPr>
              <a:t>s	t</a:t>
            </a:r>
            <a:r>
              <a:rPr sz="2800" spc="-15" dirty="0">
                <a:solidFill>
                  <a:srgbClr val="464546"/>
                </a:solidFill>
                <a:latin typeface="Carlito"/>
                <a:cs typeface="Carlito"/>
              </a:rPr>
              <a:t>h</a:t>
            </a:r>
            <a:r>
              <a:rPr sz="2800" dirty="0">
                <a:solidFill>
                  <a:srgbClr val="464546"/>
                </a:solidFill>
                <a:latin typeface="Carlito"/>
                <a:cs typeface="Carlito"/>
              </a:rPr>
              <a:t>e  </a:t>
            </a:r>
            <a:r>
              <a:rPr sz="2800" spc="-5" dirty="0">
                <a:solidFill>
                  <a:srgbClr val="464546"/>
                </a:solidFill>
                <a:latin typeface="Carlito"/>
                <a:cs typeface="Carlito"/>
              </a:rPr>
              <a:t>repository </a:t>
            </a:r>
            <a:r>
              <a:rPr sz="2800" spc="-15" dirty="0">
                <a:solidFill>
                  <a:srgbClr val="464546"/>
                </a:solidFill>
                <a:latin typeface="Carlito"/>
                <a:cs typeface="Carlito"/>
              </a:rPr>
              <a:t>for </a:t>
            </a:r>
            <a:r>
              <a:rPr sz="2800" spc="-5" dirty="0">
                <a:solidFill>
                  <a:srgbClr val="464546"/>
                </a:solidFill>
                <a:latin typeface="Carlito"/>
                <a:cs typeface="Carlito"/>
              </a:rPr>
              <a:t>the specified </a:t>
            </a:r>
            <a:r>
              <a:rPr sz="2800" spc="-10" dirty="0">
                <a:solidFill>
                  <a:srgbClr val="464546"/>
                </a:solidFill>
                <a:latin typeface="Carlito"/>
                <a:cs typeface="Carlito"/>
              </a:rPr>
              <a:t>archetype </a:t>
            </a:r>
            <a:r>
              <a:rPr sz="2800" spc="-15" dirty="0">
                <a:solidFill>
                  <a:srgbClr val="464546"/>
                </a:solidFill>
                <a:latin typeface="Carlito"/>
                <a:cs typeface="Carlito"/>
              </a:rPr>
              <a:t>to</a:t>
            </a:r>
            <a:r>
              <a:rPr sz="2800" spc="-40" dirty="0">
                <a:solidFill>
                  <a:srgbClr val="464546"/>
                </a:solidFill>
                <a:latin typeface="Carlito"/>
                <a:cs typeface="Carlito"/>
              </a:rPr>
              <a:t> </a:t>
            </a:r>
            <a:r>
              <a:rPr sz="2800" spc="-25" dirty="0">
                <a:solidFill>
                  <a:srgbClr val="464546"/>
                </a:solidFill>
                <a:latin typeface="Carlito"/>
                <a:cs typeface="Carlito"/>
              </a:rPr>
              <a:t>fetch:</a:t>
            </a:r>
            <a:endParaRPr sz="2800">
              <a:latin typeface="Carlito"/>
              <a:cs typeface="Carlito"/>
            </a:endParaRPr>
          </a:p>
          <a:p>
            <a:pPr marL="852805" lvl="1" indent="-363220">
              <a:lnSpc>
                <a:spcPct val="100000"/>
              </a:lnSpc>
              <a:spcBef>
                <a:spcPts val="5"/>
              </a:spcBef>
              <a:buFont typeface="Wingdings"/>
              <a:buChar char=""/>
              <a:tabLst>
                <a:tab pos="853440" algn="l"/>
              </a:tabLst>
            </a:pPr>
            <a:r>
              <a:rPr sz="2800" spc="-5" dirty="0">
                <a:solidFill>
                  <a:srgbClr val="464546"/>
                </a:solidFill>
                <a:latin typeface="Carlito"/>
                <a:cs typeface="Carlito"/>
              </a:rPr>
              <a:t>The </a:t>
            </a:r>
            <a:r>
              <a:rPr sz="2800" spc="-15" dirty="0">
                <a:solidFill>
                  <a:srgbClr val="464546"/>
                </a:solidFill>
                <a:latin typeface="Carlito"/>
                <a:cs typeface="Carlito"/>
              </a:rPr>
              <a:t>appropriate </a:t>
            </a:r>
            <a:r>
              <a:rPr sz="2800" spc="-10" dirty="0">
                <a:solidFill>
                  <a:srgbClr val="464546"/>
                </a:solidFill>
                <a:latin typeface="Carlito"/>
                <a:cs typeface="Carlito"/>
              </a:rPr>
              <a:t>directory</a:t>
            </a:r>
            <a:r>
              <a:rPr sz="2800" spc="-35" dirty="0">
                <a:solidFill>
                  <a:srgbClr val="464546"/>
                </a:solidFill>
                <a:latin typeface="Carlito"/>
                <a:cs typeface="Carlito"/>
              </a:rPr>
              <a:t> </a:t>
            </a:r>
            <a:r>
              <a:rPr sz="2800" spc="-10" dirty="0">
                <a:solidFill>
                  <a:srgbClr val="464546"/>
                </a:solidFill>
                <a:latin typeface="Carlito"/>
                <a:cs typeface="Carlito"/>
              </a:rPr>
              <a:t>structure</a:t>
            </a:r>
            <a:endParaRPr sz="2800">
              <a:latin typeface="Carlito"/>
              <a:cs typeface="Carlito"/>
            </a:endParaRPr>
          </a:p>
          <a:p>
            <a:pPr marL="852805" lvl="1" indent="-363220">
              <a:lnSpc>
                <a:spcPct val="100000"/>
              </a:lnSpc>
              <a:buFont typeface="Wingdings"/>
              <a:buChar char=""/>
              <a:tabLst>
                <a:tab pos="853440" algn="l"/>
              </a:tabLst>
            </a:pPr>
            <a:r>
              <a:rPr sz="2800" spc="5" dirty="0">
                <a:solidFill>
                  <a:srgbClr val="464546"/>
                </a:solidFill>
                <a:latin typeface="Carlito"/>
                <a:cs typeface="Carlito"/>
              </a:rPr>
              <a:t>An </a:t>
            </a:r>
            <a:r>
              <a:rPr sz="2800" dirty="0">
                <a:solidFill>
                  <a:srgbClr val="464546"/>
                </a:solidFill>
                <a:latin typeface="Carlito"/>
                <a:cs typeface="Carlito"/>
              </a:rPr>
              <a:t>initial </a:t>
            </a:r>
            <a:r>
              <a:rPr sz="2800" spc="-10" dirty="0">
                <a:solidFill>
                  <a:srgbClr val="464546"/>
                </a:solidFill>
                <a:latin typeface="Carlito"/>
                <a:cs typeface="Carlito"/>
              </a:rPr>
              <a:t>set </a:t>
            </a:r>
            <a:r>
              <a:rPr sz="2800" spc="5" dirty="0">
                <a:solidFill>
                  <a:srgbClr val="464546"/>
                </a:solidFill>
                <a:latin typeface="Carlito"/>
                <a:cs typeface="Carlito"/>
              </a:rPr>
              <a:t>of </a:t>
            </a:r>
            <a:r>
              <a:rPr sz="2800" spc="-5" dirty="0">
                <a:solidFill>
                  <a:srgbClr val="464546"/>
                </a:solidFill>
                <a:latin typeface="Carlito"/>
                <a:cs typeface="Carlito"/>
              </a:rPr>
              <a:t>dependencies </a:t>
            </a:r>
            <a:r>
              <a:rPr sz="2800" spc="-15" dirty="0">
                <a:solidFill>
                  <a:srgbClr val="464546"/>
                </a:solidFill>
                <a:latin typeface="Carlito"/>
                <a:cs typeface="Carlito"/>
              </a:rPr>
              <a:t>to </a:t>
            </a:r>
            <a:r>
              <a:rPr sz="2800" spc="-5" dirty="0">
                <a:solidFill>
                  <a:srgbClr val="464546"/>
                </a:solidFill>
                <a:latin typeface="Carlito"/>
                <a:cs typeface="Carlito"/>
              </a:rPr>
              <a:t>be made</a:t>
            </a:r>
            <a:r>
              <a:rPr sz="2800" spc="-15" dirty="0">
                <a:solidFill>
                  <a:srgbClr val="464546"/>
                </a:solidFill>
                <a:latin typeface="Carlito"/>
                <a:cs typeface="Carlito"/>
              </a:rPr>
              <a:t> </a:t>
            </a:r>
            <a:r>
              <a:rPr sz="2800" spc="-10" dirty="0">
                <a:solidFill>
                  <a:srgbClr val="464546"/>
                </a:solidFill>
                <a:latin typeface="Carlito"/>
                <a:cs typeface="Carlito"/>
              </a:rPr>
              <a:t>available</a:t>
            </a:r>
            <a:endParaRPr sz="2800">
              <a:latin typeface="Carlito"/>
              <a:cs typeface="Carlito"/>
            </a:endParaRPr>
          </a:p>
          <a:p>
            <a:pPr marL="852805" lvl="1" indent="-363220">
              <a:lnSpc>
                <a:spcPct val="100000"/>
              </a:lnSpc>
              <a:buFont typeface="Wingdings"/>
              <a:buChar char=""/>
              <a:tabLst>
                <a:tab pos="853440" algn="l"/>
              </a:tabLst>
            </a:pPr>
            <a:r>
              <a:rPr sz="2800" spc="-15" dirty="0">
                <a:solidFill>
                  <a:srgbClr val="464546"/>
                </a:solidFill>
                <a:latin typeface="Carlito"/>
                <a:cs typeface="Carlito"/>
              </a:rPr>
              <a:t>Meta-data </a:t>
            </a:r>
            <a:r>
              <a:rPr sz="2800" spc="-10" dirty="0">
                <a:solidFill>
                  <a:srgbClr val="464546"/>
                </a:solidFill>
                <a:latin typeface="Carlito"/>
                <a:cs typeface="Carlito"/>
              </a:rPr>
              <a:t>that </a:t>
            </a:r>
            <a:r>
              <a:rPr sz="2800" dirty="0">
                <a:solidFill>
                  <a:srgbClr val="464546"/>
                </a:solidFill>
                <a:latin typeface="Carlito"/>
                <a:cs typeface="Carlito"/>
              </a:rPr>
              <a:t>is </a:t>
            </a:r>
            <a:r>
              <a:rPr sz="2800" spc="-15" dirty="0">
                <a:solidFill>
                  <a:srgbClr val="464546"/>
                </a:solidFill>
                <a:latin typeface="Carlito"/>
                <a:cs typeface="Carlito"/>
              </a:rPr>
              <a:t>required </a:t>
            </a:r>
            <a:r>
              <a:rPr sz="2800" spc="-10" dirty="0">
                <a:solidFill>
                  <a:srgbClr val="464546"/>
                </a:solidFill>
                <a:latin typeface="Carlito"/>
                <a:cs typeface="Carlito"/>
              </a:rPr>
              <a:t>for </a:t>
            </a:r>
            <a:r>
              <a:rPr sz="2800" spc="-5" dirty="0">
                <a:solidFill>
                  <a:srgbClr val="464546"/>
                </a:solidFill>
                <a:latin typeface="Carlito"/>
                <a:cs typeface="Carlito"/>
              </a:rPr>
              <a:t>the </a:t>
            </a:r>
            <a:r>
              <a:rPr sz="2800" spc="-10" dirty="0">
                <a:solidFill>
                  <a:srgbClr val="464546"/>
                </a:solidFill>
                <a:latin typeface="Carlito"/>
                <a:cs typeface="Carlito"/>
              </a:rPr>
              <a:t>project</a:t>
            </a:r>
            <a:r>
              <a:rPr sz="2800" spc="-20" dirty="0">
                <a:solidFill>
                  <a:srgbClr val="464546"/>
                </a:solidFill>
                <a:latin typeface="Carlito"/>
                <a:cs typeface="Carlito"/>
              </a:rPr>
              <a:t> </a:t>
            </a:r>
            <a:r>
              <a:rPr sz="2800" spc="-5" dirty="0">
                <a:solidFill>
                  <a:srgbClr val="464546"/>
                </a:solidFill>
                <a:latin typeface="Carlito"/>
                <a:cs typeface="Carlito"/>
              </a:rPr>
              <a:t>build</a:t>
            </a:r>
            <a:endParaRPr sz="2800">
              <a:latin typeface="Carlito"/>
              <a:cs typeface="Carlito"/>
            </a:endParaRPr>
          </a:p>
          <a:p>
            <a:pPr marL="145415" marR="5080" algn="just">
              <a:lnSpc>
                <a:spcPct val="100000"/>
              </a:lnSpc>
              <a:buFont typeface="Wingdings"/>
              <a:buChar char=""/>
              <a:tabLst>
                <a:tab pos="509270" algn="l"/>
              </a:tabLst>
            </a:pPr>
            <a:r>
              <a:rPr sz="2800" spc="-15" dirty="0">
                <a:solidFill>
                  <a:srgbClr val="464546"/>
                </a:solidFill>
                <a:latin typeface="Carlito"/>
                <a:cs typeface="Carlito"/>
              </a:rPr>
              <a:t>Any </a:t>
            </a:r>
            <a:r>
              <a:rPr sz="2800" spc="-5" dirty="0">
                <a:solidFill>
                  <a:srgbClr val="464546"/>
                </a:solidFill>
                <a:latin typeface="Carlito"/>
                <a:cs typeface="Carlito"/>
              </a:rPr>
              <a:t>IDE </a:t>
            </a:r>
            <a:r>
              <a:rPr sz="2800" dirty="0">
                <a:solidFill>
                  <a:srgbClr val="464546"/>
                </a:solidFill>
                <a:latin typeface="Carlito"/>
                <a:cs typeface="Carlito"/>
              </a:rPr>
              <a:t>which </a:t>
            </a:r>
            <a:r>
              <a:rPr sz="2800" spc="-5" dirty="0">
                <a:solidFill>
                  <a:srgbClr val="464546"/>
                </a:solidFill>
                <a:latin typeface="Carlito"/>
                <a:cs typeface="Carlito"/>
              </a:rPr>
              <a:t>has </a:t>
            </a:r>
            <a:r>
              <a:rPr sz="2800" dirty="0">
                <a:solidFill>
                  <a:srgbClr val="464546"/>
                </a:solidFill>
                <a:latin typeface="Carlito"/>
                <a:cs typeface="Carlito"/>
              </a:rPr>
              <a:t>support </a:t>
            </a:r>
            <a:r>
              <a:rPr sz="2800" spc="-20" dirty="0">
                <a:solidFill>
                  <a:srgbClr val="464546"/>
                </a:solidFill>
                <a:latin typeface="Carlito"/>
                <a:cs typeface="Carlito"/>
              </a:rPr>
              <a:t>for </a:t>
            </a:r>
            <a:r>
              <a:rPr sz="2800" spc="-15" dirty="0">
                <a:solidFill>
                  <a:srgbClr val="464546"/>
                </a:solidFill>
                <a:latin typeface="Carlito"/>
                <a:cs typeface="Carlito"/>
              </a:rPr>
              <a:t>Maven, </a:t>
            </a:r>
            <a:r>
              <a:rPr sz="2800" spc="-30" dirty="0">
                <a:solidFill>
                  <a:srgbClr val="464546"/>
                </a:solidFill>
                <a:latin typeface="Carlito"/>
                <a:cs typeface="Carlito"/>
              </a:rPr>
              <a:t>by  </a:t>
            </a:r>
            <a:r>
              <a:rPr sz="2800" spc="-10" dirty="0">
                <a:solidFill>
                  <a:srgbClr val="464546"/>
                </a:solidFill>
                <a:latin typeface="Carlito"/>
                <a:cs typeface="Carlito"/>
              </a:rPr>
              <a:t>default, displays </a:t>
            </a:r>
            <a:r>
              <a:rPr sz="2800" dirty="0">
                <a:solidFill>
                  <a:srgbClr val="464546"/>
                </a:solidFill>
                <a:latin typeface="Carlito"/>
                <a:cs typeface="Carlito"/>
              </a:rPr>
              <a:t>a </a:t>
            </a:r>
            <a:r>
              <a:rPr sz="2800" spc="-30" dirty="0">
                <a:solidFill>
                  <a:srgbClr val="464546"/>
                </a:solidFill>
                <a:latin typeface="Carlito"/>
                <a:cs typeface="Carlito"/>
              </a:rPr>
              <a:t>few </a:t>
            </a:r>
            <a:r>
              <a:rPr sz="2800" spc="5" dirty="0">
                <a:solidFill>
                  <a:srgbClr val="464546"/>
                </a:solidFill>
                <a:latin typeface="Carlito"/>
                <a:cs typeface="Carlito"/>
              </a:rPr>
              <a:t>of </a:t>
            </a:r>
            <a:r>
              <a:rPr sz="2800" spc="-5" dirty="0">
                <a:solidFill>
                  <a:srgbClr val="464546"/>
                </a:solidFill>
                <a:latin typeface="Carlito"/>
                <a:cs typeface="Carlito"/>
              </a:rPr>
              <a:t>the </a:t>
            </a:r>
            <a:r>
              <a:rPr sz="2800" spc="-10" dirty="0">
                <a:solidFill>
                  <a:srgbClr val="464546"/>
                </a:solidFill>
                <a:latin typeface="Carlito"/>
                <a:cs typeface="Carlito"/>
              </a:rPr>
              <a:t>archetypes </a:t>
            </a:r>
            <a:r>
              <a:rPr sz="2800" spc="-5" dirty="0">
                <a:solidFill>
                  <a:srgbClr val="464546"/>
                </a:solidFill>
                <a:latin typeface="Carlito"/>
                <a:cs typeface="Carlito"/>
              </a:rPr>
              <a:t>supported </a:t>
            </a:r>
            <a:r>
              <a:rPr sz="2800" spc="-20" dirty="0">
                <a:solidFill>
                  <a:srgbClr val="464546"/>
                </a:solidFill>
                <a:latin typeface="Carlito"/>
                <a:cs typeface="Carlito"/>
              </a:rPr>
              <a:t>by </a:t>
            </a:r>
            <a:r>
              <a:rPr sz="2800" dirty="0">
                <a:solidFill>
                  <a:srgbClr val="464546"/>
                </a:solidFill>
                <a:latin typeface="Carlito"/>
                <a:cs typeface="Carlito"/>
              </a:rPr>
              <a:t>it.  </a:t>
            </a:r>
            <a:r>
              <a:rPr sz="2800" spc="-5" dirty="0">
                <a:solidFill>
                  <a:srgbClr val="464546"/>
                </a:solidFill>
                <a:latin typeface="Carlito"/>
                <a:cs typeface="Carlito"/>
              </a:rPr>
              <a:t>One amongst </a:t>
            </a:r>
            <a:r>
              <a:rPr sz="2800" dirty="0">
                <a:solidFill>
                  <a:srgbClr val="464546"/>
                </a:solidFill>
                <a:latin typeface="Carlito"/>
                <a:cs typeface="Carlito"/>
              </a:rPr>
              <a:t>them </a:t>
            </a:r>
            <a:r>
              <a:rPr sz="2800" spc="-10" dirty="0">
                <a:solidFill>
                  <a:srgbClr val="464546"/>
                </a:solidFill>
                <a:latin typeface="Carlito"/>
                <a:cs typeface="Carlito"/>
              </a:rPr>
              <a:t>can </a:t>
            </a:r>
            <a:r>
              <a:rPr sz="2800" spc="-5" dirty="0">
                <a:solidFill>
                  <a:srgbClr val="464546"/>
                </a:solidFill>
                <a:latin typeface="Carlito"/>
                <a:cs typeface="Carlito"/>
              </a:rPr>
              <a:t>be </a:t>
            </a:r>
            <a:r>
              <a:rPr sz="2800" dirty="0">
                <a:solidFill>
                  <a:srgbClr val="464546"/>
                </a:solidFill>
                <a:latin typeface="Carlito"/>
                <a:cs typeface="Carlito"/>
              </a:rPr>
              <a:t>chosen </a:t>
            </a:r>
            <a:r>
              <a:rPr sz="2800" spc="-20" dirty="0">
                <a:solidFill>
                  <a:srgbClr val="464546"/>
                </a:solidFill>
                <a:latin typeface="Carlito"/>
                <a:cs typeface="Carlito"/>
              </a:rPr>
              <a:t>by </a:t>
            </a:r>
            <a:r>
              <a:rPr sz="2800" spc="10" dirty="0">
                <a:solidFill>
                  <a:srgbClr val="464546"/>
                </a:solidFill>
                <a:latin typeface="Carlito"/>
                <a:cs typeface="Carlito"/>
              </a:rPr>
              <a:t>the </a:t>
            </a:r>
            <a:r>
              <a:rPr sz="2800" spc="-5" dirty="0">
                <a:solidFill>
                  <a:srgbClr val="464546"/>
                </a:solidFill>
                <a:latin typeface="Carlito"/>
                <a:cs typeface="Carlito"/>
              </a:rPr>
              <a:t>user </a:t>
            </a:r>
            <a:r>
              <a:rPr sz="2800" spc="-15" dirty="0">
                <a:solidFill>
                  <a:srgbClr val="464546"/>
                </a:solidFill>
                <a:latin typeface="Carlito"/>
                <a:cs typeface="Carlito"/>
              </a:rPr>
              <a:t>to </a:t>
            </a:r>
            <a:r>
              <a:rPr sz="2800" spc="-20" dirty="0">
                <a:solidFill>
                  <a:srgbClr val="464546"/>
                </a:solidFill>
                <a:latin typeface="Carlito"/>
                <a:cs typeface="Carlito"/>
              </a:rPr>
              <a:t>create  </a:t>
            </a:r>
            <a:r>
              <a:rPr sz="2800" dirty="0">
                <a:solidFill>
                  <a:srgbClr val="464546"/>
                </a:solidFill>
                <a:latin typeface="Carlito"/>
                <a:cs typeface="Carlito"/>
              </a:rPr>
              <a:t>his/her </a:t>
            </a:r>
            <a:r>
              <a:rPr sz="2800" spc="-10" dirty="0">
                <a:solidFill>
                  <a:srgbClr val="464546"/>
                </a:solidFill>
                <a:latin typeface="Carlito"/>
                <a:cs typeface="Carlito"/>
              </a:rPr>
              <a:t>project.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" dirty="0"/>
              <a:pPr marL="38100">
                <a:lnSpc>
                  <a:spcPct val="100000"/>
                </a:lnSpc>
                <a:spcBef>
                  <a:spcPts val="45"/>
                </a:spcBef>
              </a:pPr>
              <a:t>12</a:t>
            </a:fld>
            <a:endParaRPr spc="-5"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20" dirty="0"/>
              <a:t>C</a:t>
            </a:r>
            <a:r>
              <a:rPr spc="25" dirty="0"/>
              <a:t>O</a:t>
            </a:r>
            <a:r>
              <a:rPr spc="20" dirty="0"/>
              <a:t>NFI</a:t>
            </a:r>
            <a:r>
              <a:rPr spc="15" dirty="0"/>
              <a:t>D</a:t>
            </a:r>
            <a:r>
              <a:rPr spc="10" dirty="0"/>
              <a:t>E</a:t>
            </a:r>
            <a:r>
              <a:rPr spc="20" dirty="0"/>
              <a:t>N</a:t>
            </a:r>
            <a:r>
              <a:rPr spc="35" dirty="0"/>
              <a:t>T</a:t>
            </a:r>
            <a:r>
              <a:rPr spc="-5" dirty="0"/>
              <a:t>I</a:t>
            </a:r>
            <a:r>
              <a:rPr spc="5" dirty="0"/>
              <a:t>A</a:t>
            </a:r>
            <a:r>
              <a:rPr dirty="0"/>
              <a:t>L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842644"/>
            <a:chOff x="0" y="0"/>
            <a:chExt cx="9144000" cy="842644"/>
          </a:xfrm>
        </p:grpSpPr>
        <p:sp>
          <p:nvSpPr>
            <p:cNvPr id="3" name="object 3"/>
            <p:cNvSpPr/>
            <p:nvPr/>
          </p:nvSpPr>
          <p:spPr>
            <a:xfrm>
              <a:off x="15240" y="9080"/>
              <a:ext cx="2848229" cy="83343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701040"/>
            </a:xfrm>
            <a:custGeom>
              <a:avLst/>
              <a:gdLst/>
              <a:ahLst/>
              <a:cxnLst/>
              <a:rect l="l" t="t" r="r" b="b"/>
              <a:pathLst>
                <a:path w="9144000" h="701040">
                  <a:moveTo>
                    <a:pt x="9144000" y="0"/>
                  </a:moveTo>
                  <a:lnTo>
                    <a:pt x="0" y="0"/>
                  </a:lnTo>
                  <a:lnTo>
                    <a:pt x="0" y="701039"/>
                  </a:lnTo>
                  <a:lnTo>
                    <a:pt x="9144000" y="70103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261620" y="0"/>
            <a:ext cx="8672195" cy="3086100"/>
          </a:xfrm>
          <a:prstGeom prst="rect">
            <a:avLst/>
          </a:prstGeom>
        </p:spPr>
        <p:txBody>
          <a:bodyPr vert="horz" wrap="square" lIns="0" tIns="261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60"/>
              </a:spcBef>
            </a:pPr>
            <a:r>
              <a:rPr sz="2800" dirty="0">
                <a:solidFill>
                  <a:srgbClr val="464546"/>
                </a:solidFill>
                <a:latin typeface="Arial Black"/>
                <a:cs typeface="Arial Black"/>
              </a:rPr>
              <a:t>Archetypes:</a:t>
            </a:r>
            <a:endParaRPr sz="2800">
              <a:latin typeface="Arial Black"/>
              <a:cs typeface="Arial Black"/>
            </a:endParaRPr>
          </a:p>
          <a:p>
            <a:pPr marL="44450">
              <a:lnSpc>
                <a:spcPct val="100000"/>
              </a:lnSpc>
              <a:spcBef>
                <a:spcPts val="1970"/>
              </a:spcBef>
            </a:pPr>
            <a:r>
              <a:rPr sz="2800" b="1" spc="-45" dirty="0">
                <a:solidFill>
                  <a:srgbClr val="464546"/>
                </a:solidFill>
                <a:latin typeface="Carlito"/>
                <a:cs typeface="Carlito"/>
              </a:rPr>
              <a:t>Ways </a:t>
            </a:r>
            <a:r>
              <a:rPr sz="2800" b="1" spc="-10" dirty="0">
                <a:solidFill>
                  <a:srgbClr val="464546"/>
                </a:solidFill>
                <a:latin typeface="Carlito"/>
                <a:cs typeface="Carlito"/>
              </a:rPr>
              <a:t>to create </a:t>
            </a:r>
            <a:r>
              <a:rPr sz="2800" b="1" spc="-15" dirty="0">
                <a:solidFill>
                  <a:srgbClr val="464546"/>
                </a:solidFill>
                <a:latin typeface="Carlito"/>
                <a:cs typeface="Carlito"/>
              </a:rPr>
              <a:t>maven</a:t>
            </a:r>
            <a:r>
              <a:rPr sz="2800" b="1" spc="-20" dirty="0">
                <a:solidFill>
                  <a:srgbClr val="464546"/>
                </a:solidFill>
                <a:latin typeface="Carlito"/>
                <a:cs typeface="Carlito"/>
              </a:rPr>
              <a:t> </a:t>
            </a:r>
            <a:r>
              <a:rPr sz="2800" b="1" dirty="0">
                <a:solidFill>
                  <a:srgbClr val="464546"/>
                </a:solidFill>
                <a:latin typeface="Carlito"/>
                <a:cs typeface="Carlito"/>
              </a:rPr>
              <a:t>project:</a:t>
            </a:r>
            <a:endParaRPr sz="2800">
              <a:latin typeface="Carlito"/>
              <a:cs typeface="Carlito"/>
            </a:endParaRPr>
          </a:p>
          <a:p>
            <a:pPr marL="44450" marR="5080">
              <a:lnSpc>
                <a:spcPct val="100000"/>
              </a:lnSpc>
              <a:buFont typeface="Wingdings"/>
              <a:buChar char=""/>
              <a:tabLst>
                <a:tab pos="408305" algn="l"/>
                <a:tab pos="1861820" algn="l"/>
                <a:tab pos="3965575" algn="l"/>
                <a:tab pos="5706745" algn="l"/>
                <a:tab pos="6447790" algn="l"/>
                <a:tab pos="8014970" algn="l"/>
              </a:tabLst>
            </a:pPr>
            <a:r>
              <a:rPr sz="2800" b="1" spc="-5" dirty="0">
                <a:solidFill>
                  <a:srgbClr val="464546"/>
                </a:solidFill>
                <a:latin typeface="Carlito"/>
                <a:cs typeface="Carlito"/>
              </a:rPr>
              <a:t>U</a:t>
            </a:r>
            <a:r>
              <a:rPr sz="2800" b="1" dirty="0">
                <a:solidFill>
                  <a:srgbClr val="464546"/>
                </a:solidFill>
                <a:latin typeface="Carlito"/>
                <a:cs typeface="Carlito"/>
              </a:rPr>
              <a:t>s</a:t>
            </a:r>
            <a:r>
              <a:rPr sz="2800" b="1" spc="10" dirty="0">
                <a:solidFill>
                  <a:srgbClr val="464546"/>
                </a:solidFill>
                <a:latin typeface="Carlito"/>
                <a:cs typeface="Carlito"/>
              </a:rPr>
              <a:t>i</a:t>
            </a:r>
            <a:r>
              <a:rPr sz="2800" b="1" dirty="0">
                <a:solidFill>
                  <a:srgbClr val="464546"/>
                </a:solidFill>
                <a:latin typeface="Carlito"/>
                <a:cs typeface="Carlito"/>
              </a:rPr>
              <a:t>ng	</a:t>
            </a:r>
            <a:r>
              <a:rPr sz="2800" b="1" spc="-25" dirty="0">
                <a:solidFill>
                  <a:srgbClr val="464546"/>
                </a:solidFill>
                <a:latin typeface="Carlito"/>
                <a:cs typeface="Carlito"/>
              </a:rPr>
              <a:t>c</a:t>
            </a:r>
            <a:r>
              <a:rPr sz="2800" b="1" spc="5" dirty="0">
                <a:solidFill>
                  <a:srgbClr val="464546"/>
                </a:solidFill>
                <a:latin typeface="Carlito"/>
                <a:cs typeface="Carlito"/>
              </a:rPr>
              <a:t>omma</a:t>
            </a:r>
            <a:r>
              <a:rPr sz="2800" b="1" spc="-20" dirty="0">
                <a:solidFill>
                  <a:srgbClr val="464546"/>
                </a:solidFill>
                <a:latin typeface="Carlito"/>
                <a:cs typeface="Carlito"/>
              </a:rPr>
              <a:t>n</a:t>
            </a:r>
            <a:r>
              <a:rPr sz="2800" b="1" dirty="0">
                <a:solidFill>
                  <a:srgbClr val="464546"/>
                </a:solidFill>
                <a:latin typeface="Carlito"/>
                <a:cs typeface="Carlito"/>
              </a:rPr>
              <a:t>d	p</a:t>
            </a:r>
            <a:r>
              <a:rPr sz="2800" b="1" spc="-10" dirty="0">
                <a:solidFill>
                  <a:srgbClr val="464546"/>
                </a:solidFill>
                <a:latin typeface="Carlito"/>
                <a:cs typeface="Carlito"/>
              </a:rPr>
              <a:t>r</a:t>
            </a:r>
            <a:r>
              <a:rPr sz="2800" b="1" dirty="0">
                <a:solidFill>
                  <a:srgbClr val="464546"/>
                </a:solidFill>
                <a:latin typeface="Carlito"/>
                <a:cs typeface="Carlito"/>
              </a:rPr>
              <a:t>o</a:t>
            </a:r>
            <a:r>
              <a:rPr sz="2800" b="1" spc="-20" dirty="0">
                <a:solidFill>
                  <a:srgbClr val="464546"/>
                </a:solidFill>
                <a:latin typeface="Carlito"/>
                <a:cs typeface="Carlito"/>
              </a:rPr>
              <a:t>mp</a:t>
            </a:r>
            <a:r>
              <a:rPr sz="2800" b="1" dirty="0">
                <a:solidFill>
                  <a:srgbClr val="464546"/>
                </a:solidFill>
                <a:latin typeface="Carlito"/>
                <a:cs typeface="Carlito"/>
              </a:rPr>
              <a:t>t	</a:t>
            </a:r>
            <a:r>
              <a:rPr sz="2800" dirty="0">
                <a:solidFill>
                  <a:srgbClr val="464546"/>
                </a:solidFill>
                <a:latin typeface="Carlito"/>
                <a:cs typeface="Carlito"/>
              </a:rPr>
              <a:t>-	i</a:t>
            </a:r>
            <a:r>
              <a:rPr sz="2800" spc="-55" dirty="0">
                <a:solidFill>
                  <a:srgbClr val="464546"/>
                </a:solidFill>
                <a:latin typeface="Carlito"/>
                <a:cs typeface="Carlito"/>
              </a:rPr>
              <a:t>n</a:t>
            </a:r>
            <a:r>
              <a:rPr sz="2800" spc="-25" dirty="0">
                <a:solidFill>
                  <a:srgbClr val="464546"/>
                </a:solidFill>
                <a:latin typeface="Carlito"/>
                <a:cs typeface="Carlito"/>
              </a:rPr>
              <a:t>v</a:t>
            </a:r>
            <a:r>
              <a:rPr sz="2800" spc="-5" dirty="0">
                <a:solidFill>
                  <a:srgbClr val="464546"/>
                </a:solidFill>
                <a:latin typeface="Carlito"/>
                <a:cs typeface="Carlito"/>
              </a:rPr>
              <a:t>o</a:t>
            </a:r>
            <a:r>
              <a:rPr sz="2800" spc="-95" dirty="0">
                <a:solidFill>
                  <a:srgbClr val="464546"/>
                </a:solidFill>
                <a:latin typeface="Carlito"/>
                <a:cs typeface="Carlito"/>
              </a:rPr>
              <a:t>k</a:t>
            </a:r>
            <a:r>
              <a:rPr sz="2800" dirty="0">
                <a:solidFill>
                  <a:srgbClr val="464546"/>
                </a:solidFill>
                <a:latin typeface="Carlito"/>
                <a:cs typeface="Carlito"/>
              </a:rPr>
              <a:t>e	</a:t>
            </a:r>
            <a:r>
              <a:rPr sz="2800" b="1" spc="-45" dirty="0">
                <a:solidFill>
                  <a:srgbClr val="464546"/>
                </a:solidFill>
                <a:latin typeface="Carlito"/>
                <a:cs typeface="Carlito"/>
              </a:rPr>
              <a:t>m</a:t>
            </a:r>
            <a:r>
              <a:rPr sz="2800" b="1" spc="-5" dirty="0">
                <a:solidFill>
                  <a:srgbClr val="464546"/>
                </a:solidFill>
                <a:latin typeface="Carlito"/>
                <a:cs typeface="Carlito"/>
              </a:rPr>
              <a:t>vn  </a:t>
            </a:r>
            <a:r>
              <a:rPr sz="2800" b="1" spc="-10" dirty="0">
                <a:solidFill>
                  <a:srgbClr val="464546"/>
                </a:solidFill>
                <a:latin typeface="Carlito"/>
                <a:cs typeface="Carlito"/>
              </a:rPr>
              <a:t>archetype:generate</a:t>
            </a:r>
            <a:r>
              <a:rPr sz="2800" b="1" spc="-75" dirty="0">
                <a:solidFill>
                  <a:srgbClr val="464546"/>
                </a:solidFill>
                <a:latin typeface="Carlito"/>
                <a:cs typeface="Carlito"/>
              </a:rPr>
              <a:t> </a:t>
            </a:r>
            <a:r>
              <a:rPr sz="2800" spc="-10" dirty="0">
                <a:solidFill>
                  <a:srgbClr val="464546"/>
                </a:solidFill>
                <a:latin typeface="Carlito"/>
                <a:cs typeface="Carlito"/>
              </a:rPr>
              <a:t>command.</a:t>
            </a:r>
            <a:endParaRPr sz="2800">
              <a:latin typeface="Carlito"/>
              <a:cs typeface="Carlito"/>
            </a:endParaRPr>
          </a:p>
          <a:p>
            <a:pPr marL="44450" marR="5080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408305" algn="l"/>
              </a:tabLst>
            </a:pPr>
            <a:r>
              <a:rPr sz="2800" b="1" dirty="0">
                <a:solidFill>
                  <a:srgbClr val="464546"/>
                </a:solidFill>
                <a:latin typeface="Carlito"/>
                <a:cs typeface="Carlito"/>
              </a:rPr>
              <a:t>Using IDE </a:t>
            </a:r>
            <a:r>
              <a:rPr sz="2800" dirty="0">
                <a:solidFill>
                  <a:srgbClr val="464546"/>
                </a:solidFill>
                <a:latin typeface="Carlito"/>
                <a:cs typeface="Carlito"/>
              </a:rPr>
              <a:t>- Choose an </a:t>
            </a:r>
            <a:r>
              <a:rPr sz="2800" spc="-10" dirty="0">
                <a:solidFill>
                  <a:srgbClr val="464546"/>
                </a:solidFill>
                <a:latin typeface="Carlito"/>
                <a:cs typeface="Carlito"/>
              </a:rPr>
              <a:t>archetype from </a:t>
            </a:r>
            <a:r>
              <a:rPr sz="2800" dirty="0">
                <a:solidFill>
                  <a:srgbClr val="464546"/>
                </a:solidFill>
                <a:latin typeface="Carlito"/>
                <a:cs typeface="Carlito"/>
              </a:rPr>
              <a:t>the </a:t>
            </a:r>
            <a:r>
              <a:rPr sz="2800" spc="-10" dirty="0">
                <a:solidFill>
                  <a:srgbClr val="464546"/>
                </a:solidFill>
                <a:latin typeface="Carlito"/>
                <a:cs typeface="Carlito"/>
              </a:rPr>
              <a:t>existing </a:t>
            </a:r>
            <a:r>
              <a:rPr sz="2800" spc="-5" dirty="0">
                <a:solidFill>
                  <a:srgbClr val="464546"/>
                </a:solidFill>
                <a:latin typeface="Carlito"/>
                <a:cs typeface="Carlito"/>
              </a:rPr>
              <a:t>list </a:t>
            </a:r>
            <a:r>
              <a:rPr sz="2800" spc="-20" dirty="0">
                <a:solidFill>
                  <a:srgbClr val="464546"/>
                </a:solidFill>
                <a:latin typeface="Carlito"/>
                <a:cs typeface="Carlito"/>
              </a:rPr>
              <a:t>of  </a:t>
            </a:r>
            <a:r>
              <a:rPr sz="2800" spc="-10" dirty="0">
                <a:solidFill>
                  <a:srgbClr val="464546"/>
                </a:solidFill>
                <a:latin typeface="Carlito"/>
                <a:cs typeface="Carlito"/>
              </a:rPr>
              <a:t>archetypes </a:t>
            </a:r>
            <a:r>
              <a:rPr sz="2800" spc="-5" dirty="0">
                <a:solidFill>
                  <a:srgbClr val="464546"/>
                </a:solidFill>
                <a:latin typeface="Carlito"/>
                <a:cs typeface="Carlito"/>
              </a:rPr>
              <a:t>supported </a:t>
            </a:r>
            <a:r>
              <a:rPr sz="2800" spc="-15" dirty="0">
                <a:solidFill>
                  <a:srgbClr val="464546"/>
                </a:solidFill>
                <a:latin typeface="Carlito"/>
                <a:cs typeface="Carlito"/>
              </a:rPr>
              <a:t>by </a:t>
            </a:r>
            <a:r>
              <a:rPr sz="2800" spc="-5" dirty="0">
                <a:solidFill>
                  <a:srgbClr val="464546"/>
                </a:solidFill>
                <a:latin typeface="Carlito"/>
                <a:cs typeface="Carlito"/>
              </a:rPr>
              <a:t>the</a:t>
            </a:r>
            <a:r>
              <a:rPr sz="2800" spc="45" dirty="0">
                <a:solidFill>
                  <a:srgbClr val="464546"/>
                </a:solidFill>
                <a:latin typeface="Carlito"/>
                <a:cs typeface="Carlito"/>
              </a:rPr>
              <a:t> </a:t>
            </a:r>
            <a:r>
              <a:rPr sz="2800" spc="-5" dirty="0">
                <a:solidFill>
                  <a:srgbClr val="464546"/>
                </a:solidFill>
                <a:latin typeface="Carlito"/>
                <a:cs typeface="Carlito"/>
              </a:rPr>
              <a:t>IDE.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" dirty="0"/>
              <a:pPr marL="38100">
                <a:lnSpc>
                  <a:spcPct val="100000"/>
                </a:lnSpc>
                <a:spcBef>
                  <a:spcPts val="45"/>
                </a:spcBef>
              </a:pPr>
              <a:t>13</a:t>
            </a:fld>
            <a:endParaRPr spc="-5"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20" dirty="0"/>
              <a:t>C</a:t>
            </a:r>
            <a:r>
              <a:rPr spc="25" dirty="0"/>
              <a:t>O</a:t>
            </a:r>
            <a:r>
              <a:rPr spc="20" dirty="0"/>
              <a:t>NFI</a:t>
            </a:r>
            <a:r>
              <a:rPr spc="15" dirty="0"/>
              <a:t>D</a:t>
            </a:r>
            <a:r>
              <a:rPr spc="10" dirty="0"/>
              <a:t>E</a:t>
            </a:r>
            <a:r>
              <a:rPr spc="20" dirty="0"/>
              <a:t>N</a:t>
            </a:r>
            <a:r>
              <a:rPr spc="35" dirty="0"/>
              <a:t>T</a:t>
            </a:r>
            <a:r>
              <a:rPr spc="-5" dirty="0"/>
              <a:t>I</a:t>
            </a:r>
            <a:r>
              <a:rPr spc="5" dirty="0"/>
              <a:t>A</a:t>
            </a:r>
            <a:r>
              <a:rPr dirty="0"/>
              <a:t>L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842644"/>
            <a:chOff x="0" y="0"/>
            <a:chExt cx="9144000" cy="842644"/>
          </a:xfrm>
        </p:grpSpPr>
        <p:sp>
          <p:nvSpPr>
            <p:cNvPr id="3" name="object 3"/>
            <p:cNvSpPr/>
            <p:nvPr/>
          </p:nvSpPr>
          <p:spPr>
            <a:xfrm>
              <a:off x="15240" y="9080"/>
              <a:ext cx="2848229" cy="83343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701040"/>
            </a:xfrm>
            <a:custGeom>
              <a:avLst/>
              <a:gdLst/>
              <a:ahLst/>
              <a:cxnLst/>
              <a:rect l="l" t="t" r="r" b="b"/>
              <a:pathLst>
                <a:path w="9144000" h="701040">
                  <a:moveTo>
                    <a:pt x="9144000" y="0"/>
                  </a:moveTo>
                  <a:lnTo>
                    <a:pt x="0" y="0"/>
                  </a:lnTo>
                  <a:lnTo>
                    <a:pt x="0" y="701039"/>
                  </a:lnTo>
                  <a:lnTo>
                    <a:pt x="9144000" y="70103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61620" y="99136"/>
            <a:ext cx="2362835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>
                <a:latin typeface="Arial Black"/>
                <a:cs typeface="Arial Black"/>
              </a:rPr>
              <a:t>Archetypes: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" dirty="0"/>
              <a:pPr marL="38100">
                <a:lnSpc>
                  <a:spcPct val="100000"/>
                </a:lnSpc>
                <a:spcBef>
                  <a:spcPts val="45"/>
                </a:spcBef>
              </a:pPr>
              <a:t>14</a:t>
            </a:fld>
            <a:endParaRPr spc="-5"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20" dirty="0"/>
              <a:t>C</a:t>
            </a:r>
            <a:r>
              <a:rPr spc="25" dirty="0"/>
              <a:t>O</a:t>
            </a:r>
            <a:r>
              <a:rPr spc="20" dirty="0"/>
              <a:t>NFI</a:t>
            </a:r>
            <a:r>
              <a:rPr spc="15" dirty="0"/>
              <a:t>D</a:t>
            </a:r>
            <a:r>
              <a:rPr spc="10" dirty="0"/>
              <a:t>E</a:t>
            </a:r>
            <a:r>
              <a:rPr spc="20" dirty="0"/>
              <a:t>N</a:t>
            </a:r>
            <a:r>
              <a:rPr spc="35" dirty="0"/>
              <a:t>T</a:t>
            </a:r>
            <a:r>
              <a:rPr spc="-5" dirty="0"/>
              <a:t>I</a:t>
            </a:r>
            <a:r>
              <a:rPr spc="5" dirty="0"/>
              <a:t>A</a:t>
            </a:r>
            <a:r>
              <a:rPr dirty="0"/>
              <a:t>L</a:t>
            </a: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07950" y="981963"/>
          <a:ext cx="8909050" cy="35929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33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1752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59562">
                <a:tc>
                  <a:txBody>
                    <a:bodyPr/>
                    <a:lstStyle/>
                    <a:p>
                      <a:pPr marL="121729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Archetype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793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2C544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Description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793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2C54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89660">
                <a:tc>
                  <a:txBody>
                    <a:bodyPr/>
                    <a:lstStyle/>
                    <a:p>
                      <a:pPr marL="14604" marR="1079500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2800" spc="-15" dirty="0">
                          <a:solidFill>
                            <a:srgbClr val="464546"/>
                          </a:solidFill>
                          <a:latin typeface="Carlito"/>
                          <a:cs typeface="Carlito"/>
                        </a:rPr>
                        <a:t>m</a:t>
                      </a:r>
                      <a:r>
                        <a:rPr sz="2800" spc="-55" dirty="0">
                          <a:solidFill>
                            <a:srgbClr val="464546"/>
                          </a:solidFill>
                          <a:latin typeface="Carlito"/>
                          <a:cs typeface="Carlito"/>
                        </a:rPr>
                        <a:t>a</a:t>
                      </a:r>
                      <a:r>
                        <a:rPr sz="2800" spc="-25" dirty="0">
                          <a:solidFill>
                            <a:srgbClr val="464546"/>
                          </a:solidFill>
                          <a:latin typeface="Carlito"/>
                          <a:cs typeface="Carlito"/>
                        </a:rPr>
                        <a:t>v</a:t>
                      </a:r>
                      <a:r>
                        <a:rPr sz="2800" dirty="0">
                          <a:solidFill>
                            <a:srgbClr val="464546"/>
                          </a:solidFill>
                          <a:latin typeface="Carlito"/>
                          <a:cs typeface="Carlito"/>
                        </a:rPr>
                        <a:t>e</a:t>
                      </a:r>
                      <a:r>
                        <a:rPr sz="2800" spc="-20" dirty="0">
                          <a:solidFill>
                            <a:srgbClr val="464546"/>
                          </a:solidFill>
                          <a:latin typeface="Carlito"/>
                          <a:cs typeface="Carlito"/>
                        </a:rPr>
                        <a:t>n</a:t>
                      </a:r>
                      <a:r>
                        <a:rPr sz="2800" dirty="0">
                          <a:solidFill>
                            <a:srgbClr val="464546"/>
                          </a:solidFill>
                          <a:latin typeface="Carlito"/>
                          <a:cs typeface="Carlito"/>
                        </a:rPr>
                        <a:t>-a</a:t>
                      </a:r>
                      <a:r>
                        <a:rPr sz="2800" spc="-45" dirty="0">
                          <a:solidFill>
                            <a:srgbClr val="464546"/>
                          </a:solidFill>
                          <a:latin typeface="Carlito"/>
                          <a:cs typeface="Carlito"/>
                        </a:rPr>
                        <a:t>r</a:t>
                      </a:r>
                      <a:r>
                        <a:rPr sz="2800" spc="-15" dirty="0">
                          <a:solidFill>
                            <a:srgbClr val="464546"/>
                          </a:solidFill>
                          <a:latin typeface="Carlito"/>
                          <a:cs typeface="Carlito"/>
                        </a:rPr>
                        <a:t>c</a:t>
                      </a:r>
                      <a:r>
                        <a:rPr sz="2800" spc="-10" dirty="0">
                          <a:solidFill>
                            <a:srgbClr val="464546"/>
                          </a:solidFill>
                          <a:latin typeface="Carlito"/>
                          <a:cs typeface="Carlito"/>
                        </a:rPr>
                        <a:t>h</a:t>
                      </a:r>
                      <a:r>
                        <a:rPr sz="2800" spc="-30" dirty="0">
                          <a:solidFill>
                            <a:srgbClr val="464546"/>
                          </a:solidFill>
                          <a:latin typeface="Carlito"/>
                          <a:cs typeface="Carlito"/>
                        </a:rPr>
                        <a:t>e</a:t>
                      </a:r>
                      <a:r>
                        <a:rPr sz="2800" dirty="0">
                          <a:solidFill>
                            <a:srgbClr val="464546"/>
                          </a:solidFill>
                          <a:latin typeface="Carlito"/>
                          <a:cs typeface="Carlito"/>
                        </a:rPr>
                        <a:t>ty</a:t>
                      </a:r>
                      <a:r>
                        <a:rPr sz="2800" spc="-15" dirty="0">
                          <a:solidFill>
                            <a:srgbClr val="464546"/>
                          </a:solidFill>
                          <a:latin typeface="Carlito"/>
                          <a:cs typeface="Carlito"/>
                        </a:rPr>
                        <a:t>p</a:t>
                      </a:r>
                      <a:r>
                        <a:rPr sz="2800" spc="-25" dirty="0">
                          <a:solidFill>
                            <a:srgbClr val="464546"/>
                          </a:solidFill>
                          <a:latin typeface="Carlito"/>
                          <a:cs typeface="Carlito"/>
                        </a:rPr>
                        <a:t>e</a:t>
                      </a:r>
                      <a:r>
                        <a:rPr sz="2800" dirty="0">
                          <a:solidFill>
                            <a:srgbClr val="464546"/>
                          </a:solidFill>
                          <a:latin typeface="Carlito"/>
                          <a:cs typeface="Carlito"/>
                        </a:rPr>
                        <a:t>-  </a:t>
                      </a:r>
                      <a:r>
                        <a:rPr sz="2800" spc="-10" dirty="0">
                          <a:solidFill>
                            <a:srgbClr val="464546"/>
                          </a:solidFill>
                          <a:latin typeface="Carlito"/>
                          <a:cs typeface="Carlito"/>
                        </a:rPr>
                        <a:t>quickstart</a:t>
                      </a:r>
                      <a:endParaRPr sz="2800">
                        <a:latin typeface="Carlito"/>
                        <a:cs typeface="Carlito"/>
                      </a:endParaRPr>
                    </a:p>
                  </a:txBody>
                  <a:tcPr marL="0" marR="0" marT="958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FEACF"/>
                    </a:solidFill>
                  </a:tcPr>
                </a:tc>
                <a:tc>
                  <a:txBody>
                    <a:bodyPr/>
                    <a:lstStyle/>
                    <a:p>
                      <a:pPr marL="16510" marR="3175">
                        <a:lnSpc>
                          <a:spcPct val="100000"/>
                        </a:lnSpc>
                        <a:spcBef>
                          <a:spcPts val="755"/>
                        </a:spcBef>
                        <a:tabLst>
                          <a:tab pos="1805939" algn="l"/>
                          <a:tab pos="2421890" algn="l"/>
                          <a:tab pos="3641725" algn="l"/>
                          <a:tab pos="4123690" algn="l"/>
                        </a:tabLst>
                      </a:pPr>
                      <a:r>
                        <a:rPr sz="2800" dirty="0">
                          <a:solidFill>
                            <a:srgbClr val="464546"/>
                          </a:solidFill>
                          <a:latin typeface="Carlito"/>
                          <a:cs typeface="Carlito"/>
                        </a:rPr>
                        <a:t>A</a:t>
                      </a:r>
                      <a:r>
                        <a:rPr sz="2800" spc="-40" dirty="0">
                          <a:solidFill>
                            <a:srgbClr val="464546"/>
                          </a:solidFill>
                          <a:latin typeface="Carlito"/>
                          <a:cs typeface="Carlito"/>
                        </a:rPr>
                        <a:t>r</a:t>
                      </a:r>
                      <a:r>
                        <a:rPr sz="2800" spc="-15" dirty="0">
                          <a:solidFill>
                            <a:srgbClr val="464546"/>
                          </a:solidFill>
                          <a:latin typeface="Carlito"/>
                          <a:cs typeface="Carlito"/>
                        </a:rPr>
                        <a:t>ch</a:t>
                      </a:r>
                      <a:r>
                        <a:rPr sz="2800" spc="-30" dirty="0">
                          <a:solidFill>
                            <a:srgbClr val="464546"/>
                          </a:solidFill>
                          <a:latin typeface="Carlito"/>
                          <a:cs typeface="Carlito"/>
                        </a:rPr>
                        <a:t>e</a:t>
                      </a:r>
                      <a:r>
                        <a:rPr sz="2800" dirty="0">
                          <a:solidFill>
                            <a:srgbClr val="464546"/>
                          </a:solidFill>
                          <a:latin typeface="Carlito"/>
                          <a:cs typeface="Carlito"/>
                        </a:rPr>
                        <a:t>ty</a:t>
                      </a:r>
                      <a:r>
                        <a:rPr sz="2800" spc="-20" dirty="0">
                          <a:solidFill>
                            <a:srgbClr val="464546"/>
                          </a:solidFill>
                          <a:latin typeface="Carlito"/>
                          <a:cs typeface="Carlito"/>
                        </a:rPr>
                        <a:t>p</a:t>
                      </a:r>
                      <a:r>
                        <a:rPr sz="2800" dirty="0">
                          <a:solidFill>
                            <a:srgbClr val="464546"/>
                          </a:solidFill>
                          <a:latin typeface="Carlito"/>
                          <a:cs typeface="Carlito"/>
                        </a:rPr>
                        <a:t>e	</a:t>
                      </a:r>
                      <a:r>
                        <a:rPr sz="2800" spc="-30" dirty="0">
                          <a:solidFill>
                            <a:srgbClr val="464546"/>
                          </a:solidFill>
                          <a:latin typeface="Carlito"/>
                          <a:cs typeface="Carlito"/>
                        </a:rPr>
                        <a:t>t</a:t>
                      </a:r>
                      <a:r>
                        <a:rPr sz="2800" dirty="0">
                          <a:solidFill>
                            <a:srgbClr val="464546"/>
                          </a:solidFill>
                          <a:latin typeface="Carlito"/>
                          <a:cs typeface="Carlito"/>
                        </a:rPr>
                        <a:t>o	</a:t>
                      </a:r>
                      <a:r>
                        <a:rPr sz="2800" spc="-15" dirty="0">
                          <a:solidFill>
                            <a:srgbClr val="464546"/>
                          </a:solidFill>
                          <a:latin typeface="Carlito"/>
                          <a:cs typeface="Carlito"/>
                        </a:rPr>
                        <a:t>c</a:t>
                      </a:r>
                      <a:r>
                        <a:rPr sz="2800" spc="-45" dirty="0">
                          <a:solidFill>
                            <a:srgbClr val="464546"/>
                          </a:solidFill>
                          <a:latin typeface="Carlito"/>
                          <a:cs typeface="Carlito"/>
                        </a:rPr>
                        <a:t>r</a:t>
                      </a:r>
                      <a:r>
                        <a:rPr sz="2800" dirty="0">
                          <a:solidFill>
                            <a:srgbClr val="464546"/>
                          </a:solidFill>
                          <a:latin typeface="Carlito"/>
                          <a:cs typeface="Carlito"/>
                        </a:rPr>
                        <a:t>e</a:t>
                      </a:r>
                      <a:r>
                        <a:rPr sz="2800" spc="-10" dirty="0">
                          <a:solidFill>
                            <a:srgbClr val="464546"/>
                          </a:solidFill>
                          <a:latin typeface="Carlito"/>
                          <a:cs typeface="Carlito"/>
                        </a:rPr>
                        <a:t>a</a:t>
                      </a:r>
                      <a:r>
                        <a:rPr sz="2800" spc="-30" dirty="0">
                          <a:solidFill>
                            <a:srgbClr val="464546"/>
                          </a:solidFill>
                          <a:latin typeface="Carlito"/>
                          <a:cs typeface="Carlito"/>
                        </a:rPr>
                        <a:t>t</a:t>
                      </a:r>
                      <a:r>
                        <a:rPr sz="2800" dirty="0">
                          <a:solidFill>
                            <a:srgbClr val="464546"/>
                          </a:solidFill>
                          <a:latin typeface="Carlito"/>
                          <a:cs typeface="Carlito"/>
                        </a:rPr>
                        <a:t>e	a	</a:t>
                      </a:r>
                      <a:r>
                        <a:rPr sz="2800" spc="-5" dirty="0">
                          <a:solidFill>
                            <a:srgbClr val="464546"/>
                          </a:solidFill>
                          <a:latin typeface="Carlito"/>
                          <a:cs typeface="Carlito"/>
                        </a:rPr>
                        <a:t>sa</a:t>
                      </a:r>
                      <a:r>
                        <a:rPr sz="2800" spc="-15" dirty="0">
                          <a:solidFill>
                            <a:srgbClr val="464546"/>
                          </a:solidFill>
                          <a:latin typeface="Carlito"/>
                          <a:cs typeface="Carlito"/>
                        </a:rPr>
                        <a:t>mp</a:t>
                      </a:r>
                      <a:r>
                        <a:rPr sz="2800" dirty="0">
                          <a:solidFill>
                            <a:srgbClr val="464546"/>
                          </a:solidFill>
                          <a:latin typeface="Carlito"/>
                          <a:cs typeface="Carlito"/>
                        </a:rPr>
                        <a:t>le  </a:t>
                      </a:r>
                      <a:r>
                        <a:rPr sz="2800" spc="-15" dirty="0">
                          <a:solidFill>
                            <a:srgbClr val="464546"/>
                          </a:solidFill>
                          <a:latin typeface="Carlito"/>
                          <a:cs typeface="Carlito"/>
                        </a:rPr>
                        <a:t>Maven </a:t>
                      </a:r>
                      <a:r>
                        <a:rPr sz="2800" spc="-25" dirty="0">
                          <a:solidFill>
                            <a:srgbClr val="464546"/>
                          </a:solidFill>
                          <a:latin typeface="Carlito"/>
                          <a:cs typeface="Carlito"/>
                        </a:rPr>
                        <a:t>Java</a:t>
                      </a:r>
                      <a:r>
                        <a:rPr sz="2800" spc="-35" dirty="0">
                          <a:solidFill>
                            <a:srgbClr val="464546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2800" spc="-10" dirty="0">
                          <a:solidFill>
                            <a:srgbClr val="464546"/>
                          </a:solidFill>
                          <a:latin typeface="Carlito"/>
                          <a:cs typeface="Carlito"/>
                        </a:rPr>
                        <a:t>project.</a:t>
                      </a:r>
                      <a:endParaRPr sz="2800">
                        <a:latin typeface="Carlito"/>
                        <a:cs typeface="Carlito"/>
                      </a:endParaRPr>
                    </a:p>
                  </a:txBody>
                  <a:tcPr marL="0" marR="0" marT="958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FEA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61980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2450">
                        <a:latin typeface="Times New Roman"/>
                        <a:cs typeface="Times New Roman"/>
                      </a:endParaRPr>
                    </a:p>
                    <a:p>
                      <a:pPr marL="14604" marR="1079500">
                        <a:lnSpc>
                          <a:spcPct val="100000"/>
                        </a:lnSpc>
                      </a:pPr>
                      <a:r>
                        <a:rPr sz="2800" spc="-15" dirty="0">
                          <a:solidFill>
                            <a:srgbClr val="464546"/>
                          </a:solidFill>
                          <a:latin typeface="Carlito"/>
                          <a:cs typeface="Carlito"/>
                        </a:rPr>
                        <a:t>m</a:t>
                      </a:r>
                      <a:r>
                        <a:rPr sz="2800" spc="-55" dirty="0">
                          <a:solidFill>
                            <a:srgbClr val="464546"/>
                          </a:solidFill>
                          <a:latin typeface="Carlito"/>
                          <a:cs typeface="Carlito"/>
                        </a:rPr>
                        <a:t>a</a:t>
                      </a:r>
                      <a:r>
                        <a:rPr sz="2800" spc="-25" dirty="0">
                          <a:solidFill>
                            <a:srgbClr val="464546"/>
                          </a:solidFill>
                          <a:latin typeface="Carlito"/>
                          <a:cs typeface="Carlito"/>
                        </a:rPr>
                        <a:t>v</a:t>
                      </a:r>
                      <a:r>
                        <a:rPr sz="2800" dirty="0">
                          <a:solidFill>
                            <a:srgbClr val="464546"/>
                          </a:solidFill>
                          <a:latin typeface="Carlito"/>
                          <a:cs typeface="Carlito"/>
                        </a:rPr>
                        <a:t>e</a:t>
                      </a:r>
                      <a:r>
                        <a:rPr sz="2800" spc="-20" dirty="0">
                          <a:solidFill>
                            <a:srgbClr val="464546"/>
                          </a:solidFill>
                          <a:latin typeface="Carlito"/>
                          <a:cs typeface="Carlito"/>
                        </a:rPr>
                        <a:t>n</a:t>
                      </a:r>
                      <a:r>
                        <a:rPr sz="2800" dirty="0">
                          <a:solidFill>
                            <a:srgbClr val="464546"/>
                          </a:solidFill>
                          <a:latin typeface="Carlito"/>
                          <a:cs typeface="Carlito"/>
                        </a:rPr>
                        <a:t>-a</a:t>
                      </a:r>
                      <a:r>
                        <a:rPr sz="2800" spc="-45" dirty="0">
                          <a:solidFill>
                            <a:srgbClr val="464546"/>
                          </a:solidFill>
                          <a:latin typeface="Carlito"/>
                          <a:cs typeface="Carlito"/>
                        </a:rPr>
                        <a:t>r</a:t>
                      </a:r>
                      <a:r>
                        <a:rPr sz="2800" spc="-15" dirty="0">
                          <a:solidFill>
                            <a:srgbClr val="464546"/>
                          </a:solidFill>
                          <a:latin typeface="Carlito"/>
                          <a:cs typeface="Carlito"/>
                        </a:rPr>
                        <a:t>c</a:t>
                      </a:r>
                      <a:r>
                        <a:rPr sz="2800" spc="-10" dirty="0">
                          <a:solidFill>
                            <a:srgbClr val="464546"/>
                          </a:solidFill>
                          <a:latin typeface="Carlito"/>
                          <a:cs typeface="Carlito"/>
                        </a:rPr>
                        <a:t>h</a:t>
                      </a:r>
                      <a:r>
                        <a:rPr sz="2800" spc="-30" dirty="0">
                          <a:solidFill>
                            <a:srgbClr val="464546"/>
                          </a:solidFill>
                          <a:latin typeface="Carlito"/>
                          <a:cs typeface="Carlito"/>
                        </a:rPr>
                        <a:t>e</a:t>
                      </a:r>
                      <a:r>
                        <a:rPr sz="2800" dirty="0">
                          <a:solidFill>
                            <a:srgbClr val="464546"/>
                          </a:solidFill>
                          <a:latin typeface="Carlito"/>
                          <a:cs typeface="Carlito"/>
                        </a:rPr>
                        <a:t>ty</a:t>
                      </a:r>
                      <a:r>
                        <a:rPr sz="2800" spc="-15" dirty="0">
                          <a:solidFill>
                            <a:srgbClr val="464546"/>
                          </a:solidFill>
                          <a:latin typeface="Carlito"/>
                          <a:cs typeface="Carlito"/>
                        </a:rPr>
                        <a:t>p</a:t>
                      </a:r>
                      <a:r>
                        <a:rPr sz="2800" spc="-25" dirty="0">
                          <a:solidFill>
                            <a:srgbClr val="464546"/>
                          </a:solidFill>
                          <a:latin typeface="Carlito"/>
                          <a:cs typeface="Carlito"/>
                        </a:rPr>
                        <a:t>e</a:t>
                      </a:r>
                      <a:r>
                        <a:rPr sz="2800" dirty="0">
                          <a:solidFill>
                            <a:srgbClr val="464546"/>
                          </a:solidFill>
                          <a:latin typeface="Carlito"/>
                          <a:cs typeface="Carlito"/>
                        </a:rPr>
                        <a:t>-  </a:t>
                      </a:r>
                      <a:r>
                        <a:rPr sz="2800" spc="-5" dirty="0">
                          <a:solidFill>
                            <a:srgbClr val="464546"/>
                          </a:solidFill>
                          <a:latin typeface="Carlito"/>
                          <a:cs typeface="Carlito"/>
                        </a:rPr>
                        <a:t>webapp</a:t>
                      </a:r>
                      <a:endParaRPr sz="2800">
                        <a:latin typeface="Carlito"/>
                        <a:cs typeface="Carlito"/>
                      </a:endParaRPr>
                    </a:p>
                  </a:txBody>
                  <a:tcPr marL="0" marR="0" marT="38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F5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2450">
                        <a:latin typeface="Times New Roman"/>
                        <a:cs typeface="Times New Roman"/>
                      </a:endParaRPr>
                    </a:p>
                    <a:p>
                      <a:pPr marL="16510" marR="3175">
                        <a:lnSpc>
                          <a:spcPct val="100000"/>
                        </a:lnSpc>
                        <a:tabLst>
                          <a:tab pos="1805939" algn="l"/>
                          <a:tab pos="2421890" algn="l"/>
                          <a:tab pos="3641725" algn="l"/>
                          <a:tab pos="4123690" algn="l"/>
                        </a:tabLst>
                      </a:pPr>
                      <a:r>
                        <a:rPr sz="2800" dirty="0">
                          <a:solidFill>
                            <a:srgbClr val="464546"/>
                          </a:solidFill>
                          <a:latin typeface="Carlito"/>
                          <a:cs typeface="Carlito"/>
                        </a:rPr>
                        <a:t>A</a:t>
                      </a:r>
                      <a:r>
                        <a:rPr sz="2800" spc="-40" dirty="0">
                          <a:solidFill>
                            <a:srgbClr val="464546"/>
                          </a:solidFill>
                          <a:latin typeface="Carlito"/>
                          <a:cs typeface="Carlito"/>
                        </a:rPr>
                        <a:t>r</a:t>
                      </a:r>
                      <a:r>
                        <a:rPr sz="2800" spc="-15" dirty="0">
                          <a:solidFill>
                            <a:srgbClr val="464546"/>
                          </a:solidFill>
                          <a:latin typeface="Carlito"/>
                          <a:cs typeface="Carlito"/>
                        </a:rPr>
                        <a:t>ch</a:t>
                      </a:r>
                      <a:r>
                        <a:rPr sz="2800" spc="-30" dirty="0">
                          <a:solidFill>
                            <a:srgbClr val="464546"/>
                          </a:solidFill>
                          <a:latin typeface="Carlito"/>
                          <a:cs typeface="Carlito"/>
                        </a:rPr>
                        <a:t>e</a:t>
                      </a:r>
                      <a:r>
                        <a:rPr sz="2800" dirty="0">
                          <a:solidFill>
                            <a:srgbClr val="464546"/>
                          </a:solidFill>
                          <a:latin typeface="Carlito"/>
                          <a:cs typeface="Carlito"/>
                        </a:rPr>
                        <a:t>ty</a:t>
                      </a:r>
                      <a:r>
                        <a:rPr sz="2800" spc="-20" dirty="0">
                          <a:solidFill>
                            <a:srgbClr val="464546"/>
                          </a:solidFill>
                          <a:latin typeface="Carlito"/>
                          <a:cs typeface="Carlito"/>
                        </a:rPr>
                        <a:t>p</a:t>
                      </a:r>
                      <a:r>
                        <a:rPr sz="2800" dirty="0">
                          <a:solidFill>
                            <a:srgbClr val="464546"/>
                          </a:solidFill>
                          <a:latin typeface="Carlito"/>
                          <a:cs typeface="Carlito"/>
                        </a:rPr>
                        <a:t>e	</a:t>
                      </a:r>
                      <a:r>
                        <a:rPr sz="2800" spc="-30" dirty="0">
                          <a:solidFill>
                            <a:srgbClr val="464546"/>
                          </a:solidFill>
                          <a:latin typeface="Carlito"/>
                          <a:cs typeface="Carlito"/>
                        </a:rPr>
                        <a:t>t</a:t>
                      </a:r>
                      <a:r>
                        <a:rPr sz="2800" dirty="0">
                          <a:solidFill>
                            <a:srgbClr val="464546"/>
                          </a:solidFill>
                          <a:latin typeface="Carlito"/>
                          <a:cs typeface="Carlito"/>
                        </a:rPr>
                        <a:t>o	</a:t>
                      </a:r>
                      <a:r>
                        <a:rPr sz="2800" spc="-15" dirty="0">
                          <a:solidFill>
                            <a:srgbClr val="464546"/>
                          </a:solidFill>
                          <a:latin typeface="Carlito"/>
                          <a:cs typeface="Carlito"/>
                        </a:rPr>
                        <a:t>c</a:t>
                      </a:r>
                      <a:r>
                        <a:rPr sz="2800" spc="-45" dirty="0">
                          <a:solidFill>
                            <a:srgbClr val="464546"/>
                          </a:solidFill>
                          <a:latin typeface="Carlito"/>
                          <a:cs typeface="Carlito"/>
                        </a:rPr>
                        <a:t>r</a:t>
                      </a:r>
                      <a:r>
                        <a:rPr sz="2800" dirty="0">
                          <a:solidFill>
                            <a:srgbClr val="464546"/>
                          </a:solidFill>
                          <a:latin typeface="Carlito"/>
                          <a:cs typeface="Carlito"/>
                        </a:rPr>
                        <a:t>e</a:t>
                      </a:r>
                      <a:r>
                        <a:rPr sz="2800" spc="-10" dirty="0">
                          <a:solidFill>
                            <a:srgbClr val="464546"/>
                          </a:solidFill>
                          <a:latin typeface="Carlito"/>
                          <a:cs typeface="Carlito"/>
                        </a:rPr>
                        <a:t>a</a:t>
                      </a:r>
                      <a:r>
                        <a:rPr sz="2800" spc="-30" dirty="0">
                          <a:solidFill>
                            <a:srgbClr val="464546"/>
                          </a:solidFill>
                          <a:latin typeface="Carlito"/>
                          <a:cs typeface="Carlito"/>
                        </a:rPr>
                        <a:t>t</a:t>
                      </a:r>
                      <a:r>
                        <a:rPr sz="2800" dirty="0">
                          <a:solidFill>
                            <a:srgbClr val="464546"/>
                          </a:solidFill>
                          <a:latin typeface="Carlito"/>
                          <a:cs typeface="Carlito"/>
                        </a:rPr>
                        <a:t>e	a	</a:t>
                      </a:r>
                      <a:r>
                        <a:rPr sz="2800" spc="-5" dirty="0">
                          <a:solidFill>
                            <a:srgbClr val="464546"/>
                          </a:solidFill>
                          <a:latin typeface="Carlito"/>
                          <a:cs typeface="Carlito"/>
                        </a:rPr>
                        <a:t>sa</a:t>
                      </a:r>
                      <a:r>
                        <a:rPr sz="2800" spc="-15" dirty="0">
                          <a:solidFill>
                            <a:srgbClr val="464546"/>
                          </a:solidFill>
                          <a:latin typeface="Carlito"/>
                          <a:cs typeface="Carlito"/>
                        </a:rPr>
                        <a:t>mp</a:t>
                      </a:r>
                      <a:r>
                        <a:rPr sz="2800" dirty="0">
                          <a:solidFill>
                            <a:srgbClr val="464546"/>
                          </a:solidFill>
                          <a:latin typeface="Carlito"/>
                          <a:cs typeface="Carlito"/>
                        </a:rPr>
                        <a:t>le  </a:t>
                      </a:r>
                      <a:r>
                        <a:rPr sz="2800" spc="-15" dirty="0">
                          <a:solidFill>
                            <a:srgbClr val="464546"/>
                          </a:solidFill>
                          <a:latin typeface="Carlito"/>
                          <a:cs typeface="Carlito"/>
                        </a:rPr>
                        <a:t>Maven Webapp</a:t>
                      </a:r>
                      <a:r>
                        <a:rPr sz="2800" spc="-30" dirty="0">
                          <a:solidFill>
                            <a:srgbClr val="464546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2800" spc="-10" dirty="0">
                          <a:solidFill>
                            <a:srgbClr val="464546"/>
                          </a:solidFill>
                          <a:latin typeface="Carlito"/>
                          <a:cs typeface="Carlito"/>
                        </a:rPr>
                        <a:t>project.</a:t>
                      </a:r>
                      <a:endParaRPr sz="2800">
                        <a:latin typeface="Carlito"/>
                        <a:cs typeface="Carlito"/>
                      </a:endParaRPr>
                    </a:p>
                  </a:txBody>
                  <a:tcPr marL="0" marR="0" marT="38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F5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757555"/>
            <a:chOff x="0" y="0"/>
            <a:chExt cx="9144000" cy="757555"/>
          </a:xfrm>
        </p:grpSpPr>
        <p:sp>
          <p:nvSpPr>
            <p:cNvPr id="3" name="object 3"/>
            <p:cNvSpPr/>
            <p:nvPr/>
          </p:nvSpPr>
          <p:spPr>
            <a:xfrm>
              <a:off x="76200" y="100622"/>
              <a:ext cx="8797798" cy="62010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701040"/>
            </a:xfrm>
            <a:custGeom>
              <a:avLst/>
              <a:gdLst/>
              <a:ahLst/>
              <a:cxnLst/>
              <a:rect l="l" t="t" r="r" b="b"/>
              <a:pathLst>
                <a:path w="9144000" h="701040">
                  <a:moveTo>
                    <a:pt x="9144000" y="0"/>
                  </a:moveTo>
                  <a:lnTo>
                    <a:pt x="0" y="0"/>
                  </a:lnTo>
                  <a:lnTo>
                    <a:pt x="0" y="701039"/>
                  </a:lnTo>
                  <a:lnTo>
                    <a:pt x="9144000" y="70103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61620" y="169240"/>
            <a:ext cx="8433435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Arial Black"/>
                <a:cs typeface="Arial Black"/>
              </a:rPr>
              <a:t>Standard </a:t>
            </a:r>
            <a:r>
              <a:rPr sz="2000" spc="10" dirty="0">
                <a:latin typeface="Arial Black"/>
                <a:cs typeface="Arial Black"/>
              </a:rPr>
              <a:t>Directory </a:t>
            </a:r>
            <a:r>
              <a:rPr sz="2000" dirty="0">
                <a:latin typeface="Arial Black"/>
                <a:cs typeface="Arial Black"/>
              </a:rPr>
              <a:t>Structure </a:t>
            </a:r>
            <a:r>
              <a:rPr sz="2000" spc="-10" dirty="0">
                <a:latin typeface="Arial Black"/>
                <a:cs typeface="Arial Black"/>
              </a:rPr>
              <a:t>of </a:t>
            </a:r>
            <a:r>
              <a:rPr sz="2000" spc="-5" dirty="0">
                <a:latin typeface="Arial Black"/>
                <a:cs typeface="Arial Black"/>
              </a:rPr>
              <a:t>a </a:t>
            </a:r>
            <a:r>
              <a:rPr sz="2000" spc="-20" dirty="0">
                <a:latin typeface="Arial Black"/>
                <a:cs typeface="Arial Black"/>
              </a:rPr>
              <a:t>Maven-based </a:t>
            </a:r>
            <a:r>
              <a:rPr sz="2000" spc="-25" dirty="0">
                <a:latin typeface="Arial Black"/>
                <a:cs typeface="Arial Black"/>
              </a:rPr>
              <a:t>Java</a:t>
            </a:r>
            <a:r>
              <a:rPr sz="2000" spc="459" dirty="0">
                <a:latin typeface="Arial Black"/>
                <a:cs typeface="Arial Black"/>
              </a:rPr>
              <a:t> </a:t>
            </a:r>
            <a:r>
              <a:rPr sz="2000" spc="-5" dirty="0">
                <a:latin typeface="Arial Black"/>
                <a:cs typeface="Arial Black"/>
              </a:rPr>
              <a:t>Project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096767" y="758951"/>
            <a:ext cx="2902875" cy="40203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" dirty="0"/>
              <a:pPr marL="38100">
                <a:lnSpc>
                  <a:spcPct val="100000"/>
                </a:lnSpc>
                <a:spcBef>
                  <a:spcPts val="45"/>
                </a:spcBef>
              </a:pPr>
              <a:t>15</a:t>
            </a:fld>
            <a:endParaRPr spc="-5"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20" dirty="0"/>
              <a:t>C</a:t>
            </a:r>
            <a:r>
              <a:rPr spc="25" dirty="0"/>
              <a:t>O</a:t>
            </a:r>
            <a:r>
              <a:rPr spc="20" dirty="0"/>
              <a:t>NFI</a:t>
            </a:r>
            <a:r>
              <a:rPr spc="15" dirty="0"/>
              <a:t>D</a:t>
            </a:r>
            <a:r>
              <a:rPr spc="10" dirty="0"/>
              <a:t>E</a:t>
            </a:r>
            <a:r>
              <a:rPr spc="20" dirty="0"/>
              <a:t>N</a:t>
            </a:r>
            <a:r>
              <a:rPr spc="35" dirty="0"/>
              <a:t>T</a:t>
            </a:r>
            <a:r>
              <a:rPr spc="-5" dirty="0"/>
              <a:t>I</a:t>
            </a:r>
            <a:r>
              <a:rPr spc="5" dirty="0"/>
              <a:t>A</a:t>
            </a:r>
            <a:r>
              <a:rPr dirty="0"/>
              <a:t>L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842644"/>
            <a:chOff x="0" y="0"/>
            <a:chExt cx="9144000" cy="842644"/>
          </a:xfrm>
        </p:grpSpPr>
        <p:sp>
          <p:nvSpPr>
            <p:cNvPr id="3" name="object 3"/>
            <p:cNvSpPr/>
            <p:nvPr/>
          </p:nvSpPr>
          <p:spPr>
            <a:xfrm>
              <a:off x="15240" y="9080"/>
              <a:ext cx="5893054" cy="83343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701040"/>
            </a:xfrm>
            <a:custGeom>
              <a:avLst/>
              <a:gdLst/>
              <a:ahLst/>
              <a:cxnLst/>
              <a:rect l="l" t="t" r="r" b="b"/>
              <a:pathLst>
                <a:path w="9144000" h="701040">
                  <a:moveTo>
                    <a:pt x="9144000" y="0"/>
                  </a:moveTo>
                  <a:lnTo>
                    <a:pt x="0" y="0"/>
                  </a:lnTo>
                  <a:lnTo>
                    <a:pt x="0" y="701039"/>
                  </a:lnTo>
                  <a:lnTo>
                    <a:pt x="9144000" y="70103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61620" y="99136"/>
            <a:ext cx="5410200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10" dirty="0">
                <a:latin typeface="Arial Black"/>
                <a:cs typeface="Arial Black"/>
              </a:rPr>
              <a:t>Project </a:t>
            </a:r>
            <a:r>
              <a:rPr dirty="0">
                <a:latin typeface="Arial Black"/>
                <a:cs typeface="Arial Black"/>
              </a:rPr>
              <a:t>Object</a:t>
            </a:r>
            <a:r>
              <a:rPr spc="-125" dirty="0">
                <a:latin typeface="Arial Black"/>
                <a:cs typeface="Arial Black"/>
              </a:rPr>
              <a:t> </a:t>
            </a:r>
            <a:r>
              <a:rPr dirty="0">
                <a:latin typeface="Arial Black"/>
                <a:cs typeface="Arial Black"/>
              </a:rPr>
              <a:t>Model(POM):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" dirty="0"/>
              <a:pPr marL="38100">
                <a:lnSpc>
                  <a:spcPct val="100000"/>
                </a:lnSpc>
                <a:spcBef>
                  <a:spcPts val="45"/>
                </a:spcBef>
              </a:pPr>
              <a:t>16</a:t>
            </a:fld>
            <a:endParaRPr spc="-5"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20" dirty="0"/>
              <a:t>C</a:t>
            </a:r>
            <a:r>
              <a:rPr spc="25" dirty="0"/>
              <a:t>O</a:t>
            </a:r>
            <a:r>
              <a:rPr spc="20" dirty="0"/>
              <a:t>NFI</a:t>
            </a:r>
            <a:r>
              <a:rPr spc="15" dirty="0"/>
              <a:t>D</a:t>
            </a:r>
            <a:r>
              <a:rPr spc="10" dirty="0"/>
              <a:t>E</a:t>
            </a:r>
            <a:r>
              <a:rPr spc="20" dirty="0"/>
              <a:t>N</a:t>
            </a:r>
            <a:r>
              <a:rPr spc="35" dirty="0"/>
              <a:t>T</a:t>
            </a:r>
            <a:r>
              <a:rPr spc="-5" dirty="0"/>
              <a:t>I</a:t>
            </a:r>
            <a:r>
              <a:rPr spc="5" dirty="0"/>
              <a:t>A</a:t>
            </a:r>
            <a:r>
              <a:rPr dirty="0"/>
              <a:t>L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93928" y="775538"/>
            <a:ext cx="8644255" cy="290957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 marR="7620" algn="just">
              <a:lnSpc>
                <a:spcPct val="100000"/>
              </a:lnSpc>
              <a:spcBef>
                <a:spcPts val="115"/>
              </a:spcBef>
              <a:buFont typeface="Wingdings"/>
              <a:buChar char=""/>
              <a:tabLst>
                <a:tab pos="367030" algn="l"/>
              </a:tabLst>
            </a:pPr>
            <a:r>
              <a:rPr sz="2700" b="1" spc="-5" dirty="0">
                <a:solidFill>
                  <a:srgbClr val="464546"/>
                </a:solidFill>
                <a:latin typeface="Carlito"/>
                <a:cs typeface="Carlito"/>
              </a:rPr>
              <a:t>Project Object </a:t>
            </a:r>
            <a:r>
              <a:rPr sz="2700" b="1" spc="-10" dirty="0">
                <a:solidFill>
                  <a:srgbClr val="464546"/>
                </a:solidFill>
                <a:latin typeface="Carlito"/>
                <a:cs typeface="Carlito"/>
              </a:rPr>
              <a:t>Model </a:t>
            </a:r>
            <a:r>
              <a:rPr sz="2700" dirty="0">
                <a:solidFill>
                  <a:srgbClr val="464546"/>
                </a:solidFill>
                <a:latin typeface="Carlito"/>
                <a:cs typeface="Carlito"/>
              </a:rPr>
              <a:t>is </a:t>
            </a:r>
            <a:r>
              <a:rPr sz="2700" spc="-5" dirty="0">
                <a:solidFill>
                  <a:srgbClr val="464546"/>
                </a:solidFill>
                <a:latin typeface="Carlito"/>
                <a:cs typeface="Carlito"/>
              </a:rPr>
              <a:t>the </a:t>
            </a:r>
            <a:r>
              <a:rPr sz="2700" spc="-15" dirty="0">
                <a:solidFill>
                  <a:srgbClr val="464546"/>
                </a:solidFill>
                <a:latin typeface="Carlito"/>
                <a:cs typeface="Carlito"/>
              </a:rPr>
              <a:t>most important, </a:t>
            </a:r>
            <a:r>
              <a:rPr sz="2700" spc="-5" dirty="0">
                <a:solidFill>
                  <a:srgbClr val="464546"/>
                </a:solidFill>
                <a:latin typeface="Carlito"/>
                <a:cs typeface="Carlito"/>
              </a:rPr>
              <a:t>logical </a:t>
            </a:r>
            <a:r>
              <a:rPr sz="2700" spc="-10" dirty="0">
                <a:solidFill>
                  <a:srgbClr val="464546"/>
                </a:solidFill>
                <a:latin typeface="Carlito"/>
                <a:cs typeface="Carlito"/>
              </a:rPr>
              <a:t>unit </a:t>
            </a:r>
            <a:r>
              <a:rPr sz="2700" spc="10" dirty="0">
                <a:solidFill>
                  <a:srgbClr val="464546"/>
                </a:solidFill>
                <a:latin typeface="Carlito"/>
                <a:cs typeface="Carlito"/>
              </a:rPr>
              <a:t>of  </a:t>
            </a:r>
            <a:r>
              <a:rPr sz="2700" spc="-5" dirty="0">
                <a:solidFill>
                  <a:srgbClr val="464546"/>
                </a:solidFill>
                <a:latin typeface="Carlito"/>
                <a:cs typeface="Carlito"/>
              </a:rPr>
              <a:t>work </a:t>
            </a:r>
            <a:r>
              <a:rPr sz="2700" dirty="0">
                <a:solidFill>
                  <a:srgbClr val="464546"/>
                </a:solidFill>
                <a:latin typeface="Carlito"/>
                <a:cs typeface="Carlito"/>
              </a:rPr>
              <a:t>in </a:t>
            </a:r>
            <a:r>
              <a:rPr sz="2700" spc="-15" dirty="0">
                <a:solidFill>
                  <a:srgbClr val="464546"/>
                </a:solidFill>
                <a:latin typeface="Carlito"/>
                <a:cs typeface="Carlito"/>
              </a:rPr>
              <a:t>any </a:t>
            </a:r>
            <a:r>
              <a:rPr sz="2700" spc="-10" dirty="0">
                <a:solidFill>
                  <a:srgbClr val="464546"/>
                </a:solidFill>
                <a:latin typeface="Carlito"/>
                <a:cs typeface="Carlito"/>
              </a:rPr>
              <a:t>Maven</a:t>
            </a:r>
            <a:r>
              <a:rPr sz="2700" spc="-85" dirty="0">
                <a:solidFill>
                  <a:srgbClr val="464546"/>
                </a:solidFill>
                <a:latin typeface="Carlito"/>
                <a:cs typeface="Carlito"/>
              </a:rPr>
              <a:t> </a:t>
            </a:r>
            <a:r>
              <a:rPr sz="2700" spc="-10" dirty="0">
                <a:solidFill>
                  <a:srgbClr val="464546"/>
                </a:solidFill>
                <a:latin typeface="Carlito"/>
                <a:cs typeface="Carlito"/>
              </a:rPr>
              <a:t>project.</a:t>
            </a:r>
            <a:endParaRPr sz="2700">
              <a:latin typeface="Carlito"/>
              <a:cs typeface="Carlito"/>
            </a:endParaRPr>
          </a:p>
          <a:p>
            <a:pPr marL="12700" marR="5080" algn="just">
              <a:lnSpc>
                <a:spcPct val="100000"/>
              </a:lnSpc>
              <a:buFont typeface="Wingdings"/>
              <a:buChar char=""/>
              <a:tabLst>
                <a:tab pos="367030" algn="l"/>
              </a:tabLst>
            </a:pPr>
            <a:r>
              <a:rPr sz="2700" spc="-5" dirty="0">
                <a:solidFill>
                  <a:srgbClr val="464546"/>
                </a:solidFill>
                <a:latin typeface="Carlito"/>
                <a:cs typeface="Carlito"/>
              </a:rPr>
              <a:t>It </a:t>
            </a:r>
            <a:r>
              <a:rPr sz="2700" spc="-10" dirty="0">
                <a:solidFill>
                  <a:srgbClr val="464546"/>
                </a:solidFill>
                <a:latin typeface="Carlito"/>
                <a:cs typeface="Carlito"/>
              </a:rPr>
              <a:t>is </a:t>
            </a:r>
            <a:r>
              <a:rPr sz="2700" spc="-5" dirty="0">
                <a:solidFill>
                  <a:srgbClr val="464546"/>
                </a:solidFill>
                <a:latin typeface="Carlito"/>
                <a:cs typeface="Carlito"/>
              </a:rPr>
              <a:t>basically </a:t>
            </a:r>
            <a:r>
              <a:rPr sz="2700" dirty="0">
                <a:solidFill>
                  <a:srgbClr val="464546"/>
                </a:solidFill>
                <a:latin typeface="Carlito"/>
                <a:cs typeface="Carlito"/>
              </a:rPr>
              <a:t>an </a:t>
            </a:r>
            <a:r>
              <a:rPr sz="2700" b="1" spc="-5" dirty="0">
                <a:solidFill>
                  <a:srgbClr val="464546"/>
                </a:solidFill>
                <a:latin typeface="Carlito"/>
                <a:cs typeface="Carlito"/>
              </a:rPr>
              <a:t>XML </a:t>
            </a:r>
            <a:r>
              <a:rPr sz="2700" b="1" spc="-15" dirty="0">
                <a:solidFill>
                  <a:srgbClr val="464546"/>
                </a:solidFill>
                <a:latin typeface="Carlito"/>
                <a:cs typeface="Carlito"/>
              </a:rPr>
              <a:t>configuration </a:t>
            </a:r>
            <a:r>
              <a:rPr sz="2700" b="1" spc="-10" dirty="0">
                <a:solidFill>
                  <a:srgbClr val="464546"/>
                </a:solidFill>
                <a:latin typeface="Carlito"/>
                <a:cs typeface="Carlito"/>
              </a:rPr>
              <a:t>file </a:t>
            </a:r>
            <a:r>
              <a:rPr sz="2700" spc="-5" dirty="0">
                <a:solidFill>
                  <a:srgbClr val="464546"/>
                </a:solidFill>
                <a:latin typeface="Carlito"/>
                <a:cs typeface="Carlito"/>
              </a:rPr>
              <a:t>named pom.xml  </a:t>
            </a:r>
            <a:r>
              <a:rPr sz="2700" spc="5" dirty="0">
                <a:solidFill>
                  <a:srgbClr val="464546"/>
                </a:solidFill>
                <a:latin typeface="Carlito"/>
                <a:cs typeface="Carlito"/>
              </a:rPr>
              <a:t>with the </a:t>
            </a:r>
            <a:r>
              <a:rPr sz="2700" spc="-15" dirty="0">
                <a:solidFill>
                  <a:srgbClr val="464546"/>
                </a:solidFill>
                <a:latin typeface="Carlito"/>
                <a:cs typeface="Carlito"/>
              </a:rPr>
              <a:t>information</a:t>
            </a:r>
            <a:r>
              <a:rPr sz="2700" spc="580" dirty="0">
                <a:solidFill>
                  <a:srgbClr val="464546"/>
                </a:solidFill>
                <a:latin typeface="Carlito"/>
                <a:cs typeface="Carlito"/>
              </a:rPr>
              <a:t> </a:t>
            </a:r>
            <a:r>
              <a:rPr sz="2700" spc="-5" dirty="0">
                <a:solidFill>
                  <a:srgbClr val="464546"/>
                </a:solidFill>
                <a:latin typeface="Carlito"/>
                <a:cs typeface="Carlito"/>
              </a:rPr>
              <a:t>about </a:t>
            </a:r>
            <a:r>
              <a:rPr sz="2700" spc="-15" dirty="0">
                <a:solidFill>
                  <a:srgbClr val="464546"/>
                </a:solidFill>
                <a:latin typeface="Carlito"/>
                <a:cs typeface="Carlito"/>
              </a:rPr>
              <a:t>project  </a:t>
            </a:r>
            <a:r>
              <a:rPr sz="2700" spc="-10" dirty="0">
                <a:solidFill>
                  <a:srgbClr val="464546"/>
                </a:solidFill>
                <a:latin typeface="Carlito"/>
                <a:cs typeface="Carlito"/>
              </a:rPr>
              <a:t>and </a:t>
            </a:r>
            <a:r>
              <a:rPr sz="2700" spc="5" dirty="0">
                <a:solidFill>
                  <a:srgbClr val="464546"/>
                </a:solidFill>
                <a:latin typeface="Carlito"/>
                <a:cs typeface="Carlito"/>
              </a:rPr>
              <a:t>the </a:t>
            </a:r>
            <a:r>
              <a:rPr sz="2700" spc="-5" dirty="0">
                <a:solidFill>
                  <a:srgbClr val="464546"/>
                </a:solidFill>
                <a:latin typeface="Carlito"/>
                <a:cs typeface="Carlito"/>
              </a:rPr>
              <a:t>necessary  </a:t>
            </a:r>
            <a:r>
              <a:rPr sz="2700" spc="-10" dirty="0">
                <a:solidFill>
                  <a:srgbClr val="464546"/>
                </a:solidFill>
                <a:latin typeface="Carlito"/>
                <a:cs typeface="Carlito"/>
              </a:rPr>
              <a:t>configurations.</a:t>
            </a:r>
            <a:endParaRPr sz="2700">
              <a:latin typeface="Carlito"/>
              <a:cs typeface="Carlito"/>
            </a:endParaRPr>
          </a:p>
          <a:p>
            <a:pPr marL="12700" marR="9525" algn="just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367030" algn="l"/>
              </a:tabLst>
            </a:pPr>
            <a:r>
              <a:rPr sz="2700" spc="-5" dirty="0">
                <a:solidFill>
                  <a:srgbClr val="464546"/>
                </a:solidFill>
                <a:latin typeface="Carlito"/>
                <a:cs typeface="Carlito"/>
              </a:rPr>
              <a:t>It </a:t>
            </a:r>
            <a:r>
              <a:rPr sz="2700" spc="-15" dirty="0">
                <a:solidFill>
                  <a:srgbClr val="464546"/>
                </a:solidFill>
                <a:latin typeface="Carlito"/>
                <a:cs typeface="Carlito"/>
              </a:rPr>
              <a:t>not </a:t>
            </a:r>
            <a:r>
              <a:rPr sz="2700" dirty="0">
                <a:solidFill>
                  <a:srgbClr val="464546"/>
                </a:solidFill>
                <a:latin typeface="Carlito"/>
                <a:cs typeface="Carlito"/>
              </a:rPr>
              <a:t>only </a:t>
            </a:r>
            <a:r>
              <a:rPr sz="2700" spc="-5" dirty="0">
                <a:solidFill>
                  <a:srgbClr val="464546"/>
                </a:solidFill>
                <a:latin typeface="Carlito"/>
                <a:cs typeface="Carlito"/>
              </a:rPr>
              <a:t>describes </a:t>
            </a:r>
            <a:r>
              <a:rPr sz="2700" spc="-10" dirty="0">
                <a:solidFill>
                  <a:srgbClr val="464546"/>
                </a:solidFill>
                <a:latin typeface="Carlito"/>
                <a:cs typeface="Carlito"/>
              </a:rPr>
              <a:t>what </a:t>
            </a:r>
            <a:r>
              <a:rPr sz="2700" spc="-20" dirty="0">
                <a:solidFill>
                  <a:srgbClr val="464546"/>
                </a:solidFill>
                <a:latin typeface="Carlito"/>
                <a:cs typeface="Carlito"/>
              </a:rPr>
              <a:t>to </a:t>
            </a:r>
            <a:r>
              <a:rPr sz="2700" dirty="0">
                <a:solidFill>
                  <a:srgbClr val="464546"/>
                </a:solidFill>
                <a:latin typeface="Carlito"/>
                <a:cs typeface="Carlito"/>
              </a:rPr>
              <a:t>build, </a:t>
            </a:r>
            <a:r>
              <a:rPr sz="2700" spc="-10" dirty="0">
                <a:solidFill>
                  <a:srgbClr val="464546"/>
                </a:solidFill>
                <a:latin typeface="Carlito"/>
                <a:cs typeface="Carlito"/>
              </a:rPr>
              <a:t>but, </a:t>
            </a:r>
            <a:r>
              <a:rPr sz="2700" spc="-5" dirty="0">
                <a:solidFill>
                  <a:srgbClr val="464546"/>
                </a:solidFill>
                <a:latin typeface="Carlito"/>
                <a:cs typeface="Carlito"/>
              </a:rPr>
              <a:t>how </a:t>
            </a:r>
            <a:r>
              <a:rPr sz="2700" spc="-20" dirty="0">
                <a:solidFill>
                  <a:srgbClr val="464546"/>
                </a:solidFill>
                <a:latin typeface="Carlito"/>
                <a:cs typeface="Carlito"/>
              </a:rPr>
              <a:t>to </a:t>
            </a:r>
            <a:r>
              <a:rPr sz="2700" spc="-5" dirty="0">
                <a:solidFill>
                  <a:srgbClr val="464546"/>
                </a:solidFill>
                <a:latin typeface="Carlito"/>
                <a:cs typeface="Carlito"/>
              </a:rPr>
              <a:t>build </a:t>
            </a:r>
            <a:r>
              <a:rPr sz="2700" spc="-25" dirty="0">
                <a:solidFill>
                  <a:srgbClr val="464546"/>
                </a:solidFill>
                <a:latin typeface="Carlito"/>
                <a:cs typeface="Carlito"/>
              </a:rPr>
              <a:t>as  </a:t>
            </a:r>
            <a:r>
              <a:rPr sz="2700" spc="-5" dirty="0">
                <a:solidFill>
                  <a:srgbClr val="464546"/>
                </a:solidFill>
                <a:latin typeface="Carlito"/>
                <a:cs typeface="Carlito"/>
              </a:rPr>
              <a:t>well.</a:t>
            </a:r>
            <a:endParaRPr sz="27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842644"/>
            <a:chOff x="0" y="0"/>
            <a:chExt cx="9144000" cy="842644"/>
          </a:xfrm>
        </p:grpSpPr>
        <p:sp>
          <p:nvSpPr>
            <p:cNvPr id="3" name="object 3"/>
            <p:cNvSpPr/>
            <p:nvPr/>
          </p:nvSpPr>
          <p:spPr>
            <a:xfrm>
              <a:off x="15240" y="9080"/>
              <a:ext cx="5893054" cy="83343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701040"/>
            </a:xfrm>
            <a:custGeom>
              <a:avLst/>
              <a:gdLst/>
              <a:ahLst/>
              <a:cxnLst/>
              <a:rect l="l" t="t" r="r" b="b"/>
              <a:pathLst>
                <a:path w="9144000" h="701040">
                  <a:moveTo>
                    <a:pt x="9144000" y="0"/>
                  </a:moveTo>
                  <a:lnTo>
                    <a:pt x="0" y="0"/>
                  </a:lnTo>
                  <a:lnTo>
                    <a:pt x="0" y="701039"/>
                  </a:lnTo>
                  <a:lnTo>
                    <a:pt x="9144000" y="70103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61620" y="99136"/>
            <a:ext cx="5410200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10" dirty="0">
                <a:latin typeface="Arial Black"/>
                <a:cs typeface="Arial Black"/>
              </a:rPr>
              <a:t>Project </a:t>
            </a:r>
            <a:r>
              <a:rPr dirty="0">
                <a:latin typeface="Arial Black"/>
                <a:cs typeface="Arial Black"/>
              </a:rPr>
              <a:t>Object</a:t>
            </a:r>
            <a:r>
              <a:rPr spc="-125" dirty="0">
                <a:latin typeface="Arial Black"/>
                <a:cs typeface="Arial Black"/>
              </a:rPr>
              <a:t> </a:t>
            </a:r>
            <a:r>
              <a:rPr dirty="0">
                <a:latin typeface="Arial Black"/>
                <a:cs typeface="Arial Black"/>
              </a:rPr>
              <a:t>Model(POM):</a:t>
            </a:r>
          </a:p>
        </p:txBody>
      </p:sp>
      <p:sp>
        <p:nvSpPr>
          <p:cNvPr id="6" name="object 6"/>
          <p:cNvSpPr/>
          <p:nvPr/>
        </p:nvSpPr>
        <p:spPr>
          <a:xfrm>
            <a:off x="2270416" y="903506"/>
            <a:ext cx="4612697" cy="368287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" dirty="0"/>
              <a:pPr marL="38100">
                <a:lnSpc>
                  <a:spcPct val="100000"/>
                </a:lnSpc>
                <a:spcBef>
                  <a:spcPts val="45"/>
                </a:spcBef>
              </a:pPr>
              <a:t>17</a:t>
            </a:fld>
            <a:endParaRPr spc="-5"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20" dirty="0"/>
              <a:t>C</a:t>
            </a:r>
            <a:r>
              <a:rPr spc="25" dirty="0"/>
              <a:t>O</a:t>
            </a:r>
            <a:r>
              <a:rPr spc="20" dirty="0"/>
              <a:t>NFI</a:t>
            </a:r>
            <a:r>
              <a:rPr spc="15" dirty="0"/>
              <a:t>D</a:t>
            </a:r>
            <a:r>
              <a:rPr spc="10" dirty="0"/>
              <a:t>E</a:t>
            </a:r>
            <a:r>
              <a:rPr spc="20" dirty="0"/>
              <a:t>N</a:t>
            </a:r>
            <a:r>
              <a:rPr spc="35" dirty="0"/>
              <a:t>T</a:t>
            </a:r>
            <a:r>
              <a:rPr spc="-5" dirty="0"/>
              <a:t>I</a:t>
            </a:r>
            <a:r>
              <a:rPr spc="5" dirty="0"/>
              <a:t>A</a:t>
            </a:r>
            <a:r>
              <a:rPr dirty="0"/>
              <a:t>L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842644"/>
            <a:chOff x="0" y="0"/>
            <a:chExt cx="9144000" cy="842644"/>
          </a:xfrm>
        </p:grpSpPr>
        <p:sp>
          <p:nvSpPr>
            <p:cNvPr id="3" name="object 3"/>
            <p:cNvSpPr/>
            <p:nvPr/>
          </p:nvSpPr>
          <p:spPr>
            <a:xfrm>
              <a:off x="15240" y="9080"/>
              <a:ext cx="5893054" cy="83343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701040"/>
            </a:xfrm>
            <a:custGeom>
              <a:avLst/>
              <a:gdLst/>
              <a:ahLst/>
              <a:cxnLst/>
              <a:rect l="l" t="t" r="r" b="b"/>
              <a:pathLst>
                <a:path w="9144000" h="701040">
                  <a:moveTo>
                    <a:pt x="9144000" y="0"/>
                  </a:moveTo>
                  <a:lnTo>
                    <a:pt x="0" y="0"/>
                  </a:lnTo>
                  <a:lnTo>
                    <a:pt x="0" y="701039"/>
                  </a:lnTo>
                  <a:lnTo>
                    <a:pt x="9144000" y="70103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61620" y="99136"/>
            <a:ext cx="5410200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10" dirty="0">
                <a:latin typeface="Arial Black"/>
                <a:cs typeface="Arial Black"/>
              </a:rPr>
              <a:t>Project </a:t>
            </a:r>
            <a:r>
              <a:rPr dirty="0">
                <a:latin typeface="Arial Black"/>
                <a:cs typeface="Arial Black"/>
              </a:rPr>
              <a:t>Object</a:t>
            </a:r>
            <a:r>
              <a:rPr spc="-125" dirty="0">
                <a:latin typeface="Arial Black"/>
                <a:cs typeface="Arial Black"/>
              </a:rPr>
              <a:t> </a:t>
            </a:r>
            <a:r>
              <a:rPr dirty="0">
                <a:latin typeface="Arial Black"/>
                <a:cs typeface="Arial Black"/>
              </a:rPr>
              <a:t>Model(POM):</a:t>
            </a:r>
          </a:p>
        </p:txBody>
      </p:sp>
      <p:sp>
        <p:nvSpPr>
          <p:cNvPr id="6" name="object 6"/>
          <p:cNvSpPr/>
          <p:nvPr/>
        </p:nvSpPr>
        <p:spPr>
          <a:xfrm>
            <a:off x="329184" y="841247"/>
            <a:ext cx="8385048" cy="38118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" dirty="0"/>
              <a:pPr marL="38100">
                <a:lnSpc>
                  <a:spcPct val="100000"/>
                </a:lnSpc>
                <a:spcBef>
                  <a:spcPts val="45"/>
                </a:spcBef>
              </a:pPr>
              <a:t>18</a:t>
            </a:fld>
            <a:endParaRPr spc="-5"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20" dirty="0"/>
              <a:t>C</a:t>
            </a:r>
            <a:r>
              <a:rPr spc="25" dirty="0"/>
              <a:t>O</a:t>
            </a:r>
            <a:r>
              <a:rPr spc="20" dirty="0"/>
              <a:t>NFI</a:t>
            </a:r>
            <a:r>
              <a:rPr spc="15" dirty="0"/>
              <a:t>D</a:t>
            </a:r>
            <a:r>
              <a:rPr spc="10" dirty="0"/>
              <a:t>E</a:t>
            </a:r>
            <a:r>
              <a:rPr spc="20" dirty="0"/>
              <a:t>N</a:t>
            </a:r>
            <a:r>
              <a:rPr spc="35" dirty="0"/>
              <a:t>T</a:t>
            </a:r>
            <a:r>
              <a:rPr spc="-5" dirty="0"/>
              <a:t>I</a:t>
            </a:r>
            <a:r>
              <a:rPr spc="5" dirty="0"/>
              <a:t>A</a:t>
            </a:r>
            <a:r>
              <a:rPr dirty="0"/>
              <a:t>L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842644"/>
            <a:chOff x="0" y="0"/>
            <a:chExt cx="9144000" cy="842644"/>
          </a:xfrm>
        </p:grpSpPr>
        <p:sp>
          <p:nvSpPr>
            <p:cNvPr id="3" name="object 3"/>
            <p:cNvSpPr/>
            <p:nvPr/>
          </p:nvSpPr>
          <p:spPr>
            <a:xfrm>
              <a:off x="15240" y="9080"/>
              <a:ext cx="2957830" cy="83343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701040"/>
            </a:xfrm>
            <a:custGeom>
              <a:avLst/>
              <a:gdLst/>
              <a:ahLst/>
              <a:cxnLst/>
              <a:rect l="l" t="t" r="r" b="b"/>
              <a:pathLst>
                <a:path w="9144000" h="701040">
                  <a:moveTo>
                    <a:pt x="9144000" y="0"/>
                  </a:moveTo>
                  <a:lnTo>
                    <a:pt x="0" y="0"/>
                  </a:lnTo>
                  <a:lnTo>
                    <a:pt x="0" y="701039"/>
                  </a:lnTo>
                  <a:lnTo>
                    <a:pt x="9144000" y="70103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61620" y="99136"/>
            <a:ext cx="2473325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5" dirty="0">
                <a:latin typeface="Arial Black"/>
                <a:cs typeface="Arial Black"/>
              </a:rPr>
              <a:t>Repositories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93928" y="775538"/>
            <a:ext cx="3416300" cy="43942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366395" indent="-354330">
              <a:lnSpc>
                <a:spcPct val="100000"/>
              </a:lnSpc>
              <a:spcBef>
                <a:spcPts val="115"/>
              </a:spcBef>
              <a:buFont typeface="Wingdings"/>
              <a:buChar char=""/>
              <a:tabLst>
                <a:tab pos="367030" algn="l"/>
              </a:tabLst>
            </a:pPr>
            <a:r>
              <a:rPr sz="2700" b="1" spc="-15" dirty="0">
                <a:solidFill>
                  <a:srgbClr val="464546"/>
                </a:solidFill>
                <a:latin typeface="Carlito"/>
                <a:cs typeface="Carlito"/>
              </a:rPr>
              <a:t>Types </a:t>
            </a:r>
            <a:r>
              <a:rPr sz="2700" b="1" spc="5" dirty="0">
                <a:solidFill>
                  <a:srgbClr val="464546"/>
                </a:solidFill>
                <a:latin typeface="Carlito"/>
                <a:cs typeface="Carlito"/>
              </a:rPr>
              <a:t>of</a:t>
            </a:r>
            <a:r>
              <a:rPr sz="2700" b="1" spc="-85" dirty="0">
                <a:solidFill>
                  <a:srgbClr val="464546"/>
                </a:solidFill>
                <a:latin typeface="Carlito"/>
                <a:cs typeface="Carlito"/>
              </a:rPr>
              <a:t> </a:t>
            </a:r>
            <a:r>
              <a:rPr sz="2700" b="1" spc="-5" dirty="0">
                <a:solidFill>
                  <a:srgbClr val="464546"/>
                </a:solidFill>
                <a:latin typeface="Carlito"/>
                <a:cs typeface="Carlito"/>
              </a:rPr>
              <a:t>Repositories</a:t>
            </a:r>
            <a:endParaRPr sz="27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35279" y="1289303"/>
            <a:ext cx="8519160" cy="33710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" dirty="0"/>
              <a:pPr marL="38100">
                <a:lnSpc>
                  <a:spcPct val="100000"/>
                </a:lnSpc>
                <a:spcBef>
                  <a:spcPts val="45"/>
                </a:spcBef>
              </a:pPr>
              <a:t>19</a:t>
            </a:fld>
            <a:endParaRPr spc="-5"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20" dirty="0"/>
              <a:t>C</a:t>
            </a:r>
            <a:r>
              <a:rPr spc="25" dirty="0"/>
              <a:t>O</a:t>
            </a:r>
            <a:r>
              <a:rPr spc="20" dirty="0"/>
              <a:t>NFI</a:t>
            </a:r>
            <a:r>
              <a:rPr spc="15" dirty="0"/>
              <a:t>D</a:t>
            </a:r>
            <a:r>
              <a:rPr spc="10" dirty="0"/>
              <a:t>E</a:t>
            </a:r>
            <a:r>
              <a:rPr spc="20" dirty="0"/>
              <a:t>N</a:t>
            </a:r>
            <a:r>
              <a:rPr spc="35" dirty="0"/>
              <a:t>T</a:t>
            </a:r>
            <a:r>
              <a:rPr spc="-5" dirty="0"/>
              <a:t>I</a:t>
            </a:r>
            <a:r>
              <a:rPr spc="5" dirty="0"/>
              <a:t>A</a:t>
            </a:r>
            <a:r>
              <a:rPr dirty="0"/>
              <a:t>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903605"/>
            <a:chOff x="0" y="0"/>
            <a:chExt cx="9144000" cy="90360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2445893" cy="90347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701040"/>
            </a:xfrm>
            <a:custGeom>
              <a:avLst/>
              <a:gdLst/>
              <a:ahLst/>
              <a:cxnLst/>
              <a:rect l="l" t="t" r="r" b="b"/>
              <a:pathLst>
                <a:path w="9144000" h="701040">
                  <a:moveTo>
                    <a:pt x="9144000" y="0"/>
                  </a:moveTo>
                  <a:lnTo>
                    <a:pt x="0" y="0"/>
                  </a:lnTo>
                  <a:lnTo>
                    <a:pt x="0" y="701039"/>
                  </a:lnTo>
                  <a:lnTo>
                    <a:pt x="9144000" y="70103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61620" y="68656"/>
            <a:ext cx="1915160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65" dirty="0">
                <a:latin typeface="Arial Black"/>
                <a:cs typeface="Arial Black"/>
              </a:rPr>
              <a:t>A</a:t>
            </a:r>
            <a:r>
              <a:rPr sz="3200" spc="-5" dirty="0">
                <a:latin typeface="Arial Black"/>
                <a:cs typeface="Arial Black"/>
              </a:rPr>
              <a:t>GE</a:t>
            </a:r>
            <a:r>
              <a:rPr sz="3200" dirty="0">
                <a:latin typeface="Arial Black"/>
                <a:cs typeface="Arial Black"/>
              </a:rPr>
              <a:t>N</a:t>
            </a:r>
            <a:r>
              <a:rPr sz="3200" spc="-160" dirty="0">
                <a:latin typeface="Arial Black"/>
                <a:cs typeface="Arial Black"/>
              </a:rPr>
              <a:t>D</a:t>
            </a:r>
            <a:r>
              <a:rPr sz="3200" spc="-5" dirty="0">
                <a:latin typeface="Arial Black"/>
                <a:cs typeface="Arial Black"/>
              </a:rPr>
              <a:t>A</a:t>
            </a:r>
            <a:endParaRPr sz="3200">
              <a:latin typeface="Arial Black"/>
              <a:cs typeface="Arial Blac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38911" y="1045591"/>
            <a:ext cx="4002404" cy="6940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dirty="0">
                <a:solidFill>
                  <a:srgbClr val="444444"/>
                </a:solidFill>
                <a:latin typeface="Trebuchet MS"/>
                <a:cs typeface="Trebuchet MS"/>
              </a:rPr>
              <a:t>Understanding </a:t>
            </a:r>
            <a:r>
              <a:rPr sz="1600" spc="5" dirty="0">
                <a:solidFill>
                  <a:srgbClr val="444444"/>
                </a:solidFill>
                <a:latin typeface="Trebuchet MS"/>
                <a:cs typeface="Trebuchet MS"/>
              </a:rPr>
              <a:t>the </a:t>
            </a:r>
            <a:r>
              <a:rPr sz="1600" dirty="0">
                <a:solidFill>
                  <a:srgbClr val="444444"/>
                </a:solidFill>
                <a:latin typeface="Trebuchet MS"/>
                <a:cs typeface="Trebuchet MS"/>
              </a:rPr>
              <a:t>problems </a:t>
            </a:r>
            <a:r>
              <a:rPr sz="1600" spc="5" dirty="0">
                <a:solidFill>
                  <a:srgbClr val="444444"/>
                </a:solidFill>
                <a:latin typeface="Trebuchet MS"/>
                <a:cs typeface="Trebuchet MS"/>
              </a:rPr>
              <a:t>without</a:t>
            </a:r>
            <a:r>
              <a:rPr sz="1600" spc="-185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444444"/>
                </a:solidFill>
                <a:latin typeface="Trebuchet MS"/>
                <a:cs typeface="Trebuchet MS"/>
              </a:rPr>
              <a:t>Maven</a:t>
            </a:r>
            <a:endParaRPr sz="1600">
              <a:latin typeface="Trebuchet MS"/>
              <a:cs typeface="Trebuchet MS"/>
            </a:endParaRPr>
          </a:p>
          <a:p>
            <a:pPr marL="34290">
              <a:lnSpc>
                <a:spcPct val="100000"/>
              </a:lnSpc>
              <a:spcBef>
                <a:spcPts val="1410"/>
              </a:spcBef>
            </a:pPr>
            <a:r>
              <a:rPr sz="1600" dirty="0">
                <a:solidFill>
                  <a:srgbClr val="464546"/>
                </a:solidFill>
                <a:latin typeface="Trebuchet MS"/>
                <a:cs typeface="Trebuchet MS"/>
              </a:rPr>
              <a:t>Introduction </a:t>
            </a:r>
            <a:r>
              <a:rPr sz="1600" spc="5" dirty="0">
                <a:solidFill>
                  <a:srgbClr val="464546"/>
                </a:solidFill>
                <a:latin typeface="Trebuchet MS"/>
                <a:cs typeface="Trebuchet MS"/>
              </a:rPr>
              <a:t>to</a:t>
            </a:r>
            <a:r>
              <a:rPr sz="1600" spc="-75" dirty="0">
                <a:solidFill>
                  <a:srgbClr val="464546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464546"/>
                </a:solidFill>
                <a:latin typeface="Trebuchet MS"/>
                <a:cs typeface="Trebuchet MS"/>
              </a:rPr>
              <a:t>Maven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56615" y="996695"/>
            <a:ext cx="356870" cy="304800"/>
          </a:xfrm>
          <a:custGeom>
            <a:avLst/>
            <a:gdLst/>
            <a:ahLst/>
            <a:cxnLst/>
            <a:rect l="l" t="t" r="r" b="b"/>
            <a:pathLst>
              <a:path w="356870" h="304800">
                <a:moveTo>
                  <a:pt x="178308" y="0"/>
                </a:moveTo>
                <a:lnTo>
                  <a:pt x="130907" y="5441"/>
                </a:lnTo>
                <a:lnTo>
                  <a:pt x="88312" y="20799"/>
                </a:lnTo>
                <a:lnTo>
                  <a:pt x="52225" y="44624"/>
                </a:lnTo>
                <a:lnTo>
                  <a:pt x="24344" y="75466"/>
                </a:lnTo>
                <a:lnTo>
                  <a:pt x="6369" y="111874"/>
                </a:lnTo>
                <a:lnTo>
                  <a:pt x="0" y="152400"/>
                </a:lnTo>
                <a:lnTo>
                  <a:pt x="6369" y="192925"/>
                </a:lnTo>
                <a:lnTo>
                  <a:pt x="24344" y="229333"/>
                </a:lnTo>
                <a:lnTo>
                  <a:pt x="52225" y="260175"/>
                </a:lnTo>
                <a:lnTo>
                  <a:pt x="88312" y="284000"/>
                </a:lnTo>
                <a:lnTo>
                  <a:pt x="130907" y="299358"/>
                </a:lnTo>
                <a:lnTo>
                  <a:pt x="178308" y="304800"/>
                </a:lnTo>
                <a:lnTo>
                  <a:pt x="225708" y="299358"/>
                </a:lnTo>
                <a:lnTo>
                  <a:pt x="268303" y="284000"/>
                </a:lnTo>
                <a:lnTo>
                  <a:pt x="304390" y="260175"/>
                </a:lnTo>
                <a:lnTo>
                  <a:pt x="332271" y="229333"/>
                </a:lnTo>
                <a:lnTo>
                  <a:pt x="350246" y="192925"/>
                </a:lnTo>
                <a:lnTo>
                  <a:pt x="356616" y="152400"/>
                </a:lnTo>
                <a:lnTo>
                  <a:pt x="350246" y="111874"/>
                </a:lnTo>
                <a:lnTo>
                  <a:pt x="332271" y="75466"/>
                </a:lnTo>
                <a:lnTo>
                  <a:pt x="304390" y="44624"/>
                </a:lnTo>
                <a:lnTo>
                  <a:pt x="268303" y="20799"/>
                </a:lnTo>
                <a:lnTo>
                  <a:pt x="225708" y="5441"/>
                </a:lnTo>
                <a:lnTo>
                  <a:pt x="178308" y="0"/>
                </a:lnTo>
                <a:close/>
              </a:path>
            </a:pathLst>
          </a:custGeom>
          <a:solidFill>
            <a:srgbClr val="2EC2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4904" y="1417319"/>
            <a:ext cx="347980" cy="317500"/>
          </a:xfrm>
          <a:custGeom>
            <a:avLst/>
            <a:gdLst/>
            <a:ahLst/>
            <a:cxnLst/>
            <a:rect l="l" t="t" r="r" b="b"/>
            <a:pathLst>
              <a:path w="347980" h="317500">
                <a:moveTo>
                  <a:pt x="173736" y="0"/>
                </a:moveTo>
                <a:lnTo>
                  <a:pt x="127551" y="5663"/>
                </a:lnTo>
                <a:lnTo>
                  <a:pt x="86049" y="21646"/>
                </a:lnTo>
                <a:lnTo>
                  <a:pt x="50887" y="46434"/>
                </a:lnTo>
                <a:lnTo>
                  <a:pt x="23720" y="78514"/>
                </a:lnTo>
                <a:lnTo>
                  <a:pt x="6206" y="116372"/>
                </a:lnTo>
                <a:lnTo>
                  <a:pt x="0" y="158495"/>
                </a:lnTo>
                <a:lnTo>
                  <a:pt x="6206" y="200619"/>
                </a:lnTo>
                <a:lnTo>
                  <a:pt x="23720" y="238477"/>
                </a:lnTo>
                <a:lnTo>
                  <a:pt x="50887" y="270557"/>
                </a:lnTo>
                <a:lnTo>
                  <a:pt x="86049" y="295345"/>
                </a:lnTo>
                <a:lnTo>
                  <a:pt x="127551" y="311328"/>
                </a:lnTo>
                <a:lnTo>
                  <a:pt x="173736" y="316991"/>
                </a:lnTo>
                <a:lnTo>
                  <a:pt x="219920" y="311328"/>
                </a:lnTo>
                <a:lnTo>
                  <a:pt x="261422" y="295345"/>
                </a:lnTo>
                <a:lnTo>
                  <a:pt x="296584" y="270557"/>
                </a:lnTo>
                <a:lnTo>
                  <a:pt x="323751" y="238477"/>
                </a:lnTo>
                <a:lnTo>
                  <a:pt x="341265" y="200619"/>
                </a:lnTo>
                <a:lnTo>
                  <a:pt x="347472" y="158495"/>
                </a:lnTo>
                <a:lnTo>
                  <a:pt x="341265" y="116372"/>
                </a:lnTo>
                <a:lnTo>
                  <a:pt x="323751" y="78514"/>
                </a:lnTo>
                <a:lnTo>
                  <a:pt x="296584" y="46434"/>
                </a:lnTo>
                <a:lnTo>
                  <a:pt x="261422" y="21646"/>
                </a:lnTo>
                <a:lnTo>
                  <a:pt x="219920" y="5663"/>
                </a:lnTo>
                <a:lnTo>
                  <a:pt x="173736" y="0"/>
                </a:lnTo>
                <a:close/>
              </a:path>
            </a:pathLst>
          </a:custGeom>
          <a:solidFill>
            <a:srgbClr val="2EC2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78839" y="2346782"/>
            <a:ext cx="1690370" cy="2711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600" spc="5" dirty="0">
                <a:solidFill>
                  <a:srgbClr val="464546"/>
                </a:solidFill>
                <a:latin typeface="Trebuchet MS"/>
                <a:cs typeface="Trebuchet MS"/>
              </a:rPr>
              <a:t>Maven</a:t>
            </a:r>
            <a:r>
              <a:rPr sz="1600" spc="-90" dirty="0">
                <a:solidFill>
                  <a:srgbClr val="464546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464546"/>
                </a:solidFill>
                <a:latin typeface="Trebuchet MS"/>
                <a:cs typeface="Trebuchet MS"/>
              </a:rPr>
              <a:t>Installation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93191" y="2295144"/>
            <a:ext cx="347980" cy="344805"/>
          </a:xfrm>
          <a:custGeom>
            <a:avLst/>
            <a:gdLst/>
            <a:ahLst/>
            <a:cxnLst/>
            <a:rect l="l" t="t" r="r" b="b"/>
            <a:pathLst>
              <a:path w="347980" h="344805">
                <a:moveTo>
                  <a:pt x="173736" y="0"/>
                </a:moveTo>
                <a:lnTo>
                  <a:pt x="127551" y="6150"/>
                </a:lnTo>
                <a:lnTo>
                  <a:pt x="86049" y="23509"/>
                </a:lnTo>
                <a:lnTo>
                  <a:pt x="50887" y="50434"/>
                </a:lnTo>
                <a:lnTo>
                  <a:pt x="23720" y="85287"/>
                </a:lnTo>
                <a:lnTo>
                  <a:pt x="6206" y="126426"/>
                </a:lnTo>
                <a:lnTo>
                  <a:pt x="0" y="172212"/>
                </a:lnTo>
                <a:lnTo>
                  <a:pt x="6206" y="217997"/>
                </a:lnTo>
                <a:lnTo>
                  <a:pt x="23720" y="259136"/>
                </a:lnTo>
                <a:lnTo>
                  <a:pt x="50887" y="293989"/>
                </a:lnTo>
                <a:lnTo>
                  <a:pt x="86049" y="320914"/>
                </a:lnTo>
                <a:lnTo>
                  <a:pt x="127551" y="338273"/>
                </a:lnTo>
                <a:lnTo>
                  <a:pt x="173736" y="344424"/>
                </a:lnTo>
                <a:lnTo>
                  <a:pt x="219920" y="338273"/>
                </a:lnTo>
                <a:lnTo>
                  <a:pt x="261422" y="320914"/>
                </a:lnTo>
                <a:lnTo>
                  <a:pt x="296584" y="293989"/>
                </a:lnTo>
                <a:lnTo>
                  <a:pt x="323751" y="259136"/>
                </a:lnTo>
                <a:lnTo>
                  <a:pt x="341265" y="217997"/>
                </a:lnTo>
                <a:lnTo>
                  <a:pt x="347472" y="172212"/>
                </a:lnTo>
                <a:lnTo>
                  <a:pt x="341265" y="126426"/>
                </a:lnTo>
                <a:lnTo>
                  <a:pt x="323751" y="85287"/>
                </a:lnTo>
                <a:lnTo>
                  <a:pt x="296584" y="50434"/>
                </a:lnTo>
                <a:lnTo>
                  <a:pt x="261422" y="23509"/>
                </a:lnTo>
                <a:lnTo>
                  <a:pt x="219920" y="6150"/>
                </a:lnTo>
                <a:lnTo>
                  <a:pt x="173736" y="0"/>
                </a:lnTo>
                <a:close/>
              </a:path>
            </a:pathLst>
          </a:custGeom>
          <a:solidFill>
            <a:srgbClr val="2EC2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60856" y="2808477"/>
            <a:ext cx="220281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dirty="0">
                <a:solidFill>
                  <a:srgbClr val="464546"/>
                </a:solidFill>
                <a:latin typeface="Trebuchet MS"/>
                <a:cs typeface="Trebuchet MS"/>
              </a:rPr>
              <a:t>Core concepts of</a:t>
            </a:r>
            <a:r>
              <a:rPr sz="1600" spc="-85" dirty="0">
                <a:solidFill>
                  <a:srgbClr val="464546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464546"/>
                </a:solidFill>
                <a:latin typeface="Trebuchet MS"/>
                <a:cs typeface="Trebuchet MS"/>
              </a:rPr>
              <a:t>Maven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74904" y="2755391"/>
            <a:ext cx="347980" cy="335280"/>
          </a:xfrm>
          <a:custGeom>
            <a:avLst/>
            <a:gdLst/>
            <a:ahLst/>
            <a:cxnLst/>
            <a:rect l="l" t="t" r="r" b="b"/>
            <a:pathLst>
              <a:path w="347980" h="335280">
                <a:moveTo>
                  <a:pt x="173736" y="0"/>
                </a:moveTo>
                <a:lnTo>
                  <a:pt x="127551" y="5988"/>
                </a:lnTo>
                <a:lnTo>
                  <a:pt x="86049" y="22888"/>
                </a:lnTo>
                <a:lnTo>
                  <a:pt x="50887" y="49101"/>
                </a:lnTo>
                <a:lnTo>
                  <a:pt x="23720" y="83029"/>
                </a:lnTo>
                <a:lnTo>
                  <a:pt x="6206" y="123075"/>
                </a:lnTo>
                <a:lnTo>
                  <a:pt x="0" y="167639"/>
                </a:lnTo>
                <a:lnTo>
                  <a:pt x="6206" y="212204"/>
                </a:lnTo>
                <a:lnTo>
                  <a:pt x="23720" y="252250"/>
                </a:lnTo>
                <a:lnTo>
                  <a:pt x="50887" y="286178"/>
                </a:lnTo>
                <a:lnTo>
                  <a:pt x="86049" y="312391"/>
                </a:lnTo>
                <a:lnTo>
                  <a:pt x="127551" y="329291"/>
                </a:lnTo>
                <a:lnTo>
                  <a:pt x="173736" y="335280"/>
                </a:lnTo>
                <a:lnTo>
                  <a:pt x="219920" y="329291"/>
                </a:lnTo>
                <a:lnTo>
                  <a:pt x="261422" y="312391"/>
                </a:lnTo>
                <a:lnTo>
                  <a:pt x="296584" y="286178"/>
                </a:lnTo>
                <a:lnTo>
                  <a:pt x="323751" y="252250"/>
                </a:lnTo>
                <a:lnTo>
                  <a:pt x="341265" y="212204"/>
                </a:lnTo>
                <a:lnTo>
                  <a:pt x="347472" y="167639"/>
                </a:lnTo>
                <a:lnTo>
                  <a:pt x="341265" y="123075"/>
                </a:lnTo>
                <a:lnTo>
                  <a:pt x="323751" y="83029"/>
                </a:lnTo>
                <a:lnTo>
                  <a:pt x="296584" y="49101"/>
                </a:lnTo>
                <a:lnTo>
                  <a:pt x="261422" y="22888"/>
                </a:lnTo>
                <a:lnTo>
                  <a:pt x="219920" y="5988"/>
                </a:lnTo>
                <a:lnTo>
                  <a:pt x="173736" y="0"/>
                </a:lnTo>
                <a:close/>
              </a:path>
            </a:pathLst>
          </a:custGeom>
          <a:solidFill>
            <a:srgbClr val="2EC2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78839" y="1903602"/>
            <a:ext cx="152971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dirty="0">
                <a:solidFill>
                  <a:srgbClr val="464546"/>
                </a:solidFill>
                <a:latin typeface="Trebuchet MS"/>
                <a:cs typeface="Trebuchet MS"/>
              </a:rPr>
              <a:t>Java</a:t>
            </a:r>
            <a:r>
              <a:rPr sz="1600" spc="-50" dirty="0">
                <a:solidFill>
                  <a:srgbClr val="464546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464546"/>
                </a:solidFill>
                <a:latin typeface="Trebuchet MS"/>
                <a:cs typeface="Trebuchet MS"/>
              </a:rPr>
              <a:t>Installation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93191" y="1853183"/>
            <a:ext cx="347980" cy="314325"/>
          </a:xfrm>
          <a:custGeom>
            <a:avLst/>
            <a:gdLst/>
            <a:ahLst/>
            <a:cxnLst/>
            <a:rect l="l" t="t" r="r" b="b"/>
            <a:pathLst>
              <a:path w="347980" h="314325">
                <a:moveTo>
                  <a:pt x="173736" y="0"/>
                </a:moveTo>
                <a:lnTo>
                  <a:pt x="127551" y="5603"/>
                </a:lnTo>
                <a:lnTo>
                  <a:pt x="86049" y="21420"/>
                </a:lnTo>
                <a:lnTo>
                  <a:pt x="50887" y="45958"/>
                </a:lnTo>
                <a:lnTo>
                  <a:pt x="23720" y="77724"/>
                </a:lnTo>
                <a:lnTo>
                  <a:pt x="6206" y="115226"/>
                </a:lnTo>
                <a:lnTo>
                  <a:pt x="0" y="156971"/>
                </a:lnTo>
                <a:lnTo>
                  <a:pt x="6206" y="198717"/>
                </a:lnTo>
                <a:lnTo>
                  <a:pt x="23720" y="236219"/>
                </a:lnTo>
                <a:lnTo>
                  <a:pt x="50887" y="267985"/>
                </a:lnTo>
                <a:lnTo>
                  <a:pt x="86049" y="292523"/>
                </a:lnTo>
                <a:lnTo>
                  <a:pt x="127551" y="308340"/>
                </a:lnTo>
                <a:lnTo>
                  <a:pt x="173736" y="313944"/>
                </a:lnTo>
                <a:lnTo>
                  <a:pt x="219920" y="308340"/>
                </a:lnTo>
                <a:lnTo>
                  <a:pt x="261422" y="292523"/>
                </a:lnTo>
                <a:lnTo>
                  <a:pt x="296584" y="267985"/>
                </a:lnTo>
                <a:lnTo>
                  <a:pt x="323751" y="236219"/>
                </a:lnTo>
                <a:lnTo>
                  <a:pt x="341265" y="198717"/>
                </a:lnTo>
                <a:lnTo>
                  <a:pt x="347472" y="156971"/>
                </a:lnTo>
                <a:lnTo>
                  <a:pt x="341265" y="115226"/>
                </a:lnTo>
                <a:lnTo>
                  <a:pt x="323751" y="77724"/>
                </a:lnTo>
                <a:lnTo>
                  <a:pt x="296584" y="45958"/>
                </a:lnTo>
                <a:lnTo>
                  <a:pt x="261422" y="21420"/>
                </a:lnTo>
                <a:lnTo>
                  <a:pt x="219920" y="5603"/>
                </a:lnTo>
                <a:lnTo>
                  <a:pt x="173736" y="0"/>
                </a:lnTo>
                <a:close/>
              </a:path>
            </a:pathLst>
          </a:custGeom>
          <a:solidFill>
            <a:srgbClr val="2EC2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860856" y="3258439"/>
            <a:ext cx="99060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5" dirty="0">
                <a:solidFill>
                  <a:srgbClr val="464546"/>
                </a:solidFill>
                <a:latin typeface="Trebuchet MS"/>
                <a:cs typeface="Trebuchet MS"/>
              </a:rPr>
              <a:t>Home</a:t>
            </a:r>
            <a:r>
              <a:rPr sz="1600" spc="-135" dirty="0">
                <a:solidFill>
                  <a:srgbClr val="464546"/>
                </a:solidFill>
                <a:latin typeface="Trebuchet MS"/>
                <a:cs typeface="Trebuchet MS"/>
              </a:rPr>
              <a:t> </a:t>
            </a:r>
            <a:r>
              <a:rPr sz="1600" spc="-50" dirty="0">
                <a:solidFill>
                  <a:srgbClr val="464546"/>
                </a:solidFill>
                <a:latin typeface="Trebuchet MS"/>
                <a:cs typeface="Trebuchet MS"/>
              </a:rPr>
              <a:t>Task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74904" y="3206495"/>
            <a:ext cx="347980" cy="335280"/>
          </a:xfrm>
          <a:custGeom>
            <a:avLst/>
            <a:gdLst/>
            <a:ahLst/>
            <a:cxnLst/>
            <a:rect l="l" t="t" r="r" b="b"/>
            <a:pathLst>
              <a:path w="347980" h="335279">
                <a:moveTo>
                  <a:pt x="173736" y="0"/>
                </a:moveTo>
                <a:lnTo>
                  <a:pt x="127551" y="5988"/>
                </a:lnTo>
                <a:lnTo>
                  <a:pt x="86049" y="22888"/>
                </a:lnTo>
                <a:lnTo>
                  <a:pt x="50887" y="49101"/>
                </a:lnTo>
                <a:lnTo>
                  <a:pt x="23720" y="83029"/>
                </a:lnTo>
                <a:lnTo>
                  <a:pt x="6206" y="123075"/>
                </a:lnTo>
                <a:lnTo>
                  <a:pt x="0" y="167639"/>
                </a:lnTo>
                <a:lnTo>
                  <a:pt x="6206" y="212204"/>
                </a:lnTo>
                <a:lnTo>
                  <a:pt x="23720" y="252250"/>
                </a:lnTo>
                <a:lnTo>
                  <a:pt x="50887" y="286178"/>
                </a:lnTo>
                <a:lnTo>
                  <a:pt x="86049" y="312391"/>
                </a:lnTo>
                <a:lnTo>
                  <a:pt x="127551" y="329291"/>
                </a:lnTo>
                <a:lnTo>
                  <a:pt x="173736" y="335279"/>
                </a:lnTo>
                <a:lnTo>
                  <a:pt x="219920" y="329291"/>
                </a:lnTo>
                <a:lnTo>
                  <a:pt x="261422" y="312391"/>
                </a:lnTo>
                <a:lnTo>
                  <a:pt x="296584" y="286178"/>
                </a:lnTo>
                <a:lnTo>
                  <a:pt x="323751" y="252250"/>
                </a:lnTo>
                <a:lnTo>
                  <a:pt x="341265" y="212204"/>
                </a:lnTo>
                <a:lnTo>
                  <a:pt x="347472" y="167639"/>
                </a:lnTo>
                <a:lnTo>
                  <a:pt x="341265" y="123075"/>
                </a:lnTo>
                <a:lnTo>
                  <a:pt x="323751" y="83029"/>
                </a:lnTo>
                <a:lnTo>
                  <a:pt x="296584" y="49101"/>
                </a:lnTo>
                <a:lnTo>
                  <a:pt x="261422" y="22888"/>
                </a:lnTo>
                <a:lnTo>
                  <a:pt x="219920" y="5988"/>
                </a:lnTo>
                <a:lnTo>
                  <a:pt x="173736" y="0"/>
                </a:lnTo>
                <a:close/>
              </a:path>
            </a:pathLst>
          </a:custGeom>
          <a:solidFill>
            <a:srgbClr val="2EC2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49376" y="1026616"/>
            <a:ext cx="194310" cy="247015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500" spc="5" dirty="0">
                <a:solidFill>
                  <a:srgbClr val="FFFFFF"/>
                </a:solidFill>
                <a:latin typeface="Arial Black"/>
                <a:cs typeface="Arial Black"/>
              </a:rPr>
              <a:t>1</a:t>
            </a:r>
            <a:endParaRPr sz="1500">
              <a:latin typeface="Arial Black"/>
              <a:cs typeface="Arial Black"/>
            </a:endParaRPr>
          </a:p>
          <a:p>
            <a:pPr marL="34925">
              <a:lnSpc>
                <a:spcPct val="100000"/>
              </a:lnSpc>
              <a:spcBef>
                <a:spcPts val="1530"/>
              </a:spcBef>
            </a:pPr>
            <a:r>
              <a:rPr sz="1500" spc="5" dirty="0">
                <a:solidFill>
                  <a:srgbClr val="FFFFFF"/>
                </a:solidFill>
                <a:latin typeface="Arial Black"/>
                <a:cs typeface="Arial Black"/>
              </a:rPr>
              <a:t>2</a:t>
            </a:r>
            <a:endParaRPr sz="1500">
              <a:latin typeface="Arial Black"/>
              <a:cs typeface="Arial Black"/>
            </a:endParaRPr>
          </a:p>
          <a:p>
            <a:pPr marL="52705">
              <a:lnSpc>
                <a:spcPct val="100000"/>
              </a:lnSpc>
              <a:spcBef>
                <a:spcPts val="1625"/>
              </a:spcBef>
            </a:pPr>
            <a:r>
              <a:rPr sz="1500" spc="5" dirty="0">
                <a:solidFill>
                  <a:srgbClr val="FFFFFF"/>
                </a:solidFill>
                <a:latin typeface="Arial Black"/>
                <a:cs typeface="Arial Black"/>
              </a:rPr>
              <a:t>3</a:t>
            </a:r>
            <a:endParaRPr sz="1500">
              <a:latin typeface="Arial Black"/>
              <a:cs typeface="Arial Black"/>
            </a:endParaRPr>
          </a:p>
          <a:p>
            <a:pPr marL="52705">
              <a:lnSpc>
                <a:spcPct val="100000"/>
              </a:lnSpc>
              <a:spcBef>
                <a:spcPts val="1700"/>
              </a:spcBef>
            </a:pPr>
            <a:r>
              <a:rPr sz="1500" spc="5" dirty="0">
                <a:solidFill>
                  <a:srgbClr val="FFFFFF"/>
                </a:solidFill>
                <a:latin typeface="Arial Black"/>
                <a:cs typeface="Arial Black"/>
              </a:rPr>
              <a:t>4</a:t>
            </a:r>
            <a:endParaRPr sz="1500">
              <a:latin typeface="Arial Black"/>
              <a:cs typeface="Arial Black"/>
            </a:endParaRPr>
          </a:p>
          <a:p>
            <a:pPr marL="34925">
              <a:lnSpc>
                <a:spcPct val="100000"/>
              </a:lnSpc>
              <a:spcBef>
                <a:spcPts val="1830"/>
              </a:spcBef>
            </a:pPr>
            <a:r>
              <a:rPr sz="1500" spc="5" dirty="0">
                <a:solidFill>
                  <a:srgbClr val="FFFFFF"/>
                </a:solidFill>
                <a:latin typeface="Arial Black"/>
                <a:cs typeface="Arial Black"/>
              </a:rPr>
              <a:t>5</a:t>
            </a:r>
            <a:endParaRPr sz="1500">
              <a:latin typeface="Arial Black"/>
              <a:cs typeface="Arial Black"/>
            </a:endParaRPr>
          </a:p>
          <a:p>
            <a:pPr marL="34925">
              <a:lnSpc>
                <a:spcPct val="100000"/>
              </a:lnSpc>
              <a:spcBef>
                <a:spcPts val="1739"/>
              </a:spcBef>
            </a:pPr>
            <a:r>
              <a:rPr sz="1500" spc="5" dirty="0">
                <a:solidFill>
                  <a:srgbClr val="FFFFFF"/>
                </a:solidFill>
                <a:latin typeface="Arial Black"/>
                <a:cs typeface="Arial Black"/>
              </a:rPr>
              <a:t>6</a:t>
            </a:r>
            <a:endParaRPr sz="1500">
              <a:latin typeface="Arial Black"/>
              <a:cs typeface="Arial Black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" dirty="0"/>
              <a:pPr marL="38100">
                <a:lnSpc>
                  <a:spcPct val="100000"/>
                </a:lnSpc>
                <a:spcBef>
                  <a:spcPts val="45"/>
                </a:spcBef>
              </a:pPr>
              <a:t>2</a:t>
            </a:fld>
            <a:endParaRPr spc="-5" dirty="0"/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20" dirty="0"/>
              <a:t>C</a:t>
            </a:r>
            <a:r>
              <a:rPr spc="25" dirty="0"/>
              <a:t>O</a:t>
            </a:r>
            <a:r>
              <a:rPr spc="20" dirty="0"/>
              <a:t>NFI</a:t>
            </a:r>
            <a:r>
              <a:rPr spc="15" dirty="0"/>
              <a:t>D</a:t>
            </a:r>
            <a:r>
              <a:rPr spc="10" dirty="0"/>
              <a:t>E</a:t>
            </a:r>
            <a:r>
              <a:rPr spc="20" dirty="0"/>
              <a:t>N</a:t>
            </a:r>
            <a:r>
              <a:rPr spc="35" dirty="0"/>
              <a:t>T</a:t>
            </a:r>
            <a:r>
              <a:rPr spc="-5" dirty="0"/>
              <a:t>I</a:t>
            </a:r>
            <a:r>
              <a:rPr spc="5" dirty="0"/>
              <a:t>A</a:t>
            </a:r>
            <a:r>
              <a:rPr dirty="0"/>
              <a:t>L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842644"/>
            <a:chOff x="0" y="0"/>
            <a:chExt cx="9144000" cy="842644"/>
          </a:xfrm>
        </p:grpSpPr>
        <p:sp>
          <p:nvSpPr>
            <p:cNvPr id="3" name="object 3"/>
            <p:cNvSpPr/>
            <p:nvPr/>
          </p:nvSpPr>
          <p:spPr>
            <a:xfrm>
              <a:off x="15240" y="9080"/>
              <a:ext cx="3808222" cy="83343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701040"/>
            </a:xfrm>
            <a:custGeom>
              <a:avLst/>
              <a:gdLst/>
              <a:ahLst/>
              <a:cxnLst/>
              <a:rect l="l" t="t" r="r" b="b"/>
              <a:pathLst>
                <a:path w="9144000" h="701040">
                  <a:moveTo>
                    <a:pt x="9144000" y="0"/>
                  </a:moveTo>
                  <a:lnTo>
                    <a:pt x="0" y="0"/>
                  </a:lnTo>
                  <a:lnTo>
                    <a:pt x="0" y="701039"/>
                  </a:lnTo>
                  <a:lnTo>
                    <a:pt x="9144000" y="70103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261620" y="99136"/>
            <a:ext cx="3325495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spc="5" dirty="0">
                <a:solidFill>
                  <a:srgbClr val="464546"/>
                </a:solidFill>
                <a:latin typeface="Arial Black"/>
                <a:cs typeface="Arial Black"/>
              </a:rPr>
              <a:t>Local</a:t>
            </a:r>
            <a:r>
              <a:rPr sz="2800" spc="-75" dirty="0">
                <a:solidFill>
                  <a:srgbClr val="464546"/>
                </a:solidFill>
                <a:latin typeface="Arial Black"/>
                <a:cs typeface="Arial Black"/>
              </a:rPr>
              <a:t> </a:t>
            </a:r>
            <a:r>
              <a:rPr sz="2800" spc="10" dirty="0">
                <a:solidFill>
                  <a:srgbClr val="464546"/>
                </a:solidFill>
                <a:latin typeface="Arial Black"/>
                <a:cs typeface="Arial Black"/>
              </a:rPr>
              <a:t>Repository</a:t>
            </a:r>
            <a:endParaRPr sz="2800">
              <a:latin typeface="Arial Black"/>
              <a:cs typeface="Arial Black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" dirty="0"/>
              <a:pPr marL="38100">
                <a:lnSpc>
                  <a:spcPct val="100000"/>
                </a:lnSpc>
                <a:spcBef>
                  <a:spcPts val="45"/>
                </a:spcBef>
              </a:pPr>
              <a:t>20</a:t>
            </a:fld>
            <a:endParaRPr spc="-5"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20" dirty="0"/>
              <a:t>C</a:t>
            </a:r>
            <a:r>
              <a:rPr spc="25" dirty="0"/>
              <a:t>O</a:t>
            </a:r>
            <a:r>
              <a:rPr spc="20" dirty="0"/>
              <a:t>NFI</a:t>
            </a:r>
            <a:r>
              <a:rPr spc="15" dirty="0"/>
              <a:t>D</a:t>
            </a:r>
            <a:r>
              <a:rPr spc="10" dirty="0"/>
              <a:t>E</a:t>
            </a:r>
            <a:r>
              <a:rPr spc="20" dirty="0"/>
              <a:t>N</a:t>
            </a:r>
            <a:r>
              <a:rPr spc="35" dirty="0"/>
              <a:t>T</a:t>
            </a:r>
            <a:r>
              <a:rPr spc="-5" dirty="0"/>
              <a:t>I</a:t>
            </a:r>
            <a:r>
              <a:rPr spc="5" dirty="0"/>
              <a:t>A</a:t>
            </a:r>
            <a:r>
              <a:rPr dirty="0"/>
              <a:t>L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93928" y="775537"/>
            <a:ext cx="3860800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66395" indent="-354330">
              <a:lnSpc>
                <a:spcPct val="100000"/>
              </a:lnSpc>
              <a:spcBef>
                <a:spcPts val="110"/>
              </a:spcBef>
              <a:buSzPct val="96428"/>
              <a:buFont typeface="Wingdings"/>
              <a:buChar char=""/>
              <a:tabLst>
                <a:tab pos="367030" algn="l"/>
                <a:tab pos="1320800" algn="l"/>
                <a:tab pos="3018790" algn="l"/>
              </a:tabLst>
            </a:pPr>
            <a:r>
              <a:rPr sz="2800" spc="-5" dirty="0">
                <a:solidFill>
                  <a:srgbClr val="464546"/>
                </a:solidFill>
                <a:latin typeface="Carlito"/>
                <a:cs typeface="Carlito"/>
              </a:rPr>
              <a:t>Lo</a:t>
            </a:r>
            <a:r>
              <a:rPr sz="2800" spc="-35" dirty="0">
                <a:solidFill>
                  <a:srgbClr val="464546"/>
                </a:solidFill>
                <a:latin typeface="Carlito"/>
                <a:cs typeface="Carlito"/>
              </a:rPr>
              <a:t>c</a:t>
            </a:r>
            <a:r>
              <a:rPr sz="2800" dirty="0">
                <a:solidFill>
                  <a:srgbClr val="464546"/>
                </a:solidFill>
                <a:latin typeface="Carlito"/>
                <a:cs typeface="Carlito"/>
              </a:rPr>
              <a:t>al	</a:t>
            </a:r>
            <a:r>
              <a:rPr sz="2800" spc="-45" dirty="0">
                <a:solidFill>
                  <a:srgbClr val="464546"/>
                </a:solidFill>
                <a:latin typeface="Carlito"/>
                <a:cs typeface="Carlito"/>
              </a:rPr>
              <a:t>r</a:t>
            </a:r>
            <a:r>
              <a:rPr sz="2800" spc="5" dirty="0">
                <a:solidFill>
                  <a:srgbClr val="464546"/>
                </a:solidFill>
                <a:latin typeface="Carlito"/>
                <a:cs typeface="Carlito"/>
              </a:rPr>
              <a:t>e</a:t>
            </a:r>
            <a:r>
              <a:rPr sz="2800" spc="-15" dirty="0">
                <a:solidFill>
                  <a:srgbClr val="464546"/>
                </a:solidFill>
                <a:latin typeface="Carlito"/>
                <a:cs typeface="Carlito"/>
              </a:rPr>
              <a:t>p</a:t>
            </a:r>
            <a:r>
              <a:rPr sz="2800" dirty="0">
                <a:solidFill>
                  <a:srgbClr val="464546"/>
                </a:solidFill>
                <a:latin typeface="Carlito"/>
                <a:cs typeface="Carlito"/>
              </a:rPr>
              <a:t>o</a:t>
            </a:r>
            <a:r>
              <a:rPr sz="2800" spc="5" dirty="0">
                <a:solidFill>
                  <a:srgbClr val="464546"/>
                </a:solidFill>
                <a:latin typeface="Carlito"/>
                <a:cs typeface="Carlito"/>
              </a:rPr>
              <a:t>s</a:t>
            </a:r>
            <a:r>
              <a:rPr sz="2800" dirty="0">
                <a:solidFill>
                  <a:srgbClr val="464546"/>
                </a:solidFill>
                <a:latin typeface="Carlito"/>
                <a:cs typeface="Carlito"/>
              </a:rPr>
              <a:t>i</a:t>
            </a:r>
            <a:r>
              <a:rPr sz="2800" spc="-50" dirty="0">
                <a:solidFill>
                  <a:srgbClr val="464546"/>
                </a:solidFill>
                <a:latin typeface="Carlito"/>
                <a:cs typeface="Carlito"/>
              </a:rPr>
              <a:t>t</a:t>
            </a:r>
            <a:r>
              <a:rPr sz="2800" spc="-15" dirty="0">
                <a:solidFill>
                  <a:srgbClr val="464546"/>
                </a:solidFill>
                <a:latin typeface="Carlito"/>
                <a:cs typeface="Carlito"/>
              </a:rPr>
              <a:t>o</a:t>
            </a:r>
            <a:r>
              <a:rPr sz="2800" spc="25" dirty="0">
                <a:solidFill>
                  <a:srgbClr val="464546"/>
                </a:solidFill>
                <a:latin typeface="Carlito"/>
                <a:cs typeface="Carlito"/>
              </a:rPr>
              <a:t>r</a:t>
            </a:r>
            <a:r>
              <a:rPr sz="2800" dirty="0">
                <a:solidFill>
                  <a:srgbClr val="464546"/>
                </a:solidFill>
                <a:latin typeface="Carlito"/>
                <a:cs typeface="Carlito"/>
              </a:rPr>
              <a:t>y	</a:t>
            </a:r>
            <a:r>
              <a:rPr sz="2800" spc="-45" dirty="0">
                <a:solidFill>
                  <a:srgbClr val="464546"/>
                </a:solidFill>
                <a:latin typeface="Carlito"/>
                <a:cs typeface="Carlito"/>
              </a:rPr>
              <a:t>r</a:t>
            </a:r>
            <a:r>
              <a:rPr sz="2800" spc="-25" dirty="0">
                <a:solidFill>
                  <a:srgbClr val="464546"/>
                </a:solidFill>
                <a:latin typeface="Carlito"/>
                <a:cs typeface="Carlito"/>
              </a:rPr>
              <a:t>e</a:t>
            </a:r>
            <a:r>
              <a:rPr sz="2800" spc="-70" dirty="0">
                <a:solidFill>
                  <a:srgbClr val="464546"/>
                </a:solidFill>
                <a:latin typeface="Carlito"/>
                <a:cs typeface="Carlito"/>
              </a:rPr>
              <a:t>f</a:t>
            </a:r>
            <a:r>
              <a:rPr sz="2800" spc="5" dirty="0">
                <a:solidFill>
                  <a:srgbClr val="464546"/>
                </a:solidFill>
                <a:latin typeface="Carlito"/>
                <a:cs typeface="Carlito"/>
              </a:rPr>
              <a:t>e</a:t>
            </a:r>
            <a:r>
              <a:rPr sz="2800" spc="-55" dirty="0">
                <a:solidFill>
                  <a:srgbClr val="464546"/>
                </a:solidFill>
                <a:latin typeface="Carlito"/>
                <a:cs typeface="Carlito"/>
              </a:rPr>
              <a:t>r</a:t>
            </a:r>
            <a:r>
              <a:rPr sz="2800" dirty="0">
                <a:solidFill>
                  <a:srgbClr val="464546"/>
                </a:solidFill>
                <a:latin typeface="Carlito"/>
                <a:cs typeface="Carlito"/>
              </a:rPr>
              <a:t>s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46194" y="775537"/>
            <a:ext cx="4588510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533400" algn="l"/>
                <a:tab pos="1231900" algn="l"/>
                <a:tab pos="3607435" algn="l"/>
                <a:tab pos="4091940" algn="l"/>
              </a:tabLst>
            </a:pPr>
            <a:r>
              <a:rPr sz="2800" spc="-30" dirty="0">
                <a:solidFill>
                  <a:srgbClr val="464546"/>
                </a:solidFill>
                <a:latin typeface="Carlito"/>
                <a:cs typeface="Carlito"/>
              </a:rPr>
              <a:t>t</a:t>
            </a:r>
            <a:r>
              <a:rPr sz="2800" spc="5" dirty="0">
                <a:solidFill>
                  <a:srgbClr val="464546"/>
                </a:solidFill>
                <a:latin typeface="Carlito"/>
                <a:cs typeface="Carlito"/>
              </a:rPr>
              <a:t>o</a:t>
            </a:r>
            <a:r>
              <a:rPr sz="2800" dirty="0">
                <a:solidFill>
                  <a:srgbClr val="464546"/>
                </a:solidFill>
                <a:latin typeface="Carlito"/>
                <a:cs typeface="Carlito"/>
              </a:rPr>
              <a:t>	t</a:t>
            </a:r>
            <a:r>
              <a:rPr sz="2800" spc="-10" dirty="0">
                <a:solidFill>
                  <a:srgbClr val="464546"/>
                </a:solidFill>
                <a:latin typeface="Carlito"/>
                <a:cs typeface="Carlito"/>
              </a:rPr>
              <a:t>h</a:t>
            </a:r>
            <a:r>
              <a:rPr sz="2800" spc="5" dirty="0">
                <a:solidFill>
                  <a:srgbClr val="464546"/>
                </a:solidFill>
                <a:latin typeface="Carlito"/>
                <a:cs typeface="Carlito"/>
              </a:rPr>
              <a:t>e</a:t>
            </a:r>
            <a:r>
              <a:rPr sz="2800" dirty="0">
                <a:solidFill>
                  <a:srgbClr val="464546"/>
                </a:solidFill>
                <a:latin typeface="Carlito"/>
                <a:cs typeface="Carlito"/>
              </a:rPr>
              <a:t>	l</a:t>
            </a:r>
            <a:r>
              <a:rPr sz="2800" spc="10" dirty="0">
                <a:solidFill>
                  <a:srgbClr val="464546"/>
                </a:solidFill>
                <a:latin typeface="Carlito"/>
                <a:cs typeface="Carlito"/>
              </a:rPr>
              <a:t>o</a:t>
            </a:r>
            <a:r>
              <a:rPr sz="2800" spc="-40" dirty="0">
                <a:solidFill>
                  <a:srgbClr val="464546"/>
                </a:solidFill>
                <a:latin typeface="Carlito"/>
                <a:cs typeface="Carlito"/>
              </a:rPr>
              <a:t>c</a:t>
            </a:r>
            <a:r>
              <a:rPr sz="2800" spc="-25" dirty="0">
                <a:solidFill>
                  <a:srgbClr val="464546"/>
                </a:solidFill>
                <a:latin typeface="Carlito"/>
                <a:cs typeface="Carlito"/>
              </a:rPr>
              <a:t>a</a:t>
            </a:r>
            <a:r>
              <a:rPr sz="2800" dirty="0">
                <a:solidFill>
                  <a:srgbClr val="464546"/>
                </a:solidFill>
                <a:latin typeface="Carlito"/>
                <a:cs typeface="Carlito"/>
              </a:rPr>
              <a:t>ti</a:t>
            </a:r>
            <a:r>
              <a:rPr sz="2800" spc="-15" dirty="0">
                <a:solidFill>
                  <a:srgbClr val="464546"/>
                </a:solidFill>
                <a:latin typeface="Carlito"/>
                <a:cs typeface="Carlito"/>
              </a:rPr>
              <a:t>o</a:t>
            </a:r>
            <a:r>
              <a:rPr sz="2800" spc="-10" dirty="0">
                <a:solidFill>
                  <a:srgbClr val="464546"/>
                </a:solidFill>
                <a:latin typeface="Carlito"/>
                <a:cs typeface="Carlito"/>
              </a:rPr>
              <a:t>n</a:t>
            </a:r>
            <a:r>
              <a:rPr sz="2800" spc="-5" dirty="0">
                <a:solidFill>
                  <a:srgbClr val="464546"/>
                </a:solidFill>
                <a:latin typeface="Carlito"/>
                <a:cs typeface="Carlito"/>
              </a:rPr>
              <a:t>/</a:t>
            </a:r>
            <a:r>
              <a:rPr sz="2800" spc="-50" dirty="0">
                <a:solidFill>
                  <a:srgbClr val="464546"/>
                </a:solidFill>
                <a:latin typeface="Carlito"/>
                <a:cs typeface="Carlito"/>
              </a:rPr>
              <a:t>f</a:t>
            </a:r>
            <a:r>
              <a:rPr sz="2800" dirty="0">
                <a:solidFill>
                  <a:srgbClr val="464546"/>
                </a:solidFill>
                <a:latin typeface="Carlito"/>
                <a:cs typeface="Carlito"/>
              </a:rPr>
              <a:t>ol</a:t>
            </a:r>
            <a:r>
              <a:rPr sz="2800" spc="-10" dirty="0">
                <a:solidFill>
                  <a:srgbClr val="464546"/>
                </a:solidFill>
                <a:latin typeface="Carlito"/>
                <a:cs typeface="Carlito"/>
              </a:rPr>
              <a:t>d</a:t>
            </a:r>
            <a:r>
              <a:rPr sz="2800" dirty="0">
                <a:solidFill>
                  <a:srgbClr val="464546"/>
                </a:solidFill>
                <a:latin typeface="Carlito"/>
                <a:cs typeface="Carlito"/>
              </a:rPr>
              <a:t>er	in	t</a:t>
            </a:r>
            <a:r>
              <a:rPr sz="2800" spc="-10" dirty="0">
                <a:solidFill>
                  <a:srgbClr val="464546"/>
                </a:solidFill>
                <a:latin typeface="Carlito"/>
                <a:cs typeface="Carlito"/>
              </a:rPr>
              <a:t>h</a:t>
            </a:r>
            <a:r>
              <a:rPr sz="2800" spc="5" dirty="0">
                <a:solidFill>
                  <a:srgbClr val="464546"/>
                </a:solidFill>
                <a:latin typeface="Carlito"/>
                <a:cs typeface="Carlito"/>
              </a:rPr>
              <a:t>e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3928" y="1202817"/>
            <a:ext cx="8641715" cy="21615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8255" algn="just">
              <a:lnSpc>
                <a:spcPct val="100000"/>
              </a:lnSpc>
              <a:spcBef>
                <a:spcPts val="105"/>
              </a:spcBef>
            </a:pPr>
            <a:r>
              <a:rPr sz="2800" spc="-10" dirty="0">
                <a:solidFill>
                  <a:srgbClr val="464546"/>
                </a:solidFill>
                <a:latin typeface="Carlito"/>
                <a:cs typeface="Carlito"/>
              </a:rPr>
              <a:t>developers </a:t>
            </a:r>
            <a:r>
              <a:rPr sz="2800" spc="-5" dirty="0">
                <a:solidFill>
                  <a:srgbClr val="464546"/>
                </a:solidFill>
                <a:latin typeface="Carlito"/>
                <a:cs typeface="Carlito"/>
              </a:rPr>
              <a:t>machine </a:t>
            </a:r>
            <a:r>
              <a:rPr sz="2800" spc="-10" dirty="0">
                <a:solidFill>
                  <a:srgbClr val="464546"/>
                </a:solidFill>
                <a:latin typeface="Carlito"/>
                <a:cs typeface="Carlito"/>
              </a:rPr>
              <a:t>where </a:t>
            </a:r>
            <a:r>
              <a:rPr sz="2800" dirty="0">
                <a:solidFill>
                  <a:srgbClr val="464546"/>
                </a:solidFill>
                <a:latin typeface="Carlito"/>
                <a:cs typeface="Carlito"/>
              </a:rPr>
              <a:t>the </a:t>
            </a:r>
            <a:r>
              <a:rPr sz="2800" spc="-15" dirty="0">
                <a:solidFill>
                  <a:srgbClr val="464546"/>
                </a:solidFill>
                <a:latin typeface="Carlito"/>
                <a:cs typeface="Carlito"/>
              </a:rPr>
              <a:t>copy  </a:t>
            </a:r>
            <a:r>
              <a:rPr sz="2800" spc="5" dirty="0">
                <a:solidFill>
                  <a:srgbClr val="464546"/>
                </a:solidFill>
                <a:latin typeface="Carlito"/>
                <a:cs typeface="Carlito"/>
              </a:rPr>
              <a:t>of </a:t>
            </a:r>
            <a:r>
              <a:rPr sz="2800" spc="-5" dirty="0">
                <a:solidFill>
                  <a:srgbClr val="464546"/>
                </a:solidFill>
                <a:latin typeface="Carlito"/>
                <a:cs typeface="Carlito"/>
              </a:rPr>
              <a:t>dependencies  </a:t>
            </a:r>
            <a:r>
              <a:rPr sz="2800" spc="-15" dirty="0">
                <a:solidFill>
                  <a:srgbClr val="464546"/>
                </a:solidFill>
                <a:latin typeface="Carlito"/>
                <a:cs typeface="Carlito"/>
              </a:rPr>
              <a:t>get </a:t>
            </a:r>
            <a:r>
              <a:rPr sz="2800" dirty="0">
                <a:solidFill>
                  <a:srgbClr val="464546"/>
                </a:solidFill>
                <a:latin typeface="Carlito"/>
                <a:cs typeface="Carlito"/>
              </a:rPr>
              <a:t>downloaded </a:t>
            </a:r>
            <a:r>
              <a:rPr sz="2800" spc="-5" dirty="0">
                <a:solidFill>
                  <a:srgbClr val="464546"/>
                </a:solidFill>
                <a:latin typeface="Carlito"/>
                <a:cs typeface="Carlito"/>
              </a:rPr>
              <a:t>and</a:t>
            </a:r>
            <a:r>
              <a:rPr sz="2800" spc="-25" dirty="0">
                <a:solidFill>
                  <a:srgbClr val="464546"/>
                </a:solidFill>
                <a:latin typeface="Carlito"/>
                <a:cs typeface="Carlito"/>
              </a:rPr>
              <a:t> </a:t>
            </a:r>
            <a:r>
              <a:rPr sz="2800" spc="-15" dirty="0">
                <a:solidFill>
                  <a:srgbClr val="464546"/>
                </a:solidFill>
                <a:latin typeface="Carlito"/>
                <a:cs typeface="Carlito"/>
              </a:rPr>
              <a:t>stored.</a:t>
            </a:r>
            <a:endParaRPr sz="2800">
              <a:latin typeface="Carlito"/>
              <a:cs typeface="Carlito"/>
            </a:endParaRPr>
          </a:p>
          <a:p>
            <a:pPr marL="12700" marR="5080" algn="just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375920" algn="l"/>
              </a:tabLst>
            </a:pPr>
            <a:r>
              <a:rPr sz="2800" spc="-5" dirty="0">
                <a:solidFill>
                  <a:srgbClr val="464546"/>
                </a:solidFill>
                <a:latin typeface="Carlito"/>
                <a:cs typeface="Carlito"/>
              </a:rPr>
              <a:t>The local repository </a:t>
            </a:r>
            <a:r>
              <a:rPr sz="2800" dirty="0">
                <a:solidFill>
                  <a:srgbClr val="464546"/>
                </a:solidFill>
                <a:latin typeface="Carlito"/>
                <a:cs typeface="Carlito"/>
              </a:rPr>
              <a:t>in </a:t>
            </a:r>
            <a:r>
              <a:rPr sz="2800" spc="5" dirty="0">
                <a:solidFill>
                  <a:srgbClr val="464546"/>
                </a:solidFill>
                <a:latin typeface="Carlito"/>
                <a:cs typeface="Carlito"/>
              </a:rPr>
              <a:t>a </a:t>
            </a:r>
            <a:r>
              <a:rPr sz="2800" spc="-5" dirty="0">
                <a:solidFill>
                  <a:srgbClr val="464546"/>
                </a:solidFill>
                <a:latin typeface="Carlito"/>
                <a:cs typeface="Carlito"/>
              </a:rPr>
              <a:t>Windows machine </a:t>
            </a:r>
            <a:r>
              <a:rPr sz="2800" dirty="0">
                <a:solidFill>
                  <a:srgbClr val="464546"/>
                </a:solidFill>
                <a:latin typeface="Carlito"/>
                <a:cs typeface="Carlito"/>
              </a:rPr>
              <a:t>is </a:t>
            </a:r>
            <a:r>
              <a:rPr sz="2800" spc="-10" dirty="0">
                <a:solidFill>
                  <a:srgbClr val="464546"/>
                </a:solidFill>
                <a:latin typeface="Carlito"/>
                <a:cs typeface="Carlito"/>
              </a:rPr>
              <a:t>located  </a:t>
            </a:r>
            <a:r>
              <a:rPr sz="2800" dirty="0">
                <a:solidFill>
                  <a:srgbClr val="464546"/>
                </a:solidFill>
                <a:latin typeface="Carlito"/>
                <a:cs typeface="Carlito"/>
              </a:rPr>
              <a:t>in, </a:t>
            </a:r>
            <a:r>
              <a:rPr sz="2800" b="1" spc="-5" dirty="0">
                <a:solidFill>
                  <a:srgbClr val="464546"/>
                </a:solidFill>
                <a:latin typeface="Carlito"/>
                <a:cs typeface="Carlito"/>
              </a:rPr>
              <a:t>C:\\users\&lt;&lt;USERNAME&gt;&gt;\.m2 </a:t>
            </a:r>
            <a:r>
              <a:rPr sz="2800" spc="5" dirty="0">
                <a:solidFill>
                  <a:srgbClr val="464546"/>
                </a:solidFill>
                <a:latin typeface="Carlito"/>
                <a:cs typeface="Carlito"/>
              </a:rPr>
              <a:t>with </a:t>
            </a:r>
            <a:r>
              <a:rPr sz="2800" spc="5" dirty="0">
                <a:solidFill>
                  <a:srgbClr val="006FC0"/>
                </a:solidFill>
                <a:latin typeface="Carlito"/>
                <a:cs typeface="Carlito"/>
              </a:rPr>
              <a:t>.m2 </a:t>
            </a:r>
            <a:r>
              <a:rPr sz="2800" spc="-15" dirty="0">
                <a:solidFill>
                  <a:srgbClr val="464546"/>
                </a:solidFill>
                <a:latin typeface="Carlito"/>
                <a:cs typeface="Carlito"/>
              </a:rPr>
              <a:t>folder </a:t>
            </a:r>
            <a:r>
              <a:rPr sz="2800" spc="-5" dirty="0">
                <a:solidFill>
                  <a:srgbClr val="464546"/>
                </a:solidFill>
                <a:latin typeface="Carlito"/>
                <a:cs typeface="Carlito"/>
              </a:rPr>
              <a:t>name  </a:t>
            </a:r>
            <a:r>
              <a:rPr sz="2800" dirty="0">
                <a:solidFill>
                  <a:srgbClr val="464546"/>
                </a:solidFill>
                <a:latin typeface="Carlito"/>
                <a:cs typeface="Carlito"/>
              </a:rPr>
              <a:t>as</a:t>
            </a:r>
            <a:r>
              <a:rPr sz="2800" spc="-10" dirty="0">
                <a:solidFill>
                  <a:srgbClr val="464546"/>
                </a:solidFill>
                <a:latin typeface="Carlito"/>
                <a:cs typeface="Carlito"/>
              </a:rPr>
              <a:t> </a:t>
            </a:r>
            <a:r>
              <a:rPr sz="2800" spc="-20" dirty="0">
                <a:solidFill>
                  <a:srgbClr val="464546"/>
                </a:solidFill>
                <a:latin typeface="Carlito"/>
                <a:cs typeface="Carlito"/>
              </a:rPr>
              <a:t>repository.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842644"/>
            <a:chOff x="0" y="0"/>
            <a:chExt cx="9144000" cy="842644"/>
          </a:xfrm>
        </p:grpSpPr>
        <p:sp>
          <p:nvSpPr>
            <p:cNvPr id="3" name="object 3"/>
            <p:cNvSpPr/>
            <p:nvPr/>
          </p:nvSpPr>
          <p:spPr>
            <a:xfrm>
              <a:off x="15240" y="9080"/>
              <a:ext cx="4167886" cy="83343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701040"/>
            </a:xfrm>
            <a:custGeom>
              <a:avLst/>
              <a:gdLst/>
              <a:ahLst/>
              <a:cxnLst/>
              <a:rect l="l" t="t" r="r" b="b"/>
              <a:pathLst>
                <a:path w="9144000" h="701040">
                  <a:moveTo>
                    <a:pt x="9144000" y="0"/>
                  </a:moveTo>
                  <a:lnTo>
                    <a:pt x="0" y="0"/>
                  </a:lnTo>
                  <a:lnTo>
                    <a:pt x="0" y="701039"/>
                  </a:lnTo>
                  <a:lnTo>
                    <a:pt x="9144000" y="70103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261620" y="0"/>
            <a:ext cx="8677275" cy="2232660"/>
          </a:xfrm>
          <a:prstGeom prst="rect">
            <a:avLst/>
          </a:prstGeom>
        </p:spPr>
        <p:txBody>
          <a:bodyPr vert="horz" wrap="square" lIns="0" tIns="261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60"/>
              </a:spcBef>
            </a:pPr>
            <a:r>
              <a:rPr sz="2800" spc="10" dirty="0">
                <a:solidFill>
                  <a:srgbClr val="464546"/>
                </a:solidFill>
                <a:latin typeface="Arial Black"/>
                <a:cs typeface="Arial Black"/>
              </a:rPr>
              <a:t>Central</a:t>
            </a:r>
            <a:r>
              <a:rPr sz="2800" spc="-55" dirty="0">
                <a:solidFill>
                  <a:srgbClr val="464546"/>
                </a:solidFill>
                <a:latin typeface="Arial Black"/>
                <a:cs typeface="Arial Black"/>
              </a:rPr>
              <a:t> </a:t>
            </a:r>
            <a:r>
              <a:rPr sz="2800" spc="10" dirty="0">
                <a:solidFill>
                  <a:srgbClr val="464546"/>
                </a:solidFill>
                <a:latin typeface="Arial Black"/>
                <a:cs typeface="Arial Black"/>
              </a:rPr>
              <a:t>Repository</a:t>
            </a:r>
            <a:endParaRPr sz="2800">
              <a:latin typeface="Arial Black"/>
              <a:cs typeface="Arial Black"/>
            </a:endParaRPr>
          </a:p>
          <a:p>
            <a:pPr marL="44450" marR="5080" algn="just">
              <a:lnSpc>
                <a:spcPct val="100000"/>
              </a:lnSpc>
              <a:spcBef>
                <a:spcPts val="1970"/>
              </a:spcBef>
              <a:buSzPct val="96428"/>
              <a:buFont typeface="Wingdings"/>
              <a:buChar char=""/>
              <a:tabLst>
                <a:tab pos="399415" algn="l"/>
              </a:tabLst>
            </a:pPr>
            <a:r>
              <a:rPr sz="2800" spc="-20" dirty="0">
                <a:solidFill>
                  <a:srgbClr val="464546"/>
                </a:solidFill>
                <a:latin typeface="Carlito"/>
                <a:cs typeface="Carlito"/>
              </a:rPr>
              <a:t>Central </a:t>
            </a:r>
            <a:r>
              <a:rPr sz="2800" spc="-10" dirty="0">
                <a:solidFill>
                  <a:srgbClr val="464546"/>
                </a:solidFill>
                <a:latin typeface="Carlito"/>
                <a:cs typeface="Carlito"/>
              </a:rPr>
              <a:t>Repository </a:t>
            </a:r>
            <a:r>
              <a:rPr sz="2800" dirty="0">
                <a:solidFill>
                  <a:srgbClr val="464546"/>
                </a:solidFill>
                <a:latin typeface="Carlito"/>
                <a:cs typeface="Carlito"/>
              </a:rPr>
              <a:t>is </a:t>
            </a:r>
            <a:r>
              <a:rPr sz="2800" spc="-5" dirty="0">
                <a:solidFill>
                  <a:srgbClr val="464546"/>
                </a:solidFill>
                <a:latin typeface="Carlito"/>
                <a:cs typeface="Carlito"/>
              </a:rPr>
              <a:t>the </a:t>
            </a:r>
            <a:r>
              <a:rPr sz="2800" dirty="0">
                <a:solidFill>
                  <a:srgbClr val="464546"/>
                </a:solidFill>
                <a:latin typeface="Carlito"/>
                <a:cs typeface="Carlito"/>
              </a:rPr>
              <a:t>public </a:t>
            </a:r>
            <a:r>
              <a:rPr sz="2800" spc="-10" dirty="0">
                <a:solidFill>
                  <a:srgbClr val="464546"/>
                </a:solidFill>
                <a:latin typeface="Carlito"/>
                <a:cs typeface="Carlito"/>
              </a:rPr>
              <a:t>website/repository given  </a:t>
            </a:r>
            <a:r>
              <a:rPr sz="2800" spc="-20" dirty="0">
                <a:solidFill>
                  <a:srgbClr val="464546"/>
                </a:solidFill>
                <a:latin typeface="Carlito"/>
                <a:cs typeface="Carlito"/>
              </a:rPr>
              <a:t>by </a:t>
            </a:r>
            <a:r>
              <a:rPr sz="2800" b="1" spc="-15" dirty="0">
                <a:solidFill>
                  <a:srgbClr val="464546"/>
                </a:solidFill>
                <a:latin typeface="Carlito"/>
                <a:cs typeface="Carlito"/>
              </a:rPr>
              <a:t>Maven</a:t>
            </a:r>
            <a:r>
              <a:rPr sz="2800" spc="-15" dirty="0">
                <a:solidFill>
                  <a:srgbClr val="464546"/>
                </a:solidFill>
                <a:latin typeface="Carlito"/>
                <a:cs typeface="Carlito"/>
              </a:rPr>
              <a:t>. </a:t>
            </a:r>
            <a:r>
              <a:rPr sz="2800" spc="-10" dirty="0">
                <a:solidFill>
                  <a:srgbClr val="464546"/>
                </a:solidFill>
                <a:latin typeface="Carlito"/>
                <a:cs typeface="Carlito"/>
              </a:rPr>
              <a:t>It </a:t>
            </a:r>
            <a:r>
              <a:rPr sz="2800" spc="-5" dirty="0">
                <a:solidFill>
                  <a:srgbClr val="464546"/>
                </a:solidFill>
                <a:latin typeface="Carlito"/>
                <a:cs typeface="Carlito"/>
              </a:rPr>
              <a:t>has </a:t>
            </a:r>
            <a:r>
              <a:rPr sz="2800" dirty="0">
                <a:solidFill>
                  <a:srgbClr val="464546"/>
                </a:solidFill>
                <a:latin typeface="Carlito"/>
                <a:cs typeface="Carlito"/>
              </a:rPr>
              <a:t>all </a:t>
            </a:r>
            <a:r>
              <a:rPr sz="2800" spc="-5" dirty="0">
                <a:solidFill>
                  <a:srgbClr val="464546"/>
                </a:solidFill>
                <a:latin typeface="Carlito"/>
                <a:cs typeface="Carlito"/>
              </a:rPr>
              <a:t>the most commonly used libraries </a:t>
            </a:r>
            <a:r>
              <a:rPr sz="2800" spc="-20" dirty="0">
                <a:solidFill>
                  <a:srgbClr val="464546"/>
                </a:solidFill>
                <a:latin typeface="Carlito"/>
                <a:cs typeface="Carlito"/>
              </a:rPr>
              <a:t>for  </a:t>
            </a:r>
            <a:r>
              <a:rPr sz="2800" spc="-10" dirty="0">
                <a:solidFill>
                  <a:srgbClr val="464546"/>
                </a:solidFill>
                <a:latin typeface="Carlito"/>
                <a:cs typeface="Carlito"/>
              </a:rPr>
              <a:t>project</a:t>
            </a:r>
            <a:r>
              <a:rPr sz="2800" spc="10" dirty="0">
                <a:solidFill>
                  <a:srgbClr val="464546"/>
                </a:solidFill>
                <a:latin typeface="Carlito"/>
                <a:cs typeface="Carlito"/>
              </a:rPr>
              <a:t> </a:t>
            </a:r>
            <a:r>
              <a:rPr sz="2800" spc="-5" dirty="0">
                <a:solidFill>
                  <a:srgbClr val="464546"/>
                </a:solidFill>
                <a:latin typeface="Carlito"/>
                <a:cs typeface="Carlito"/>
              </a:rPr>
              <a:t>builds.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" dirty="0"/>
              <a:pPr marL="38100">
                <a:lnSpc>
                  <a:spcPct val="100000"/>
                </a:lnSpc>
                <a:spcBef>
                  <a:spcPts val="45"/>
                </a:spcBef>
              </a:pPr>
              <a:t>21</a:t>
            </a:fld>
            <a:endParaRPr spc="-5"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20" dirty="0"/>
              <a:t>C</a:t>
            </a:r>
            <a:r>
              <a:rPr spc="25" dirty="0"/>
              <a:t>O</a:t>
            </a:r>
            <a:r>
              <a:rPr spc="20" dirty="0"/>
              <a:t>NFI</a:t>
            </a:r>
            <a:r>
              <a:rPr spc="15" dirty="0"/>
              <a:t>D</a:t>
            </a:r>
            <a:r>
              <a:rPr spc="10" dirty="0"/>
              <a:t>E</a:t>
            </a:r>
            <a:r>
              <a:rPr spc="20" dirty="0"/>
              <a:t>N</a:t>
            </a:r>
            <a:r>
              <a:rPr spc="35" dirty="0"/>
              <a:t>T</a:t>
            </a:r>
            <a:r>
              <a:rPr spc="-5" dirty="0"/>
              <a:t>I</a:t>
            </a:r>
            <a:r>
              <a:rPr spc="5" dirty="0"/>
              <a:t>A</a:t>
            </a:r>
            <a:r>
              <a:rPr dirty="0"/>
              <a:t>L</a:t>
            </a: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74878" y="2105108"/>
          <a:ext cx="8679179" cy="20802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6814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319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36474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81431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45102">
                <a:tc>
                  <a:txBody>
                    <a:bodyPr/>
                    <a:lstStyle/>
                    <a:p>
                      <a:pPr marL="394335" indent="-363220">
                        <a:lnSpc>
                          <a:spcPts val="3085"/>
                        </a:lnSpc>
                        <a:buFont typeface="Wingdings"/>
                        <a:buChar char=""/>
                        <a:tabLst>
                          <a:tab pos="394970" algn="l"/>
                        </a:tabLst>
                      </a:pPr>
                      <a:r>
                        <a:rPr sz="2800" spc="-15" dirty="0">
                          <a:solidFill>
                            <a:srgbClr val="464546"/>
                          </a:solidFill>
                          <a:latin typeface="Carlito"/>
                          <a:cs typeface="Carlito"/>
                        </a:rPr>
                        <a:t>Central</a:t>
                      </a:r>
                      <a:endParaRPr sz="28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4139">
                        <a:lnSpc>
                          <a:spcPts val="3085"/>
                        </a:lnSpc>
                      </a:pPr>
                      <a:r>
                        <a:rPr sz="2800" spc="-10" dirty="0">
                          <a:solidFill>
                            <a:srgbClr val="464546"/>
                          </a:solidFill>
                          <a:latin typeface="Carlito"/>
                          <a:cs typeface="Carlito"/>
                        </a:rPr>
                        <a:t>repository</a:t>
                      </a:r>
                      <a:endParaRPr sz="28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algn="ctr">
                        <a:lnSpc>
                          <a:spcPts val="3085"/>
                        </a:lnSpc>
                        <a:tabLst>
                          <a:tab pos="1181735" algn="l"/>
                        </a:tabLst>
                      </a:pPr>
                      <a:r>
                        <a:rPr sz="2800" spc="-10" dirty="0">
                          <a:solidFill>
                            <a:srgbClr val="464546"/>
                          </a:solidFill>
                          <a:latin typeface="Carlito"/>
                          <a:cs typeface="Carlito"/>
                        </a:rPr>
                        <a:t>exists	</a:t>
                      </a:r>
                      <a:r>
                        <a:rPr sz="2800" spc="-5" dirty="0">
                          <a:solidFill>
                            <a:srgbClr val="464546"/>
                          </a:solidFill>
                          <a:latin typeface="Carlito"/>
                          <a:cs typeface="Carlito"/>
                        </a:rPr>
                        <a:t>outside</a:t>
                      </a:r>
                      <a:endParaRPr sz="28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765" algn="r">
                        <a:lnSpc>
                          <a:spcPts val="3085"/>
                        </a:lnSpc>
                        <a:tabLst>
                          <a:tab pos="822960" algn="l"/>
                        </a:tabLst>
                      </a:pPr>
                      <a:r>
                        <a:rPr sz="2800" spc="15" dirty="0">
                          <a:solidFill>
                            <a:srgbClr val="464546"/>
                          </a:solidFill>
                          <a:latin typeface="Carlito"/>
                          <a:cs typeface="Carlito"/>
                        </a:rPr>
                        <a:t>t</a:t>
                      </a:r>
                      <a:r>
                        <a:rPr sz="2800" spc="-15" dirty="0">
                          <a:solidFill>
                            <a:srgbClr val="464546"/>
                          </a:solidFill>
                          <a:latin typeface="Carlito"/>
                          <a:cs typeface="Carlito"/>
                        </a:rPr>
                        <a:t>h</a:t>
                      </a:r>
                      <a:r>
                        <a:rPr sz="2800" dirty="0">
                          <a:solidFill>
                            <a:srgbClr val="464546"/>
                          </a:solidFill>
                          <a:latin typeface="Carlito"/>
                          <a:cs typeface="Carlito"/>
                        </a:rPr>
                        <a:t>e	</a:t>
                      </a:r>
                      <a:r>
                        <a:rPr sz="2800" spc="5" dirty="0">
                          <a:solidFill>
                            <a:srgbClr val="464546"/>
                          </a:solidFill>
                          <a:latin typeface="Carlito"/>
                          <a:cs typeface="Carlito"/>
                        </a:rPr>
                        <a:t>d</a:t>
                      </a:r>
                      <a:r>
                        <a:rPr sz="2800" spc="-30" dirty="0">
                          <a:solidFill>
                            <a:srgbClr val="464546"/>
                          </a:solidFill>
                          <a:latin typeface="Carlito"/>
                          <a:cs typeface="Carlito"/>
                        </a:rPr>
                        <a:t>e</a:t>
                      </a:r>
                      <a:r>
                        <a:rPr sz="2800" spc="-25" dirty="0">
                          <a:solidFill>
                            <a:srgbClr val="464546"/>
                          </a:solidFill>
                          <a:latin typeface="Carlito"/>
                          <a:cs typeface="Carlito"/>
                        </a:rPr>
                        <a:t>v</a:t>
                      </a:r>
                      <a:r>
                        <a:rPr sz="2800" dirty="0">
                          <a:solidFill>
                            <a:srgbClr val="464546"/>
                          </a:solidFill>
                          <a:latin typeface="Carlito"/>
                          <a:cs typeface="Carlito"/>
                        </a:rPr>
                        <a:t>elo</a:t>
                      </a:r>
                      <a:r>
                        <a:rPr sz="2800" spc="-10" dirty="0">
                          <a:solidFill>
                            <a:srgbClr val="464546"/>
                          </a:solidFill>
                          <a:latin typeface="Carlito"/>
                          <a:cs typeface="Carlito"/>
                        </a:rPr>
                        <a:t>p</a:t>
                      </a:r>
                      <a:r>
                        <a:rPr sz="2800" dirty="0">
                          <a:solidFill>
                            <a:srgbClr val="464546"/>
                          </a:solidFill>
                          <a:latin typeface="Carlito"/>
                          <a:cs typeface="Carlito"/>
                        </a:rPr>
                        <a:t>e</a:t>
                      </a:r>
                      <a:r>
                        <a:rPr sz="2800" spc="-30" dirty="0">
                          <a:solidFill>
                            <a:srgbClr val="464546"/>
                          </a:solidFill>
                          <a:latin typeface="Carlito"/>
                          <a:cs typeface="Carlito"/>
                        </a:rPr>
                        <a:t>r</a:t>
                      </a:r>
                      <a:r>
                        <a:rPr sz="2800" dirty="0">
                          <a:solidFill>
                            <a:srgbClr val="464546"/>
                          </a:solidFill>
                          <a:latin typeface="Carlito"/>
                          <a:cs typeface="Carlito"/>
                        </a:rPr>
                        <a:t>'s</a:t>
                      </a:r>
                      <a:endParaRPr sz="28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54125">
                <a:tc>
                  <a:txBody>
                    <a:bodyPr/>
                    <a:lstStyle/>
                    <a:p>
                      <a:pPr marL="31750">
                        <a:lnSpc>
                          <a:spcPts val="2945"/>
                        </a:lnSpc>
                      </a:pPr>
                      <a:r>
                        <a:rPr sz="2800" spc="-5" dirty="0">
                          <a:solidFill>
                            <a:srgbClr val="464546"/>
                          </a:solidFill>
                          <a:latin typeface="Carlito"/>
                          <a:cs typeface="Carlito"/>
                        </a:rPr>
                        <a:t>machine</a:t>
                      </a:r>
                      <a:endParaRPr sz="2800">
                        <a:latin typeface="Carlito"/>
                        <a:cs typeface="Carlito"/>
                      </a:endParaRPr>
                    </a:p>
                    <a:p>
                      <a:pPr marL="394335" indent="-363220">
                        <a:lnSpc>
                          <a:spcPct val="100000"/>
                        </a:lnSpc>
                        <a:buFont typeface="Wingdings"/>
                        <a:buChar char=""/>
                        <a:tabLst>
                          <a:tab pos="394970" algn="l"/>
                        </a:tabLst>
                      </a:pPr>
                      <a:r>
                        <a:rPr sz="2800" spc="-15" dirty="0">
                          <a:solidFill>
                            <a:srgbClr val="464546"/>
                          </a:solidFill>
                          <a:latin typeface="Carlito"/>
                          <a:cs typeface="Carlito"/>
                        </a:rPr>
                        <a:t>Internet</a:t>
                      </a:r>
                      <a:endParaRPr sz="28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2550">
                        <a:latin typeface="Times New Roman"/>
                        <a:cs typeface="Times New Roman"/>
                      </a:endParaRPr>
                    </a:p>
                    <a:p>
                      <a:pPr marL="128905">
                        <a:lnSpc>
                          <a:spcPct val="100000"/>
                        </a:lnSpc>
                      </a:pPr>
                      <a:r>
                        <a:rPr sz="2800" spc="-5" dirty="0">
                          <a:solidFill>
                            <a:srgbClr val="464546"/>
                          </a:solidFill>
                          <a:latin typeface="Carlito"/>
                          <a:cs typeface="Carlito"/>
                        </a:rPr>
                        <a:t>connection</a:t>
                      </a:r>
                      <a:endParaRPr sz="2800">
                        <a:latin typeface="Carlito"/>
                        <a:cs typeface="Carlito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2550">
                        <a:latin typeface="Times New Roman"/>
                        <a:cs typeface="Times New Roman"/>
                      </a:endParaRPr>
                    </a:p>
                    <a:p>
                      <a:pPr marR="31750" algn="ctr">
                        <a:lnSpc>
                          <a:spcPct val="100000"/>
                        </a:lnSpc>
                        <a:tabLst>
                          <a:tab pos="454025" algn="l"/>
                        </a:tabLst>
                      </a:pPr>
                      <a:r>
                        <a:rPr sz="2800" dirty="0">
                          <a:solidFill>
                            <a:srgbClr val="464546"/>
                          </a:solidFill>
                          <a:latin typeface="Carlito"/>
                          <a:cs typeface="Carlito"/>
                        </a:rPr>
                        <a:t>is	</a:t>
                      </a:r>
                      <a:r>
                        <a:rPr sz="2800" spc="-5" dirty="0">
                          <a:solidFill>
                            <a:srgbClr val="464546"/>
                          </a:solidFill>
                          <a:latin typeface="Carlito"/>
                          <a:cs typeface="Carlito"/>
                        </a:rPr>
                        <a:t>mandatory</a:t>
                      </a:r>
                      <a:endParaRPr sz="2800">
                        <a:latin typeface="Carlito"/>
                        <a:cs typeface="Carlito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2550">
                        <a:latin typeface="Times New Roman"/>
                        <a:cs typeface="Times New Roman"/>
                      </a:endParaRPr>
                    </a:p>
                    <a:p>
                      <a:pPr marR="24130" algn="r">
                        <a:lnSpc>
                          <a:spcPct val="100000"/>
                        </a:lnSpc>
                        <a:tabLst>
                          <a:tab pos="533400" algn="l"/>
                          <a:tab pos="1691639" algn="l"/>
                        </a:tabLst>
                      </a:pPr>
                      <a:r>
                        <a:rPr sz="2800" spc="-30" dirty="0">
                          <a:solidFill>
                            <a:srgbClr val="464546"/>
                          </a:solidFill>
                          <a:latin typeface="Carlito"/>
                          <a:cs typeface="Carlito"/>
                        </a:rPr>
                        <a:t>t</a:t>
                      </a:r>
                      <a:r>
                        <a:rPr sz="2800" dirty="0">
                          <a:solidFill>
                            <a:srgbClr val="464546"/>
                          </a:solidFill>
                          <a:latin typeface="Carlito"/>
                          <a:cs typeface="Carlito"/>
                        </a:rPr>
                        <a:t>o	a</a:t>
                      </a:r>
                      <a:r>
                        <a:rPr sz="2800" spc="-15" dirty="0">
                          <a:solidFill>
                            <a:srgbClr val="464546"/>
                          </a:solidFill>
                          <a:latin typeface="Carlito"/>
                          <a:cs typeface="Carlito"/>
                        </a:rPr>
                        <a:t>cc</a:t>
                      </a:r>
                      <a:r>
                        <a:rPr sz="2800" dirty="0">
                          <a:solidFill>
                            <a:srgbClr val="464546"/>
                          </a:solidFill>
                          <a:latin typeface="Carlito"/>
                          <a:cs typeface="Carlito"/>
                        </a:rPr>
                        <a:t>ess	</a:t>
                      </a:r>
                      <a:r>
                        <a:rPr sz="2800" spc="-15" dirty="0">
                          <a:solidFill>
                            <a:srgbClr val="464546"/>
                          </a:solidFill>
                          <a:latin typeface="Carlito"/>
                          <a:cs typeface="Carlito"/>
                        </a:rPr>
                        <a:t>C</a:t>
                      </a:r>
                      <a:r>
                        <a:rPr sz="2800" dirty="0">
                          <a:solidFill>
                            <a:srgbClr val="464546"/>
                          </a:solidFill>
                          <a:latin typeface="Carlito"/>
                          <a:cs typeface="Carlito"/>
                        </a:rPr>
                        <a:t>e</a:t>
                      </a:r>
                      <a:r>
                        <a:rPr sz="2800" spc="-45" dirty="0">
                          <a:solidFill>
                            <a:srgbClr val="464546"/>
                          </a:solidFill>
                          <a:latin typeface="Carlito"/>
                          <a:cs typeface="Carlito"/>
                        </a:rPr>
                        <a:t>n</a:t>
                      </a:r>
                      <a:r>
                        <a:rPr sz="2800" dirty="0">
                          <a:solidFill>
                            <a:srgbClr val="464546"/>
                          </a:solidFill>
                          <a:latin typeface="Carlito"/>
                          <a:cs typeface="Carlito"/>
                        </a:rPr>
                        <a:t>t</a:t>
                      </a:r>
                      <a:r>
                        <a:rPr sz="2800" spc="-55" dirty="0">
                          <a:solidFill>
                            <a:srgbClr val="464546"/>
                          </a:solidFill>
                          <a:latin typeface="Carlito"/>
                          <a:cs typeface="Carlito"/>
                        </a:rPr>
                        <a:t>r</a:t>
                      </a:r>
                      <a:r>
                        <a:rPr sz="2800" dirty="0">
                          <a:solidFill>
                            <a:srgbClr val="464546"/>
                          </a:solidFill>
                          <a:latin typeface="Carlito"/>
                          <a:cs typeface="Carlito"/>
                        </a:rPr>
                        <a:t>al</a:t>
                      </a:r>
                      <a:endParaRPr sz="2800">
                        <a:latin typeface="Carlito"/>
                        <a:cs typeface="Carlito"/>
                      </a:endParaRPr>
                    </a:p>
                  </a:txBody>
                  <a:tcPr marL="0" marR="0" marT="127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1820">
                <a:tc>
                  <a:txBody>
                    <a:bodyPr/>
                    <a:lstStyle/>
                    <a:p>
                      <a:pPr marL="31750">
                        <a:lnSpc>
                          <a:spcPts val="2945"/>
                        </a:lnSpc>
                      </a:pPr>
                      <a:r>
                        <a:rPr sz="2800" spc="-5" dirty="0">
                          <a:solidFill>
                            <a:srgbClr val="464546"/>
                          </a:solidFill>
                          <a:latin typeface="Carlito"/>
                          <a:cs typeface="Carlito"/>
                        </a:rPr>
                        <a:t>repository</a:t>
                      </a:r>
                      <a:endParaRPr sz="28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842644"/>
            <a:chOff x="0" y="0"/>
            <a:chExt cx="9144000" cy="842644"/>
          </a:xfrm>
        </p:grpSpPr>
        <p:sp>
          <p:nvSpPr>
            <p:cNvPr id="3" name="object 3"/>
            <p:cNvSpPr/>
            <p:nvPr/>
          </p:nvSpPr>
          <p:spPr>
            <a:xfrm>
              <a:off x="15240" y="9080"/>
              <a:ext cx="4167886" cy="83343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701040"/>
            </a:xfrm>
            <a:custGeom>
              <a:avLst/>
              <a:gdLst/>
              <a:ahLst/>
              <a:cxnLst/>
              <a:rect l="l" t="t" r="r" b="b"/>
              <a:pathLst>
                <a:path w="9144000" h="701040">
                  <a:moveTo>
                    <a:pt x="9144000" y="0"/>
                  </a:moveTo>
                  <a:lnTo>
                    <a:pt x="0" y="0"/>
                  </a:lnTo>
                  <a:lnTo>
                    <a:pt x="0" y="701039"/>
                  </a:lnTo>
                  <a:lnTo>
                    <a:pt x="9144000" y="70103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261620" y="0"/>
            <a:ext cx="8674100" cy="3940175"/>
          </a:xfrm>
          <a:prstGeom prst="rect">
            <a:avLst/>
          </a:prstGeom>
        </p:spPr>
        <p:txBody>
          <a:bodyPr vert="horz" wrap="square" lIns="0" tIns="261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60"/>
              </a:spcBef>
            </a:pPr>
            <a:r>
              <a:rPr sz="2800" spc="10" dirty="0">
                <a:solidFill>
                  <a:srgbClr val="464546"/>
                </a:solidFill>
                <a:latin typeface="Arial Black"/>
                <a:cs typeface="Arial Black"/>
              </a:rPr>
              <a:t>Central</a:t>
            </a:r>
            <a:r>
              <a:rPr sz="2800" spc="-55" dirty="0">
                <a:solidFill>
                  <a:srgbClr val="464546"/>
                </a:solidFill>
                <a:latin typeface="Arial Black"/>
                <a:cs typeface="Arial Black"/>
              </a:rPr>
              <a:t> </a:t>
            </a:r>
            <a:r>
              <a:rPr sz="2800" spc="10" dirty="0">
                <a:solidFill>
                  <a:srgbClr val="464546"/>
                </a:solidFill>
                <a:latin typeface="Arial Black"/>
                <a:cs typeface="Arial Black"/>
              </a:rPr>
              <a:t>Repository</a:t>
            </a:r>
            <a:endParaRPr sz="2800">
              <a:latin typeface="Arial Black"/>
              <a:cs typeface="Arial Black"/>
            </a:endParaRPr>
          </a:p>
          <a:p>
            <a:pPr marL="398780" indent="-354965">
              <a:lnSpc>
                <a:spcPct val="100000"/>
              </a:lnSpc>
              <a:spcBef>
                <a:spcPts val="1970"/>
              </a:spcBef>
              <a:buSzPct val="96428"/>
              <a:buFont typeface="Wingdings"/>
              <a:buChar char=""/>
              <a:tabLst>
                <a:tab pos="399415" algn="l"/>
              </a:tabLst>
            </a:pPr>
            <a:r>
              <a:rPr sz="2800" spc="-10" dirty="0">
                <a:solidFill>
                  <a:srgbClr val="464546"/>
                </a:solidFill>
                <a:latin typeface="Carlito"/>
                <a:cs typeface="Carlito"/>
              </a:rPr>
              <a:t>Searching </a:t>
            </a:r>
            <a:r>
              <a:rPr sz="2800" spc="-15" dirty="0">
                <a:solidFill>
                  <a:srgbClr val="464546"/>
                </a:solidFill>
                <a:latin typeface="Carlito"/>
                <a:cs typeface="Carlito"/>
              </a:rPr>
              <a:t>for </a:t>
            </a:r>
            <a:r>
              <a:rPr sz="2800" dirty="0">
                <a:solidFill>
                  <a:srgbClr val="464546"/>
                </a:solidFill>
                <a:latin typeface="Carlito"/>
                <a:cs typeface="Carlito"/>
              </a:rPr>
              <a:t>an </a:t>
            </a:r>
            <a:r>
              <a:rPr sz="2800" spc="-5" dirty="0">
                <a:solidFill>
                  <a:srgbClr val="464546"/>
                </a:solidFill>
                <a:latin typeface="Carlito"/>
                <a:cs typeface="Carlito"/>
              </a:rPr>
              <a:t>artifact </a:t>
            </a:r>
            <a:r>
              <a:rPr sz="2800" dirty="0">
                <a:solidFill>
                  <a:srgbClr val="464546"/>
                </a:solidFill>
                <a:latin typeface="Carlito"/>
                <a:cs typeface="Carlito"/>
              </a:rPr>
              <a:t>in </a:t>
            </a:r>
            <a:r>
              <a:rPr sz="2800" spc="-5" dirty="0">
                <a:solidFill>
                  <a:srgbClr val="464546"/>
                </a:solidFill>
                <a:latin typeface="Carlito"/>
                <a:cs typeface="Carlito"/>
              </a:rPr>
              <a:t>the </a:t>
            </a:r>
            <a:r>
              <a:rPr sz="2800" spc="-15" dirty="0">
                <a:solidFill>
                  <a:srgbClr val="464546"/>
                </a:solidFill>
                <a:latin typeface="Carlito"/>
                <a:cs typeface="Carlito"/>
              </a:rPr>
              <a:t>Central</a:t>
            </a:r>
            <a:r>
              <a:rPr sz="2800" spc="-90" dirty="0">
                <a:solidFill>
                  <a:srgbClr val="464546"/>
                </a:solidFill>
                <a:latin typeface="Carlito"/>
                <a:cs typeface="Carlito"/>
              </a:rPr>
              <a:t> </a:t>
            </a:r>
            <a:r>
              <a:rPr sz="2800" spc="-5" dirty="0">
                <a:solidFill>
                  <a:srgbClr val="464546"/>
                </a:solidFill>
                <a:latin typeface="Carlito"/>
                <a:cs typeface="Carlito"/>
              </a:rPr>
              <a:t>Repository</a:t>
            </a:r>
            <a:endParaRPr sz="2800">
              <a:latin typeface="Carlito"/>
              <a:cs typeface="Carlito"/>
            </a:endParaRPr>
          </a:p>
          <a:p>
            <a:pPr marL="1011555" lvl="1" indent="-281305">
              <a:lnSpc>
                <a:spcPct val="100000"/>
              </a:lnSpc>
              <a:buSzPct val="96428"/>
              <a:buFont typeface="Wingdings"/>
              <a:buChar char=""/>
              <a:tabLst>
                <a:tab pos="1012190" algn="l"/>
                <a:tab pos="1977389" algn="l"/>
                <a:tab pos="2462530" algn="l"/>
                <a:tab pos="2865120" algn="l"/>
                <a:tab pos="3795395" algn="l"/>
                <a:tab pos="4581525" algn="l"/>
                <a:tab pos="5877560" algn="l"/>
                <a:tab pos="7734300" algn="l"/>
                <a:tab pos="8551545" algn="l"/>
              </a:tabLst>
            </a:pPr>
            <a:r>
              <a:rPr sz="2800" b="1" dirty="0">
                <a:solidFill>
                  <a:srgbClr val="464546"/>
                </a:solidFill>
                <a:latin typeface="Carlito"/>
                <a:cs typeface="Carlito"/>
              </a:rPr>
              <a:t>S</a:t>
            </a:r>
            <a:r>
              <a:rPr sz="2800" b="1" spc="-20" dirty="0">
                <a:solidFill>
                  <a:srgbClr val="464546"/>
                </a:solidFill>
                <a:latin typeface="Carlito"/>
                <a:cs typeface="Carlito"/>
              </a:rPr>
              <a:t>t</a:t>
            </a:r>
            <a:r>
              <a:rPr sz="2800" b="1" spc="-5" dirty="0">
                <a:solidFill>
                  <a:srgbClr val="464546"/>
                </a:solidFill>
                <a:latin typeface="Carlito"/>
                <a:cs typeface="Carlito"/>
              </a:rPr>
              <a:t>e</a:t>
            </a:r>
            <a:r>
              <a:rPr sz="2800" b="1" dirty="0">
                <a:solidFill>
                  <a:srgbClr val="464546"/>
                </a:solidFill>
                <a:latin typeface="Carlito"/>
                <a:cs typeface="Carlito"/>
              </a:rPr>
              <a:t>p	1	:	</a:t>
            </a:r>
            <a:r>
              <a:rPr sz="2800" spc="-5" dirty="0">
                <a:solidFill>
                  <a:srgbClr val="464546"/>
                </a:solidFill>
                <a:latin typeface="Carlito"/>
                <a:cs typeface="Carlito"/>
              </a:rPr>
              <a:t>Vis</a:t>
            </a:r>
            <a:r>
              <a:rPr sz="2800" spc="5" dirty="0">
                <a:solidFill>
                  <a:srgbClr val="464546"/>
                </a:solidFill>
                <a:latin typeface="Carlito"/>
                <a:cs typeface="Carlito"/>
              </a:rPr>
              <a:t>i</a:t>
            </a:r>
            <a:r>
              <a:rPr sz="2800" dirty="0">
                <a:solidFill>
                  <a:srgbClr val="464546"/>
                </a:solidFill>
                <a:latin typeface="Carlito"/>
                <a:cs typeface="Carlito"/>
              </a:rPr>
              <a:t>t	t</a:t>
            </a:r>
            <a:r>
              <a:rPr sz="2800" spc="-15" dirty="0">
                <a:solidFill>
                  <a:srgbClr val="464546"/>
                </a:solidFill>
                <a:latin typeface="Carlito"/>
                <a:cs typeface="Carlito"/>
              </a:rPr>
              <a:t>h</a:t>
            </a:r>
            <a:r>
              <a:rPr sz="2800" dirty="0">
                <a:solidFill>
                  <a:srgbClr val="464546"/>
                </a:solidFill>
                <a:latin typeface="Carlito"/>
                <a:cs typeface="Carlito"/>
              </a:rPr>
              <a:t>e	</a:t>
            </a:r>
            <a:r>
              <a:rPr sz="2800" spc="5" dirty="0">
                <a:solidFill>
                  <a:srgbClr val="464546"/>
                </a:solidFill>
                <a:latin typeface="Carlito"/>
                <a:cs typeface="Carlito"/>
              </a:rPr>
              <a:t>M</a:t>
            </a:r>
            <a:r>
              <a:rPr sz="2800" spc="-45" dirty="0">
                <a:solidFill>
                  <a:srgbClr val="464546"/>
                </a:solidFill>
                <a:latin typeface="Carlito"/>
                <a:cs typeface="Carlito"/>
              </a:rPr>
              <a:t>a</a:t>
            </a:r>
            <a:r>
              <a:rPr sz="2800" spc="-20" dirty="0">
                <a:solidFill>
                  <a:srgbClr val="464546"/>
                </a:solidFill>
                <a:latin typeface="Carlito"/>
                <a:cs typeface="Carlito"/>
              </a:rPr>
              <a:t>v</a:t>
            </a:r>
            <a:r>
              <a:rPr sz="2800" dirty="0">
                <a:solidFill>
                  <a:srgbClr val="464546"/>
                </a:solidFill>
                <a:latin typeface="Carlito"/>
                <a:cs typeface="Carlito"/>
              </a:rPr>
              <a:t>en	</a:t>
            </a:r>
            <a:r>
              <a:rPr sz="2800" spc="-40" dirty="0">
                <a:solidFill>
                  <a:srgbClr val="464546"/>
                </a:solidFill>
                <a:latin typeface="Carlito"/>
                <a:cs typeface="Carlito"/>
              </a:rPr>
              <a:t>R</a:t>
            </a:r>
            <a:r>
              <a:rPr sz="2800" dirty="0">
                <a:solidFill>
                  <a:srgbClr val="464546"/>
                </a:solidFill>
                <a:latin typeface="Carlito"/>
                <a:cs typeface="Carlito"/>
              </a:rPr>
              <a:t>e</a:t>
            </a:r>
            <a:r>
              <a:rPr sz="2800" spc="-20" dirty="0">
                <a:solidFill>
                  <a:srgbClr val="464546"/>
                </a:solidFill>
                <a:latin typeface="Carlito"/>
                <a:cs typeface="Carlito"/>
              </a:rPr>
              <a:t>p</a:t>
            </a:r>
            <a:r>
              <a:rPr sz="2800" spc="-5" dirty="0">
                <a:solidFill>
                  <a:srgbClr val="464546"/>
                </a:solidFill>
                <a:latin typeface="Carlito"/>
                <a:cs typeface="Carlito"/>
              </a:rPr>
              <a:t>o</a:t>
            </a:r>
            <a:r>
              <a:rPr sz="2800" spc="10" dirty="0">
                <a:solidFill>
                  <a:srgbClr val="464546"/>
                </a:solidFill>
                <a:latin typeface="Carlito"/>
                <a:cs typeface="Carlito"/>
              </a:rPr>
              <a:t>s</a:t>
            </a:r>
            <a:r>
              <a:rPr sz="2800" spc="-25" dirty="0">
                <a:solidFill>
                  <a:srgbClr val="464546"/>
                </a:solidFill>
                <a:latin typeface="Carlito"/>
                <a:cs typeface="Carlito"/>
              </a:rPr>
              <a:t>i</a:t>
            </a:r>
            <a:r>
              <a:rPr sz="2800" spc="-30" dirty="0">
                <a:solidFill>
                  <a:srgbClr val="464546"/>
                </a:solidFill>
                <a:latin typeface="Carlito"/>
                <a:cs typeface="Carlito"/>
              </a:rPr>
              <a:t>t</a:t>
            </a:r>
            <a:r>
              <a:rPr sz="2800" spc="-20" dirty="0">
                <a:solidFill>
                  <a:srgbClr val="464546"/>
                </a:solidFill>
                <a:latin typeface="Carlito"/>
                <a:cs typeface="Carlito"/>
              </a:rPr>
              <a:t>o</a:t>
            </a:r>
            <a:r>
              <a:rPr sz="2800" spc="25" dirty="0">
                <a:solidFill>
                  <a:srgbClr val="464546"/>
                </a:solidFill>
                <a:latin typeface="Carlito"/>
                <a:cs typeface="Carlito"/>
              </a:rPr>
              <a:t>r</a:t>
            </a:r>
            <a:r>
              <a:rPr sz="2800" dirty="0">
                <a:solidFill>
                  <a:srgbClr val="464546"/>
                </a:solidFill>
                <a:latin typeface="Carlito"/>
                <a:cs typeface="Carlito"/>
              </a:rPr>
              <a:t>y	</a:t>
            </a:r>
            <a:r>
              <a:rPr sz="2800" spc="-20" dirty="0">
                <a:solidFill>
                  <a:srgbClr val="464546"/>
                </a:solidFill>
                <a:latin typeface="Carlito"/>
                <a:cs typeface="Carlito"/>
              </a:rPr>
              <a:t>s</a:t>
            </a:r>
            <a:r>
              <a:rPr sz="2800" dirty="0">
                <a:solidFill>
                  <a:srgbClr val="464546"/>
                </a:solidFill>
                <a:latin typeface="Carlito"/>
                <a:cs typeface="Carlito"/>
              </a:rPr>
              <a:t>i</a:t>
            </a:r>
            <a:r>
              <a:rPr sz="2800" spc="-25" dirty="0">
                <a:solidFill>
                  <a:srgbClr val="464546"/>
                </a:solidFill>
                <a:latin typeface="Carlito"/>
                <a:cs typeface="Carlito"/>
              </a:rPr>
              <a:t>t</a:t>
            </a:r>
            <a:r>
              <a:rPr sz="2800" dirty="0">
                <a:solidFill>
                  <a:srgbClr val="464546"/>
                </a:solidFill>
                <a:latin typeface="Carlito"/>
                <a:cs typeface="Carlito"/>
              </a:rPr>
              <a:t>e	-</a:t>
            </a:r>
            <a:endParaRPr sz="2800">
              <a:latin typeface="Carlito"/>
              <a:cs typeface="Carlito"/>
            </a:endParaRPr>
          </a:p>
          <a:p>
            <a:pPr marL="730885">
              <a:lnSpc>
                <a:spcPct val="100000"/>
              </a:lnSpc>
              <a:spcBef>
                <a:spcPts val="5"/>
              </a:spcBef>
            </a:pPr>
            <a:r>
              <a:rPr sz="2800" b="1" u="heavy" spc="-15" dirty="0">
                <a:solidFill>
                  <a:srgbClr val="31B6CE"/>
                </a:solidFill>
                <a:uFill>
                  <a:solidFill>
                    <a:srgbClr val="31B6CE"/>
                  </a:solidFill>
                </a:uFill>
                <a:latin typeface="Carlito"/>
                <a:cs typeface="Carlito"/>
                <a:hlinkClick r:id="rId3"/>
              </a:rPr>
              <a:t>https://mvnrepository.com</a:t>
            </a:r>
            <a:endParaRPr sz="2800">
              <a:latin typeface="Carlito"/>
              <a:cs typeface="Carlito"/>
            </a:endParaRPr>
          </a:p>
          <a:p>
            <a:pPr marL="730885" marR="15240" lvl="1">
              <a:lnSpc>
                <a:spcPct val="100000"/>
              </a:lnSpc>
              <a:buSzPct val="96428"/>
              <a:buFont typeface="Wingdings"/>
              <a:buChar char=""/>
              <a:tabLst>
                <a:tab pos="1012190" algn="l"/>
                <a:tab pos="1858645" algn="l"/>
                <a:tab pos="2225040" algn="l"/>
                <a:tab pos="2508250" algn="l"/>
                <a:tab pos="3660775" algn="l"/>
                <a:tab pos="4258310" algn="l"/>
                <a:tab pos="4926330" algn="l"/>
                <a:tab pos="6346825" algn="l"/>
                <a:tab pos="8310880" algn="l"/>
              </a:tabLst>
            </a:pPr>
            <a:r>
              <a:rPr sz="2800" b="1" dirty="0">
                <a:solidFill>
                  <a:srgbClr val="464546"/>
                </a:solidFill>
                <a:latin typeface="Carlito"/>
                <a:cs typeface="Carlito"/>
              </a:rPr>
              <a:t>S</a:t>
            </a:r>
            <a:r>
              <a:rPr sz="2800" b="1" spc="-25" dirty="0">
                <a:solidFill>
                  <a:srgbClr val="464546"/>
                </a:solidFill>
                <a:latin typeface="Carlito"/>
                <a:cs typeface="Carlito"/>
              </a:rPr>
              <a:t>t</a:t>
            </a:r>
            <a:r>
              <a:rPr sz="2800" b="1" dirty="0">
                <a:solidFill>
                  <a:srgbClr val="464546"/>
                </a:solidFill>
                <a:latin typeface="Carlito"/>
                <a:cs typeface="Carlito"/>
              </a:rPr>
              <a:t>e</a:t>
            </a:r>
            <a:r>
              <a:rPr sz="2800" b="1" spc="5" dirty="0">
                <a:solidFill>
                  <a:srgbClr val="464546"/>
                </a:solidFill>
                <a:latin typeface="Carlito"/>
                <a:cs typeface="Carlito"/>
              </a:rPr>
              <a:t>p</a:t>
            </a:r>
            <a:r>
              <a:rPr sz="2800" b="1" dirty="0">
                <a:solidFill>
                  <a:srgbClr val="464546"/>
                </a:solidFill>
                <a:latin typeface="Carlito"/>
                <a:cs typeface="Carlito"/>
              </a:rPr>
              <a:t>	</a:t>
            </a:r>
            <a:r>
              <a:rPr sz="2800" b="1" spc="5" dirty="0">
                <a:solidFill>
                  <a:srgbClr val="464546"/>
                </a:solidFill>
                <a:latin typeface="Carlito"/>
                <a:cs typeface="Carlito"/>
              </a:rPr>
              <a:t>2</a:t>
            </a:r>
            <a:r>
              <a:rPr sz="2800" b="1" dirty="0">
                <a:solidFill>
                  <a:srgbClr val="464546"/>
                </a:solidFill>
                <a:latin typeface="Carlito"/>
                <a:cs typeface="Carlito"/>
              </a:rPr>
              <a:t>	:	</a:t>
            </a:r>
            <a:r>
              <a:rPr sz="2800" dirty="0">
                <a:solidFill>
                  <a:srgbClr val="464546"/>
                </a:solidFill>
                <a:latin typeface="Carlito"/>
                <a:cs typeface="Carlito"/>
              </a:rPr>
              <a:t>Sea</a:t>
            </a:r>
            <a:r>
              <a:rPr sz="2800" spc="-50" dirty="0">
                <a:solidFill>
                  <a:srgbClr val="464546"/>
                </a:solidFill>
                <a:latin typeface="Carlito"/>
                <a:cs typeface="Carlito"/>
              </a:rPr>
              <a:t>r</a:t>
            </a:r>
            <a:r>
              <a:rPr sz="2800" spc="-15" dirty="0">
                <a:solidFill>
                  <a:srgbClr val="464546"/>
                </a:solidFill>
                <a:latin typeface="Carlito"/>
                <a:cs typeface="Carlito"/>
              </a:rPr>
              <a:t>c</a:t>
            </a:r>
            <a:r>
              <a:rPr sz="2800" spc="5" dirty="0">
                <a:solidFill>
                  <a:srgbClr val="464546"/>
                </a:solidFill>
                <a:latin typeface="Carlito"/>
                <a:cs typeface="Carlito"/>
              </a:rPr>
              <a:t>h</a:t>
            </a:r>
            <a:r>
              <a:rPr sz="2800" dirty="0">
                <a:solidFill>
                  <a:srgbClr val="464546"/>
                </a:solidFill>
                <a:latin typeface="Carlito"/>
                <a:cs typeface="Carlito"/>
              </a:rPr>
              <a:t>	</a:t>
            </a:r>
            <a:r>
              <a:rPr sz="2800" spc="-45" dirty="0">
                <a:solidFill>
                  <a:srgbClr val="464546"/>
                </a:solidFill>
                <a:latin typeface="Carlito"/>
                <a:cs typeface="Carlito"/>
              </a:rPr>
              <a:t>f</a:t>
            </a:r>
            <a:r>
              <a:rPr sz="2800" spc="-10" dirty="0">
                <a:solidFill>
                  <a:srgbClr val="464546"/>
                </a:solidFill>
                <a:latin typeface="Carlito"/>
                <a:cs typeface="Carlito"/>
              </a:rPr>
              <a:t>o</a:t>
            </a:r>
            <a:r>
              <a:rPr sz="2800" dirty="0">
                <a:solidFill>
                  <a:srgbClr val="464546"/>
                </a:solidFill>
                <a:latin typeface="Carlito"/>
                <a:cs typeface="Carlito"/>
              </a:rPr>
              <a:t>r	t</a:t>
            </a:r>
            <a:r>
              <a:rPr sz="2800" spc="-15" dirty="0">
                <a:solidFill>
                  <a:srgbClr val="464546"/>
                </a:solidFill>
                <a:latin typeface="Carlito"/>
                <a:cs typeface="Carlito"/>
              </a:rPr>
              <a:t>h</a:t>
            </a:r>
            <a:r>
              <a:rPr sz="2800" spc="5" dirty="0">
                <a:solidFill>
                  <a:srgbClr val="464546"/>
                </a:solidFill>
                <a:latin typeface="Carlito"/>
                <a:cs typeface="Carlito"/>
              </a:rPr>
              <a:t>e</a:t>
            </a:r>
            <a:r>
              <a:rPr sz="2800" dirty="0">
                <a:solidFill>
                  <a:srgbClr val="464546"/>
                </a:solidFill>
                <a:latin typeface="Carlito"/>
                <a:cs typeface="Carlito"/>
              </a:rPr>
              <a:t>	</a:t>
            </a:r>
            <a:r>
              <a:rPr sz="2800" spc="-45" dirty="0">
                <a:solidFill>
                  <a:srgbClr val="464546"/>
                </a:solidFill>
                <a:latin typeface="Carlito"/>
                <a:cs typeface="Carlito"/>
              </a:rPr>
              <a:t>r</a:t>
            </a:r>
            <a:r>
              <a:rPr sz="2800" dirty="0">
                <a:solidFill>
                  <a:srgbClr val="464546"/>
                </a:solidFill>
                <a:latin typeface="Carlito"/>
                <a:cs typeface="Carlito"/>
              </a:rPr>
              <a:t>equi</a:t>
            </a:r>
            <a:r>
              <a:rPr sz="2800" spc="-50" dirty="0">
                <a:solidFill>
                  <a:srgbClr val="464546"/>
                </a:solidFill>
                <a:latin typeface="Carlito"/>
                <a:cs typeface="Carlito"/>
              </a:rPr>
              <a:t>r</a:t>
            </a:r>
            <a:r>
              <a:rPr sz="2800" spc="5" dirty="0">
                <a:solidFill>
                  <a:srgbClr val="464546"/>
                </a:solidFill>
                <a:latin typeface="Carlito"/>
                <a:cs typeface="Carlito"/>
              </a:rPr>
              <a:t>ed</a:t>
            </a:r>
            <a:r>
              <a:rPr sz="2800" dirty="0">
                <a:solidFill>
                  <a:srgbClr val="464546"/>
                </a:solidFill>
                <a:latin typeface="Carlito"/>
                <a:cs typeface="Carlito"/>
              </a:rPr>
              <a:t>	</a:t>
            </a:r>
            <a:r>
              <a:rPr sz="2800" spc="-5" dirty="0">
                <a:solidFill>
                  <a:srgbClr val="464546"/>
                </a:solidFill>
                <a:latin typeface="Carlito"/>
                <a:cs typeface="Carlito"/>
              </a:rPr>
              <a:t>d</a:t>
            </a:r>
            <a:r>
              <a:rPr sz="2800" spc="5" dirty="0">
                <a:solidFill>
                  <a:srgbClr val="464546"/>
                </a:solidFill>
                <a:latin typeface="Carlito"/>
                <a:cs typeface="Carlito"/>
              </a:rPr>
              <a:t>e</a:t>
            </a:r>
            <a:r>
              <a:rPr sz="2800" spc="-10" dirty="0">
                <a:solidFill>
                  <a:srgbClr val="464546"/>
                </a:solidFill>
                <a:latin typeface="Carlito"/>
                <a:cs typeface="Carlito"/>
              </a:rPr>
              <a:t>p</a:t>
            </a:r>
            <a:r>
              <a:rPr sz="2800" spc="20" dirty="0">
                <a:solidFill>
                  <a:srgbClr val="464546"/>
                </a:solidFill>
                <a:latin typeface="Carlito"/>
                <a:cs typeface="Carlito"/>
              </a:rPr>
              <a:t>e</a:t>
            </a:r>
            <a:r>
              <a:rPr sz="2800" spc="-5" dirty="0">
                <a:solidFill>
                  <a:srgbClr val="464546"/>
                </a:solidFill>
                <a:latin typeface="Carlito"/>
                <a:cs typeface="Carlito"/>
              </a:rPr>
              <a:t>nd</a:t>
            </a:r>
            <a:r>
              <a:rPr sz="2800" spc="5" dirty="0">
                <a:solidFill>
                  <a:srgbClr val="464546"/>
                </a:solidFill>
                <a:latin typeface="Carlito"/>
                <a:cs typeface="Carlito"/>
              </a:rPr>
              <a:t>e</a:t>
            </a:r>
            <a:r>
              <a:rPr sz="2800" spc="10" dirty="0">
                <a:solidFill>
                  <a:srgbClr val="464546"/>
                </a:solidFill>
                <a:latin typeface="Carlito"/>
                <a:cs typeface="Carlito"/>
              </a:rPr>
              <a:t>n</a:t>
            </a:r>
            <a:r>
              <a:rPr sz="2800" spc="-15" dirty="0">
                <a:solidFill>
                  <a:srgbClr val="464546"/>
                </a:solidFill>
                <a:latin typeface="Carlito"/>
                <a:cs typeface="Carlito"/>
              </a:rPr>
              <a:t>c</a:t>
            </a:r>
            <a:r>
              <a:rPr sz="2800" dirty="0">
                <a:solidFill>
                  <a:srgbClr val="464546"/>
                </a:solidFill>
                <a:latin typeface="Carlito"/>
                <a:cs typeface="Carlito"/>
              </a:rPr>
              <a:t>y	</a:t>
            </a:r>
            <a:r>
              <a:rPr sz="2800" spc="-40" dirty="0">
                <a:solidFill>
                  <a:srgbClr val="464546"/>
                </a:solidFill>
                <a:latin typeface="Carlito"/>
                <a:cs typeface="Carlito"/>
              </a:rPr>
              <a:t>by  </a:t>
            </a:r>
            <a:r>
              <a:rPr sz="2800" spc="-10" dirty="0">
                <a:solidFill>
                  <a:srgbClr val="464546"/>
                </a:solidFill>
                <a:latin typeface="Carlito"/>
                <a:cs typeface="Carlito"/>
              </a:rPr>
              <a:t>providing </a:t>
            </a:r>
            <a:r>
              <a:rPr sz="2800" spc="-5" dirty="0">
                <a:solidFill>
                  <a:srgbClr val="464546"/>
                </a:solidFill>
                <a:latin typeface="Carlito"/>
                <a:cs typeface="Carlito"/>
              </a:rPr>
              <a:t>the </a:t>
            </a:r>
            <a:r>
              <a:rPr sz="2800" b="1" spc="5" dirty="0">
                <a:solidFill>
                  <a:srgbClr val="464546"/>
                </a:solidFill>
                <a:latin typeface="Carlito"/>
                <a:cs typeface="Carlito"/>
              </a:rPr>
              <a:t>dependency name in the </a:t>
            </a:r>
            <a:r>
              <a:rPr sz="2800" b="1" spc="-10" dirty="0">
                <a:solidFill>
                  <a:srgbClr val="464546"/>
                </a:solidFill>
                <a:latin typeface="Carlito"/>
                <a:cs typeface="Carlito"/>
              </a:rPr>
              <a:t>Search</a:t>
            </a:r>
            <a:r>
              <a:rPr sz="2800" b="1" spc="-180" dirty="0">
                <a:solidFill>
                  <a:srgbClr val="464546"/>
                </a:solidFill>
                <a:latin typeface="Carlito"/>
                <a:cs typeface="Carlito"/>
              </a:rPr>
              <a:t> </a:t>
            </a:r>
            <a:r>
              <a:rPr sz="2800" b="1" dirty="0">
                <a:solidFill>
                  <a:srgbClr val="464546"/>
                </a:solidFill>
                <a:latin typeface="Carlito"/>
                <a:cs typeface="Carlito"/>
              </a:rPr>
              <a:t>field</a:t>
            </a:r>
            <a:endParaRPr sz="2800">
              <a:latin typeface="Carlito"/>
              <a:cs typeface="Carlito"/>
            </a:endParaRPr>
          </a:p>
          <a:p>
            <a:pPr marL="730885" marR="5080" lvl="1">
              <a:lnSpc>
                <a:spcPct val="100000"/>
              </a:lnSpc>
              <a:buSzPct val="96428"/>
              <a:buFont typeface="Wingdings"/>
              <a:buChar char=""/>
              <a:tabLst>
                <a:tab pos="1012190" algn="l"/>
              </a:tabLst>
            </a:pPr>
            <a:r>
              <a:rPr sz="2800" b="1" spc="-5" dirty="0">
                <a:solidFill>
                  <a:srgbClr val="464546"/>
                </a:solidFill>
                <a:latin typeface="Carlito"/>
                <a:cs typeface="Carlito"/>
              </a:rPr>
              <a:t>Step </a:t>
            </a:r>
            <a:r>
              <a:rPr sz="2800" b="1" spc="5" dirty="0">
                <a:solidFill>
                  <a:srgbClr val="464546"/>
                </a:solidFill>
                <a:latin typeface="Carlito"/>
                <a:cs typeface="Carlito"/>
              </a:rPr>
              <a:t>3 </a:t>
            </a:r>
            <a:r>
              <a:rPr sz="2800" b="1" dirty="0">
                <a:solidFill>
                  <a:srgbClr val="464546"/>
                </a:solidFill>
                <a:latin typeface="Carlito"/>
                <a:cs typeface="Carlito"/>
              </a:rPr>
              <a:t>: </a:t>
            </a:r>
            <a:r>
              <a:rPr sz="2800" spc="-5" dirty="0">
                <a:solidFill>
                  <a:srgbClr val="464546"/>
                </a:solidFill>
                <a:latin typeface="Carlito"/>
                <a:cs typeface="Carlito"/>
              </a:rPr>
              <a:t>Click </a:t>
            </a:r>
            <a:r>
              <a:rPr sz="2800" spc="5" dirty="0">
                <a:solidFill>
                  <a:srgbClr val="464546"/>
                </a:solidFill>
                <a:latin typeface="Carlito"/>
                <a:cs typeface="Carlito"/>
              </a:rPr>
              <a:t>on </a:t>
            </a:r>
            <a:r>
              <a:rPr sz="2800" spc="-5" dirty="0">
                <a:solidFill>
                  <a:srgbClr val="464546"/>
                </a:solidFill>
                <a:latin typeface="Carlito"/>
                <a:cs typeface="Carlito"/>
              </a:rPr>
              <a:t>the </a:t>
            </a:r>
            <a:r>
              <a:rPr sz="2800" spc="-10" dirty="0">
                <a:solidFill>
                  <a:srgbClr val="464546"/>
                </a:solidFill>
                <a:latin typeface="Carlito"/>
                <a:cs typeface="Carlito"/>
              </a:rPr>
              <a:t>version of </a:t>
            </a:r>
            <a:r>
              <a:rPr sz="2800" spc="-5" dirty="0">
                <a:solidFill>
                  <a:srgbClr val="464546"/>
                </a:solidFill>
                <a:latin typeface="Carlito"/>
                <a:cs typeface="Carlito"/>
              </a:rPr>
              <a:t>the </a:t>
            </a:r>
            <a:r>
              <a:rPr sz="2800" spc="-10" dirty="0">
                <a:solidFill>
                  <a:srgbClr val="464546"/>
                </a:solidFill>
                <a:latin typeface="Carlito"/>
                <a:cs typeface="Carlito"/>
              </a:rPr>
              <a:t>artifact that your  project</a:t>
            </a:r>
            <a:r>
              <a:rPr sz="2800" spc="10" dirty="0">
                <a:solidFill>
                  <a:srgbClr val="464546"/>
                </a:solidFill>
                <a:latin typeface="Carlito"/>
                <a:cs typeface="Carlito"/>
              </a:rPr>
              <a:t> </a:t>
            </a:r>
            <a:r>
              <a:rPr sz="2800" spc="-15" dirty="0">
                <a:solidFill>
                  <a:srgbClr val="464546"/>
                </a:solidFill>
                <a:latin typeface="Carlito"/>
                <a:cs typeface="Carlito"/>
              </a:rPr>
              <a:t>requires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" dirty="0"/>
              <a:pPr marL="38100">
                <a:lnSpc>
                  <a:spcPct val="100000"/>
                </a:lnSpc>
                <a:spcBef>
                  <a:spcPts val="45"/>
                </a:spcBef>
              </a:pPr>
              <a:t>22</a:t>
            </a:fld>
            <a:endParaRPr spc="-5"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20" dirty="0"/>
              <a:t>C</a:t>
            </a:r>
            <a:r>
              <a:rPr spc="25" dirty="0"/>
              <a:t>O</a:t>
            </a:r>
            <a:r>
              <a:rPr spc="20" dirty="0"/>
              <a:t>NFI</a:t>
            </a:r>
            <a:r>
              <a:rPr spc="15" dirty="0"/>
              <a:t>D</a:t>
            </a:r>
            <a:r>
              <a:rPr spc="10" dirty="0"/>
              <a:t>E</a:t>
            </a:r>
            <a:r>
              <a:rPr spc="20" dirty="0"/>
              <a:t>N</a:t>
            </a:r>
            <a:r>
              <a:rPr spc="35" dirty="0"/>
              <a:t>T</a:t>
            </a:r>
            <a:r>
              <a:rPr spc="-5" dirty="0"/>
              <a:t>I</a:t>
            </a:r>
            <a:r>
              <a:rPr spc="5" dirty="0"/>
              <a:t>A</a:t>
            </a:r>
            <a:r>
              <a:rPr dirty="0"/>
              <a:t>L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842644"/>
            <a:chOff x="0" y="0"/>
            <a:chExt cx="9144000" cy="842644"/>
          </a:xfrm>
        </p:grpSpPr>
        <p:sp>
          <p:nvSpPr>
            <p:cNvPr id="3" name="object 3"/>
            <p:cNvSpPr/>
            <p:nvPr/>
          </p:nvSpPr>
          <p:spPr>
            <a:xfrm>
              <a:off x="15240" y="9080"/>
              <a:ext cx="4232021" cy="83343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701040"/>
            </a:xfrm>
            <a:custGeom>
              <a:avLst/>
              <a:gdLst/>
              <a:ahLst/>
              <a:cxnLst/>
              <a:rect l="l" t="t" r="r" b="b"/>
              <a:pathLst>
                <a:path w="9144000" h="701040">
                  <a:moveTo>
                    <a:pt x="9144000" y="0"/>
                  </a:moveTo>
                  <a:lnTo>
                    <a:pt x="0" y="0"/>
                  </a:lnTo>
                  <a:lnTo>
                    <a:pt x="0" y="701039"/>
                  </a:lnTo>
                  <a:lnTo>
                    <a:pt x="9144000" y="70103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261620" y="0"/>
            <a:ext cx="8676640" cy="3940175"/>
          </a:xfrm>
          <a:prstGeom prst="rect">
            <a:avLst/>
          </a:prstGeom>
        </p:spPr>
        <p:txBody>
          <a:bodyPr vert="horz" wrap="square" lIns="0" tIns="261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60"/>
              </a:spcBef>
            </a:pPr>
            <a:r>
              <a:rPr sz="2800" spc="-10" dirty="0">
                <a:solidFill>
                  <a:srgbClr val="464546"/>
                </a:solidFill>
                <a:latin typeface="Arial Black"/>
                <a:cs typeface="Arial Black"/>
              </a:rPr>
              <a:t>Remote</a:t>
            </a:r>
            <a:r>
              <a:rPr sz="2800" spc="-50" dirty="0">
                <a:solidFill>
                  <a:srgbClr val="464546"/>
                </a:solidFill>
                <a:latin typeface="Arial Black"/>
                <a:cs typeface="Arial Black"/>
              </a:rPr>
              <a:t> </a:t>
            </a:r>
            <a:r>
              <a:rPr sz="2800" spc="10" dirty="0">
                <a:solidFill>
                  <a:srgbClr val="464546"/>
                </a:solidFill>
                <a:latin typeface="Arial Black"/>
                <a:cs typeface="Arial Black"/>
              </a:rPr>
              <a:t>Repository</a:t>
            </a:r>
            <a:endParaRPr sz="2800">
              <a:latin typeface="Arial Black"/>
              <a:cs typeface="Arial Black"/>
            </a:endParaRPr>
          </a:p>
          <a:p>
            <a:pPr marL="44450" marR="7620" algn="just">
              <a:lnSpc>
                <a:spcPct val="100000"/>
              </a:lnSpc>
              <a:spcBef>
                <a:spcPts val="1970"/>
              </a:spcBef>
              <a:buSzPct val="96428"/>
              <a:buFont typeface="Wingdings"/>
              <a:buChar char=""/>
              <a:tabLst>
                <a:tab pos="399415" algn="l"/>
              </a:tabLst>
            </a:pPr>
            <a:r>
              <a:rPr sz="2800" spc="-15" dirty="0">
                <a:solidFill>
                  <a:srgbClr val="464546"/>
                </a:solidFill>
                <a:latin typeface="Carlito"/>
                <a:cs typeface="Carlito"/>
              </a:rPr>
              <a:t>There </a:t>
            </a:r>
            <a:r>
              <a:rPr sz="2800" spc="-10" dirty="0">
                <a:solidFill>
                  <a:srgbClr val="464546"/>
                </a:solidFill>
                <a:latin typeface="Carlito"/>
                <a:cs typeface="Carlito"/>
              </a:rPr>
              <a:t>could </a:t>
            </a:r>
            <a:r>
              <a:rPr sz="2800" spc="-5" dirty="0">
                <a:solidFill>
                  <a:srgbClr val="464546"/>
                </a:solidFill>
                <a:latin typeface="Carlito"/>
                <a:cs typeface="Carlito"/>
              </a:rPr>
              <a:t>be </a:t>
            </a:r>
            <a:r>
              <a:rPr sz="2800" spc="5" dirty="0">
                <a:solidFill>
                  <a:srgbClr val="464546"/>
                </a:solidFill>
                <a:latin typeface="Carlito"/>
                <a:cs typeface="Carlito"/>
              </a:rPr>
              <a:t>a </a:t>
            </a:r>
            <a:r>
              <a:rPr sz="2800" dirty="0">
                <a:solidFill>
                  <a:srgbClr val="464546"/>
                </a:solidFill>
                <a:latin typeface="Carlito"/>
                <a:cs typeface="Carlito"/>
              </a:rPr>
              <a:t>scenario </a:t>
            </a:r>
            <a:r>
              <a:rPr sz="2800" spc="-5" dirty="0">
                <a:solidFill>
                  <a:srgbClr val="464546"/>
                </a:solidFill>
                <a:latin typeface="Carlito"/>
                <a:cs typeface="Carlito"/>
              </a:rPr>
              <a:t>wherein </a:t>
            </a:r>
            <a:r>
              <a:rPr sz="2800" dirty="0">
                <a:solidFill>
                  <a:srgbClr val="464546"/>
                </a:solidFill>
                <a:latin typeface="Carlito"/>
                <a:cs typeface="Carlito"/>
              </a:rPr>
              <a:t>all </a:t>
            </a:r>
            <a:r>
              <a:rPr sz="2800" spc="-5" dirty="0">
                <a:solidFill>
                  <a:srgbClr val="464546"/>
                </a:solidFill>
                <a:latin typeface="Carlito"/>
                <a:cs typeface="Carlito"/>
              </a:rPr>
              <a:t>the dependencies  </a:t>
            </a:r>
            <a:r>
              <a:rPr sz="2800" spc="-15" dirty="0">
                <a:solidFill>
                  <a:srgbClr val="464546"/>
                </a:solidFill>
                <a:latin typeface="Carlito"/>
                <a:cs typeface="Carlito"/>
              </a:rPr>
              <a:t>required for </a:t>
            </a:r>
            <a:r>
              <a:rPr sz="2800" spc="-5" dirty="0">
                <a:solidFill>
                  <a:srgbClr val="464546"/>
                </a:solidFill>
                <a:latin typeface="Carlito"/>
                <a:cs typeface="Carlito"/>
              </a:rPr>
              <a:t>the </a:t>
            </a:r>
            <a:r>
              <a:rPr sz="2800" spc="-10" dirty="0">
                <a:solidFill>
                  <a:srgbClr val="464546"/>
                </a:solidFill>
                <a:latin typeface="Carlito"/>
                <a:cs typeface="Carlito"/>
              </a:rPr>
              <a:t>project are </a:t>
            </a:r>
            <a:r>
              <a:rPr sz="2800" spc="-5" dirty="0">
                <a:solidFill>
                  <a:srgbClr val="464546"/>
                </a:solidFill>
                <a:latin typeface="Carlito"/>
                <a:cs typeface="Carlito"/>
              </a:rPr>
              <a:t>not </a:t>
            </a:r>
            <a:r>
              <a:rPr sz="2800" spc="-10" dirty="0">
                <a:solidFill>
                  <a:srgbClr val="464546"/>
                </a:solidFill>
                <a:latin typeface="Carlito"/>
                <a:cs typeface="Carlito"/>
              </a:rPr>
              <a:t>available </a:t>
            </a:r>
            <a:r>
              <a:rPr sz="2800" spc="5" dirty="0">
                <a:solidFill>
                  <a:srgbClr val="464546"/>
                </a:solidFill>
                <a:latin typeface="Carlito"/>
                <a:cs typeface="Carlito"/>
              </a:rPr>
              <a:t>in </a:t>
            </a:r>
            <a:r>
              <a:rPr sz="2800" spc="-15" dirty="0">
                <a:solidFill>
                  <a:srgbClr val="464546"/>
                </a:solidFill>
                <a:latin typeface="Carlito"/>
                <a:cs typeface="Carlito"/>
              </a:rPr>
              <a:t>internal/org-  </a:t>
            </a:r>
            <a:r>
              <a:rPr sz="2800" spc="5" dirty="0">
                <a:solidFill>
                  <a:srgbClr val="464546"/>
                </a:solidFill>
                <a:latin typeface="Carlito"/>
                <a:cs typeface="Carlito"/>
              </a:rPr>
              <a:t>wide </a:t>
            </a:r>
            <a:r>
              <a:rPr sz="2800" spc="-5" dirty="0">
                <a:solidFill>
                  <a:srgbClr val="464546"/>
                </a:solidFill>
                <a:latin typeface="Carlito"/>
                <a:cs typeface="Carlito"/>
              </a:rPr>
              <a:t>repository </a:t>
            </a:r>
            <a:r>
              <a:rPr sz="2800" spc="5" dirty="0">
                <a:solidFill>
                  <a:srgbClr val="464546"/>
                </a:solidFill>
                <a:latin typeface="Carlito"/>
                <a:cs typeface="Carlito"/>
              </a:rPr>
              <a:t>or </a:t>
            </a:r>
            <a:r>
              <a:rPr sz="2800" spc="-15" dirty="0">
                <a:solidFill>
                  <a:srgbClr val="464546"/>
                </a:solidFill>
                <a:latin typeface="Carlito"/>
                <a:cs typeface="Carlito"/>
              </a:rPr>
              <a:t>central</a:t>
            </a:r>
            <a:r>
              <a:rPr sz="2800" spc="-130" dirty="0">
                <a:solidFill>
                  <a:srgbClr val="464546"/>
                </a:solidFill>
                <a:latin typeface="Carlito"/>
                <a:cs typeface="Carlito"/>
              </a:rPr>
              <a:t> </a:t>
            </a:r>
            <a:r>
              <a:rPr sz="2800" spc="-20" dirty="0">
                <a:solidFill>
                  <a:srgbClr val="464546"/>
                </a:solidFill>
                <a:latin typeface="Carlito"/>
                <a:cs typeface="Carlito"/>
              </a:rPr>
              <a:t>repository.</a:t>
            </a:r>
            <a:endParaRPr sz="2800">
              <a:latin typeface="Carlito"/>
              <a:cs typeface="Carlito"/>
            </a:endParaRPr>
          </a:p>
          <a:p>
            <a:pPr marL="44450" marR="5080" algn="just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408305" algn="l"/>
              </a:tabLst>
            </a:pPr>
            <a:r>
              <a:rPr sz="2800" b="1" spc="-10" dirty="0">
                <a:solidFill>
                  <a:srgbClr val="464546"/>
                </a:solidFill>
                <a:latin typeface="Carlito"/>
                <a:cs typeface="Carlito"/>
              </a:rPr>
              <a:t>Remote repository </a:t>
            </a:r>
            <a:r>
              <a:rPr sz="2800" spc="-10" dirty="0">
                <a:solidFill>
                  <a:srgbClr val="464546"/>
                </a:solidFill>
                <a:latin typeface="Carlito"/>
                <a:cs typeface="Carlito"/>
              </a:rPr>
              <a:t>exists </a:t>
            </a:r>
            <a:r>
              <a:rPr sz="2800" spc="-5" dirty="0">
                <a:solidFill>
                  <a:srgbClr val="464546"/>
                </a:solidFill>
                <a:latin typeface="Carlito"/>
                <a:cs typeface="Carlito"/>
              </a:rPr>
              <a:t>outside the </a:t>
            </a:r>
            <a:r>
              <a:rPr sz="2800" spc="-20" dirty="0">
                <a:solidFill>
                  <a:srgbClr val="464546"/>
                </a:solidFill>
                <a:latin typeface="Carlito"/>
                <a:cs typeface="Carlito"/>
              </a:rPr>
              <a:t>organization. </a:t>
            </a:r>
            <a:r>
              <a:rPr sz="2800" dirty="0">
                <a:solidFill>
                  <a:srgbClr val="464546"/>
                </a:solidFill>
                <a:latin typeface="Carlito"/>
                <a:cs typeface="Carlito"/>
              </a:rPr>
              <a:t>The  </a:t>
            </a:r>
            <a:r>
              <a:rPr sz="2800" spc="-20" dirty="0">
                <a:solidFill>
                  <a:srgbClr val="464546"/>
                </a:solidFill>
                <a:latin typeface="Carlito"/>
                <a:cs typeface="Carlito"/>
              </a:rPr>
              <a:t>organization </a:t>
            </a:r>
            <a:r>
              <a:rPr sz="2800" dirty="0">
                <a:solidFill>
                  <a:srgbClr val="464546"/>
                </a:solidFill>
                <a:latin typeface="Carlito"/>
                <a:cs typeface="Carlito"/>
              </a:rPr>
              <a:t>is </a:t>
            </a:r>
            <a:r>
              <a:rPr sz="2800" spc="-5" dirty="0">
                <a:solidFill>
                  <a:srgbClr val="464546"/>
                </a:solidFill>
                <a:latin typeface="Carlito"/>
                <a:cs typeface="Carlito"/>
              </a:rPr>
              <a:t>not </a:t>
            </a:r>
            <a:r>
              <a:rPr sz="2800" spc="-15" dirty="0">
                <a:solidFill>
                  <a:srgbClr val="464546"/>
                </a:solidFill>
                <a:latin typeface="Carlito"/>
                <a:cs typeface="Carlito"/>
              </a:rPr>
              <a:t>involved </a:t>
            </a:r>
            <a:r>
              <a:rPr sz="2800" dirty="0">
                <a:solidFill>
                  <a:srgbClr val="464546"/>
                </a:solidFill>
                <a:latin typeface="Carlito"/>
                <a:cs typeface="Carlito"/>
              </a:rPr>
              <a:t>in </a:t>
            </a:r>
            <a:r>
              <a:rPr sz="2800" spc="-10" dirty="0">
                <a:solidFill>
                  <a:srgbClr val="464546"/>
                </a:solidFill>
                <a:latin typeface="Carlito"/>
                <a:cs typeface="Carlito"/>
              </a:rPr>
              <a:t>setting-up </a:t>
            </a:r>
            <a:r>
              <a:rPr sz="2800" spc="-20" dirty="0">
                <a:solidFill>
                  <a:srgbClr val="464546"/>
                </a:solidFill>
                <a:latin typeface="Carlito"/>
                <a:cs typeface="Carlito"/>
              </a:rPr>
              <a:t>any </a:t>
            </a:r>
            <a:r>
              <a:rPr sz="2800" spc="-10" dirty="0">
                <a:solidFill>
                  <a:srgbClr val="464546"/>
                </a:solidFill>
                <a:latin typeface="Carlito"/>
                <a:cs typeface="Carlito"/>
              </a:rPr>
              <a:t>external  repository whereas </a:t>
            </a:r>
            <a:r>
              <a:rPr sz="2800" spc="-5" dirty="0">
                <a:solidFill>
                  <a:srgbClr val="464546"/>
                </a:solidFill>
                <a:latin typeface="Carlito"/>
                <a:cs typeface="Carlito"/>
              </a:rPr>
              <a:t>ample </a:t>
            </a:r>
            <a:r>
              <a:rPr sz="2800" spc="5" dirty="0">
                <a:solidFill>
                  <a:srgbClr val="464546"/>
                </a:solidFill>
                <a:latin typeface="Carlito"/>
                <a:cs typeface="Carlito"/>
              </a:rPr>
              <a:t>of </a:t>
            </a:r>
            <a:r>
              <a:rPr sz="2800" spc="-15" dirty="0">
                <a:solidFill>
                  <a:srgbClr val="464546"/>
                </a:solidFill>
                <a:latin typeface="Carlito"/>
                <a:cs typeface="Carlito"/>
              </a:rPr>
              <a:t>external  </a:t>
            </a:r>
            <a:r>
              <a:rPr sz="2800" spc="-10" dirty="0">
                <a:solidFill>
                  <a:srgbClr val="464546"/>
                </a:solidFill>
                <a:latin typeface="Carlito"/>
                <a:cs typeface="Carlito"/>
              </a:rPr>
              <a:t>repositories </a:t>
            </a:r>
            <a:r>
              <a:rPr sz="2800" spc="-15" dirty="0">
                <a:solidFill>
                  <a:srgbClr val="464546"/>
                </a:solidFill>
                <a:latin typeface="Carlito"/>
                <a:cs typeface="Carlito"/>
              </a:rPr>
              <a:t>are  </a:t>
            </a:r>
            <a:r>
              <a:rPr sz="2800" spc="-10" dirty="0">
                <a:solidFill>
                  <a:srgbClr val="464546"/>
                </a:solidFill>
                <a:latin typeface="Carlito"/>
                <a:cs typeface="Carlito"/>
              </a:rPr>
              <a:t>available over</a:t>
            </a:r>
            <a:r>
              <a:rPr sz="2800" spc="-65" dirty="0">
                <a:solidFill>
                  <a:srgbClr val="464546"/>
                </a:solidFill>
                <a:latin typeface="Carlito"/>
                <a:cs typeface="Carlito"/>
              </a:rPr>
              <a:t> </a:t>
            </a:r>
            <a:r>
              <a:rPr sz="2800" spc="-15" dirty="0">
                <a:solidFill>
                  <a:srgbClr val="464546"/>
                </a:solidFill>
                <a:latin typeface="Carlito"/>
                <a:cs typeface="Carlito"/>
              </a:rPr>
              <a:t>Internet.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" dirty="0"/>
              <a:pPr marL="38100">
                <a:lnSpc>
                  <a:spcPct val="100000"/>
                </a:lnSpc>
                <a:spcBef>
                  <a:spcPts val="45"/>
                </a:spcBef>
              </a:pPr>
              <a:t>23</a:t>
            </a:fld>
            <a:endParaRPr spc="-5"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20" dirty="0"/>
              <a:t>C</a:t>
            </a:r>
            <a:r>
              <a:rPr spc="25" dirty="0"/>
              <a:t>O</a:t>
            </a:r>
            <a:r>
              <a:rPr spc="20" dirty="0"/>
              <a:t>NFI</a:t>
            </a:r>
            <a:r>
              <a:rPr spc="15" dirty="0"/>
              <a:t>D</a:t>
            </a:r>
            <a:r>
              <a:rPr spc="10" dirty="0"/>
              <a:t>E</a:t>
            </a:r>
            <a:r>
              <a:rPr spc="20" dirty="0"/>
              <a:t>N</a:t>
            </a:r>
            <a:r>
              <a:rPr spc="35" dirty="0"/>
              <a:t>T</a:t>
            </a:r>
            <a:r>
              <a:rPr spc="-5" dirty="0"/>
              <a:t>I</a:t>
            </a:r>
            <a:r>
              <a:rPr spc="5" dirty="0"/>
              <a:t>A</a:t>
            </a:r>
            <a:r>
              <a:rPr dirty="0"/>
              <a:t>L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842644"/>
            <a:chOff x="0" y="0"/>
            <a:chExt cx="9144000" cy="842644"/>
          </a:xfrm>
        </p:grpSpPr>
        <p:sp>
          <p:nvSpPr>
            <p:cNvPr id="3" name="object 3"/>
            <p:cNvSpPr/>
            <p:nvPr/>
          </p:nvSpPr>
          <p:spPr>
            <a:xfrm>
              <a:off x="15240" y="9080"/>
              <a:ext cx="4232021" cy="83343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701040"/>
            </a:xfrm>
            <a:custGeom>
              <a:avLst/>
              <a:gdLst/>
              <a:ahLst/>
              <a:cxnLst/>
              <a:rect l="l" t="t" r="r" b="b"/>
              <a:pathLst>
                <a:path w="9144000" h="701040">
                  <a:moveTo>
                    <a:pt x="9144000" y="0"/>
                  </a:moveTo>
                  <a:lnTo>
                    <a:pt x="0" y="0"/>
                  </a:lnTo>
                  <a:lnTo>
                    <a:pt x="0" y="701039"/>
                  </a:lnTo>
                  <a:lnTo>
                    <a:pt x="9144000" y="70103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61620" y="99136"/>
            <a:ext cx="3749675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10" dirty="0">
                <a:latin typeface="Arial Black"/>
                <a:cs typeface="Arial Black"/>
              </a:rPr>
              <a:t>Remote</a:t>
            </a:r>
            <a:r>
              <a:rPr spc="-75" dirty="0">
                <a:latin typeface="Arial Black"/>
                <a:cs typeface="Arial Black"/>
              </a:rPr>
              <a:t> </a:t>
            </a:r>
            <a:r>
              <a:rPr spc="10" dirty="0">
                <a:latin typeface="Arial Black"/>
                <a:cs typeface="Arial Black"/>
              </a:rPr>
              <a:t>Repository</a:t>
            </a:r>
          </a:p>
        </p:txBody>
      </p:sp>
      <p:sp>
        <p:nvSpPr>
          <p:cNvPr id="6" name="object 6"/>
          <p:cNvSpPr/>
          <p:nvPr/>
        </p:nvSpPr>
        <p:spPr>
          <a:xfrm>
            <a:off x="463295" y="807719"/>
            <a:ext cx="8345424" cy="37703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" dirty="0"/>
              <a:pPr marL="38100">
                <a:lnSpc>
                  <a:spcPct val="100000"/>
                </a:lnSpc>
                <a:spcBef>
                  <a:spcPts val="45"/>
                </a:spcBef>
              </a:pPr>
              <a:t>24</a:t>
            </a:fld>
            <a:endParaRPr spc="-5"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20" dirty="0"/>
              <a:t>C</a:t>
            </a:r>
            <a:r>
              <a:rPr spc="25" dirty="0"/>
              <a:t>O</a:t>
            </a:r>
            <a:r>
              <a:rPr spc="20" dirty="0"/>
              <a:t>NFI</a:t>
            </a:r>
            <a:r>
              <a:rPr spc="15" dirty="0"/>
              <a:t>D</a:t>
            </a:r>
            <a:r>
              <a:rPr spc="10" dirty="0"/>
              <a:t>E</a:t>
            </a:r>
            <a:r>
              <a:rPr spc="20" dirty="0"/>
              <a:t>N</a:t>
            </a:r>
            <a:r>
              <a:rPr spc="35" dirty="0"/>
              <a:t>T</a:t>
            </a:r>
            <a:r>
              <a:rPr spc="-5" dirty="0"/>
              <a:t>I</a:t>
            </a:r>
            <a:r>
              <a:rPr spc="5" dirty="0"/>
              <a:t>A</a:t>
            </a:r>
            <a:r>
              <a:rPr dirty="0"/>
              <a:t>L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842644"/>
            <a:chOff x="0" y="0"/>
            <a:chExt cx="9144000" cy="842644"/>
          </a:xfrm>
        </p:grpSpPr>
        <p:sp>
          <p:nvSpPr>
            <p:cNvPr id="3" name="object 3"/>
            <p:cNvSpPr/>
            <p:nvPr/>
          </p:nvSpPr>
          <p:spPr>
            <a:xfrm>
              <a:off x="15240" y="9080"/>
              <a:ext cx="4232021" cy="83343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701040"/>
            </a:xfrm>
            <a:custGeom>
              <a:avLst/>
              <a:gdLst/>
              <a:ahLst/>
              <a:cxnLst/>
              <a:rect l="l" t="t" r="r" b="b"/>
              <a:pathLst>
                <a:path w="9144000" h="701040">
                  <a:moveTo>
                    <a:pt x="9144000" y="0"/>
                  </a:moveTo>
                  <a:lnTo>
                    <a:pt x="0" y="0"/>
                  </a:lnTo>
                  <a:lnTo>
                    <a:pt x="0" y="701039"/>
                  </a:lnTo>
                  <a:lnTo>
                    <a:pt x="9144000" y="70103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61620" y="99136"/>
            <a:ext cx="3749675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10" dirty="0">
                <a:latin typeface="Arial Black"/>
                <a:cs typeface="Arial Black"/>
              </a:rPr>
              <a:t>Remote</a:t>
            </a:r>
            <a:r>
              <a:rPr spc="-75" dirty="0">
                <a:latin typeface="Arial Black"/>
                <a:cs typeface="Arial Black"/>
              </a:rPr>
              <a:t> </a:t>
            </a:r>
            <a:r>
              <a:rPr spc="10" dirty="0">
                <a:latin typeface="Arial Black"/>
                <a:cs typeface="Arial Black"/>
              </a:rPr>
              <a:t>Repository</a:t>
            </a:r>
          </a:p>
        </p:txBody>
      </p:sp>
      <p:sp>
        <p:nvSpPr>
          <p:cNvPr id="6" name="object 6"/>
          <p:cNvSpPr/>
          <p:nvPr/>
        </p:nvSpPr>
        <p:spPr>
          <a:xfrm>
            <a:off x="725423" y="826007"/>
            <a:ext cx="7336535" cy="37734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" dirty="0"/>
              <a:pPr marL="38100">
                <a:lnSpc>
                  <a:spcPct val="100000"/>
                </a:lnSpc>
                <a:spcBef>
                  <a:spcPts val="45"/>
                </a:spcBef>
              </a:pPr>
              <a:t>25</a:t>
            </a:fld>
            <a:endParaRPr spc="-5"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20" dirty="0"/>
              <a:t>C</a:t>
            </a:r>
            <a:r>
              <a:rPr spc="25" dirty="0"/>
              <a:t>O</a:t>
            </a:r>
            <a:r>
              <a:rPr spc="20" dirty="0"/>
              <a:t>NFI</a:t>
            </a:r>
            <a:r>
              <a:rPr spc="15" dirty="0"/>
              <a:t>D</a:t>
            </a:r>
            <a:r>
              <a:rPr spc="10" dirty="0"/>
              <a:t>E</a:t>
            </a:r>
            <a:r>
              <a:rPr spc="20" dirty="0"/>
              <a:t>N</a:t>
            </a:r>
            <a:r>
              <a:rPr spc="35" dirty="0"/>
              <a:t>T</a:t>
            </a:r>
            <a:r>
              <a:rPr spc="-5" dirty="0"/>
              <a:t>I</a:t>
            </a:r>
            <a:r>
              <a:rPr spc="5" dirty="0"/>
              <a:t>A</a:t>
            </a:r>
            <a:r>
              <a:rPr dirty="0"/>
              <a:t>L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842644"/>
            <a:chOff x="0" y="0"/>
            <a:chExt cx="9144000" cy="842644"/>
          </a:xfrm>
        </p:grpSpPr>
        <p:sp>
          <p:nvSpPr>
            <p:cNvPr id="3" name="object 3"/>
            <p:cNvSpPr/>
            <p:nvPr/>
          </p:nvSpPr>
          <p:spPr>
            <a:xfrm>
              <a:off x="15240" y="9080"/>
              <a:ext cx="3262629" cy="83343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701040"/>
            </a:xfrm>
            <a:custGeom>
              <a:avLst/>
              <a:gdLst/>
              <a:ahLst/>
              <a:cxnLst/>
              <a:rect l="l" t="t" r="r" b="b"/>
              <a:pathLst>
                <a:path w="9144000" h="701040">
                  <a:moveTo>
                    <a:pt x="9144000" y="0"/>
                  </a:moveTo>
                  <a:lnTo>
                    <a:pt x="0" y="0"/>
                  </a:lnTo>
                  <a:lnTo>
                    <a:pt x="0" y="701039"/>
                  </a:lnTo>
                  <a:lnTo>
                    <a:pt x="9144000" y="70103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261620" y="0"/>
            <a:ext cx="8675370" cy="3086100"/>
          </a:xfrm>
          <a:prstGeom prst="rect">
            <a:avLst/>
          </a:prstGeom>
        </p:spPr>
        <p:txBody>
          <a:bodyPr vert="horz" wrap="square" lIns="0" tIns="261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60"/>
              </a:spcBef>
            </a:pPr>
            <a:r>
              <a:rPr sz="2800" dirty="0">
                <a:solidFill>
                  <a:srgbClr val="464546"/>
                </a:solidFill>
                <a:latin typeface="Arial Black"/>
                <a:cs typeface="Arial Black"/>
              </a:rPr>
              <a:t>Dependencies</a:t>
            </a:r>
            <a:endParaRPr sz="2800">
              <a:latin typeface="Arial Black"/>
              <a:cs typeface="Arial Black"/>
            </a:endParaRPr>
          </a:p>
          <a:p>
            <a:pPr marL="44450" marR="5080" algn="just">
              <a:lnSpc>
                <a:spcPct val="100000"/>
              </a:lnSpc>
              <a:spcBef>
                <a:spcPts val="1970"/>
              </a:spcBef>
              <a:buSzPct val="96428"/>
              <a:buFont typeface="Wingdings"/>
              <a:buChar char=""/>
              <a:tabLst>
                <a:tab pos="399415" algn="l"/>
              </a:tabLst>
            </a:pPr>
            <a:r>
              <a:rPr sz="2800" spc="-5" dirty="0">
                <a:solidFill>
                  <a:srgbClr val="464546"/>
                </a:solidFill>
                <a:latin typeface="Carlito"/>
                <a:cs typeface="Carlito"/>
              </a:rPr>
              <a:t>In </a:t>
            </a:r>
            <a:r>
              <a:rPr sz="2800" spc="-15" dirty="0">
                <a:solidFill>
                  <a:srgbClr val="464546"/>
                </a:solidFill>
                <a:latin typeface="Carlito"/>
                <a:cs typeface="Carlito"/>
              </a:rPr>
              <a:t>Maven, </a:t>
            </a:r>
            <a:r>
              <a:rPr sz="2800" b="1" spc="5" dirty="0">
                <a:solidFill>
                  <a:srgbClr val="464546"/>
                </a:solidFill>
                <a:latin typeface="Carlito"/>
                <a:cs typeface="Carlito"/>
              </a:rPr>
              <a:t>a </a:t>
            </a:r>
            <a:r>
              <a:rPr sz="2800" b="1" dirty="0">
                <a:solidFill>
                  <a:srgbClr val="464546"/>
                </a:solidFill>
                <a:latin typeface="Carlito"/>
                <a:cs typeface="Carlito"/>
              </a:rPr>
              <a:t>dependency </a:t>
            </a:r>
            <a:r>
              <a:rPr sz="2800" b="1" spc="-10" dirty="0">
                <a:solidFill>
                  <a:srgbClr val="464546"/>
                </a:solidFill>
                <a:latin typeface="Carlito"/>
                <a:cs typeface="Carlito"/>
              </a:rPr>
              <a:t>is </a:t>
            </a:r>
            <a:r>
              <a:rPr sz="2800" b="1" spc="-15" dirty="0">
                <a:solidFill>
                  <a:srgbClr val="464546"/>
                </a:solidFill>
                <a:latin typeface="Carlito"/>
                <a:cs typeface="Carlito"/>
              </a:rPr>
              <a:t>just </a:t>
            </a:r>
            <a:r>
              <a:rPr sz="2800" b="1" spc="-5" dirty="0">
                <a:solidFill>
                  <a:srgbClr val="464546"/>
                </a:solidFill>
                <a:latin typeface="Carlito"/>
                <a:cs typeface="Carlito"/>
              </a:rPr>
              <a:t>another </a:t>
            </a:r>
            <a:r>
              <a:rPr sz="2800" b="1" spc="-10" dirty="0">
                <a:solidFill>
                  <a:srgbClr val="464546"/>
                </a:solidFill>
                <a:latin typeface="Carlito"/>
                <a:cs typeface="Carlito"/>
              </a:rPr>
              <a:t>archive</a:t>
            </a:r>
            <a:r>
              <a:rPr sz="2800" spc="-10" dirty="0">
                <a:solidFill>
                  <a:srgbClr val="464546"/>
                </a:solidFill>
                <a:latin typeface="Carlito"/>
                <a:cs typeface="Carlito"/>
              </a:rPr>
              <a:t>—JAR,  </a:t>
            </a:r>
            <a:r>
              <a:rPr sz="2800" spc="-90" dirty="0">
                <a:solidFill>
                  <a:srgbClr val="464546"/>
                </a:solidFill>
                <a:latin typeface="Carlito"/>
                <a:cs typeface="Carlito"/>
              </a:rPr>
              <a:t>ZIP, </a:t>
            </a:r>
            <a:r>
              <a:rPr sz="2800" spc="5" dirty="0">
                <a:solidFill>
                  <a:srgbClr val="464546"/>
                </a:solidFill>
                <a:latin typeface="Carlito"/>
                <a:cs typeface="Carlito"/>
              </a:rPr>
              <a:t>and so </a:t>
            </a:r>
            <a:r>
              <a:rPr sz="2800" dirty="0">
                <a:solidFill>
                  <a:srgbClr val="464546"/>
                </a:solidFill>
                <a:latin typeface="Carlito"/>
                <a:cs typeface="Carlito"/>
              </a:rPr>
              <a:t>on—which our </a:t>
            </a:r>
            <a:r>
              <a:rPr sz="2800" spc="-10" dirty="0">
                <a:solidFill>
                  <a:srgbClr val="464546"/>
                </a:solidFill>
                <a:latin typeface="Carlito"/>
                <a:cs typeface="Carlito"/>
              </a:rPr>
              <a:t>current project needs </a:t>
            </a:r>
            <a:r>
              <a:rPr sz="2800" dirty="0">
                <a:solidFill>
                  <a:srgbClr val="464546"/>
                </a:solidFill>
                <a:latin typeface="Carlito"/>
                <a:cs typeface="Carlito"/>
              </a:rPr>
              <a:t>in </a:t>
            </a:r>
            <a:r>
              <a:rPr sz="2800" spc="-10" dirty="0">
                <a:solidFill>
                  <a:srgbClr val="464546"/>
                </a:solidFill>
                <a:latin typeface="Carlito"/>
                <a:cs typeface="Carlito"/>
              </a:rPr>
              <a:t>order </a:t>
            </a:r>
            <a:r>
              <a:rPr sz="2800" spc="-30" dirty="0">
                <a:solidFill>
                  <a:srgbClr val="464546"/>
                </a:solidFill>
                <a:latin typeface="Carlito"/>
                <a:cs typeface="Carlito"/>
              </a:rPr>
              <a:t>to  </a:t>
            </a:r>
            <a:r>
              <a:rPr sz="2800" spc="-5" dirty="0">
                <a:solidFill>
                  <a:srgbClr val="464546"/>
                </a:solidFill>
                <a:latin typeface="Carlito"/>
                <a:cs typeface="Carlito"/>
              </a:rPr>
              <a:t>compile, build, test, </a:t>
            </a:r>
            <a:r>
              <a:rPr sz="2800" spc="-15" dirty="0">
                <a:solidFill>
                  <a:srgbClr val="464546"/>
                </a:solidFill>
                <a:latin typeface="Carlito"/>
                <a:cs typeface="Carlito"/>
              </a:rPr>
              <a:t>and/or </a:t>
            </a:r>
            <a:r>
              <a:rPr sz="2800" spc="-5" dirty="0">
                <a:solidFill>
                  <a:srgbClr val="464546"/>
                </a:solidFill>
                <a:latin typeface="Carlito"/>
                <a:cs typeface="Carlito"/>
              </a:rPr>
              <a:t>run. </a:t>
            </a:r>
            <a:r>
              <a:rPr sz="2800" dirty="0">
                <a:solidFill>
                  <a:srgbClr val="464546"/>
                </a:solidFill>
                <a:latin typeface="Carlito"/>
                <a:cs typeface="Carlito"/>
              </a:rPr>
              <a:t>These </a:t>
            </a:r>
            <a:r>
              <a:rPr sz="2800" spc="-10" dirty="0">
                <a:solidFill>
                  <a:srgbClr val="464546"/>
                </a:solidFill>
                <a:latin typeface="Carlito"/>
                <a:cs typeface="Carlito"/>
              </a:rPr>
              <a:t>project  </a:t>
            </a:r>
            <a:r>
              <a:rPr sz="2800" spc="-5" dirty="0">
                <a:solidFill>
                  <a:srgbClr val="464546"/>
                </a:solidFill>
                <a:latin typeface="Carlito"/>
                <a:cs typeface="Carlito"/>
              </a:rPr>
              <a:t>dependencies </a:t>
            </a:r>
            <a:r>
              <a:rPr sz="2800" spc="-15" dirty="0">
                <a:solidFill>
                  <a:srgbClr val="464546"/>
                </a:solidFill>
                <a:latin typeface="Carlito"/>
                <a:cs typeface="Carlito"/>
              </a:rPr>
              <a:t>are </a:t>
            </a:r>
            <a:r>
              <a:rPr sz="2800" spc="-10" dirty="0">
                <a:solidFill>
                  <a:srgbClr val="464546"/>
                </a:solidFill>
                <a:latin typeface="Carlito"/>
                <a:cs typeface="Carlito"/>
              </a:rPr>
              <a:t>collectively </a:t>
            </a:r>
            <a:r>
              <a:rPr sz="2800" spc="-5" dirty="0">
                <a:solidFill>
                  <a:srgbClr val="464546"/>
                </a:solidFill>
                <a:latin typeface="Carlito"/>
                <a:cs typeface="Carlito"/>
              </a:rPr>
              <a:t>specified </a:t>
            </a:r>
            <a:r>
              <a:rPr sz="2800" dirty="0">
                <a:solidFill>
                  <a:srgbClr val="464546"/>
                </a:solidFill>
                <a:latin typeface="Carlito"/>
                <a:cs typeface="Carlito"/>
              </a:rPr>
              <a:t>in </a:t>
            </a:r>
            <a:r>
              <a:rPr sz="2800" spc="-5" dirty="0">
                <a:solidFill>
                  <a:srgbClr val="464546"/>
                </a:solidFill>
                <a:latin typeface="Carlito"/>
                <a:cs typeface="Carlito"/>
              </a:rPr>
              <a:t>the </a:t>
            </a:r>
            <a:r>
              <a:rPr sz="2800" dirty="0">
                <a:solidFill>
                  <a:srgbClr val="464546"/>
                </a:solidFill>
                <a:latin typeface="Carlito"/>
                <a:cs typeface="Carlito"/>
              </a:rPr>
              <a:t>pom.xml file,  inside </a:t>
            </a:r>
            <a:r>
              <a:rPr sz="2800" b="1" dirty="0">
                <a:solidFill>
                  <a:srgbClr val="464546"/>
                </a:solidFill>
                <a:latin typeface="Carlito"/>
                <a:cs typeface="Carlito"/>
              </a:rPr>
              <a:t>&lt;dependencies&gt;</a:t>
            </a:r>
            <a:r>
              <a:rPr sz="2800" b="1" spc="-105" dirty="0">
                <a:solidFill>
                  <a:srgbClr val="464546"/>
                </a:solidFill>
                <a:latin typeface="Carlito"/>
                <a:cs typeface="Carlito"/>
              </a:rPr>
              <a:t> </a:t>
            </a:r>
            <a:r>
              <a:rPr sz="2800" spc="-5" dirty="0">
                <a:solidFill>
                  <a:srgbClr val="464546"/>
                </a:solidFill>
                <a:latin typeface="Carlito"/>
                <a:cs typeface="Carlito"/>
              </a:rPr>
              <a:t>tag.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" dirty="0"/>
              <a:pPr marL="38100">
                <a:lnSpc>
                  <a:spcPct val="100000"/>
                </a:lnSpc>
                <a:spcBef>
                  <a:spcPts val="45"/>
                </a:spcBef>
              </a:pPr>
              <a:t>26</a:t>
            </a:fld>
            <a:endParaRPr spc="-5"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20" dirty="0"/>
              <a:t>C</a:t>
            </a:r>
            <a:r>
              <a:rPr spc="25" dirty="0"/>
              <a:t>O</a:t>
            </a:r>
            <a:r>
              <a:rPr spc="20" dirty="0"/>
              <a:t>NFI</a:t>
            </a:r>
            <a:r>
              <a:rPr spc="15" dirty="0"/>
              <a:t>D</a:t>
            </a:r>
            <a:r>
              <a:rPr spc="10" dirty="0"/>
              <a:t>E</a:t>
            </a:r>
            <a:r>
              <a:rPr spc="20" dirty="0"/>
              <a:t>N</a:t>
            </a:r>
            <a:r>
              <a:rPr spc="35" dirty="0"/>
              <a:t>T</a:t>
            </a:r>
            <a:r>
              <a:rPr spc="-5" dirty="0"/>
              <a:t>I</a:t>
            </a:r>
            <a:r>
              <a:rPr spc="5" dirty="0"/>
              <a:t>A</a:t>
            </a:r>
            <a:r>
              <a:rPr dirty="0"/>
              <a:t>L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842644"/>
            <a:chOff x="0" y="0"/>
            <a:chExt cx="9144000" cy="842644"/>
          </a:xfrm>
        </p:grpSpPr>
        <p:sp>
          <p:nvSpPr>
            <p:cNvPr id="3" name="object 3"/>
            <p:cNvSpPr/>
            <p:nvPr/>
          </p:nvSpPr>
          <p:spPr>
            <a:xfrm>
              <a:off x="15240" y="9080"/>
              <a:ext cx="3262629" cy="83343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701040"/>
            </a:xfrm>
            <a:custGeom>
              <a:avLst/>
              <a:gdLst/>
              <a:ahLst/>
              <a:cxnLst/>
              <a:rect l="l" t="t" r="r" b="b"/>
              <a:pathLst>
                <a:path w="9144000" h="701040">
                  <a:moveTo>
                    <a:pt x="9144000" y="0"/>
                  </a:moveTo>
                  <a:lnTo>
                    <a:pt x="0" y="0"/>
                  </a:lnTo>
                  <a:lnTo>
                    <a:pt x="0" y="701039"/>
                  </a:lnTo>
                  <a:lnTo>
                    <a:pt x="9144000" y="70103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61620" y="99136"/>
            <a:ext cx="2780030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>
                <a:latin typeface="Arial Black"/>
                <a:cs typeface="Arial Black"/>
              </a:rPr>
              <a:t>Dependencies</a:t>
            </a:r>
          </a:p>
        </p:txBody>
      </p:sp>
      <p:sp>
        <p:nvSpPr>
          <p:cNvPr id="6" name="object 6"/>
          <p:cNvSpPr/>
          <p:nvPr/>
        </p:nvSpPr>
        <p:spPr>
          <a:xfrm>
            <a:off x="323088" y="859535"/>
            <a:ext cx="8485632" cy="37814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" dirty="0"/>
              <a:pPr marL="38100">
                <a:lnSpc>
                  <a:spcPct val="100000"/>
                </a:lnSpc>
                <a:spcBef>
                  <a:spcPts val="45"/>
                </a:spcBef>
              </a:pPr>
              <a:t>27</a:t>
            </a:fld>
            <a:endParaRPr spc="-5"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20" dirty="0"/>
              <a:t>C</a:t>
            </a:r>
            <a:r>
              <a:rPr spc="25" dirty="0"/>
              <a:t>O</a:t>
            </a:r>
            <a:r>
              <a:rPr spc="20" dirty="0"/>
              <a:t>NFI</a:t>
            </a:r>
            <a:r>
              <a:rPr spc="15" dirty="0"/>
              <a:t>D</a:t>
            </a:r>
            <a:r>
              <a:rPr spc="10" dirty="0"/>
              <a:t>E</a:t>
            </a:r>
            <a:r>
              <a:rPr spc="20" dirty="0"/>
              <a:t>N</a:t>
            </a:r>
            <a:r>
              <a:rPr spc="35" dirty="0"/>
              <a:t>T</a:t>
            </a:r>
            <a:r>
              <a:rPr spc="-5" dirty="0"/>
              <a:t>I</a:t>
            </a:r>
            <a:r>
              <a:rPr spc="5" dirty="0"/>
              <a:t>A</a:t>
            </a:r>
            <a:r>
              <a:rPr dirty="0"/>
              <a:t>L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842644"/>
            <a:chOff x="0" y="0"/>
            <a:chExt cx="9144000" cy="842644"/>
          </a:xfrm>
        </p:grpSpPr>
        <p:sp>
          <p:nvSpPr>
            <p:cNvPr id="3" name="object 3"/>
            <p:cNvSpPr/>
            <p:nvPr/>
          </p:nvSpPr>
          <p:spPr>
            <a:xfrm>
              <a:off x="15240" y="9080"/>
              <a:ext cx="3262629" cy="83343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701040"/>
            </a:xfrm>
            <a:custGeom>
              <a:avLst/>
              <a:gdLst/>
              <a:ahLst/>
              <a:cxnLst/>
              <a:rect l="l" t="t" r="r" b="b"/>
              <a:pathLst>
                <a:path w="9144000" h="701040">
                  <a:moveTo>
                    <a:pt x="9144000" y="0"/>
                  </a:moveTo>
                  <a:lnTo>
                    <a:pt x="0" y="0"/>
                  </a:lnTo>
                  <a:lnTo>
                    <a:pt x="0" y="701039"/>
                  </a:lnTo>
                  <a:lnTo>
                    <a:pt x="9144000" y="70103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61620" y="99136"/>
            <a:ext cx="2780030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>
                <a:latin typeface="Arial Black"/>
                <a:cs typeface="Arial Black"/>
              </a:rPr>
              <a:t>Dependencies</a:t>
            </a:r>
          </a:p>
        </p:txBody>
      </p:sp>
      <p:sp>
        <p:nvSpPr>
          <p:cNvPr id="6" name="object 6"/>
          <p:cNvSpPr/>
          <p:nvPr/>
        </p:nvSpPr>
        <p:spPr>
          <a:xfrm>
            <a:off x="1005174" y="992340"/>
            <a:ext cx="7202597" cy="37144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" dirty="0"/>
              <a:pPr marL="38100">
                <a:lnSpc>
                  <a:spcPct val="100000"/>
                </a:lnSpc>
                <a:spcBef>
                  <a:spcPts val="45"/>
                </a:spcBef>
              </a:pPr>
              <a:t>28</a:t>
            </a:fld>
            <a:endParaRPr spc="-5"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20" dirty="0"/>
              <a:t>C</a:t>
            </a:r>
            <a:r>
              <a:rPr spc="25" dirty="0"/>
              <a:t>O</a:t>
            </a:r>
            <a:r>
              <a:rPr spc="20" dirty="0"/>
              <a:t>NFI</a:t>
            </a:r>
            <a:r>
              <a:rPr spc="15" dirty="0"/>
              <a:t>D</a:t>
            </a:r>
            <a:r>
              <a:rPr spc="10" dirty="0"/>
              <a:t>E</a:t>
            </a:r>
            <a:r>
              <a:rPr spc="20" dirty="0"/>
              <a:t>N</a:t>
            </a:r>
            <a:r>
              <a:rPr spc="35" dirty="0"/>
              <a:t>T</a:t>
            </a:r>
            <a:r>
              <a:rPr spc="-5" dirty="0"/>
              <a:t>I</a:t>
            </a:r>
            <a:r>
              <a:rPr spc="5" dirty="0"/>
              <a:t>A</a:t>
            </a:r>
            <a:r>
              <a:rPr dirty="0"/>
              <a:t>L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842644"/>
            <a:chOff x="0" y="0"/>
            <a:chExt cx="9144000" cy="842644"/>
          </a:xfrm>
        </p:grpSpPr>
        <p:sp>
          <p:nvSpPr>
            <p:cNvPr id="3" name="object 3"/>
            <p:cNvSpPr/>
            <p:nvPr/>
          </p:nvSpPr>
          <p:spPr>
            <a:xfrm>
              <a:off x="15240" y="9080"/>
              <a:ext cx="6194933" cy="83343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701040"/>
            </a:xfrm>
            <a:custGeom>
              <a:avLst/>
              <a:gdLst/>
              <a:ahLst/>
              <a:cxnLst/>
              <a:rect l="l" t="t" r="r" b="b"/>
              <a:pathLst>
                <a:path w="9144000" h="701040">
                  <a:moveTo>
                    <a:pt x="9144000" y="0"/>
                  </a:moveTo>
                  <a:lnTo>
                    <a:pt x="0" y="0"/>
                  </a:lnTo>
                  <a:lnTo>
                    <a:pt x="0" y="701039"/>
                  </a:lnTo>
                  <a:lnTo>
                    <a:pt x="9144000" y="70103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261620" y="0"/>
            <a:ext cx="5738495" cy="2659380"/>
          </a:xfrm>
          <a:prstGeom prst="rect">
            <a:avLst/>
          </a:prstGeom>
        </p:spPr>
        <p:txBody>
          <a:bodyPr vert="horz" wrap="square" lIns="0" tIns="261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60"/>
              </a:spcBef>
            </a:pPr>
            <a:r>
              <a:rPr sz="2800" spc="-25" dirty="0">
                <a:solidFill>
                  <a:srgbClr val="464546"/>
                </a:solidFill>
                <a:latin typeface="Arial Black"/>
                <a:cs typeface="Arial Black"/>
              </a:rPr>
              <a:t>Maven </a:t>
            </a:r>
            <a:r>
              <a:rPr sz="2800" spc="-20" dirty="0">
                <a:solidFill>
                  <a:srgbClr val="464546"/>
                </a:solidFill>
                <a:latin typeface="Arial Black"/>
                <a:cs typeface="Arial Black"/>
              </a:rPr>
              <a:t>Lifecycles </a:t>
            </a:r>
            <a:r>
              <a:rPr sz="2800" spc="5" dirty="0">
                <a:solidFill>
                  <a:srgbClr val="464546"/>
                </a:solidFill>
                <a:latin typeface="Arial Black"/>
                <a:cs typeface="Arial Black"/>
              </a:rPr>
              <a:t>and</a:t>
            </a:r>
            <a:r>
              <a:rPr sz="2800" spc="-100" dirty="0">
                <a:solidFill>
                  <a:srgbClr val="464546"/>
                </a:solidFill>
                <a:latin typeface="Arial Black"/>
                <a:cs typeface="Arial Black"/>
              </a:rPr>
              <a:t> </a:t>
            </a:r>
            <a:r>
              <a:rPr sz="2800" dirty="0">
                <a:solidFill>
                  <a:srgbClr val="464546"/>
                </a:solidFill>
                <a:latin typeface="Arial Black"/>
                <a:cs typeface="Arial Black"/>
              </a:rPr>
              <a:t>Phases</a:t>
            </a:r>
            <a:endParaRPr sz="2800">
              <a:latin typeface="Arial Black"/>
              <a:cs typeface="Arial Black"/>
            </a:endParaRPr>
          </a:p>
          <a:p>
            <a:pPr marL="398780" indent="-354965">
              <a:lnSpc>
                <a:spcPct val="100000"/>
              </a:lnSpc>
              <a:spcBef>
                <a:spcPts val="1970"/>
              </a:spcBef>
              <a:buSzPct val="96428"/>
              <a:buFont typeface="Wingdings"/>
              <a:buChar char=""/>
              <a:tabLst>
                <a:tab pos="399415" algn="l"/>
              </a:tabLst>
            </a:pPr>
            <a:r>
              <a:rPr sz="2800" spc="-10" dirty="0">
                <a:solidFill>
                  <a:srgbClr val="464546"/>
                </a:solidFill>
                <a:latin typeface="Carlito"/>
                <a:cs typeface="Carlito"/>
              </a:rPr>
              <a:t>Three </a:t>
            </a:r>
            <a:r>
              <a:rPr sz="2800" spc="-15" dirty="0">
                <a:solidFill>
                  <a:srgbClr val="464546"/>
                </a:solidFill>
                <a:latin typeface="Carlito"/>
                <a:cs typeface="Carlito"/>
              </a:rPr>
              <a:t>Maven </a:t>
            </a:r>
            <a:r>
              <a:rPr sz="2800" spc="-10" dirty="0">
                <a:solidFill>
                  <a:srgbClr val="464546"/>
                </a:solidFill>
                <a:latin typeface="Carlito"/>
                <a:cs typeface="Carlito"/>
              </a:rPr>
              <a:t>Lifecycles </a:t>
            </a:r>
            <a:r>
              <a:rPr sz="2800" dirty="0">
                <a:solidFill>
                  <a:srgbClr val="464546"/>
                </a:solidFill>
                <a:latin typeface="Carlito"/>
                <a:cs typeface="Carlito"/>
              </a:rPr>
              <a:t>in</a:t>
            </a:r>
            <a:r>
              <a:rPr sz="2800" spc="-114" dirty="0">
                <a:solidFill>
                  <a:srgbClr val="464546"/>
                </a:solidFill>
                <a:latin typeface="Carlito"/>
                <a:cs typeface="Carlito"/>
              </a:rPr>
              <a:t> </a:t>
            </a:r>
            <a:r>
              <a:rPr sz="2800" spc="-10" dirty="0">
                <a:solidFill>
                  <a:srgbClr val="464546"/>
                </a:solidFill>
                <a:latin typeface="Carlito"/>
                <a:cs typeface="Carlito"/>
              </a:rPr>
              <a:t>existence:</a:t>
            </a:r>
            <a:endParaRPr sz="2800">
              <a:latin typeface="Carlito"/>
              <a:cs typeface="Carlito"/>
            </a:endParaRPr>
          </a:p>
          <a:p>
            <a:pPr marL="1328420" lvl="1" indent="-598170">
              <a:lnSpc>
                <a:spcPct val="100000"/>
              </a:lnSpc>
              <a:buFont typeface="Carlito"/>
              <a:buAutoNum type="arabicPeriod"/>
              <a:tabLst>
                <a:tab pos="1328420" algn="l"/>
                <a:tab pos="1329055" algn="l"/>
              </a:tabLst>
            </a:pPr>
            <a:r>
              <a:rPr sz="2800" b="1" spc="-5" dirty="0">
                <a:solidFill>
                  <a:srgbClr val="464546"/>
                </a:solidFill>
                <a:latin typeface="Carlito"/>
                <a:cs typeface="Carlito"/>
              </a:rPr>
              <a:t>Default/Build </a:t>
            </a:r>
            <a:r>
              <a:rPr sz="2800" b="1" spc="-20" dirty="0">
                <a:solidFill>
                  <a:srgbClr val="464546"/>
                </a:solidFill>
                <a:latin typeface="Carlito"/>
                <a:cs typeface="Carlito"/>
              </a:rPr>
              <a:t>Maven</a:t>
            </a:r>
            <a:r>
              <a:rPr sz="2800" b="1" spc="-75" dirty="0">
                <a:solidFill>
                  <a:srgbClr val="464546"/>
                </a:solidFill>
                <a:latin typeface="Carlito"/>
                <a:cs typeface="Carlito"/>
              </a:rPr>
              <a:t> </a:t>
            </a:r>
            <a:r>
              <a:rPr sz="2800" spc="-15" dirty="0">
                <a:solidFill>
                  <a:srgbClr val="464546"/>
                </a:solidFill>
                <a:latin typeface="Carlito"/>
                <a:cs typeface="Carlito"/>
              </a:rPr>
              <a:t>Lifecycle</a:t>
            </a:r>
            <a:endParaRPr sz="2800">
              <a:latin typeface="Carlito"/>
              <a:cs typeface="Carlito"/>
            </a:endParaRPr>
          </a:p>
          <a:p>
            <a:pPr marL="1328420" lvl="1" indent="-598170">
              <a:lnSpc>
                <a:spcPct val="100000"/>
              </a:lnSpc>
              <a:spcBef>
                <a:spcPts val="5"/>
              </a:spcBef>
              <a:buFont typeface="Carlito"/>
              <a:buAutoNum type="arabicPeriod"/>
              <a:tabLst>
                <a:tab pos="1328420" algn="l"/>
                <a:tab pos="1329055" algn="l"/>
              </a:tabLst>
            </a:pPr>
            <a:r>
              <a:rPr sz="2800" b="1" dirty="0">
                <a:solidFill>
                  <a:srgbClr val="464546"/>
                </a:solidFill>
                <a:latin typeface="Carlito"/>
                <a:cs typeface="Carlito"/>
              </a:rPr>
              <a:t>Clean </a:t>
            </a:r>
            <a:r>
              <a:rPr sz="2800" spc="-15" dirty="0">
                <a:solidFill>
                  <a:srgbClr val="464546"/>
                </a:solidFill>
                <a:latin typeface="Carlito"/>
                <a:cs typeface="Carlito"/>
              </a:rPr>
              <a:t>Maven</a:t>
            </a:r>
            <a:r>
              <a:rPr sz="2800" spc="-55" dirty="0">
                <a:solidFill>
                  <a:srgbClr val="464546"/>
                </a:solidFill>
                <a:latin typeface="Carlito"/>
                <a:cs typeface="Carlito"/>
              </a:rPr>
              <a:t> </a:t>
            </a:r>
            <a:r>
              <a:rPr sz="2800" spc="-15" dirty="0">
                <a:solidFill>
                  <a:srgbClr val="464546"/>
                </a:solidFill>
                <a:latin typeface="Carlito"/>
                <a:cs typeface="Carlito"/>
              </a:rPr>
              <a:t>Lifecycle</a:t>
            </a:r>
            <a:endParaRPr sz="2800">
              <a:latin typeface="Carlito"/>
              <a:cs typeface="Carlito"/>
            </a:endParaRPr>
          </a:p>
          <a:p>
            <a:pPr marL="1328420" lvl="1" indent="-598170">
              <a:lnSpc>
                <a:spcPct val="100000"/>
              </a:lnSpc>
              <a:buFont typeface="Carlito"/>
              <a:buAutoNum type="arabicPeriod"/>
              <a:tabLst>
                <a:tab pos="1328420" algn="l"/>
                <a:tab pos="1329055" algn="l"/>
              </a:tabLst>
            </a:pPr>
            <a:r>
              <a:rPr sz="2800" b="1" spc="-5" dirty="0">
                <a:solidFill>
                  <a:srgbClr val="464546"/>
                </a:solidFill>
                <a:latin typeface="Carlito"/>
                <a:cs typeface="Carlito"/>
              </a:rPr>
              <a:t>Site </a:t>
            </a:r>
            <a:r>
              <a:rPr sz="2800" spc="-10" dirty="0">
                <a:solidFill>
                  <a:srgbClr val="464546"/>
                </a:solidFill>
                <a:latin typeface="Carlito"/>
                <a:cs typeface="Carlito"/>
              </a:rPr>
              <a:t>Maven</a:t>
            </a:r>
            <a:r>
              <a:rPr sz="2800" spc="-70" dirty="0">
                <a:solidFill>
                  <a:srgbClr val="464546"/>
                </a:solidFill>
                <a:latin typeface="Carlito"/>
                <a:cs typeface="Carlito"/>
              </a:rPr>
              <a:t> </a:t>
            </a:r>
            <a:r>
              <a:rPr sz="2800" spc="-15" dirty="0">
                <a:solidFill>
                  <a:srgbClr val="464546"/>
                </a:solidFill>
                <a:latin typeface="Carlito"/>
                <a:cs typeface="Carlito"/>
              </a:rPr>
              <a:t>Lifecycle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" dirty="0"/>
              <a:pPr marL="38100">
                <a:lnSpc>
                  <a:spcPct val="100000"/>
                </a:lnSpc>
                <a:spcBef>
                  <a:spcPts val="45"/>
                </a:spcBef>
              </a:pPr>
              <a:t>29</a:t>
            </a:fld>
            <a:endParaRPr spc="-5"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20" dirty="0"/>
              <a:t>C</a:t>
            </a:r>
            <a:r>
              <a:rPr spc="25" dirty="0"/>
              <a:t>O</a:t>
            </a:r>
            <a:r>
              <a:rPr spc="20" dirty="0"/>
              <a:t>NFI</a:t>
            </a:r>
            <a:r>
              <a:rPr spc="15" dirty="0"/>
              <a:t>D</a:t>
            </a:r>
            <a:r>
              <a:rPr spc="10" dirty="0"/>
              <a:t>E</a:t>
            </a:r>
            <a:r>
              <a:rPr spc="20" dirty="0"/>
              <a:t>N</a:t>
            </a:r>
            <a:r>
              <a:rPr spc="35" dirty="0"/>
              <a:t>T</a:t>
            </a:r>
            <a:r>
              <a:rPr spc="-5" dirty="0"/>
              <a:t>I</a:t>
            </a:r>
            <a:r>
              <a:rPr spc="5" dirty="0"/>
              <a:t>A</a:t>
            </a:r>
            <a:r>
              <a:rPr dirty="0"/>
              <a:t>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809625"/>
            <a:chOff x="0" y="0"/>
            <a:chExt cx="9144000" cy="809625"/>
          </a:xfrm>
        </p:grpSpPr>
        <p:sp>
          <p:nvSpPr>
            <p:cNvPr id="3" name="object 3"/>
            <p:cNvSpPr/>
            <p:nvPr/>
          </p:nvSpPr>
          <p:spPr>
            <a:xfrm>
              <a:off x="21335" y="0"/>
              <a:ext cx="8694166" cy="80911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701040"/>
            </a:xfrm>
            <a:custGeom>
              <a:avLst/>
              <a:gdLst/>
              <a:ahLst/>
              <a:cxnLst/>
              <a:rect l="l" t="t" r="r" b="b"/>
              <a:pathLst>
                <a:path w="9144000" h="701040">
                  <a:moveTo>
                    <a:pt x="9144000" y="0"/>
                  </a:moveTo>
                  <a:lnTo>
                    <a:pt x="0" y="0"/>
                  </a:lnTo>
                  <a:lnTo>
                    <a:pt x="0" y="701039"/>
                  </a:lnTo>
                  <a:lnTo>
                    <a:pt x="9144000" y="70103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61620" y="87833"/>
            <a:ext cx="8229600" cy="43942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700" spc="5" dirty="0">
                <a:latin typeface="Arial Black"/>
                <a:cs typeface="Arial Black"/>
              </a:rPr>
              <a:t>Understanding </a:t>
            </a:r>
            <a:r>
              <a:rPr sz="2700" dirty="0">
                <a:latin typeface="Arial Black"/>
                <a:cs typeface="Arial Black"/>
              </a:rPr>
              <a:t>the </a:t>
            </a:r>
            <a:r>
              <a:rPr sz="2700" spc="10" dirty="0">
                <a:latin typeface="Arial Black"/>
                <a:cs typeface="Arial Black"/>
              </a:rPr>
              <a:t>problems </a:t>
            </a:r>
            <a:r>
              <a:rPr sz="2700" spc="5" dirty="0">
                <a:latin typeface="Arial Black"/>
                <a:cs typeface="Arial Black"/>
              </a:rPr>
              <a:t>without</a:t>
            </a:r>
            <a:r>
              <a:rPr sz="2700" spc="-180" dirty="0">
                <a:latin typeface="Arial Black"/>
                <a:cs typeface="Arial Black"/>
              </a:rPr>
              <a:t> </a:t>
            </a:r>
            <a:r>
              <a:rPr sz="2700" spc="-15" dirty="0">
                <a:latin typeface="Arial Black"/>
                <a:cs typeface="Arial Black"/>
              </a:rPr>
              <a:t>Maven</a:t>
            </a:r>
            <a:endParaRPr sz="2700">
              <a:latin typeface="Arial Black"/>
              <a:cs typeface="Arial Black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" dirty="0"/>
              <a:pPr marL="38100">
                <a:lnSpc>
                  <a:spcPct val="100000"/>
                </a:lnSpc>
                <a:spcBef>
                  <a:spcPts val="45"/>
                </a:spcBef>
              </a:pPr>
              <a:t>3</a:t>
            </a:fld>
            <a:endParaRPr spc="-5"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20" dirty="0"/>
              <a:t>C</a:t>
            </a:r>
            <a:r>
              <a:rPr spc="25" dirty="0"/>
              <a:t>O</a:t>
            </a:r>
            <a:r>
              <a:rPr spc="20" dirty="0"/>
              <a:t>NFI</a:t>
            </a:r>
            <a:r>
              <a:rPr spc="15" dirty="0"/>
              <a:t>D</a:t>
            </a:r>
            <a:r>
              <a:rPr spc="10" dirty="0"/>
              <a:t>E</a:t>
            </a:r>
            <a:r>
              <a:rPr spc="20" dirty="0"/>
              <a:t>N</a:t>
            </a:r>
            <a:r>
              <a:rPr spc="35" dirty="0"/>
              <a:t>T</a:t>
            </a:r>
            <a:r>
              <a:rPr spc="-5" dirty="0"/>
              <a:t>I</a:t>
            </a:r>
            <a:r>
              <a:rPr spc="5" dirty="0"/>
              <a:t>A</a:t>
            </a:r>
            <a:r>
              <a:rPr dirty="0"/>
              <a:t>L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94817" y="775537"/>
            <a:ext cx="8467725" cy="386969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10"/>
              </a:spcBef>
              <a:buFont typeface="Wingdings"/>
              <a:buChar char=""/>
              <a:tabLst>
                <a:tab pos="375920" algn="l"/>
              </a:tabLst>
            </a:pPr>
            <a:r>
              <a:rPr sz="2800" b="1" spc="5" dirty="0">
                <a:solidFill>
                  <a:srgbClr val="464546"/>
                </a:solidFill>
                <a:latin typeface="Carlito"/>
                <a:cs typeface="Carlito"/>
              </a:rPr>
              <a:t>Adding </a:t>
            </a:r>
            <a:r>
              <a:rPr sz="2800" b="1" spc="-5" dirty="0">
                <a:solidFill>
                  <a:srgbClr val="464546"/>
                </a:solidFill>
                <a:latin typeface="Carlito"/>
                <a:cs typeface="Carlito"/>
              </a:rPr>
              <a:t>set </a:t>
            </a:r>
            <a:r>
              <a:rPr sz="2800" b="1" dirty="0">
                <a:solidFill>
                  <a:srgbClr val="464546"/>
                </a:solidFill>
                <a:latin typeface="Carlito"/>
                <a:cs typeface="Carlito"/>
              </a:rPr>
              <a:t>of </a:t>
            </a:r>
            <a:r>
              <a:rPr sz="2800" b="1" spc="-10" dirty="0">
                <a:solidFill>
                  <a:srgbClr val="464546"/>
                </a:solidFill>
                <a:latin typeface="Carlito"/>
                <a:cs typeface="Carlito"/>
              </a:rPr>
              <a:t>jars </a:t>
            </a:r>
            <a:r>
              <a:rPr sz="2800" b="1" spc="5" dirty="0">
                <a:solidFill>
                  <a:srgbClr val="464546"/>
                </a:solidFill>
                <a:latin typeface="Carlito"/>
                <a:cs typeface="Carlito"/>
              </a:rPr>
              <a:t>in </a:t>
            </a:r>
            <a:r>
              <a:rPr sz="2800" b="1" dirty="0">
                <a:solidFill>
                  <a:srgbClr val="464546"/>
                </a:solidFill>
                <a:latin typeface="Carlito"/>
                <a:cs typeface="Carlito"/>
              </a:rPr>
              <a:t>each </a:t>
            </a:r>
            <a:r>
              <a:rPr sz="2800" b="1" spc="-5" dirty="0">
                <a:solidFill>
                  <a:srgbClr val="464546"/>
                </a:solidFill>
                <a:latin typeface="Carlito"/>
                <a:cs typeface="Carlito"/>
              </a:rPr>
              <a:t>project: </a:t>
            </a:r>
            <a:r>
              <a:rPr sz="2800" spc="-5" dirty="0">
                <a:solidFill>
                  <a:srgbClr val="464546"/>
                </a:solidFill>
                <a:latin typeface="Carlito"/>
                <a:cs typeface="Carlito"/>
              </a:rPr>
              <a:t>In </a:t>
            </a:r>
            <a:r>
              <a:rPr sz="2800" dirty="0">
                <a:solidFill>
                  <a:srgbClr val="464546"/>
                </a:solidFill>
                <a:latin typeface="Carlito"/>
                <a:cs typeface="Carlito"/>
              </a:rPr>
              <a:t>case </a:t>
            </a:r>
            <a:r>
              <a:rPr sz="2800" spc="5" dirty="0">
                <a:solidFill>
                  <a:srgbClr val="464546"/>
                </a:solidFill>
                <a:latin typeface="Carlito"/>
                <a:cs typeface="Carlito"/>
              </a:rPr>
              <a:t>of </a:t>
            </a:r>
            <a:r>
              <a:rPr sz="2800" b="1" spc="-5" dirty="0">
                <a:solidFill>
                  <a:srgbClr val="464546"/>
                </a:solidFill>
                <a:latin typeface="Carlito"/>
                <a:cs typeface="Carlito"/>
              </a:rPr>
              <a:t>struts,  </a:t>
            </a:r>
            <a:r>
              <a:rPr sz="2800" b="1" spc="5" dirty="0">
                <a:solidFill>
                  <a:srgbClr val="464546"/>
                </a:solidFill>
                <a:latin typeface="Carlito"/>
                <a:cs typeface="Carlito"/>
              </a:rPr>
              <a:t>spring, </a:t>
            </a:r>
            <a:r>
              <a:rPr sz="2800" b="1" spc="-10" dirty="0">
                <a:solidFill>
                  <a:srgbClr val="464546"/>
                </a:solidFill>
                <a:latin typeface="Carlito"/>
                <a:cs typeface="Carlito"/>
              </a:rPr>
              <a:t>hibernate </a:t>
            </a:r>
            <a:r>
              <a:rPr sz="2800" b="1" spc="-15" dirty="0">
                <a:solidFill>
                  <a:srgbClr val="464546"/>
                </a:solidFill>
                <a:latin typeface="Carlito"/>
                <a:cs typeface="Carlito"/>
              </a:rPr>
              <a:t>frameworks</a:t>
            </a:r>
            <a:r>
              <a:rPr sz="2800" spc="-15" dirty="0">
                <a:solidFill>
                  <a:srgbClr val="464546"/>
                </a:solidFill>
                <a:latin typeface="Carlito"/>
                <a:cs typeface="Carlito"/>
              </a:rPr>
              <a:t>, </a:t>
            </a:r>
            <a:r>
              <a:rPr sz="2800" spc="-20" dirty="0">
                <a:solidFill>
                  <a:srgbClr val="464546"/>
                </a:solidFill>
                <a:latin typeface="Carlito"/>
                <a:cs typeface="Carlito"/>
              </a:rPr>
              <a:t>we </a:t>
            </a:r>
            <a:r>
              <a:rPr sz="2800" spc="-5" dirty="0">
                <a:solidFill>
                  <a:srgbClr val="464546"/>
                </a:solidFill>
                <a:latin typeface="Carlito"/>
                <a:cs typeface="Carlito"/>
              </a:rPr>
              <a:t>need </a:t>
            </a:r>
            <a:r>
              <a:rPr sz="2800" spc="-15" dirty="0">
                <a:solidFill>
                  <a:srgbClr val="464546"/>
                </a:solidFill>
                <a:latin typeface="Carlito"/>
                <a:cs typeface="Carlito"/>
              </a:rPr>
              <a:t>to </a:t>
            </a:r>
            <a:r>
              <a:rPr sz="2800" b="1" spc="-5" dirty="0">
                <a:solidFill>
                  <a:srgbClr val="464546"/>
                </a:solidFill>
                <a:latin typeface="Carlito"/>
                <a:cs typeface="Carlito"/>
              </a:rPr>
              <a:t>add set </a:t>
            </a:r>
            <a:r>
              <a:rPr sz="2800" b="1" dirty="0">
                <a:solidFill>
                  <a:srgbClr val="464546"/>
                </a:solidFill>
                <a:latin typeface="Carlito"/>
                <a:cs typeface="Carlito"/>
              </a:rPr>
              <a:t>of </a:t>
            </a:r>
            <a:r>
              <a:rPr sz="2800" b="1" spc="-10" dirty="0">
                <a:solidFill>
                  <a:srgbClr val="464546"/>
                </a:solidFill>
                <a:latin typeface="Carlito"/>
                <a:cs typeface="Carlito"/>
              </a:rPr>
              <a:t>jar  </a:t>
            </a:r>
            <a:r>
              <a:rPr sz="2800" b="1" spc="-5" dirty="0">
                <a:solidFill>
                  <a:srgbClr val="464546"/>
                </a:solidFill>
                <a:latin typeface="Carlito"/>
                <a:cs typeface="Carlito"/>
              </a:rPr>
              <a:t>files </a:t>
            </a:r>
            <a:r>
              <a:rPr sz="2800" dirty="0">
                <a:solidFill>
                  <a:srgbClr val="464546"/>
                </a:solidFill>
                <a:latin typeface="Carlito"/>
                <a:cs typeface="Carlito"/>
              </a:rPr>
              <a:t>in each </a:t>
            </a:r>
            <a:r>
              <a:rPr sz="2800" spc="-10" dirty="0">
                <a:solidFill>
                  <a:srgbClr val="464546"/>
                </a:solidFill>
                <a:latin typeface="Carlito"/>
                <a:cs typeface="Carlito"/>
              </a:rPr>
              <a:t>project. It must </a:t>
            </a:r>
            <a:r>
              <a:rPr sz="2800" dirty="0">
                <a:solidFill>
                  <a:srgbClr val="464546"/>
                </a:solidFill>
                <a:latin typeface="Carlito"/>
                <a:cs typeface="Carlito"/>
              </a:rPr>
              <a:t>include all </a:t>
            </a:r>
            <a:r>
              <a:rPr sz="2800" spc="5" dirty="0">
                <a:solidFill>
                  <a:srgbClr val="464546"/>
                </a:solidFill>
                <a:latin typeface="Carlito"/>
                <a:cs typeface="Carlito"/>
              </a:rPr>
              <a:t>the </a:t>
            </a:r>
            <a:r>
              <a:rPr sz="2800" spc="-5" dirty="0">
                <a:solidFill>
                  <a:srgbClr val="464546"/>
                </a:solidFill>
                <a:latin typeface="Carlito"/>
                <a:cs typeface="Carlito"/>
              </a:rPr>
              <a:t>dependencies  </a:t>
            </a:r>
            <a:r>
              <a:rPr sz="2800" spc="5" dirty="0">
                <a:solidFill>
                  <a:srgbClr val="464546"/>
                </a:solidFill>
                <a:latin typeface="Carlito"/>
                <a:cs typeface="Carlito"/>
              </a:rPr>
              <a:t>of </a:t>
            </a:r>
            <a:r>
              <a:rPr sz="2800" spc="-15" dirty="0">
                <a:solidFill>
                  <a:srgbClr val="464546"/>
                </a:solidFill>
                <a:latin typeface="Carlito"/>
                <a:cs typeface="Carlito"/>
              </a:rPr>
              <a:t>jars</a:t>
            </a:r>
            <a:r>
              <a:rPr sz="2800" spc="-40" dirty="0">
                <a:solidFill>
                  <a:srgbClr val="464546"/>
                </a:solidFill>
                <a:latin typeface="Carlito"/>
                <a:cs typeface="Carlito"/>
              </a:rPr>
              <a:t> </a:t>
            </a:r>
            <a:r>
              <a:rPr sz="2800" spc="5" dirty="0">
                <a:solidFill>
                  <a:srgbClr val="464546"/>
                </a:solidFill>
                <a:latin typeface="Carlito"/>
                <a:cs typeface="Carlito"/>
              </a:rPr>
              <a:t>also.</a:t>
            </a:r>
            <a:endParaRPr sz="2800">
              <a:latin typeface="Carlito"/>
              <a:cs typeface="Carlito"/>
            </a:endParaRPr>
          </a:p>
          <a:p>
            <a:pPr marL="12700" marR="5080" algn="just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375920" algn="l"/>
              </a:tabLst>
            </a:pPr>
            <a:r>
              <a:rPr sz="2800" b="1" spc="-5" dirty="0">
                <a:solidFill>
                  <a:srgbClr val="464546"/>
                </a:solidFill>
                <a:latin typeface="Carlito"/>
                <a:cs typeface="Carlito"/>
              </a:rPr>
              <a:t>Creating </a:t>
            </a:r>
            <a:r>
              <a:rPr sz="2800" b="1" spc="5" dirty="0">
                <a:solidFill>
                  <a:srgbClr val="464546"/>
                </a:solidFill>
                <a:latin typeface="Carlito"/>
                <a:cs typeface="Carlito"/>
              </a:rPr>
              <a:t>the </a:t>
            </a:r>
            <a:r>
              <a:rPr sz="2800" b="1" spc="-10" dirty="0">
                <a:solidFill>
                  <a:srgbClr val="464546"/>
                </a:solidFill>
                <a:latin typeface="Carlito"/>
                <a:cs typeface="Carlito"/>
              </a:rPr>
              <a:t>right </a:t>
            </a:r>
            <a:r>
              <a:rPr sz="2800" b="1" spc="-5" dirty="0">
                <a:solidFill>
                  <a:srgbClr val="464546"/>
                </a:solidFill>
                <a:latin typeface="Carlito"/>
                <a:cs typeface="Carlito"/>
              </a:rPr>
              <a:t>project structure: </a:t>
            </a:r>
            <a:r>
              <a:rPr sz="2800" spc="-60" dirty="0">
                <a:solidFill>
                  <a:srgbClr val="464546"/>
                </a:solidFill>
                <a:latin typeface="Carlito"/>
                <a:cs typeface="Carlito"/>
              </a:rPr>
              <a:t>We </a:t>
            </a:r>
            <a:r>
              <a:rPr sz="2800" spc="-10" dirty="0">
                <a:solidFill>
                  <a:srgbClr val="464546"/>
                </a:solidFill>
                <a:latin typeface="Carlito"/>
                <a:cs typeface="Carlito"/>
              </a:rPr>
              <a:t>must </a:t>
            </a:r>
            <a:r>
              <a:rPr sz="2800" spc="-20" dirty="0">
                <a:solidFill>
                  <a:srgbClr val="464546"/>
                </a:solidFill>
                <a:latin typeface="Carlito"/>
                <a:cs typeface="Carlito"/>
              </a:rPr>
              <a:t>create  </a:t>
            </a:r>
            <a:r>
              <a:rPr sz="2800" spc="-5" dirty="0">
                <a:solidFill>
                  <a:srgbClr val="464546"/>
                </a:solidFill>
                <a:latin typeface="Carlito"/>
                <a:cs typeface="Carlito"/>
              </a:rPr>
              <a:t>the right </a:t>
            </a:r>
            <a:r>
              <a:rPr sz="2800" spc="-10" dirty="0">
                <a:solidFill>
                  <a:srgbClr val="464546"/>
                </a:solidFill>
                <a:latin typeface="Carlito"/>
                <a:cs typeface="Carlito"/>
              </a:rPr>
              <a:t>project structure </a:t>
            </a:r>
            <a:r>
              <a:rPr sz="2800" dirty="0">
                <a:solidFill>
                  <a:srgbClr val="464546"/>
                </a:solidFill>
                <a:latin typeface="Carlito"/>
                <a:cs typeface="Carlito"/>
              </a:rPr>
              <a:t>in </a:t>
            </a:r>
            <a:r>
              <a:rPr sz="2800" b="1" dirty="0">
                <a:solidFill>
                  <a:srgbClr val="464546"/>
                </a:solidFill>
                <a:latin typeface="Carlito"/>
                <a:cs typeface="Carlito"/>
              </a:rPr>
              <a:t>servlet, </a:t>
            </a:r>
            <a:r>
              <a:rPr sz="2800" b="1" spc="-5" dirty="0">
                <a:solidFill>
                  <a:srgbClr val="464546"/>
                </a:solidFill>
                <a:latin typeface="Carlito"/>
                <a:cs typeface="Carlito"/>
              </a:rPr>
              <a:t>struts </a:t>
            </a:r>
            <a:r>
              <a:rPr sz="2800" spc="-15" dirty="0">
                <a:solidFill>
                  <a:srgbClr val="464546"/>
                </a:solidFill>
                <a:latin typeface="Carlito"/>
                <a:cs typeface="Carlito"/>
              </a:rPr>
              <a:t>etc, </a:t>
            </a:r>
            <a:r>
              <a:rPr sz="2800" dirty="0">
                <a:solidFill>
                  <a:srgbClr val="464546"/>
                </a:solidFill>
                <a:latin typeface="Carlito"/>
                <a:cs typeface="Carlito"/>
              </a:rPr>
              <a:t>otherwise  it will </a:t>
            </a:r>
            <a:r>
              <a:rPr sz="2800" spc="-5" dirty="0">
                <a:solidFill>
                  <a:srgbClr val="464546"/>
                </a:solidFill>
                <a:latin typeface="Carlito"/>
                <a:cs typeface="Carlito"/>
              </a:rPr>
              <a:t>not be</a:t>
            </a:r>
            <a:r>
              <a:rPr sz="2800" spc="-40" dirty="0">
                <a:solidFill>
                  <a:srgbClr val="464546"/>
                </a:solidFill>
                <a:latin typeface="Carlito"/>
                <a:cs typeface="Carlito"/>
              </a:rPr>
              <a:t> </a:t>
            </a:r>
            <a:r>
              <a:rPr sz="2800" spc="-20" dirty="0">
                <a:solidFill>
                  <a:srgbClr val="464546"/>
                </a:solidFill>
                <a:latin typeface="Carlito"/>
                <a:cs typeface="Carlito"/>
              </a:rPr>
              <a:t>executed.</a:t>
            </a:r>
            <a:endParaRPr sz="2800">
              <a:latin typeface="Carlito"/>
              <a:cs typeface="Carlito"/>
            </a:endParaRPr>
          </a:p>
          <a:p>
            <a:pPr marL="12700" marR="11430" algn="just">
              <a:lnSpc>
                <a:spcPct val="100000"/>
              </a:lnSpc>
              <a:spcBef>
                <a:spcPts val="10"/>
              </a:spcBef>
              <a:buFont typeface="Wingdings"/>
              <a:buChar char=""/>
              <a:tabLst>
                <a:tab pos="375920" algn="l"/>
              </a:tabLst>
            </a:pPr>
            <a:r>
              <a:rPr sz="2800" b="1" dirty="0">
                <a:solidFill>
                  <a:srgbClr val="464546"/>
                </a:solidFill>
                <a:latin typeface="Carlito"/>
                <a:cs typeface="Carlito"/>
              </a:rPr>
              <a:t>Building </a:t>
            </a:r>
            <a:r>
              <a:rPr sz="2800" b="1" spc="5" dirty="0">
                <a:solidFill>
                  <a:srgbClr val="464546"/>
                </a:solidFill>
                <a:latin typeface="Carlito"/>
                <a:cs typeface="Carlito"/>
              </a:rPr>
              <a:t>and </a:t>
            </a:r>
            <a:r>
              <a:rPr sz="2800" b="1" spc="-10" dirty="0">
                <a:solidFill>
                  <a:srgbClr val="464546"/>
                </a:solidFill>
                <a:latin typeface="Carlito"/>
                <a:cs typeface="Carlito"/>
              </a:rPr>
              <a:t>Deploying </a:t>
            </a:r>
            <a:r>
              <a:rPr sz="2800" b="1" spc="5" dirty="0">
                <a:solidFill>
                  <a:srgbClr val="464546"/>
                </a:solidFill>
                <a:latin typeface="Carlito"/>
                <a:cs typeface="Carlito"/>
              </a:rPr>
              <a:t>the </a:t>
            </a:r>
            <a:r>
              <a:rPr sz="2800" b="1" dirty="0">
                <a:solidFill>
                  <a:srgbClr val="464546"/>
                </a:solidFill>
                <a:latin typeface="Carlito"/>
                <a:cs typeface="Carlito"/>
              </a:rPr>
              <a:t>project: </a:t>
            </a:r>
            <a:r>
              <a:rPr sz="2800" spc="-45" dirty="0">
                <a:solidFill>
                  <a:srgbClr val="464546"/>
                </a:solidFill>
                <a:latin typeface="Carlito"/>
                <a:cs typeface="Carlito"/>
              </a:rPr>
              <a:t>We </a:t>
            </a:r>
            <a:r>
              <a:rPr sz="2800" spc="-5" dirty="0">
                <a:solidFill>
                  <a:srgbClr val="464546"/>
                </a:solidFill>
                <a:latin typeface="Carlito"/>
                <a:cs typeface="Carlito"/>
              </a:rPr>
              <a:t>must </a:t>
            </a:r>
            <a:r>
              <a:rPr sz="2800" spc="-20" dirty="0">
                <a:solidFill>
                  <a:srgbClr val="464546"/>
                </a:solidFill>
                <a:latin typeface="Carlito"/>
                <a:cs typeface="Carlito"/>
              </a:rPr>
              <a:t>have </a:t>
            </a:r>
            <a:r>
              <a:rPr sz="2800" spc="-30" dirty="0">
                <a:solidFill>
                  <a:srgbClr val="464546"/>
                </a:solidFill>
                <a:latin typeface="Carlito"/>
                <a:cs typeface="Carlito"/>
              </a:rPr>
              <a:t>to  </a:t>
            </a:r>
            <a:r>
              <a:rPr sz="2800" spc="-5" dirty="0">
                <a:solidFill>
                  <a:srgbClr val="464546"/>
                </a:solidFill>
                <a:latin typeface="Carlito"/>
                <a:cs typeface="Carlito"/>
              </a:rPr>
              <a:t>build </a:t>
            </a:r>
            <a:r>
              <a:rPr sz="2800" dirty="0">
                <a:solidFill>
                  <a:srgbClr val="464546"/>
                </a:solidFill>
                <a:latin typeface="Carlito"/>
                <a:cs typeface="Carlito"/>
              </a:rPr>
              <a:t>and </a:t>
            </a:r>
            <a:r>
              <a:rPr sz="2800" spc="-5" dirty="0">
                <a:solidFill>
                  <a:srgbClr val="464546"/>
                </a:solidFill>
                <a:latin typeface="Carlito"/>
                <a:cs typeface="Carlito"/>
              </a:rPr>
              <a:t>deploy the </a:t>
            </a:r>
            <a:r>
              <a:rPr sz="2800" spc="-10" dirty="0">
                <a:solidFill>
                  <a:srgbClr val="464546"/>
                </a:solidFill>
                <a:latin typeface="Carlito"/>
                <a:cs typeface="Carlito"/>
              </a:rPr>
              <a:t>project </a:t>
            </a:r>
            <a:r>
              <a:rPr sz="2800" dirty="0">
                <a:solidFill>
                  <a:srgbClr val="464546"/>
                </a:solidFill>
                <a:latin typeface="Carlito"/>
                <a:cs typeface="Carlito"/>
              </a:rPr>
              <a:t>so </a:t>
            </a:r>
            <a:r>
              <a:rPr sz="2800" spc="-10" dirty="0">
                <a:solidFill>
                  <a:srgbClr val="464546"/>
                </a:solidFill>
                <a:latin typeface="Carlito"/>
                <a:cs typeface="Carlito"/>
              </a:rPr>
              <a:t>that </a:t>
            </a:r>
            <a:r>
              <a:rPr sz="2800" dirty="0">
                <a:solidFill>
                  <a:srgbClr val="464546"/>
                </a:solidFill>
                <a:latin typeface="Carlito"/>
                <a:cs typeface="Carlito"/>
              </a:rPr>
              <a:t>it </a:t>
            </a:r>
            <a:r>
              <a:rPr sz="2800" spc="-20" dirty="0">
                <a:solidFill>
                  <a:srgbClr val="464546"/>
                </a:solidFill>
                <a:latin typeface="Carlito"/>
                <a:cs typeface="Carlito"/>
              </a:rPr>
              <a:t>may</a:t>
            </a:r>
            <a:r>
              <a:rPr sz="2800" spc="10" dirty="0">
                <a:solidFill>
                  <a:srgbClr val="464546"/>
                </a:solidFill>
                <a:latin typeface="Carlito"/>
                <a:cs typeface="Carlito"/>
              </a:rPr>
              <a:t> </a:t>
            </a:r>
            <a:r>
              <a:rPr sz="2800" dirty="0">
                <a:solidFill>
                  <a:srgbClr val="464546"/>
                </a:solidFill>
                <a:latin typeface="Carlito"/>
                <a:cs typeface="Carlito"/>
              </a:rPr>
              <a:t>work.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842644"/>
            <a:chOff x="0" y="0"/>
            <a:chExt cx="9144000" cy="842644"/>
          </a:xfrm>
        </p:grpSpPr>
        <p:sp>
          <p:nvSpPr>
            <p:cNvPr id="3" name="object 3"/>
            <p:cNvSpPr/>
            <p:nvPr/>
          </p:nvSpPr>
          <p:spPr>
            <a:xfrm>
              <a:off x="15240" y="9080"/>
              <a:ext cx="6194933" cy="83343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701040"/>
            </a:xfrm>
            <a:custGeom>
              <a:avLst/>
              <a:gdLst/>
              <a:ahLst/>
              <a:cxnLst/>
              <a:rect l="l" t="t" r="r" b="b"/>
              <a:pathLst>
                <a:path w="9144000" h="701040">
                  <a:moveTo>
                    <a:pt x="9144000" y="0"/>
                  </a:moveTo>
                  <a:lnTo>
                    <a:pt x="0" y="0"/>
                  </a:lnTo>
                  <a:lnTo>
                    <a:pt x="0" y="701039"/>
                  </a:lnTo>
                  <a:lnTo>
                    <a:pt x="9144000" y="70103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61620" y="99136"/>
            <a:ext cx="5714365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25" dirty="0">
                <a:latin typeface="Arial Black"/>
                <a:cs typeface="Arial Black"/>
              </a:rPr>
              <a:t>Maven </a:t>
            </a:r>
            <a:r>
              <a:rPr spc="-20" dirty="0">
                <a:latin typeface="Arial Black"/>
                <a:cs typeface="Arial Black"/>
              </a:rPr>
              <a:t>Lifecycles </a:t>
            </a:r>
            <a:r>
              <a:rPr spc="5" dirty="0">
                <a:latin typeface="Arial Black"/>
                <a:cs typeface="Arial Black"/>
              </a:rPr>
              <a:t>and</a:t>
            </a:r>
            <a:r>
              <a:rPr spc="-105" dirty="0">
                <a:latin typeface="Arial Black"/>
                <a:cs typeface="Arial Black"/>
              </a:rPr>
              <a:t> </a:t>
            </a:r>
            <a:r>
              <a:rPr dirty="0">
                <a:latin typeface="Arial Black"/>
                <a:cs typeface="Arial Black"/>
              </a:rPr>
              <a:t>Phases</a:t>
            </a:r>
          </a:p>
        </p:txBody>
      </p:sp>
      <p:sp>
        <p:nvSpPr>
          <p:cNvPr id="6" name="object 6"/>
          <p:cNvSpPr/>
          <p:nvPr/>
        </p:nvSpPr>
        <p:spPr>
          <a:xfrm>
            <a:off x="335279" y="908303"/>
            <a:ext cx="8513064" cy="3657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" dirty="0"/>
              <a:pPr marL="38100">
                <a:lnSpc>
                  <a:spcPct val="100000"/>
                </a:lnSpc>
                <a:spcBef>
                  <a:spcPts val="45"/>
                </a:spcBef>
              </a:pPr>
              <a:t>30</a:t>
            </a:fld>
            <a:endParaRPr spc="-5"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20" dirty="0"/>
              <a:t>C</a:t>
            </a:r>
            <a:r>
              <a:rPr spc="25" dirty="0"/>
              <a:t>O</a:t>
            </a:r>
            <a:r>
              <a:rPr spc="20" dirty="0"/>
              <a:t>NFI</a:t>
            </a:r>
            <a:r>
              <a:rPr spc="15" dirty="0"/>
              <a:t>D</a:t>
            </a:r>
            <a:r>
              <a:rPr spc="10" dirty="0"/>
              <a:t>E</a:t>
            </a:r>
            <a:r>
              <a:rPr spc="20" dirty="0"/>
              <a:t>N</a:t>
            </a:r>
            <a:r>
              <a:rPr spc="35" dirty="0"/>
              <a:t>T</a:t>
            </a:r>
            <a:r>
              <a:rPr spc="-5" dirty="0"/>
              <a:t>I</a:t>
            </a:r>
            <a:r>
              <a:rPr spc="5" dirty="0"/>
              <a:t>A</a:t>
            </a:r>
            <a:r>
              <a:rPr dirty="0"/>
              <a:t>L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842644"/>
            <a:chOff x="0" y="0"/>
            <a:chExt cx="9144000" cy="842644"/>
          </a:xfrm>
        </p:grpSpPr>
        <p:sp>
          <p:nvSpPr>
            <p:cNvPr id="3" name="object 3"/>
            <p:cNvSpPr/>
            <p:nvPr/>
          </p:nvSpPr>
          <p:spPr>
            <a:xfrm>
              <a:off x="15240" y="9080"/>
              <a:ext cx="5978398" cy="83343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701040"/>
            </a:xfrm>
            <a:custGeom>
              <a:avLst/>
              <a:gdLst/>
              <a:ahLst/>
              <a:cxnLst/>
              <a:rect l="l" t="t" r="r" b="b"/>
              <a:pathLst>
                <a:path w="9144000" h="701040">
                  <a:moveTo>
                    <a:pt x="9144000" y="0"/>
                  </a:moveTo>
                  <a:lnTo>
                    <a:pt x="0" y="0"/>
                  </a:lnTo>
                  <a:lnTo>
                    <a:pt x="0" y="701039"/>
                  </a:lnTo>
                  <a:lnTo>
                    <a:pt x="9144000" y="70103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261620" y="0"/>
            <a:ext cx="8673465" cy="4794250"/>
          </a:xfrm>
          <a:prstGeom prst="rect">
            <a:avLst/>
          </a:prstGeom>
        </p:spPr>
        <p:txBody>
          <a:bodyPr vert="horz" wrap="square" lIns="0" tIns="261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60"/>
              </a:spcBef>
            </a:pPr>
            <a:r>
              <a:rPr sz="2800" spc="-25" dirty="0">
                <a:solidFill>
                  <a:srgbClr val="464546"/>
                </a:solidFill>
                <a:latin typeface="Arial Black"/>
                <a:cs typeface="Arial Black"/>
              </a:rPr>
              <a:t>Maven </a:t>
            </a:r>
            <a:r>
              <a:rPr sz="2800" spc="-20" dirty="0">
                <a:solidFill>
                  <a:srgbClr val="464546"/>
                </a:solidFill>
                <a:latin typeface="Arial Black"/>
                <a:cs typeface="Arial Black"/>
              </a:rPr>
              <a:t>Lifecycle </a:t>
            </a:r>
            <a:r>
              <a:rPr sz="2800" spc="5" dirty="0">
                <a:solidFill>
                  <a:srgbClr val="464546"/>
                </a:solidFill>
                <a:latin typeface="Arial Black"/>
                <a:cs typeface="Arial Black"/>
              </a:rPr>
              <a:t>and</a:t>
            </a:r>
            <a:r>
              <a:rPr sz="2800" spc="-65" dirty="0">
                <a:solidFill>
                  <a:srgbClr val="464546"/>
                </a:solidFill>
                <a:latin typeface="Arial Black"/>
                <a:cs typeface="Arial Black"/>
              </a:rPr>
              <a:t> </a:t>
            </a:r>
            <a:r>
              <a:rPr sz="2800" dirty="0">
                <a:solidFill>
                  <a:srgbClr val="464546"/>
                </a:solidFill>
                <a:latin typeface="Arial Black"/>
                <a:cs typeface="Arial Black"/>
              </a:rPr>
              <a:t>Phases</a:t>
            </a:r>
            <a:endParaRPr sz="2800">
              <a:latin typeface="Arial Black"/>
              <a:cs typeface="Arial Black"/>
            </a:endParaRPr>
          </a:p>
          <a:p>
            <a:pPr marL="44450" marR="5080">
              <a:lnSpc>
                <a:spcPct val="100000"/>
              </a:lnSpc>
              <a:spcBef>
                <a:spcPts val="1970"/>
              </a:spcBef>
              <a:buSzPct val="96428"/>
              <a:buFont typeface="Wingdings"/>
              <a:buChar char=""/>
              <a:tabLst>
                <a:tab pos="399415" algn="l"/>
                <a:tab pos="1105535" algn="l"/>
                <a:tab pos="3194685" algn="l"/>
                <a:tab pos="4356100" algn="l"/>
                <a:tab pos="5682615" algn="l"/>
                <a:tab pos="6987540" algn="l"/>
                <a:tab pos="7456805" algn="l"/>
                <a:tab pos="7807325" algn="l"/>
              </a:tabLst>
            </a:pPr>
            <a:r>
              <a:rPr sz="2800" dirty="0">
                <a:solidFill>
                  <a:srgbClr val="464546"/>
                </a:solidFill>
                <a:latin typeface="Carlito"/>
                <a:cs typeface="Carlito"/>
              </a:rPr>
              <a:t>T</a:t>
            </a:r>
            <a:r>
              <a:rPr sz="2800" spc="-10" dirty="0">
                <a:solidFill>
                  <a:srgbClr val="464546"/>
                </a:solidFill>
                <a:latin typeface="Carlito"/>
                <a:cs typeface="Carlito"/>
              </a:rPr>
              <a:t>h</a:t>
            </a:r>
            <a:r>
              <a:rPr sz="2800" spc="5" dirty="0">
                <a:solidFill>
                  <a:srgbClr val="464546"/>
                </a:solidFill>
                <a:latin typeface="Carlito"/>
                <a:cs typeface="Carlito"/>
              </a:rPr>
              <a:t>e</a:t>
            </a:r>
            <a:r>
              <a:rPr sz="2800" dirty="0">
                <a:solidFill>
                  <a:srgbClr val="464546"/>
                </a:solidFill>
                <a:latin typeface="Carlito"/>
                <a:cs typeface="Carlito"/>
              </a:rPr>
              <a:t>	</a:t>
            </a:r>
            <a:r>
              <a:rPr sz="2800" spc="10" dirty="0">
                <a:solidFill>
                  <a:srgbClr val="464546"/>
                </a:solidFill>
                <a:latin typeface="Carlito"/>
                <a:cs typeface="Carlito"/>
              </a:rPr>
              <a:t>B</a:t>
            </a:r>
            <a:r>
              <a:rPr sz="2800" spc="-5" dirty="0">
                <a:solidFill>
                  <a:srgbClr val="464546"/>
                </a:solidFill>
                <a:latin typeface="Carlito"/>
                <a:cs typeface="Carlito"/>
              </a:rPr>
              <a:t>u</a:t>
            </a:r>
            <a:r>
              <a:rPr sz="2800" dirty="0">
                <a:solidFill>
                  <a:srgbClr val="464546"/>
                </a:solidFill>
                <a:latin typeface="Carlito"/>
                <a:cs typeface="Carlito"/>
              </a:rPr>
              <a:t>ild/D</a:t>
            </a:r>
            <a:r>
              <a:rPr sz="2800" spc="-50" dirty="0">
                <a:solidFill>
                  <a:srgbClr val="464546"/>
                </a:solidFill>
                <a:latin typeface="Carlito"/>
                <a:cs typeface="Carlito"/>
              </a:rPr>
              <a:t>e</a:t>
            </a:r>
            <a:r>
              <a:rPr sz="2800" spc="-40" dirty="0">
                <a:solidFill>
                  <a:srgbClr val="464546"/>
                </a:solidFill>
                <a:latin typeface="Carlito"/>
                <a:cs typeface="Carlito"/>
              </a:rPr>
              <a:t>f</a:t>
            </a:r>
            <a:r>
              <a:rPr sz="2800" spc="5" dirty="0">
                <a:solidFill>
                  <a:srgbClr val="464546"/>
                </a:solidFill>
                <a:latin typeface="Carlito"/>
                <a:cs typeface="Carlito"/>
              </a:rPr>
              <a:t>a</a:t>
            </a:r>
            <a:r>
              <a:rPr sz="2800" spc="-5" dirty="0">
                <a:solidFill>
                  <a:srgbClr val="464546"/>
                </a:solidFill>
                <a:latin typeface="Carlito"/>
                <a:cs typeface="Carlito"/>
              </a:rPr>
              <a:t>u</a:t>
            </a:r>
            <a:r>
              <a:rPr sz="2800" dirty="0">
                <a:solidFill>
                  <a:srgbClr val="464546"/>
                </a:solidFill>
                <a:latin typeface="Carlito"/>
                <a:cs typeface="Carlito"/>
              </a:rPr>
              <a:t>lt	</a:t>
            </a:r>
            <a:r>
              <a:rPr sz="2800" spc="5" dirty="0">
                <a:solidFill>
                  <a:srgbClr val="464546"/>
                </a:solidFill>
                <a:latin typeface="Carlito"/>
                <a:cs typeface="Carlito"/>
              </a:rPr>
              <a:t>M</a:t>
            </a:r>
            <a:r>
              <a:rPr sz="2800" spc="-50" dirty="0">
                <a:solidFill>
                  <a:srgbClr val="464546"/>
                </a:solidFill>
                <a:latin typeface="Carlito"/>
                <a:cs typeface="Carlito"/>
              </a:rPr>
              <a:t>a</a:t>
            </a:r>
            <a:r>
              <a:rPr sz="2800" spc="-25" dirty="0">
                <a:solidFill>
                  <a:srgbClr val="464546"/>
                </a:solidFill>
                <a:latin typeface="Carlito"/>
                <a:cs typeface="Carlito"/>
              </a:rPr>
              <a:t>v</a:t>
            </a:r>
            <a:r>
              <a:rPr sz="2800" spc="5" dirty="0">
                <a:solidFill>
                  <a:srgbClr val="464546"/>
                </a:solidFill>
                <a:latin typeface="Carlito"/>
                <a:cs typeface="Carlito"/>
              </a:rPr>
              <a:t>en</a:t>
            </a:r>
            <a:r>
              <a:rPr sz="2800" dirty="0">
                <a:solidFill>
                  <a:srgbClr val="464546"/>
                </a:solidFill>
                <a:latin typeface="Carlito"/>
                <a:cs typeface="Carlito"/>
              </a:rPr>
              <a:t>	l</a:t>
            </a:r>
            <a:r>
              <a:rPr sz="2800" spc="-20" dirty="0">
                <a:solidFill>
                  <a:srgbClr val="464546"/>
                </a:solidFill>
                <a:latin typeface="Carlito"/>
                <a:cs typeface="Carlito"/>
              </a:rPr>
              <a:t>i</a:t>
            </a:r>
            <a:r>
              <a:rPr sz="2800" spc="-70" dirty="0">
                <a:solidFill>
                  <a:srgbClr val="464546"/>
                </a:solidFill>
                <a:latin typeface="Carlito"/>
                <a:cs typeface="Carlito"/>
              </a:rPr>
              <a:t>f</a:t>
            </a:r>
            <a:r>
              <a:rPr sz="2800" spc="5" dirty="0">
                <a:solidFill>
                  <a:srgbClr val="464546"/>
                </a:solidFill>
                <a:latin typeface="Carlito"/>
                <a:cs typeface="Carlito"/>
              </a:rPr>
              <a:t>e</a:t>
            </a:r>
            <a:r>
              <a:rPr sz="2800" spc="-20" dirty="0">
                <a:solidFill>
                  <a:srgbClr val="464546"/>
                </a:solidFill>
                <a:latin typeface="Carlito"/>
                <a:cs typeface="Carlito"/>
              </a:rPr>
              <a:t>c</a:t>
            </a:r>
            <a:r>
              <a:rPr sz="2800" spc="-25" dirty="0">
                <a:solidFill>
                  <a:srgbClr val="464546"/>
                </a:solidFill>
                <a:latin typeface="Carlito"/>
                <a:cs typeface="Carlito"/>
              </a:rPr>
              <a:t>y</a:t>
            </a:r>
            <a:r>
              <a:rPr sz="2800" spc="-15" dirty="0">
                <a:solidFill>
                  <a:srgbClr val="464546"/>
                </a:solidFill>
                <a:latin typeface="Carlito"/>
                <a:cs typeface="Carlito"/>
              </a:rPr>
              <a:t>c</a:t>
            </a:r>
            <a:r>
              <a:rPr sz="2800" dirty="0">
                <a:solidFill>
                  <a:srgbClr val="464546"/>
                </a:solidFill>
                <a:latin typeface="Carlito"/>
                <a:cs typeface="Carlito"/>
              </a:rPr>
              <a:t>le	</a:t>
            </a:r>
            <a:r>
              <a:rPr sz="2800" spc="-40" dirty="0">
                <a:solidFill>
                  <a:srgbClr val="464546"/>
                </a:solidFill>
                <a:latin typeface="Carlito"/>
                <a:cs typeface="Carlito"/>
              </a:rPr>
              <a:t>c</a:t>
            </a:r>
            <a:r>
              <a:rPr sz="2800" dirty="0">
                <a:solidFill>
                  <a:srgbClr val="464546"/>
                </a:solidFill>
                <a:latin typeface="Carlito"/>
                <a:cs typeface="Carlito"/>
              </a:rPr>
              <a:t>o</a:t>
            </a:r>
            <a:r>
              <a:rPr sz="2800" spc="-25" dirty="0">
                <a:solidFill>
                  <a:srgbClr val="464546"/>
                </a:solidFill>
                <a:latin typeface="Carlito"/>
                <a:cs typeface="Carlito"/>
              </a:rPr>
              <a:t>n</a:t>
            </a:r>
            <a:r>
              <a:rPr sz="2800" spc="-5" dirty="0">
                <a:solidFill>
                  <a:srgbClr val="464546"/>
                </a:solidFill>
                <a:latin typeface="Carlito"/>
                <a:cs typeface="Carlito"/>
              </a:rPr>
              <a:t>si</a:t>
            </a:r>
            <a:r>
              <a:rPr sz="2800" spc="-15" dirty="0">
                <a:solidFill>
                  <a:srgbClr val="464546"/>
                </a:solidFill>
                <a:latin typeface="Carlito"/>
                <a:cs typeface="Carlito"/>
              </a:rPr>
              <a:t>s</a:t>
            </a:r>
            <a:r>
              <a:rPr sz="2800" dirty="0">
                <a:solidFill>
                  <a:srgbClr val="464546"/>
                </a:solidFill>
                <a:latin typeface="Carlito"/>
                <a:cs typeface="Carlito"/>
              </a:rPr>
              <a:t>ts	</a:t>
            </a:r>
            <a:r>
              <a:rPr sz="2800" spc="10" dirty="0">
                <a:solidFill>
                  <a:srgbClr val="464546"/>
                </a:solidFill>
                <a:latin typeface="Carlito"/>
                <a:cs typeface="Carlito"/>
              </a:rPr>
              <a:t>o</a:t>
            </a:r>
            <a:r>
              <a:rPr sz="2800" dirty="0">
                <a:solidFill>
                  <a:srgbClr val="464546"/>
                </a:solidFill>
                <a:latin typeface="Carlito"/>
                <a:cs typeface="Carlito"/>
              </a:rPr>
              <a:t>f	</a:t>
            </a:r>
            <a:r>
              <a:rPr sz="2800" spc="5" dirty="0">
                <a:solidFill>
                  <a:srgbClr val="464546"/>
                </a:solidFill>
                <a:latin typeface="Carlito"/>
                <a:cs typeface="Carlito"/>
              </a:rPr>
              <a:t>7</a:t>
            </a:r>
            <a:r>
              <a:rPr sz="2800" dirty="0">
                <a:solidFill>
                  <a:srgbClr val="464546"/>
                </a:solidFill>
                <a:latin typeface="Carlito"/>
                <a:cs typeface="Carlito"/>
              </a:rPr>
              <a:t>	</a:t>
            </a:r>
            <a:r>
              <a:rPr sz="2800" spc="-10" dirty="0">
                <a:solidFill>
                  <a:srgbClr val="464546"/>
                </a:solidFill>
                <a:latin typeface="Carlito"/>
                <a:cs typeface="Carlito"/>
              </a:rPr>
              <a:t>m</a:t>
            </a:r>
            <a:r>
              <a:rPr sz="2800" dirty="0">
                <a:solidFill>
                  <a:srgbClr val="464546"/>
                </a:solidFill>
                <a:latin typeface="Carlito"/>
                <a:cs typeface="Carlito"/>
              </a:rPr>
              <a:t>ajor  </a:t>
            </a:r>
            <a:r>
              <a:rPr sz="2800" spc="-5" dirty="0">
                <a:solidFill>
                  <a:srgbClr val="464546"/>
                </a:solidFill>
                <a:latin typeface="Carlito"/>
                <a:cs typeface="Carlito"/>
              </a:rPr>
              <a:t>phases </a:t>
            </a:r>
            <a:r>
              <a:rPr sz="2800" dirty="0">
                <a:solidFill>
                  <a:srgbClr val="464546"/>
                </a:solidFill>
                <a:latin typeface="Carlito"/>
                <a:cs typeface="Carlito"/>
              </a:rPr>
              <a:t>as </a:t>
            </a:r>
            <a:r>
              <a:rPr sz="2800" spc="-5" dirty="0">
                <a:solidFill>
                  <a:srgbClr val="464546"/>
                </a:solidFill>
                <a:latin typeface="Carlito"/>
                <a:cs typeface="Carlito"/>
              </a:rPr>
              <a:t>listed</a:t>
            </a:r>
            <a:r>
              <a:rPr sz="2800" spc="-30" dirty="0">
                <a:solidFill>
                  <a:srgbClr val="464546"/>
                </a:solidFill>
                <a:latin typeface="Carlito"/>
                <a:cs typeface="Carlito"/>
              </a:rPr>
              <a:t> </a:t>
            </a:r>
            <a:r>
              <a:rPr sz="2800" dirty="0">
                <a:solidFill>
                  <a:srgbClr val="464546"/>
                </a:solidFill>
                <a:latin typeface="Carlito"/>
                <a:cs typeface="Carlito"/>
              </a:rPr>
              <a:t>below:</a:t>
            </a:r>
            <a:endParaRPr sz="2800">
              <a:latin typeface="Carlito"/>
              <a:cs typeface="Carlito"/>
            </a:endParaRPr>
          </a:p>
          <a:p>
            <a:pPr marL="1328420" lvl="1" indent="-59817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1328420" algn="l"/>
                <a:tab pos="1329055" algn="l"/>
              </a:tabLst>
            </a:pPr>
            <a:r>
              <a:rPr sz="2800" spc="-15" dirty="0">
                <a:solidFill>
                  <a:srgbClr val="464546"/>
                </a:solidFill>
                <a:latin typeface="Carlito"/>
                <a:cs typeface="Carlito"/>
              </a:rPr>
              <a:t>validate</a:t>
            </a:r>
            <a:endParaRPr sz="2800">
              <a:latin typeface="Carlito"/>
              <a:cs typeface="Carlito"/>
            </a:endParaRPr>
          </a:p>
          <a:p>
            <a:pPr marL="1328420" lvl="1" indent="-598170">
              <a:lnSpc>
                <a:spcPct val="100000"/>
              </a:lnSpc>
              <a:buAutoNum type="arabicPeriod"/>
              <a:tabLst>
                <a:tab pos="1328420" algn="l"/>
                <a:tab pos="1329055" algn="l"/>
              </a:tabLst>
            </a:pPr>
            <a:r>
              <a:rPr sz="2800" spc="-10" dirty="0">
                <a:solidFill>
                  <a:srgbClr val="464546"/>
                </a:solidFill>
                <a:latin typeface="Carlito"/>
                <a:cs typeface="Carlito"/>
              </a:rPr>
              <a:t>compile</a:t>
            </a:r>
            <a:endParaRPr sz="2800">
              <a:latin typeface="Carlito"/>
              <a:cs typeface="Carlito"/>
            </a:endParaRPr>
          </a:p>
          <a:p>
            <a:pPr marL="1328420" lvl="1" indent="-598170">
              <a:lnSpc>
                <a:spcPct val="100000"/>
              </a:lnSpc>
              <a:buAutoNum type="arabicPeriod"/>
              <a:tabLst>
                <a:tab pos="1328420" algn="l"/>
                <a:tab pos="1329055" algn="l"/>
              </a:tabLst>
            </a:pPr>
            <a:r>
              <a:rPr sz="2800" spc="-10" dirty="0">
                <a:solidFill>
                  <a:srgbClr val="464546"/>
                </a:solidFill>
                <a:latin typeface="Carlito"/>
                <a:cs typeface="Carlito"/>
              </a:rPr>
              <a:t>test</a:t>
            </a:r>
            <a:endParaRPr sz="2800">
              <a:latin typeface="Carlito"/>
              <a:cs typeface="Carlito"/>
            </a:endParaRPr>
          </a:p>
          <a:p>
            <a:pPr marL="1328420" lvl="1" indent="-598170">
              <a:lnSpc>
                <a:spcPct val="100000"/>
              </a:lnSpc>
              <a:buAutoNum type="arabicPeriod"/>
              <a:tabLst>
                <a:tab pos="1328420" algn="l"/>
                <a:tab pos="1329055" algn="l"/>
              </a:tabLst>
            </a:pPr>
            <a:r>
              <a:rPr sz="2800" spc="-15" dirty="0">
                <a:solidFill>
                  <a:srgbClr val="464546"/>
                </a:solidFill>
                <a:latin typeface="Carlito"/>
                <a:cs typeface="Carlito"/>
              </a:rPr>
              <a:t>package</a:t>
            </a:r>
            <a:endParaRPr sz="2800">
              <a:latin typeface="Carlito"/>
              <a:cs typeface="Carlito"/>
            </a:endParaRPr>
          </a:p>
          <a:p>
            <a:pPr marL="1328420" lvl="1" indent="-59817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1328420" algn="l"/>
                <a:tab pos="1329055" algn="l"/>
              </a:tabLst>
            </a:pPr>
            <a:r>
              <a:rPr sz="2800" dirty="0">
                <a:solidFill>
                  <a:srgbClr val="464546"/>
                </a:solidFill>
                <a:latin typeface="Carlito"/>
                <a:cs typeface="Carlito"/>
              </a:rPr>
              <a:t>verify</a:t>
            </a:r>
            <a:endParaRPr sz="2800">
              <a:latin typeface="Carlito"/>
              <a:cs typeface="Carlito"/>
            </a:endParaRPr>
          </a:p>
          <a:p>
            <a:pPr marL="1328420" lvl="1" indent="-59817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1328420" algn="l"/>
                <a:tab pos="1329055" algn="l"/>
              </a:tabLst>
            </a:pPr>
            <a:r>
              <a:rPr sz="2800" spc="-10" dirty="0">
                <a:solidFill>
                  <a:srgbClr val="464546"/>
                </a:solidFill>
                <a:latin typeface="Carlito"/>
                <a:cs typeface="Carlito"/>
              </a:rPr>
              <a:t>install</a:t>
            </a:r>
            <a:endParaRPr sz="2800">
              <a:latin typeface="Carlito"/>
              <a:cs typeface="Carlito"/>
            </a:endParaRPr>
          </a:p>
          <a:p>
            <a:pPr marL="1328420" lvl="1" indent="-598170">
              <a:lnSpc>
                <a:spcPct val="100000"/>
              </a:lnSpc>
              <a:buAutoNum type="arabicPeriod"/>
              <a:tabLst>
                <a:tab pos="1328420" algn="l"/>
                <a:tab pos="1329055" algn="l"/>
              </a:tabLst>
            </a:pPr>
            <a:r>
              <a:rPr sz="2800" spc="-5" dirty="0">
                <a:solidFill>
                  <a:srgbClr val="464546"/>
                </a:solidFill>
                <a:latin typeface="Carlito"/>
                <a:cs typeface="Carlito"/>
              </a:rPr>
              <a:t>deploy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" dirty="0"/>
              <a:pPr marL="38100">
                <a:lnSpc>
                  <a:spcPct val="100000"/>
                </a:lnSpc>
                <a:spcBef>
                  <a:spcPts val="45"/>
                </a:spcBef>
              </a:pPr>
              <a:t>31</a:t>
            </a:fld>
            <a:endParaRPr spc="-5"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20" dirty="0"/>
              <a:t>C</a:t>
            </a:r>
            <a:r>
              <a:rPr spc="25" dirty="0"/>
              <a:t>O</a:t>
            </a:r>
            <a:r>
              <a:rPr spc="20" dirty="0"/>
              <a:t>NFI</a:t>
            </a:r>
            <a:r>
              <a:rPr spc="15" dirty="0"/>
              <a:t>D</a:t>
            </a:r>
            <a:r>
              <a:rPr spc="10" dirty="0"/>
              <a:t>E</a:t>
            </a:r>
            <a:r>
              <a:rPr spc="20" dirty="0"/>
              <a:t>N</a:t>
            </a:r>
            <a:r>
              <a:rPr spc="35" dirty="0"/>
              <a:t>T</a:t>
            </a:r>
            <a:r>
              <a:rPr spc="-5" dirty="0"/>
              <a:t>I</a:t>
            </a:r>
            <a:r>
              <a:rPr spc="5" dirty="0"/>
              <a:t>A</a:t>
            </a:r>
            <a:r>
              <a:rPr dirty="0"/>
              <a:t>L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842644"/>
            <a:chOff x="0" y="0"/>
            <a:chExt cx="9144000" cy="842644"/>
          </a:xfrm>
        </p:grpSpPr>
        <p:sp>
          <p:nvSpPr>
            <p:cNvPr id="3" name="object 3"/>
            <p:cNvSpPr/>
            <p:nvPr/>
          </p:nvSpPr>
          <p:spPr>
            <a:xfrm>
              <a:off x="15240" y="9080"/>
              <a:ext cx="5978398" cy="83343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701040"/>
            </a:xfrm>
            <a:custGeom>
              <a:avLst/>
              <a:gdLst/>
              <a:ahLst/>
              <a:cxnLst/>
              <a:rect l="l" t="t" r="r" b="b"/>
              <a:pathLst>
                <a:path w="9144000" h="701040">
                  <a:moveTo>
                    <a:pt x="9144000" y="0"/>
                  </a:moveTo>
                  <a:lnTo>
                    <a:pt x="0" y="0"/>
                  </a:lnTo>
                  <a:lnTo>
                    <a:pt x="0" y="701039"/>
                  </a:lnTo>
                  <a:lnTo>
                    <a:pt x="9144000" y="70103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61620" y="99136"/>
            <a:ext cx="5497830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25" dirty="0">
                <a:latin typeface="Arial Black"/>
                <a:cs typeface="Arial Black"/>
              </a:rPr>
              <a:t>Maven </a:t>
            </a:r>
            <a:r>
              <a:rPr spc="-20" dirty="0">
                <a:latin typeface="Arial Black"/>
                <a:cs typeface="Arial Black"/>
              </a:rPr>
              <a:t>Lifecycle </a:t>
            </a:r>
            <a:r>
              <a:rPr spc="5" dirty="0">
                <a:latin typeface="Arial Black"/>
                <a:cs typeface="Arial Black"/>
              </a:rPr>
              <a:t>and</a:t>
            </a:r>
            <a:r>
              <a:rPr spc="-120" dirty="0">
                <a:latin typeface="Arial Black"/>
                <a:cs typeface="Arial Black"/>
              </a:rPr>
              <a:t> </a:t>
            </a:r>
            <a:r>
              <a:rPr dirty="0">
                <a:latin typeface="Arial Black"/>
                <a:cs typeface="Arial Black"/>
              </a:rPr>
              <a:t>Phases</a:t>
            </a:r>
          </a:p>
        </p:txBody>
      </p:sp>
      <p:sp>
        <p:nvSpPr>
          <p:cNvPr id="6" name="object 6"/>
          <p:cNvSpPr/>
          <p:nvPr/>
        </p:nvSpPr>
        <p:spPr>
          <a:xfrm>
            <a:off x="295656" y="910702"/>
            <a:ext cx="8631936" cy="37381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" dirty="0"/>
              <a:pPr marL="38100">
                <a:lnSpc>
                  <a:spcPct val="100000"/>
                </a:lnSpc>
                <a:spcBef>
                  <a:spcPts val="45"/>
                </a:spcBef>
              </a:pPr>
              <a:t>32</a:t>
            </a:fld>
            <a:endParaRPr spc="-5"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20" dirty="0"/>
              <a:t>C</a:t>
            </a:r>
            <a:r>
              <a:rPr spc="25" dirty="0"/>
              <a:t>O</a:t>
            </a:r>
            <a:r>
              <a:rPr spc="20" dirty="0"/>
              <a:t>NFI</a:t>
            </a:r>
            <a:r>
              <a:rPr spc="15" dirty="0"/>
              <a:t>D</a:t>
            </a:r>
            <a:r>
              <a:rPr spc="10" dirty="0"/>
              <a:t>E</a:t>
            </a:r>
            <a:r>
              <a:rPr spc="20" dirty="0"/>
              <a:t>N</a:t>
            </a:r>
            <a:r>
              <a:rPr spc="35" dirty="0"/>
              <a:t>T</a:t>
            </a:r>
            <a:r>
              <a:rPr spc="-5" dirty="0"/>
              <a:t>I</a:t>
            </a:r>
            <a:r>
              <a:rPr spc="5" dirty="0"/>
              <a:t>A</a:t>
            </a:r>
            <a:r>
              <a:rPr dirty="0"/>
              <a:t>L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842644"/>
            <a:chOff x="0" y="0"/>
            <a:chExt cx="9144000" cy="842644"/>
          </a:xfrm>
        </p:grpSpPr>
        <p:sp>
          <p:nvSpPr>
            <p:cNvPr id="3" name="object 3"/>
            <p:cNvSpPr/>
            <p:nvPr/>
          </p:nvSpPr>
          <p:spPr>
            <a:xfrm>
              <a:off x="15240" y="9080"/>
              <a:ext cx="5475478" cy="83343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701040"/>
            </a:xfrm>
            <a:custGeom>
              <a:avLst/>
              <a:gdLst/>
              <a:ahLst/>
              <a:cxnLst/>
              <a:rect l="l" t="t" r="r" b="b"/>
              <a:pathLst>
                <a:path w="9144000" h="701040">
                  <a:moveTo>
                    <a:pt x="9144000" y="0"/>
                  </a:moveTo>
                  <a:lnTo>
                    <a:pt x="0" y="0"/>
                  </a:lnTo>
                  <a:lnTo>
                    <a:pt x="0" y="701039"/>
                  </a:lnTo>
                  <a:lnTo>
                    <a:pt x="9144000" y="70103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261620" y="0"/>
            <a:ext cx="8674735" cy="3536866"/>
          </a:xfrm>
          <a:prstGeom prst="rect">
            <a:avLst/>
          </a:prstGeom>
        </p:spPr>
        <p:txBody>
          <a:bodyPr vert="horz" wrap="square" lIns="0" tIns="26162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2060"/>
              </a:spcBef>
            </a:pPr>
            <a:r>
              <a:rPr sz="2800" spc="-25" dirty="0">
                <a:solidFill>
                  <a:srgbClr val="464546"/>
                </a:solidFill>
                <a:latin typeface="Arial Black"/>
                <a:cs typeface="Arial Black"/>
              </a:rPr>
              <a:t>Maven </a:t>
            </a:r>
            <a:r>
              <a:rPr sz="2800" dirty="0">
                <a:solidFill>
                  <a:srgbClr val="464546"/>
                </a:solidFill>
                <a:latin typeface="Arial Black"/>
                <a:cs typeface="Arial Black"/>
              </a:rPr>
              <a:t>Plug-ins </a:t>
            </a:r>
            <a:r>
              <a:rPr sz="2800" spc="5" dirty="0">
                <a:solidFill>
                  <a:srgbClr val="464546"/>
                </a:solidFill>
                <a:latin typeface="Arial Black"/>
                <a:cs typeface="Arial Black"/>
              </a:rPr>
              <a:t>and</a:t>
            </a:r>
            <a:r>
              <a:rPr sz="2800" spc="-50" dirty="0">
                <a:solidFill>
                  <a:srgbClr val="464546"/>
                </a:solidFill>
                <a:latin typeface="Arial Black"/>
                <a:cs typeface="Arial Black"/>
              </a:rPr>
              <a:t> </a:t>
            </a:r>
            <a:r>
              <a:rPr sz="2800" dirty="0">
                <a:solidFill>
                  <a:srgbClr val="464546"/>
                </a:solidFill>
                <a:latin typeface="Arial Black"/>
                <a:cs typeface="Arial Black"/>
              </a:rPr>
              <a:t>Goals</a:t>
            </a:r>
            <a:endParaRPr sz="2800">
              <a:latin typeface="Arial Black"/>
              <a:cs typeface="Arial Black"/>
            </a:endParaRPr>
          </a:p>
          <a:p>
            <a:pPr marL="398780" indent="-354965" algn="just">
              <a:lnSpc>
                <a:spcPct val="100000"/>
              </a:lnSpc>
              <a:spcBef>
                <a:spcPts val="1970"/>
              </a:spcBef>
              <a:buSzPct val="96428"/>
              <a:buFont typeface="Wingdings"/>
              <a:buChar char=""/>
              <a:tabLst>
                <a:tab pos="399415" algn="l"/>
              </a:tabLst>
            </a:pPr>
            <a:r>
              <a:rPr sz="2800" spc="-15" dirty="0">
                <a:solidFill>
                  <a:srgbClr val="464546"/>
                </a:solidFill>
                <a:latin typeface="Carlito"/>
                <a:cs typeface="Carlito"/>
              </a:rPr>
              <a:t>Maven </a:t>
            </a:r>
            <a:r>
              <a:rPr sz="2800" dirty="0">
                <a:solidFill>
                  <a:srgbClr val="464546"/>
                </a:solidFill>
                <a:latin typeface="Carlito"/>
                <a:cs typeface="Carlito"/>
              </a:rPr>
              <a:t>is </a:t>
            </a:r>
            <a:r>
              <a:rPr sz="2800" spc="5" dirty="0">
                <a:solidFill>
                  <a:srgbClr val="464546"/>
                </a:solidFill>
                <a:latin typeface="Carlito"/>
                <a:cs typeface="Carlito"/>
              </a:rPr>
              <a:t>a </a:t>
            </a:r>
            <a:r>
              <a:rPr sz="2800" spc="-10" dirty="0">
                <a:solidFill>
                  <a:srgbClr val="464546"/>
                </a:solidFill>
                <a:latin typeface="Carlito"/>
                <a:cs typeface="Carlito"/>
              </a:rPr>
              <a:t>plug-in-execution-based </a:t>
            </a:r>
            <a:r>
              <a:rPr sz="2800" spc="-5" dirty="0">
                <a:solidFill>
                  <a:srgbClr val="464546"/>
                </a:solidFill>
                <a:latin typeface="Carlito"/>
                <a:cs typeface="Carlito"/>
              </a:rPr>
              <a:t>build</a:t>
            </a:r>
            <a:r>
              <a:rPr sz="2800" spc="-15" dirty="0">
                <a:solidFill>
                  <a:srgbClr val="464546"/>
                </a:solidFill>
                <a:latin typeface="Carlito"/>
                <a:cs typeface="Carlito"/>
              </a:rPr>
              <a:t> </a:t>
            </a:r>
            <a:r>
              <a:rPr sz="2800" spc="-5" dirty="0">
                <a:solidFill>
                  <a:srgbClr val="464546"/>
                </a:solidFill>
                <a:latin typeface="Carlito"/>
                <a:cs typeface="Carlito"/>
              </a:rPr>
              <a:t>tool.</a:t>
            </a:r>
            <a:endParaRPr sz="2800">
              <a:latin typeface="Carlito"/>
              <a:cs typeface="Carlito"/>
            </a:endParaRPr>
          </a:p>
          <a:p>
            <a:pPr marL="407670" indent="-363855" algn="just">
              <a:lnSpc>
                <a:spcPct val="100000"/>
              </a:lnSpc>
              <a:buFont typeface="Wingdings"/>
              <a:buChar char=""/>
              <a:tabLst>
                <a:tab pos="408305" algn="l"/>
              </a:tabLst>
            </a:pPr>
            <a:r>
              <a:rPr sz="2800" dirty="0">
                <a:solidFill>
                  <a:srgbClr val="464546"/>
                </a:solidFill>
                <a:latin typeface="Carlito"/>
                <a:cs typeface="Carlito"/>
              </a:rPr>
              <a:t>These</a:t>
            </a:r>
            <a:r>
              <a:rPr sz="2800" spc="260" dirty="0">
                <a:solidFill>
                  <a:srgbClr val="464546"/>
                </a:solidFill>
                <a:latin typeface="Carlito"/>
                <a:cs typeface="Carlito"/>
              </a:rPr>
              <a:t> </a:t>
            </a:r>
            <a:r>
              <a:rPr sz="2800" dirty="0">
                <a:solidFill>
                  <a:srgbClr val="464546"/>
                </a:solidFill>
                <a:latin typeface="Carlito"/>
                <a:cs typeface="Carlito"/>
              </a:rPr>
              <a:t>plug-ins</a:t>
            </a:r>
            <a:r>
              <a:rPr sz="2800" spc="265" dirty="0">
                <a:solidFill>
                  <a:srgbClr val="464546"/>
                </a:solidFill>
                <a:latin typeface="Carlito"/>
                <a:cs typeface="Carlito"/>
              </a:rPr>
              <a:t> </a:t>
            </a:r>
            <a:r>
              <a:rPr sz="2800" spc="-15" dirty="0">
                <a:solidFill>
                  <a:srgbClr val="464546"/>
                </a:solidFill>
                <a:latin typeface="Carlito"/>
                <a:cs typeface="Carlito"/>
              </a:rPr>
              <a:t>play</a:t>
            </a:r>
            <a:r>
              <a:rPr sz="2800" spc="275" dirty="0">
                <a:solidFill>
                  <a:srgbClr val="464546"/>
                </a:solidFill>
                <a:latin typeface="Carlito"/>
                <a:cs typeface="Carlito"/>
              </a:rPr>
              <a:t> </a:t>
            </a:r>
            <a:r>
              <a:rPr sz="2800" dirty="0">
                <a:solidFill>
                  <a:srgbClr val="464546"/>
                </a:solidFill>
                <a:latin typeface="Carlito"/>
                <a:cs typeface="Carlito"/>
              </a:rPr>
              <a:t>major</a:t>
            </a:r>
            <a:r>
              <a:rPr sz="2800" spc="285" dirty="0">
                <a:solidFill>
                  <a:srgbClr val="464546"/>
                </a:solidFill>
                <a:latin typeface="Carlito"/>
                <a:cs typeface="Carlito"/>
              </a:rPr>
              <a:t> </a:t>
            </a:r>
            <a:r>
              <a:rPr sz="2800" spc="-10" dirty="0">
                <a:solidFill>
                  <a:srgbClr val="464546"/>
                </a:solidFill>
                <a:latin typeface="Carlito"/>
                <a:cs typeface="Carlito"/>
              </a:rPr>
              <a:t>roles</a:t>
            </a:r>
            <a:r>
              <a:rPr sz="2800" spc="254" dirty="0">
                <a:solidFill>
                  <a:srgbClr val="464546"/>
                </a:solidFill>
                <a:latin typeface="Carlito"/>
                <a:cs typeface="Carlito"/>
              </a:rPr>
              <a:t> </a:t>
            </a:r>
            <a:r>
              <a:rPr sz="2800" dirty="0">
                <a:solidFill>
                  <a:srgbClr val="464546"/>
                </a:solidFill>
                <a:latin typeface="Carlito"/>
                <a:cs typeface="Carlito"/>
              </a:rPr>
              <a:t>in</a:t>
            </a:r>
            <a:r>
              <a:rPr sz="2800" spc="260" dirty="0">
                <a:solidFill>
                  <a:srgbClr val="464546"/>
                </a:solidFill>
                <a:latin typeface="Carlito"/>
                <a:cs typeface="Carlito"/>
              </a:rPr>
              <a:t> </a:t>
            </a:r>
            <a:r>
              <a:rPr sz="2800" spc="-15" dirty="0">
                <a:solidFill>
                  <a:srgbClr val="464546"/>
                </a:solidFill>
                <a:latin typeface="Carlito"/>
                <a:cs typeface="Carlito"/>
              </a:rPr>
              <a:t>executing</a:t>
            </a:r>
            <a:r>
              <a:rPr sz="2800" spc="254" dirty="0">
                <a:solidFill>
                  <a:srgbClr val="464546"/>
                </a:solidFill>
                <a:latin typeface="Carlito"/>
                <a:cs typeface="Carlito"/>
              </a:rPr>
              <a:t> </a:t>
            </a:r>
            <a:r>
              <a:rPr sz="2800" spc="-5">
                <a:solidFill>
                  <a:srgbClr val="464546"/>
                </a:solidFill>
                <a:latin typeface="Carlito"/>
                <a:cs typeface="Carlito"/>
              </a:rPr>
              <a:t>the</a:t>
            </a:r>
            <a:r>
              <a:rPr sz="2800" spc="265">
                <a:solidFill>
                  <a:srgbClr val="464546"/>
                </a:solidFill>
                <a:latin typeface="Carlito"/>
                <a:cs typeface="Carlito"/>
              </a:rPr>
              <a:t> </a:t>
            </a:r>
            <a:r>
              <a:rPr sz="2800" spc="-5" smtClean="0">
                <a:solidFill>
                  <a:srgbClr val="464546"/>
                </a:solidFill>
                <a:latin typeface="Carlito"/>
                <a:cs typeface="Carlito"/>
              </a:rPr>
              <a:t>various</a:t>
            </a:r>
            <a:r>
              <a:rPr lang="en-US" sz="2800" spc="-5" dirty="0" smtClean="0">
                <a:solidFill>
                  <a:srgbClr val="464546"/>
                </a:solidFill>
                <a:latin typeface="Carlito"/>
                <a:cs typeface="Carlito"/>
              </a:rPr>
              <a:t> </a:t>
            </a:r>
            <a:r>
              <a:rPr sz="2800" b="1" spc="-5" smtClean="0">
                <a:solidFill>
                  <a:srgbClr val="464546"/>
                </a:solidFill>
                <a:latin typeface="Carlito"/>
                <a:cs typeface="Carlito"/>
              </a:rPr>
              <a:t>goals </a:t>
            </a:r>
            <a:r>
              <a:rPr sz="2800" spc="5" dirty="0">
                <a:solidFill>
                  <a:srgbClr val="464546"/>
                </a:solidFill>
                <a:latin typeface="Carlito"/>
                <a:cs typeface="Carlito"/>
              </a:rPr>
              <a:t>of</a:t>
            </a:r>
            <a:r>
              <a:rPr sz="2800" spc="-50" dirty="0">
                <a:solidFill>
                  <a:srgbClr val="464546"/>
                </a:solidFill>
                <a:latin typeface="Carlito"/>
                <a:cs typeface="Carlito"/>
              </a:rPr>
              <a:t> </a:t>
            </a:r>
            <a:r>
              <a:rPr sz="2800" spc="-10" dirty="0">
                <a:solidFill>
                  <a:srgbClr val="464546"/>
                </a:solidFill>
                <a:latin typeface="Carlito"/>
                <a:cs typeface="Carlito"/>
              </a:rPr>
              <a:t>projects.</a:t>
            </a:r>
            <a:endParaRPr sz="2800">
              <a:latin typeface="Carlito"/>
              <a:cs typeface="Carlito"/>
            </a:endParaRPr>
          </a:p>
          <a:p>
            <a:pPr marL="44450" marR="5080" algn="just">
              <a:lnSpc>
                <a:spcPct val="100000"/>
              </a:lnSpc>
              <a:buFont typeface="Wingdings"/>
              <a:buChar char=""/>
              <a:tabLst>
                <a:tab pos="408305" algn="l"/>
              </a:tabLst>
            </a:pPr>
            <a:r>
              <a:rPr sz="2800" dirty="0">
                <a:solidFill>
                  <a:srgbClr val="464546"/>
                </a:solidFill>
                <a:latin typeface="Carlito"/>
                <a:cs typeface="Carlito"/>
              </a:rPr>
              <a:t>All </a:t>
            </a:r>
            <a:r>
              <a:rPr sz="2800" spc="-5" dirty="0">
                <a:solidFill>
                  <a:srgbClr val="464546"/>
                </a:solidFill>
                <a:latin typeface="Carlito"/>
                <a:cs typeface="Carlito"/>
              </a:rPr>
              <a:t>the </a:t>
            </a:r>
            <a:r>
              <a:rPr sz="2800" spc="-10" dirty="0">
                <a:solidFill>
                  <a:srgbClr val="464546"/>
                </a:solidFill>
                <a:latin typeface="Carlito"/>
                <a:cs typeface="Carlito"/>
              </a:rPr>
              <a:t>required </a:t>
            </a:r>
            <a:r>
              <a:rPr sz="2800" dirty="0">
                <a:solidFill>
                  <a:srgbClr val="464546"/>
                </a:solidFill>
                <a:latin typeface="Carlito"/>
                <a:cs typeface="Carlito"/>
              </a:rPr>
              <a:t>plug-ins needed </a:t>
            </a:r>
            <a:r>
              <a:rPr sz="2800" spc="-15" dirty="0">
                <a:solidFill>
                  <a:srgbClr val="464546"/>
                </a:solidFill>
                <a:latin typeface="Carlito"/>
                <a:cs typeface="Carlito"/>
              </a:rPr>
              <a:t>for</a:t>
            </a:r>
            <a:r>
              <a:rPr sz="2800" spc="600" dirty="0">
                <a:solidFill>
                  <a:srgbClr val="464546"/>
                </a:solidFill>
                <a:latin typeface="Carlito"/>
                <a:cs typeface="Carlito"/>
              </a:rPr>
              <a:t> </a:t>
            </a:r>
            <a:r>
              <a:rPr sz="2800" spc="-5" dirty="0">
                <a:solidFill>
                  <a:srgbClr val="464546"/>
                </a:solidFill>
                <a:latin typeface="Carlito"/>
                <a:cs typeface="Carlito"/>
              </a:rPr>
              <a:t>the </a:t>
            </a:r>
            <a:r>
              <a:rPr sz="2800" dirty="0">
                <a:solidFill>
                  <a:srgbClr val="464546"/>
                </a:solidFill>
                <a:latin typeface="Carlito"/>
                <a:cs typeface="Carlito"/>
              </a:rPr>
              <a:t>basic </a:t>
            </a:r>
            <a:r>
              <a:rPr sz="2800" spc="-5" dirty="0">
                <a:solidFill>
                  <a:srgbClr val="464546"/>
                </a:solidFill>
                <a:latin typeface="Carlito"/>
                <a:cs typeface="Carlito"/>
              </a:rPr>
              <a:t>build  </a:t>
            </a:r>
            <a:r>
              <a:rPr sz="2800" spc="-10" dirty="0">
                <a:solidFill>
                  <a:srgbClr val="464546"/>
                </a:solidFill>
                <a:latin typeface="Carlito"/>
                <a:cs typeface="Carlito"/>
              </a:rPr>
              <a:t>process </a:t>
            </a:r>
            <a:r>
              <a:rPr sz="2800" spc="-15" dirty="0">
                <a:solidFill>
                  <a:srgbClr val="464546"/>
                </a:solidFill>
                <a:latin typeface="Carlito"/>
                <a:cs typeface="Carlito"/>
              </a:rPr>
              <a:t>are  </a:t>
            </a:r>
            <a:r>
              <a:rPr sz="2800" spc="-5" dirty="0">
                <a:solidFill>
                  <a:srgbClr val="464546"/>
                </a:solidFill>
                <a:latin typeface="Carlito"/>
                <a:cs typeface="Carlito"/>
              </a:rPr>
              <a:t>already associated </a:t>
            </a:r>
            <a:r>
              <a:rPr sz="2800" dirty="0">
                <a:solidFill>
                  <a:srgbClr val="464546"/>
                </a:solidFill>
                <a:latin typeface="Carlito"/>
                <a:cs typeface="Carlito"/>
              </a:rPr>
              <a:t>with the </a:t>
            </a:r>
            <a:r>
              <a:rPr sz="2800" spc="-5" dirty="0">
                <a:solidFill>
                  <a:srgbClr val="464546"/>
                </a:solidFill>
                <a:latin typeface="Carlito"/>
                <a:cs typeface="Carlito"/>
              </a:rPr>
              <a:t>build </a:t>
            </a:r>
            <a:r>
              <a:rPr sz="2800" spc="-15" dirty="0">
                <a:solidFill>
                  <a:srgbClr val="464546"/>
                </a:solidFill>
                <a:latin typeface="Carlito"/>
                <a:cs typeface="Carlito"/>
              </a:rPr>
              <a:t>life-cycle  </a:t>
            </a:r>
            <a:r>
              <a:rPr sz="2800" dirty="0">
                <a:solidFill>
                  <a:srgbClr val="464546"/>
                </a:solidFill>
                <a:latin typeface="Carlito"/>
                <a:cs typeface="Carlito"/>
              </a:rPr>
              <a:t>phases.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" dirty="0"/>
              <a:pPr marL="38100">
                <a:lnSpc>
                  <a:spcPct val="100000"/>
                </a:lnSpc>
                <a:spcBef>
                  <a:spcPts val="45"/>
                </a:spcBef>
              </a:pPr>
              <a:t>33</a:t>
            </a:fld>
            <a:endParaRPr spc="-5"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20" dirty="0"/>
              <a:t>C</a:t>
            </a:r>
            <a:r>
              <a:rPr spc="25" dirty="0"/>
              <a:t>O</a:t>
            </a:r>
            <a:r>
              <a:rPr spc="20" dirty="0"/>
              <a:t>NFI</a:t>
            </a:r>
            <a:r>
              <a:rPr spc="15" dirty="0"/>
              <a:t>D</a:t>
            </a:r>
            <a:r>
              <a:rPr spc="10" dirty="0"/>
              <a:t>E</a:t>
            </a:r>
            <a:r>
              <a:rPr spc="20" dirty="0"/>
              <a:t>N</a:t>
            </a:r>
            <a:r>
              <a:rPr spc="35" dirty="0"/>
              <a:t>T</a:t>
            </a:r>
            <a:r>
              <a:rPr spc="-5" dirty="0"/>
              <a:t>I</a:t>
            </a:r>
            <a:r>
              <a:rPr spc="5" dirty="0"/>
              <a:t>A</a:t>
            </a:r>
            <a:r>
              <a:rPr dirty="0"/>
              <a:t>L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842644"/>
            <a:chOff x="0" y="0"/>
            <a:chExt cx="9144000" cy="842644"/>
          </a:xfrm>
        </p:grpSpPr>
        <p:sp>
          <p:nvSpPr>
            <p:cNvPr id="3" name="object 3"/>
            <p:cNvSpPr/>
            <p:nvPr/>
          </p:nvSpPr>
          <p:spPr>
            <a:xfrm>
              <a:off x="15240" y="9080"/>
              <a:ext cx="5475478" cy="83343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701040"/>
            </a:xfrm>
            <a:custGeom>
              <a:avLst/>
              <a:gdLst/>
              <a:ahLst/>
              <a:cxnLst/>
              <a:rect l="l" t="t" r="r" b="b"/>
              <a:pathLst>
                <a:path w="9144000" h="701040">
                  <a:moveTo>
                    <a:pt x="9144000" y="0"/>
                  </a:moveTo>
                  <a:lnTo>
                    <a:pt x="0" y="0"/>
                  </a:lnTo>
                  <a:lnTo>
                    <a:pt x="0" y="701039"/>
                  </a:lnTo>
                  <a:lnTo>
                    <a:pt x="9144000" y="70103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261620" y="0"/>
            <a:ext cx="8674735" cy="3513454"/>
          </a:xfrm>
          <a:prstGeom prst="rect">
            <a:avLst/>
          </a:prstGeom>
        </p:spPr>
        <p:txBody>
          <a:bodyPr vert="horz" wrap="square" lIns="0" tIns="261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60"/>
              </a:spcBef>
            </a:pPr>
            <a:r>
              <a:rPr sz="2800" spc="-25" dirty="0">
                <a:solidFill>
                  <a:srgbClr val="464546"/>
                </a:solidFill>
                <a:latin typeface="Arial Black"/>
                <a:cs typeface="Arial Black"/>
              </a:rPr>
              <a:t>Maven </a:t>
            </a:r>
            <a:r>
              <a:rPr sz="2800" dirty="0">
                <a:solidFill>
                  <a:srgbClr val="464546"/>
                </a:solidFill>
                <a:latin typeface="Arial Black"/>
                <a:cs typeface="Arial Black"/>
              </a:rPr>
              <a:t>Plug-ins </a:t>
            </a:r>
            <a:r>
              <a:rPr sz="2800" spc="5" dirty="0">
                <a:solidFill>
                  <a:srgbClr val="464546"/>
                </a:solidFill>
                <a:latin typeface="Arial Black"/>
                <a:cs typeface="Arial Black"/>
              </a:rPr>
              <a:t>and</a:t>
            </a:r>
            <a:r>
              <a:rPr sz="2800" spc="-50" dirty="0">
                <a:solidFill>
                  <a:srgbClr val="464546"/>
                </a:solidFill>
                <a:latin typeface="Arial Black"/>
                <a:cs typeface="Arial Black"/>
              </a:rPr>
              <a:t> </a:t>
            </a:r>
            <a:r>
              <a:rPr sz="2800" dirty="0">
                <a:solidFill>
                  <a:srgbClr val="464546"/>
                </a:solidFill>
                <a:latin typeface="Arial Black"/>
                <a:cs typeface="Arial Black"/>
              </a:rPr>
              <a:t>Goals</a:t>
            </a:r>
            <a:endParaRPr sz="2800">
              <a:latin typeface="Arial Black"/>
              <a:cs typeface="Arial Black"/>
            </a:endParaRPr>
          </a:p>
          <a:p>
            <a:pPr marL="398780" indent="-354965" algn="just">
              <a:lnSpc>
                <a:spcPct val="100000"/>
              </a:lnSpc>
              <a:spcBef>
                <a:spcPts val="1970"/>
              </a:spcBef>
              <a:buSzPct val="96428"/>
              <a:buFont typeface="Wingdings"/>
              <a:buChar char=""/>
              <a:tabLst>
                <a:tab pos="399415" algn="l"/>
              </a:tabLst>
            </a:pPr>
            <a:r>
              <a:rPr sz="2800" dirty="0">
                <a:solidFill>
                  <a:srgbClr val="464546"/>
                </a:solidFill>
                <a:latin typeface="Carlito"/>
                <a:cs typeface="Carlito"/>
              </a:rPr>
              <a:t>Plug-ins </a:t>
            </a:r>
            <a:r>
              <a:rPr sz="2800" spc="-10" dirty="0">
                <a:solidFill>
                  <a:srgbClr val="464546"/>
                </a:solidFill>
                <a:latin typeface="Carlito"/>
                <a:cs typeface="Carlito"/>
              </a:rPr>
              <a:t>can </a:t>
            </a:r>
            <a:r>
              <a:rPr sz="2800" spc="-5" dirty="0">
                <a:solidFill>
                  <a:srgbClr val="464546"/>
                </a:solidFill>
                <a:latin typeface="Carlito"/>
                <a:cs typeface="Carlito"/>
              </a:rPr>
              <a:t>be </a:t>
            </a:r>
            <a:r>
              <a:rPr sz="2800" spc="-10" dirty="0">
                <a:solidFill>
                  <a:srgbClr val="464546"/>
                </a:solidFill>
                <a:latin typeface="Carlito"/>
                <a:cs typeface="Carlito"/>
              </a:rPr>
              <a:t>broadly </a:t>
            </a:r>
            <a:r>
              <a:rPr sz="2800" spc="-20" dirty="0">
                <a:solidFill>
                  <a:srgbClr val="464546"/>
                </a:solidFill>
                <a:latin typeface="Carlito"/>
                <a:cs typeface="Carlito"/>
              </a:rPr>
              <a:t>categorized </a:t>
            </a:r>
            <a:r>
              <a:rPr sz="2800" spc="-15" dirty="0">
                <a:solidFill>
                  <a:srgbClr val="464546"/>
                </a:solidFill>
                <a:latin typeface="Carlito"/>
                <a:cs typeface="Carlito"/>
              </a:rPr>
              <a:t>into </a:t>
            </a:r>
            <a:r>
              <a:rPr sz="2800" spc="-5" dirty="0">
                <a:solidFill>
                  <a:srgbClr val="464546"/>
                </a:solidFill>
                <a:latin typeface="Carlito"/>
                <a:cs typeface="Carlito"/>
              </a:rPr>
              <a:t>two</a:t>
            </a:r>
            <a:r>
              <a:rPr sz="2800" spc="-45" dirty="0">
                <a:solidFill>
                  <a:srgbClr val="464546"/>
                </a:solidFill>
                <a:latin typeface="Carlito"/>
                <a:cs typeface="Carlito"/>
              </a:rPr>
              <a:t> </a:t>
            </a:r>
            <a:r>
              <a:rPr sz="2800" dirty="0">
                <a:solidFill>
                  <a:srgbClr val="464546"/>
                </a:solidFill>
                <a:latin typeface="Carlito"/>
                <a:cs typeface="Carlito"/>
              </a:rPr>
              <a:t>types:</a:t>
            </a:r>
            <a:endParaRPr sz="2800">
              <a:latin typeface="Carlito"/>
              <a:cs typeface="Carlito"/>
            </a:endParaRPr>
          </a:p>
          <a:p>
            <a:pPr marL="730885" marR="9525" lvl="1" algn="just">
              <a:lnSpc>
                <a:spcPct val="100000"/>
              </a:lnSpc>
              <a:buFont typeface="Wingdings"/>
              <a:buChar char=""/>
              <a:tabLst>
                <a:tab pos="1090930" algn="l"/>
              </a:tabLst>
            </a:pPr>
            <a:r>
              <a:rPr sz="2800" b="1" dirty="0">
                <a:solidFill>
                  <a:srgbClr val="464546"/>
                </a:solidFill>
                <a:latin typeface="Carlito"/>
                <a:cs typeface="Carlito"/>
              </a:rPr>
              <a:t>Build: </a:t>
            </a:r>
            <a:r>
              <a:rPr sz="2800" spc="-10" dirty="0">
                <a:solidFill>
                  <a:srgbClr val="464546"/>
                </a:solidFill>
                <a:latin typeface="Carlito"/>
                <a:cs typeface="Carlito"/>
              </a:rPr>
              <a:t>Helps </a:t>
            </a:r>
            <a:r>
              <a:rPr sz="2800" dirty="0">
                <a:solidFill>
                  <a:srgbClr val="464546"/>
                </a:solidFill>
                <a:latin typeface="Carlito"/>
                <a:cs typeface="Carlito"/>
              </a:rPr>
              <a:t>in </a:t>
            </a:r>
            <a:r>
              <a:rPr sz="2800" spc="-20" dirty="0">
                <a:solidFill>
                  <a:srgbClr val="464546"/>
                </a:solidFill>
                <a:latin typeface="Carlito"/>
                <a:cs typeface="Carlito"/>
              </a:rPr>
              <a:t>executing </a:t>
            </a:r>
            <a:r>
              <a:rPr sz="2800" dirty="0">
                <a:solidFill>
                  <a:srgbClr val="464546"/>
                </a:solidFill>
                <a:latin typeface="Carlito"/>
                <a:cs typeface="Carlito"/>
              </a:rPr>
              <a:t>the </a:t>
            </a:r>
            <a:r>
              <a:rPr sz="2800" spc="-5" dirty="0">
                <a:solidFill>
                  <a:srgbClr val="464546"/>
                </a:solidFill>
                <a:latin typeface="Carlito"/>
                <a:cs typeface="Carlito"/>
              </a:rPr>
              <a:t>goals </a:t>
            </a:r>
            <a:r>
              <a:rPr sz="2800" dirty="0">
                <a:solidFill>
                  <a:srgbClr val="464546"/>
                </a:solidFill>
                <a:latin typeface="Carlito"/>
                <a:cs typeface="Carlito"/>
              </a:rPr>
              <a:t>during build </a:t>
            </a:r>
            <a:r>
              <a:rPr sz="2800" spc="5" dirty="0">
                <a:solidFill>
                  <a:srgbClr val="464546"/>
                </a:solidFill>
                <a:latin typeface="Carlito"/>
                <a:cs typeface="Carlito"/>
              </a:rPr>
              <a:t>and  </a:t>
            </a:r>
            <a:r>
              <a:rPr sz="2800" spc="-15" dirty="0">
                <a:solidFill>
                  <a:srgbClr val="464546"/>
                </a:solidFill>
                <a:latin typeface="Carlito"/>
                <a:cs typeface="Carlito"/>
              </a:rPr>
              <a:t>are </a:t>
            </a:r>
            <a:r>
              <a:rPr sz="2800" spc="-10" dirty="0">
                <a:solidFill>
                  <a:srgbClr val="464546"/>
                </a:solidFill>
                <a:latin typeface="Carlito"/>
                <a:cs typeface="Carlito"/>
              </a:rPr>
              <a:t>configured </a:t>
            </a:r>
            <a:r>
              <a:rPr sz="2800" spc="5" dirty="0">
                <a:solidFill>
                  <a:srgbClr val="464546"/>
                </a:solidFill>
                <a:latin typeface="Carlito"/>
                <a:cs typeface="Carlito"/>
              </a:rPr>
              <a:t>in </a:t>
            </a:r>
            <a:r>
              <a:rPr sz="2800" spc="-5" dirty="0">
                <a:solidFill>
                  <a:srgbClr val="464546"/>
                </a:solidFill>
                <a:latin typeface="Carlito"/>
                <a:cs typeface="Carlito"/>
              </a:rPr>
              <a:t>&lt;build </a:t>
            </a:r>
            <a:r>
              <a:rPr sz="2800" dirty="0">
                <a:solidFill>
                  <a:srgbClr val="464546"/>
                </a:solidFill>
                <a:latin typeface="Carlito"/>
                <a:cs typeface="Carlito"/>
              </a:rPr>
              <a:t>/&gt; </a:t>
            </a:r>
            <a:r>
              <a:rPr sz="2800" spc="-5" dirty="0">
                <a:solidFill>
                  <a:srgbClr val="464546"/>
                </a:solidFill>
                <a:latin typeface="Carlito"/>
                <a:cs typeface="Carlito"/>
              </a:rPr>
              <a:t>element </a:t>
            </a:r>
            <a:r>
              <a:rPr sz="2800" spc="5" dirty="0">
                <a:solidFill>
                  <a:srgbClr val="464546"/>
                </a:solidFill>
                <a:latin typeface="Carlito"/>
                <a:cs typeface="Carlito"/>
              </a:rPr>
              <a:t>of</a:t>
            </a:r>
            <a:r>
              <a:rPr sz="2800" spc="-20" dirty="0">
                <a:solidFill>
                  <a:srgbClr val="464546"/>
                </a:solidFill>
                <a:latin typeface="Carlito"/>
                <a:cs typeface="Carlito"/>
              </a:rPr>
              <a:t> </a:t>
            </a:r>
            <a:r>
              <a:rPr sz="2800" dirty="0">
                <a:solidFill>
                  <a:srgbClr val="464546"/>
                </a:solidFill>
                <a:latin typeface="Carlito"/>
                <a:cs typeface="Carlito"/>
              </a:rPr>
              <a:t>pom.xml</a:t>
            </a:r>
            <a:endParaRPr sz="2800">
              <a:latin typeface="Carlito"/>
              <a:cs typeface="Carlito"/>
            </a:endParaRPr>
          </a:p>
          <a:p>
            <a:pPr marL="730885" marR="5080" lvl="1" algn="just">
              <a:lnSpc>
                <a:spcPct val="100000"/>
              </a:lnSpc>
              <a:spcBef>
                <a:spcPts val="5"/>
              </a:spcBef>
              <a:buFont typeface="Wingdings"/>
              <a:buChar char=""/>
              <a:tabLst>
                <a:tab pos="1090930" algn="l"/>
              </a:tabLst>
            </a:pPr>
            <a:r>
              <a:rPr sz="2800" b="1" spc="-5" dirty="0">
                <a:solidFill>
                  <a:srgbClr val="464546"/>
                </a:solidFill>
                <a:latin typeface="Carlito"/>
                <a:cs typeface="Carlito"/>
              </a:rPr>
              <a:t>Reporting: </a:t>
            </a:r>
            <a:r>
              <a:rPr sz="2800" spc="-10" dirty="0">
                <a:solidFill>
                  <a:srgbClr val="464546"/>
                </a:solidFill>
                <a:latin typeface="Carlito"/>
                <a:cs typeface="Carlito"/>
              </a:rPr>
              <a:t>Helps </a:t>
            </a:r>
            <a:r>
              <a:rPr sz="2800" dirty="0">
                <a:solidFill>
                  <a:srgbClr val="464546"/>
                </a:solidFill>
                <a:latin typeface="Carlito"/>
                <a:cs typeface="Carlito"/>
              </a:rPr>
              <a:t>in </a:t>
            </a:r>
            <a:r>
              <a:rPr sz="2800" spc="-15" dirty="0">
                <a:solidFill>
                  <a:srgbClr val="464546"/>
                </a:solidFill>
                <a:latin typeface="Carlito"/>
                <a:cs typeface="Carlito"/>
              </a:rPr>
              <a:t>executing</a:t>
            </a:r>
            <a:r>
              <a:rPr sz="2800" spc="600" dirty="0">
                <a:solidFill>
                  <a:srgbClr val="464546"/>
                </a:solidFill>
                <a:latin typeface="Carlito"/>
                <a:cs typeface="Carlito"/>
              </a:rPr>
              <a:t> </a:t>
            </a:r>
            <a:r>
              <a:rPr sz="2800" dirty="0">
                <a:solidFill>
                  <a:srgbClr val="464546"/>
                </a:solidFill>
                <a:latin typeface="Carlito"/>
                <a:cs typeface="Carlito"/>
              </a:rPr>
              <a:t>the </a:t>
            </a:r>
            <a:r>
              <a:rPr sz="2800" spc="-5" dirty="0">
                <a:solidFill>
                  <a:srgbClr val="464546"/>
                </a:solidFill>
                <a:latin typeface="Carlito"/>
                <a:cs typeface="Carlito"/>
              </a:rPr>
              <a:t>goals </a:t>
            </a:r>
            <a:r>
              <a:rPr sz="2800" spc="-15" dirty="0">
                <a:solidFill>
                  <a:srgbClr val="464546"/>
                </a:solidFill>
                <a:latin typeface="Carlito"/>
                <a:cs typeface="Carlito"/>
              </a:rPr>
              <a:t>for </a:t>
            </a:r>
            <a:r>
              <a:rPr sz="2800" spc="-5" dirty="0">
                <a:solidFill>
                  <a:srgbClr val="464546"/>
                </a:solidFill>
                <a:latin typeface="Carlito"/>
                <a:cs typeface="Carlito"/>
              </a:rPr>
              <a:t>site  </a:t>
            </a:r>
            <a:r>
              <a:rPr sz="2800" spc="-15" dirty="0">
                <a:solidFill>
                  <a:srgbClr val="464546"/>
                </a:solidFill>
                <a:latin typeface="Carlito"/>
                <a:cs typeface="Carlito"/>
              </a:rPr>
              <a:t>generation</a:t>
            </a:r>
            <a:r>
              <a:rPr sz="2800" spc="600" dirty="0">
                <a:solidFill>
                  <a:srgbClr val="464546"/>
                </a:solidFill>
                <a:latin typeface="Carlito"/>
                <a:cs typeface="Carlito"/>
              </a:rPr>
              <a:t> </a:t>
            </a:r>
            <a:r>
              <a:rPr sz="2800" dirty="0">
                <a:solidFill>
                  <a:srgbClr val="464546"/>
                </a:solidFill>
                <a:latin typeface="Carlito"/>
                <a:cs typeface="Carlito"/>
              </a:rPr>
              <a:t>and </a:t>
            </a:r>
            <a:r>
              <a:rPr sz="2800" spc="-15" dirty="0">
                <a:solidFill>
                  <a:srgbClr val="464546"/>
                </a:solidFill>
                <a:latin typeface="Carlito"/>
                <a:cs typeface="Carlito"/>
              </a:rPr>
              <a:t>are </a:t>
            </a:r>
            <a:r>
              <a:rPr sz="2800" spc="-10" dirty="0">
                <a:solidFill>
                  <a:srgbClr val="464546"/>
                </a:solidFill>
                <a:latin typeface="Carlito"/>
                <a:cs typeface="Carlito"/>
              </a:rPr>
              <a:t>configured </a:t>
            </a:r>
            <a:r>
              <a:rPr sz="2800" dirty="0">
                <a:solidFill>
                  <a:srgbClr val="464546"/>
                </a:solidFill>
                <a:latin typeface="Carlito"/>
                <a:cs typeface="Carlito"/>
              </a:rPr>
              <a:t>in </a:t>
            </a:r>
            <a:r>
              <a:rPr sz="2800" spc="-5" dirty="0">
                <a:solidFill>
                  <a:srgbClr val="464546"/>
                </a:solidFill>
                <a:latin typeface="Carlito"/>
                <a:cs typeface="Carlito"/>
              </a:rPr>
              <a:t>&lt;reporting </a:t>
            </a:r>
            <a:r>
              <a:rPr sz="2800" spc="-10" dirty="0">
                <a:solidFill>
                  <a:srgbClr val="464546"/>
                </a:solidFill>
                <a:latin typeface="Carlito"/>
                <a:cs typeface="Carlito"/>
              </a:rPr>
              <a:t>/&gt;  element </a:t>
            </a:r>
            <a:r>
              <a:rPr sz="2800" spc="5" dirty="0">
                <a:solidFill>
                  <a:srgbClr val="464546"/>
                </a:solidFill>
                <a:latin typeface="Carlito"/>
                <a:cs typeface="Carlito"/>
              </a:rPr>
              <a:t>of</a:t>
            </a:r>
            <a:r>
              <a:rPr sz="2800" spc="-15" dirty="0">
                <a:solidFill>
                  <a:srgbClr val="464546"/>
                </a:solidFill>
                <a:latin typeface="Carlito"/>
                <a:cs typeface="Carlito"/>
              </a:rPr>
              <a:t> </a:t>
            </a:r>
            <a:r>
              <a:rPr sz="2800" dirty="0">
                <a:solidFill>
                  <a:srgbClr val="464546"/>
                </a:solidFill>
                <a:latin typeface="Carlito"/>
                <a:cs typeface="Carlito"/>
              </a:rPr>
              <a:t>pom.xml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" dirty="0"/>
              <a:pPr marL="38100">
                <a:lnSpc>
                  <a:spcPct val="100000"/>
                </a:lnSpc>
                <a:spcBef>
                  <a:spcPts val="45"/>
                </a:spcBef>
              </a:pPr>
              <a:t>34</a:t>
            </a:fld>
            <a:endParaRPr spc="-5"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20" dirty="0"/>
              <a:t>C</a:t>
            </a:r>
            <a:r>
              <a:rPr spc="25" dirty="0"/>
              <a:t>O</a:t>
            </a:r>
            <a:r>
              <a:rPr spc="20" dirty="0"/>
              <a:t>NFI</a:t>
            </a:r>
            <a:r>
              <a:rPr spc="15" dirty="0"/>
              <a:t>D</a:t>
            </a:r>
            <a:r>
              <a:rPr spc="10" dirty="0"/>
              <a:t>E</a:t>
            </a:r>
            <a:r>
              <a:rPr spc="20" dirty="0"/>
              <a:t>N</a:t>
            </a:r>
            <a:r>
              <a:rPr spc="35" dirty="0"/>
              <a:t>T</a:t>
            </a:r>
            <a:r>
              <a:rPr spc="-5" dirty="0"/>
              <a:t>I</a:t>
            </a:r>
            <a:r>
              <a:rPr spc="5" dirty="0"/>
              <a:t>A</a:t>
            </a:r>
            <a:r>
              <a:rPr dirty="0"/>
              <a:t>L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842644"/>
            <a:chOff x="0" y="0"/>
            <a:chExt cx="9144000" cy="842644"/>
          </a:xfrm>
        </p:grpSpPr>
        <p:sp>
          <p:nvSpPr>
            <p:cNvPr id="3" name="object 3"/>
            <p:cNvSpPr/>
            <p:nvPr/>
          </p:nvSpPr>
          <p:spPr>
            <a:xfrm>
              <a:off x="15240" y="9080"/>
              <a:ext cx="5475478" cy="83343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701040"/>
            </a:xfrm>
            <a:custGeom>
              <a:avLst/>
              <a:gdLst/>
              <a:ahLst/>
              <a:cxnLst/>
              <a:rect l="l" t="t" r="r" b="b"/>
              <a:pathLst>
                <a:path w="9144000" h="701040">
                  <a:moveTo>
                    <a:pt x="9144000" y="0"/>
                  </a:moveTo>
                  <a:lnTo>
                    <a:pt x="0" y="0"/>
                  </a:lnTo>
                  <a:lnTo>
                    <a:pt x="0" y="701039"/>
                  </a:lnTo>
                  <a:lnTo>
                    <a:pt x="9144000" y="70103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261620" y="0"/>
            <a:ext cx="8672195" cy="4952638"/>
          </a:xfrm>
          <a:prstGeom prst="rect">
            <a:avLst/>
          </a:prstGeom>
        </p:spPr>
        <p:txBody>
          <a:bodyPr vert="horz" wrap="square" lIns="0" tIns="261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60"/>
              </a:spcBef>
            </a:pPr>
            <a:r>
              <a:rPr sz="2800" spc="-25" dirty="0">
                <a:solidFill>
                  <a:srgbClr val="464546"/>
                </a:solidFill>
                <a:latin typeface="Arial Black"/>
                <a:cs typeface="Arial Black"/>
              </a:rPr>
              <a:t>Maven </a:t>
            </a:r>
            <a:r>
              <a:rPr sz="2800" dirty="0">
                <a:solidFill>
                  <a:srgbClr val="464546"/>
                </a:solidFill>
                <a:latin typeface="Arial Black"/>
                <a:cs typeface="Arial Black"/>
              </a:rPr>
              <a:t>Plug-ins </a:t>
            </a:r>
            <a:r>
              <a:rPr sz="2800" spc="5" dirty="0">
                <a:solidFill>
                  <a:srgbClr val="464546"/>
                </a:solidFill>
                <a:latin typeface="Arial Black"/>
                <a:cs typeface="Arial Black"/>
              </a:rPr>
              <a:t>and</a:t>
            </a:r>
            <a:r>
              <a:rPr sz="2800" spc="-50" dirty="0">
                <a:solidFill>
                  <a:srgbClr val="464546"/>
                </a:solidFill>
                <a:latin typeface="Arial Black"/>
                <a:cs typeface="Arial Black"/>
              </a:rPr>
              <a:t> </a:t>
            </a:r>
            <a:r>
              <a:rPr sz="2800" dirty="0">
                <a:solidFill>
                  <a:srgbClr val="464546"/>
                </a:solidFill>
                <a:latin typeface="Arial Black"/>
                <a:cs typeface="Arial Black"/>
              </a:rPr>
              <a:t>Goals</a:t>
            </a:r>
            <a:endParaRPr sz="2800">
              <a:latin typeface="Arial Black"/>
              <a:cs typeface="Arial Black"/>
            </a:endParaRPr>
          </a:p>
          <a:p>
            <a:pPr marL="398780" indent="-354965" algn="just">
              <a:lnSpc>
                <a:spcPct val="100000"/>
              </a:lnSpc>
              <a:spcBef>
                <a:spcPts val="1970"/>
              </a:spcBef>
              <a:buSzPct val="96428"/>
              <a:buFont typeface="Wingdings"/>
              <a:buChar char=""/>
              <a:tabLst>
                <a:tab pos="399415" algn="l"/>
              </a:tabLst>
            </a:pPr>
            <a:r>
              <a:rPr sz="2800" spc="-15" dirty="0">
                <a:solidFill>
                  <a:srgbClr val="464546"/>
                </a:solidFill>
                <a:latin typeface="Carlito"/>
                <a:cs typeface="Carlito"/>
              </a:rPr>
              <a:t>Every Maven </a:t>
            </a:r>
            <a:r>
              <a:rPr sz="2800" spc="-5" dirty="0">
                <a:solidFill>
                  <a:srgbClr val="464546"/>
                </a:solidFill>
                <a:latin typeface="Carlito"/>
                <a:cs typeface="Carlito"/>
              </a:rPr>
              <a:t>plug-in </a:t>
            </a:r>
            <a:r>
              <a:rPr sz="2800" spc="-10" dirty="0">
                <a:solidFill>
                  <a:srgbClr val="464546"/>
                </a:solidFill>
                <a:latin typeface="Carlito"/>
                <a:cs typeface="Carlito"/>
              </a:rPr>
              <a:t>can </a:t>
            </a:r>
            <a:r>
              <a:rPr sz="2800" spc="-5" dirty="0">
                <a:solidFill>
                  <a:srgbClr val="464546"/>
                </a:solidFill>
                <a:latin typeface="Carlito"/>
                <a:cs typeface="Carlito"/>
              </a:rPr>
              <a:t>associate </a:t>
            </a:r>
            <a:r>
              <a:rPr sz="2800" spc="5" dirty="0">
                <a:solidFill>
                  <a:srgbClr val="464546"/>
                </a:solidFill>
                <a:latin typeface="Carlito"/>
                <a:cs typeface="Carlito"/>
              </a:rPr>
              <a:t>with </a:t>
            </a:r>
            <a:r>
              <a:rPr sz="2800" spc="-15" dirty="0">
                <a:solidFill>
                  <a:srgbClr val="464546"/>
                </a:solidFill>
                <a:latin typeface="Carlito"/>
                <a:cs typeface="Carlito"/>
              </a:rPr>
              <a:t>several</a:t>
            </a:r>
            <a:r>
              <a:rPr sz="2800" spc="-145" dirty="0">
                <a:solidFill>
                  <a:srgbClr val="464546"/>
                </a:solidFill>
                <a:latin typeface="Carlito"/>
                <a:cs typeface="Carlito"/>
              </a:rPr>
              <a:t> </a:t>
            </a:r>
            <a:r>
              <a:rPr sz="2800" dirty="0">
                <a:solidFill>
                  <a:srgbClr val="464546"/>
                </a:solidFill>
                <a:latin typeface="Carlito"/>
                <a:cs typeface="Carlito"/>
              </a:rPr>
              <a:t>goals.</a:t>
            </a:r>
            <a:endParaRPr sz="2800">
              <a:latin typeface="Carlito"/>
              <a:cs typeface="Carlito"/>
            </a:endParaRPr>
          </a:p>
          <a:p>
            <a:pPr marL="44450" marR="5080" algn="just">
              <a:lnSpc>
                <a:spcPct val="100000"/>
              </a:lnSpc>
              <a:buFont typeface="Wingdings"/>
              <a:buChar char=""/>
              <a:tabLst>
                <a:tab pos="408305" algn="l"/>
              </a:tabLst>
            </a:pPr>
            <a:r>
              <a:rPr sz="2800" dirty="0">
                <a:solidFill>
                  <a:srgbClr val="464546"/>
                </a:solidFill>
                <a:latin typeface="Carlito"/>
                <a:cs typeface="Carlito"/>
              </a:rPr>
              <a:t>A </a:t>
            </a:r>
            <a:r>
              <a:rPr sz="2800" spc="-10" dirty="0">
                <a:solidFill>
                  <a:srgbClr val="464546"/>
                </a:solidFill>
                <a:latin typeface="Carlito"/>
                <a:cs typeface="Carlito"/>
              </a:rPr>
              <a:t>goal </a:t>
            </a:r>
            <a:r>
              <a:rPr sz="2800" dirty="0">
                <a:solidFill>
                  <a:srgbClr val="464546"/>
                </a:solidFill>
                <a:latin typeface="Carlito"/>
                <a:cs typeface="Carlito"/>
              </a:rPr>
              <a:t>is a </a:t>
            </a:r>
            <a:r>
              <a:rPr sz="2800" spc="-5" dirty="0">
                <a:solidFill>
                  <a:srgbClr val="464546"/>
                </a:solidFill>
                <a:latin typeface="Carlito"/>
                <a:cs typeface="Carlito"/>
              </a:rPr>
              <a:t>logical, small, precise </a:t>
            </a:r>
            <a:r>
              <a:rPr sz="2800" dirty="0">
                <a:solidFill>
                  <a:srgbClr val="464546"/>
                </a:solidFill>
                <a:latin typeface="Carlito"/>
                <a:cs typeface="Carlito"/>
              </a:rPr>
              <a:t>unit </a:t>
            </a:r>
            <a:r>
              <a:rPr sz="2800" spc="5" dirty="0">
                <a:solidFill>
                  <a:srgbClr val="464546"/>
                </a:solidFill>
                <a:latin typeface="Carlito"/>
                <a:cs typeface="Carlito"/>
              </a:rPr>
              <a:t>of </a:t>
            </a:r>
            <a:r>
              <a:rPr sz="2800" spc="-5" dirty="0">
                <a:solidFill>
                  <a:srgbClr val="464546"/>
                </a:solidFill>
                <a:latin typeface="Carlito"/>
                <a:cs typeface="Carlito"/>
              </a:rPr>
              <a:t>work </a:t>
            </a:r>
            <a:r>
              <a:rPr sz="2800" spc="-15" dirty="0">
                <a:solidFill>
                  <a:srgbClr val="464546"/>
                </a:solidFill>
                <a:latin typeface="Carlito"/>
                <a:cs typeface="Carlito"/>
              </a:rPr>
              <a:t>to be  </a:t>
            </a:r>
            <a:r>
              <a:rPr sz="2800" spc="-20" dirty="0">
                <a:solidFill>
                  <a:srgbClr val="464546"/>
                </a:solidFill>
                <a:latin typeface="Carlito"/>
                <a:cs typeface="Carlito"/>
              </a:rPr>
              <a:t>executed </a:t>
            </a:r>
            <a:r>
              <a:rPr sz="2800" dirty="0">
                <a:solidFill>
                  <a:srgbClr val="464546"/>
                </a:solidFill>
                <a:latin typeface="Carlito"/>
                <a:cs typeface="Carlito"/>
              </a:rPr>
              <a:t>as </a:t>
            </a:r>
            <a:r>
              <a:rPr sz="2800" spc="-5" dirty="0">
                <a:solidFill>
                  <a:srgbClr val="464546"/>
                </a:solidFill>
                <a:latin typeface="Carlito"/>
                <a:cs typeface="Carlito"/>
              </a:rPr>
              <a:t>single/with other goals </a:t>
            </a:r>
            <a:r>
              <a:rPr sz="2800" dirty="0">
                <a:solidFill>
                  <a:srgbClr val="464546"/>
                </a:solidFill>
                <a:latin typeface="Carlito"/>
                <a:cs typeface="Carlito"/>
              </a:rPr>
              <a:t>during </a:t>
            </a:r>
            <a:r>
              <a:rPr sz="2800" spc="-5" dirty="0">
                <a:solidFill>
                  <a:srgbClr val="464546"/>
                </a:solidFill>
                <a:latin typeface="Carlito"/>
                <a:cs typeface="Carlito"/>
              </a:rPr>
              <a:t>the </a:t>
            </a:r>
            <a:r>
              <a:rPr sz="2800" dirty="0">
                <a:solidFill>
                  <a:srgbClr val="464546"/>
                </a:solidFill>
                <a:latin typeface="Carlito"/>
                <a:cs typeface="Carlito"/>
              </a:rPr>
              <a:t>build  </a:t>
            </a:r>
            <a:r>
              <a:rPr sz="2800" spc="-5" dirty="0">
                <a:solidFill>
                  <a:srgbClr val="464546"/>
                </a:solidFill>
                <a:latin typeface="Carlito"/>
                <a:cs typeface="Carlito"/>
              </a:rPr>
              <a:t>process.</a:t>
            </a:r>
            <a:endParaRPr sz="2800">
              <a:latin typeface="Carlito"/>
              <a:cs typeface="Carlito"/>
            </a:endParaRPr>
          </a:p>
          <a:p>
            <a:pPr marL="410845" indent="-367030" algn="just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411480" algn="l"/>
              </a:tabLst>
            </a:pPr>
            <a:r>
              <a:rPr sz="2400" dirty="0">
                <a:solidFill>
                  <a:srgbClr val="464546"/>
                </a:solidFill>
                <a:latin typeface="Carlito"/>
                <a:cs typeface="Carlito"/>
              </a:rPr>
              <a:t>Some </a:t>
            </a:r>
            <a:r>
              <a:rPr sz="2400" spc="5" dirty="0">
                <a:solidFill>
                  <a:srgbClr val="464546"/>
                </a:solidFill>
                <a:latin typeface="Carlito"/>
                <a:cs typeface="Carlito"/>
              </a:rPr>
              <a:t>of </a:t>
            </a:r>
            <a:r>
              <a:rPr sz="2400" spc="-5" dirty="0">
                <a:solidFill>
                  <a:srgbClr val="464546"/>
                </a:solidFill>
                <a:latin typeface="Carlito"/>
                <a:cs typeface="Carlito"/>
              </a:rPr>
              <a:t>the </a:t>
            </a:r>
            <a:r>
              <a:rPr sz="2400" spc="-10" dirty="0">
                <a:solidFill>
                  <a:srgbClr val="464546"/>
                </a:solidFill>
                <a:latin typeface="Carlito"/>
                <a:cs typeface="Carlito"/>
              </a:rPr>
              <a:t>available </a:t>
            </a:r>
            <a:r>
              <a:rPr sz="2400" spc="-15" dirty="0">
                <a:solidFill>
                  <a:srgbClr val="464546"/>
                </a:solidFill>
                <a:latin typeface="Carlito"/>
                <a:cs typeface="Carlito"/>
              </a:rPr>
              <a:t>Maven </a:t>
            </a:r>
            <a:r>
              <a:rPr sz="2400" spc="-5" dirty="0">
                <a:solidFill>
                  <a:srgbClr val="464546"/>
                </a:solidFill>
                <a:latin typeface="Carlito"/>
                <a:cs typeface="Carlito"/>
              </a:rPr>
              <a:t>plug-ins </a:t>
            </a:r>
            <a:r>
              <a:rPr sz="2400" spc="-15" dirty="0">
                <a:solidFill>
                  <a:srgbClr val="464546"/>
                </a:solidFill>
                <a:latin typeface="Carlito"/>
                <a:cs typeface="Carlito"/>
              </a:rPr>
              <a:t>are </a:t>
            </a:r>
            <a:r>
              <a:rPr sz="2400" dirty="0">
                <a:solidFill>
                  <a:srgbClr val="464546"/>
                </a:solidFill>
                <a:latin typeface="Carlito"/>
                <a:cs typeface="Carlito"/>
              </a:rPr>
              <a:t>as</a:t>
            </a:r>
            <a:r>
              <a:rPr sz="2400" spc="-65" dirty="0">
                <a:solidFill>
                  <a:srgbClr val="464546"/>
                </a:solidFill>
                <a:latin typeface="Carlito"/>
                <a:cs typeface="Carlito"/>
              </a:rPr>
              <a:t> </a:t>
            </a:r>
            <a:r>
              <a:rPr sz="2400" spc="-10" dirty="0">
                <a:solidFill>
                  <a:srgbClr val="464546"/>
                </a:solidFill>
                <a:latin typeface="Carlito"/>
                <a:cs typeface="Carlito"/>
              </a:rPr>
              <a:t>follows:</a:t>
            </a:r>
            <a:endParaRPr sz="2400">
              <a:latin typeface="Carlito"/>
              <a:cs typeface="Carlito"/>
            </a:endParaRPr>
          </a:p>
          <a:p>
            <a:pPr marL="730885" marR="582295" lvl="1">
              <a:lnSpc>
                <a:spcPct val="100000"/>
              </a:lnSpc>
              <a:buFont typeface="Wingdings"/>
              <a:buChar char=""/>
              <a:tabLst>
                <a:tab pos="1094105" algn="l"/>
              </a:tabLst>
            </a:pPr>
            <a:r>
              <a:rPr sz="2400" b="1" spc="-5" dirty="0">
                <a:solidFill>
                  <a:srgbClr val="464546"/>
                </a:solidFill>
                <a:latin typeface="Carlito"/>
                <a:cs typeface="Carlito"/>
              </a:rPr>
              <a:t>maven-compiler-plugin </a:t>
            </a:r>
            <a:r>
              <a:rPr sz="2400" b="1" dirty="0">
                <a:solidFill>
                  <a:srgbClr val="464546"/>
                </a:solidFill>
                <a:latin typeface="Carlito"/>
                <a:cs typeface="Carlito"/>
              </a:rPr>
              <a:t>: </a:t>
            </a:r>
            <a:r>
              <a:rPr sz="2400" spc="-5" dirty="0">
                <a:solidFill>
                  <a:srgbClr val="464546"/>
                </a:solidFill>
                <a:latin typeface="Carlito"/>
                <a:cs typeface="Carlito"/>
              </a:rPr>
              <a:t>has goals </a:t>
            </a:r>
            <a:r>
              <a:rPr sz="2400" spc="-15" dirty="0">
                <a:solidFill>
                  <a:srgbClr val="464546"/>
                </a:solidFill>
                <a:latin typeface="Carlito"/>
                <a:cs typeface="Carlito"/>
              </a:rPr>
              <a:t>for </a:t>
            </a:r>
            <a:r>
              <a:rPr sz="2400" spc="-5" dirty="0">
                <a:solidFill>
                  <a:srgbClr val="464546"/>
                </a:solidFill>
                <a:latin typeface="Carlito"/>
                <a:cs typeface="Carlito"/>
              </a:rPr>
              <a:t>compiling  </a:t>
            </a:r>
            <a:r>
              <a:rPr sz="2400" spc="-10" dirty="0">
                <a:solidFill>
                  <a:srgbClr val="464546"/>
                </a:solidFill>
                <a:latin typeface="Carlito"/>
                <a:cs typeface="Carlito"/>
              </a:rPr>
              <a:t>source code </a:t>
            </a:r>
            <a:r>
              <a:rPr sz="2400" spc="-5" dirty="0">
                <a:solidFill>
                  <a:srgbClr val="464546"/>
                </a:solidFill>
                <a:latin typeface="Carlito"/>
                <a:cs typeface="Carlito"/>
              </a:rPr>
              <a:t>and unit</a:t>
            </a:r>
            <a:r>
              <a:rPr sz="2400" spc="30" dirty="0">
                <a:solidFill>
                  <a:srgbClr val="464546"/>
                </a:solidFill>
                <a:latin typeface="Carlito"/>
                <a:cs typeface="Carlito"/>
              </a:rPr>
              <a:t> </a:t>
            </a:r>
            <a:r>
              <a:rPr sz="2400" spc="-10" dirty="0">
                <a:solidFill>
                  <a:srgbClr val="464546"/>
                </a:solidFill>
                <a:latin typeface="Carlito"/>
                <a:cs typeface="Carlito"/>
              </a:rPr>
              <a:t>tests</a:t>
            </a:r>
            <a:endParaRPr sz="2400">
              <a:latin typeface="Carlito"/>
              <a:cs typeface="Carlito"/>
            </a:endParaRPr>
          </a:p>
          <a:p>
            <a:pPr marL="730885" marR="825500" lvl="1">
              <a:lnSpc>
                <a:spcPct val="100000"/>
              </a:lnSpc>
              <a:spcBef>
                <a:spcPts val="10"/>
              </a:spcBef>
              <a:buFont typeface="Wingdings"/>
              <a:buChar char=""/>
              <a:tabLst>
                <a:tab pos="1012190" algn="l"/>
              </a:tabLst>
            </a:pPr>
            <a:r>
              <a:rPr sz="2400" b="1" spc="-10" dirty="0">
                <a:solidFill>
                  <a:srgbClr val="464546"/>
                </a:solidFill>
                <a:latin typeface="Carlito"/>
                <a:cs typeface="Carlito"/>
              </a:rPr>
              <a:t>maven-surefire-plugin </a:t>
            </a:r>
            <a:r>
              <a:rPr sz="2400" b="1" dirty="0">
                <a:solidFill>
                  <a:srgbClr val="464546"/>
                </a:solidFill>
                <a:latin typeface="Carlito"/>
                <a:cs typeface="Carlito"/>
              </a:rPr>
              <a:t>: </a:t>
            </a:r>
            <a:r>
              <a:rPr sz="2400" dirty="0">
                <a:solidFill>
                  <a:srgbClr val="464546"/>
                </a:solidFill>
                <a:latin typeface="Carlito"/>
                <a:cs typeface="Carlito"/>
              </a:rPr>
              <a:t>has </a:t>
            </a:r>
            <a:r>
              <a:rPr sz="2400" spc="-5" dirty="0">
                <a:solidFill>
                  <a:srgbClr val="464546"/>
                </a:solidFill>
                <a:latin typeface="Carlito"/>
                <a:cs typeface="Carlito"/>
              </a:rPr>
              <a:t>goals </a:t>
            </a:r>
            <a:r>
              <a:rPr sz="2400" spc="-10" dirty="0">
                <a:solidFill>
                  <a:srgbClr val="464546"/>
                </a:solidFill>
                <a:latin typeface="Carlito"/>
                <a:cs typeface="Carlito"/>
              </a:rPr>
              <a:t>for </a:t>
            </a:r>
            <a:r>
              <a:rPr sz="2400" spc="-15" dirty="0">
                <a:solidFill>
                  <a:srgbClr val="464546"/>
                </a:solidFill>
                <a:latin typeface="Carlito"/>
                <a:cs typeface="Carlito"/>
              </a:rPr>
              <a:t>execution  </a:t>
            </a:r>
            <a:r>
              <a:rPr sz="2400" spc="5" dirty="0">
                <a:solidFill>
                  <a:srgbClr val="464546"/>
                </a:solidFill>
                <a:latin typeface="Carlito"/>
                <a:cs typeface="Carlito"/>
              </a:rPr>
              <a:t>of </a:t>
            </a:r>
            <a:r>
              <a:rPr sz="2400" spc="-5" dirty="0">
                <a:solidFill>
                  <a:srgbClr val="464546"/>
                </a:solidFill>
                <a:latin typeface="Carlito"/>
                <a:cs typeface="Carlito"/>
              </a:rPr>
              <a:t>unit </a:t>
            </a:r>
            <a:r>
              <a:rPr sz="2400" spc="-10" dirty="0">
                <a:solidFill>
                  <a:srgbClr val="464546"/>
                </a:solidFill>
                <a:latin typeface="Carlito"/>
                <a:cs typeface="Carlito"/>
              </a:rPr>
              <a:t>tests </a:t>
            </a:r>
            <a:r>
              <a:rPr sz="2400" dirty="0">
                <a:solidFill>
                  <a:srgbClr val="464546"/>
                </a:solidFill>
                <a:latin typeface="Carlito"/>
                <a:cs typeface="Carlito"/>
              </a:rPr>
              <a:t>and publishing its</a:t>
            </a:r>
            <a:r>
              <a:rPr sz="2400" spc="-10" dirty="0">
                <a:solidFill>
                  <a:srgbClr val="464546"/>
                </a:solidFill>
                <a:latin typeface="Carlito"/>
                <a:cs typeface="Carlito"/>
              </a:rPr>
              <a:t> </a:t>
            </a:r>
            <a:r>
              <a:rPr sz="2400" spc="-5" dirty="0">
                <a:solidFill>
                  <a:srgbClr val="464546"/>
                </a:solidFill>
                <a:latin typeface="Carlito"/>
                <a:cs typeface="Carlito"/>
              </a:rPr>
              <a:t>reports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" dirty="0"/>
              <a:pPr marL="38100">
                <a:lnSpc>
                  <a:spcPct val="100000"/>
                </a:lnSpc>
                <a:spcBef>
                  <a:spcPts val="45"/>
                </a:spcBef>
              </a:pPr>
              <a:t>35</a:t>
            </a:fld>
            <a:endParaRPr spc="-5"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20" dirty="0"/>
              <a:t>C</a:t>
            </a:r>
            <a:r>
              <a:rPr spc="25" dirty="0"/>
              <a:t>O</a:t>
            </a:r>
            <a:r>
              <a:rPr spc="20" dirty="0"/>
              <a:t>NFI</a:t>
            </a:r>
            <a:r>
              <a:rPr spc="15" dirty="0"/>
              <a:t>D</a:t>
            </a:r>
            <a:r>
              <a:rPr spc="10" dirty="0"/>
              <a:t>E</a:t>
            </a:r>
            <a:r>
              <a:rPr spc="20" dirty="0"/>
              <a:t>N</a:t>
            </a:r>
            <a:r>
              <a:rPr spc="35" dirty="0"/>
              <a:t>T</a:t>
            </a:r>
            <a:r>
              <a:rPr spc="-5" dirty="0"/>
              <a:t>I</a:t>
            </a:r>
            <a:r>
              <a:rPr spc="5" dirty="0"/>
              <a:t>A</a:t>
            </a:r>
            <a:r>
              <a:rPr dirty="0"/>
              <a:t>L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842644"/>
            <a:chOff x="0" y="0"/>
            <a:chExt cx="9144000" cy="842644"/>
          </a:xfrm>
        </p:grpSpPr>
        <p:sp>
          <p:nvSpPr>
            <p:cNvPr id="3" name="object 3"/>
            <p:cNvSpPr/>
            <p:nvPr/>
          </p:nvSpPr>
          <p:spPr>
            <a:xfrm>
              <a:off x="15240" y="9080"/>
              <a:ext cx="5475478" cy="83343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701040"/>
            </a:xfrm>
            <a:custGeom>
              <a:avLst/>
              <a:gdLst/>
              <a:ahLst/>
              <a:cxnLst/>
              <a:rect l="l" t="t" r="r" b="b"/>
              <a:pathLst>
                <a:path w="9144000" h="701040">
                  <a:moveTo>
                    <a:pt x="9144000" y="0"/>
                  </a:moveTo>
                  <a:lnTo>
                    <a:pt x="0" y="0"/>
                  </a:lnTo>
                  <a:lnTo>
                    <a:pt x="0" y="701039"/>
                  </a:lnTo>
                  <a:lnTo>
                    <a:pt x="9144000" y="70103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261620" y="0"/>
            <a:ext cx="8208645" cy="2232660"/>
          </a:xfrm>
          <a:prstGeom prst="rect">
            <a:avLst/>
          </a:prstGeom>
        </p:spPr>
        <p:txBody>
          <a:bodyPr vert="horz" wrap="square" lIns="0" tIns="261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60"/>
              </a:spcBef>
            </a:pPr>
            <a:r>
              <a:rPr sz="2800" spc="-25" dirty="0">
                <a:solidFill>
                  <a:srgbClr val="464546"/>
                </a:solidFill>
                <a:latin typeface="Arial Black"/>
                <a:cs typeface="Arial Black"/>
              </a:rPr>
              <a:t>Maven </a:t>
            </a:r>
            <a:r>
              <a:rPr sz="2800" dirty="0">
                <a:solidFill>
                  <a:srgbClr val="464546"/>
                </a:solidFill>
                <a:latin typeface="Arial Black"/>
                <a:cs typeface="Arial Black"/>
              </a:rPr>
              <a:t>Plug-ins </a:t>
            </a:r>
            <a:r>
              <a:rPr sz="2800" spc="5" dirty="0">
                <a:solidFill>
                  <a:srgbClr val="464546"/>
                </a:solidFill>
                <a:latin typeface="Arial Black"/>
                <a:cs typeface="Arial Black"/>
              </a:rPr>
              <a:t>and</a:t>
            </a:r>
            <a:r>
              <a:rPr sz="2800" spc="-50" dirty="0">
                <a:solidFill>
                  <a:srgbClr val="464546"/>
                </a:solidFill>
                <a:latin typeface="Arial Black"/>
                <a:cs typeface="Arial Black"/>
              </a:rPr>
              <a:t> </a:t>
            </a:r>
            <a:r>
              <a:rPr sz="2800" dirty="0">
                <a:solidFill>
                  <a:srgbClr val="464546"/>
                </a:solidFill>
                <a:latin typeface="Arial Black"/>
                <a:cs typeface="Arial Black"/>
              </a:rPr>
              <a:t>Goals</a:t>
            </a:r>
            <a:endParaRPr sz="2800">
              <a:latin typeface="Arial Black"/>
              <a:cs typeface="Arial Black"/>
            </a:endParaRPr>
          </a:p>
          <a:p>
            <a:pPr marL="1011555" indent="-281305">
              <a:lnSpc>
                <a:spcPct val="100000"/>
              </a:lnSpc>
              <a:spcBef>
                <a:spcPts val="1970"/>
              </a:spcBef>
              <a:buSzPct val="96428"/>
              <a:buFont typeface="Wingdings"/>
              <a:buChar char=""/>
              <a:tabLst>
                <a:tab pos="1012190" algn="l"/>
                <a:tab pos="4453255" algn="l"/>
              </a:tabLst>
            </a:pPr>
            <a:r>
              <a:rPr sz="2800" b="1" spc="-5" dirty="0">
                <a:solidFill>
                  <a:srgbClr val="464546"/>
                </a:solidFill>
                <a:latin typeface="Carlito"/>
                <a:cs typeface="Carlito"/>
              </a:rPr>
              <a:t>maven-jar-plugin </a:t>
            </a:r>
            <a:r>
              <a:rPr sz="2800" b="1" dirty="0">
                <a:solidFill>
                  <a:srgbClr val="464546"/>
                </a:solidFill>
                <a:latin typeface="Carlito"/>
                <a:cs typeface="Carlito"/>
              </a:rPr>
              <a:t>:</a:t>
            </a:r>
            <a:r>
              <a:rPr sz="2800" b="1" spc="-20" dirty="0">
                <a:solidFill>
                  <a:srgbClr val="464546"/>
                </a:solidFill>
                <a:latin typeface="Carlito"/>
                <a:cs typeface="Carlito"/>
              </a:rPr>
              <a:t> </a:t>
            </a:r>
            <a:r>
              <a:rPr sz="2800" spc="-5" dirty="0">
                <a:solidFill>
                  <a:srgbClr val="464546"/>
                </a:solidFill>
                <a:latin typeface="Carlito"/>
                <a:cs typeface="Carlito"/>
              </a:rPr>
              <a:t>has	goals </a:t>
            </a:r>
            <a:r>
              <a:rPr sz="2800" spc="-15" dirty="0">
                <a:solidFill>
                  <a:srgbClr val="464546"/>
                </a:solidFill>
                <a:latin typeface="Carlito"/>
                <a:cs typeface="Carlito"/>
              </a:rPr>
              <a:t>for </a:t>
            </a:r>
            <a:r>
              <a:rPr sz="2800" spc="-10" dirty="0">
                <a:solidFill>
                  <a:srgbClr val="464546"/>
                </a:solidFill>
                <a:latin typeface="Carlito"/>
                <a:cs typeface="Carlito"/>
              </a:rPr>
              <a:t>creating </a:t>
            </a:r>
            <a:r>
              <a:rPr sz="2800" spc="-15" dirty="0">
                <a:solidFill>
                  <a:srgbClr val="464546"/>
                </a:solidFill>
                <a:latin typeface="Carlito"/>
                <a:cs typeface="Carlito"/>
              </a:rPr>
              <a:t>JAR</a:t>
            </a:r>
            <a:r>
              <a:rPr sz="2800" spc="-105" dirty="0">
                <a:solidFill>
                  <a:srgbClr val="464546"/>
                </a:solidFill>
                <a:latin typeface="Carlito"/>
                <a:cs typeface="Carlito"/>
              </a:rPr>
              <a:t> </a:t>
            </a:r>
            <a:r>
              <a:rPr sz="2800" dirty="0">
                <a:solidFill>
                  <a:srgbClr val="464546"/>
                </a:solidFill>
                <a:latin typeface="Carlito"/>
                <a:cs typeface="Carlito"/>
              </a:rPr>
              <a:t>files</a:t>
            </a:r>
            <a:endParaRPr sz="2800">
              <a:latin typeface="Carlito"/>
              <a:cs typeface="Carlito"/>
            </a:endParaRPr>
          </a:p>
          <a:p>
            <a:pPr marL="730885" marR="127635">
              <a:lnSpc>
                <a:spcPct val="100000"/>
              </a:lnSpc>
              <a:buSzPct val="96428"/>
              <a:buFont typeface="Wingdings"/>
              <a:buChar char=""/>
              <a:tabLst>
                <a:tab pos="1012190" algn="l"/>
              </a:tabLst>
            </a:pPr>
            <a:r>
              <a:rPr sz="2800" b="1" dirty="0">
                <a:solidFill>
                  <a:srgbClr val="464546"/>
                </a:solidFill>
                <a:latin typeface="Carlito"/>
                <a:cs typeface="Carlito"/>
              </a:rPr>
              <a:t>maven-clean-plugin : </a:t>
            </a:r>
            <a:r>
              <a:rPr sz="2800" spc="-5" dirty="0">
                <a:solidFill>
                  <a:srgbClr val="464546"/>
                </a:solidFill>
                <a:latin typeface="Carlito"/>
                <a:cs typeface="Carlito"/>
              </a:rPr>
              <a:t>has </a:t>
            </a:r>
            <a:r>
              <a:rPr sz="2800" spc="-10" dirty="0">
                <a:solidFill>
                  <a:srgbClr val="464546"/>
                </a:solidFill>
                <a:latin typeface="Carlito"/>
                <a:cs typeface="Carlito"/>
              </a:rPr>
              <a:t>goal </a:t>
            </a:r>
            <a:r>
              <a:rPr sz="2800" spc="-15" dirty="0">
                <a:solidFill>
                  <a:srgbClr val="464546"/>
                </a:solidFill>
                <a:latin typeface="Carlito"/>
                <a:cs typeface="Carlito"/>
              </a:rPr>
              <a:t>for </a:t>
            </a:r>
            <a:r>
              <a:rPr sz="2800" spc="-5" dirty="0">
                <a:solidFill>
                  <a:srgbClr val="464546"/>
                </a:solidFill>
                <a:latin typeface="Carlito"/>
                <a:cs typeface="Carlito"/>
              </a:rPr>
              <a:t>the deletion</a:t>
            </a:r>
            <a:r>
              <a:rPr sz="2800" spc="-130" dirty="0">
                <a:solidFill>
                  <a:srgbClr val="464546"/>
                </a:solidFill>
                <a:latin typeface="Carlito"/>
                <a:cs typeface="Carlito"/>
              </a:rPr>
              <a:t> </a:t>
            </a:r>
            <a:r>
              <a:rPr sz="2800" spc="-5" dirty="0">
                <a:solidFill>
                  <a:srgbClr val="464546"/>
                </a:solidFill>
                <a:latin typeface="Carlito"/>
                <a:cs typeface="Carlito"/>
              </a:rPr>
              <a:t>of  </a:t>
            </a:r>
            <a:r>
              <a:rPr sz="2800" spc="-20" dirty="0">
                <a:solidFill>
                  <a:srgbClr val="464546"/>
                </a:solidFill>
                <a:latin typeface="Carlito"/>
                <a:cs typeface="Carlito"/>
              </a:rPr>
              <a:t>target </a:t>
            </a:r>
            <a:r>
              <a:rPr sz="2800" spc="-10" dirty="0">
                <a:solidFill>
                  <a:srgbClr val="464546"/>
                </a:solidFill>
                <a:latin typeface="Carlito"/>
                <a:cs typeface="Carlito"/>
              </a:rPr>
              <a:t>folder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" dirty="0"/>
              <a:pPr marL="38100">
                <a:lnSpc>
                  <a:spcPct val="100000"/>
                </a:lnSpc>
                <a:spcBef>
                  <a:spcPts val="45"/>
                </a:spcBef>
              </a:pPr>
              <a:t>36</a:t>
            </a:fld>
            <a:endParaRPr spc="-5"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20" dirty="0"/>
              <a:t>C</a:t>
            </a:r>
            <a:r>
              <a:rPr spc="25" dirty="0"/>
              <a:t>O</a:t>
            </a:r>
            <a:r>
              <a:rPr spc="20" dirty="0"/>
              <a:t>NFI</a:t>
            </a:r>
            <a:r>
              <a:rPr spc="15" dirty="0"/>
              <a:t>D</a:t>
            </a:r>
            <a:r>
              <a:rPr spc="10" dirty="0"/>
              <a:t>E</a:t>
            </a:r>
            <a:r>
              <a:rPr spc="20" dirty="0"/>
              <a:t>N</a:t>
            </a:r>
            <a:r>
              <a:rPr spc="35" dirty="0"/>
              <a:t>T</a:t>
            </a:r>
            <a:r>
              <a:rPr spc="-5" dirty="0"/>
              <a:t>I</a:t>
            </a:r>
            <a:r>
              <a:rPr spc="5" dirty="0"/>
              <a:t>A</a:t>
            </a:r>
            <a:r>
              <a:rPr dirty="0"/>
              <a:t>L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842644"/>
            <a:chOff x="0" y="0"/>
            <a:chExt cx="9144000" cy="842644"/>
          </a:xfrm>
        </p:grpSpPr>
        <p:sp>
          <p:nvSpPr>
            <p:cNvPr id="3" name="object 3"/>
            <p:cNvSpPr/>
            <p:nvPr/>
          </p:nvSpPr>
          <p:spPr>
            <a:xfrm>
              <a:off x="15240" y="9080"/>
              <a:ext cx="5475478" cy="83343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701040"/>
            </a:xfrm>
            <a:custGeom>
              <a:avLst/>
              <a:gdLst/>
              <a:ahLst/>
              <a:cxnLst/>
              <a:rect l="l" t="t" r="r" b="b"/>
              <a:pathLst>
                <a:path w="9144000" h="701040">
                  <a:moveTo>
                    <a:pt x="9144000" y="0"/>
                  </a:moveTo>
                  <a:lnTo>
                    <a:pt x="0" y="0"/>
                  </a:lnTo>
                  <a:lnTo>
                    <a:pt x="0" y="701039"/>
                  </a:lnTo>
                  <a:lnTo>
                    <a:pt x="9144000" y="70103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61620" y="99136"/>
            <a:ext cx="4990465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25" dirty="0">
                <a:latin typeface="Arial Black"/>
                <a:cs typeface="Arial Black"/>
              </a:rPr>
              <a:t>Maven </a:t>
            </a:r>
            <a:r>
              <a:rPr dirty="0">
                <a:latin typeface="Arial Black"/>
                <a:cs typeface="Arial Black"/>
              </a:rPr>
              <a:t>Plug-ins </a:t>
            </a:r>
            <a:r>
              <a:rPr spc="5" dirty="0">
                <a:latin typeface="Arial Black"/>
                <a:cs typeface="Arial Black"/>
              </a:rPr>
              <a:t>and</a:t>
            </a:r>
            <a:r>
              <a:rPr spc="-95" dirty="0">
                <a:latin typeface="Arial Black"/>
                <a:cs typeface="Arial Black"/>
              </a:rPr>
              <a:t> </a:t>
            </a:r>
            <a:r>
              <a:rPr dirty="0">
                <a:latin typeface="Arial Black"/>
                <a:cs typeface="Arial Black"/>
              </a:rPr>
              <a:t>Goals</a:t>
            </a:r>
          </a:p>
        </p:txBody>
      </p:sp>
      <p:sp>
        <p:nvSpPr>
          <p:cNvPr id="6" name="object 6"/>
          <p:cNvSpPr/>
          <p:nvPr/>
        </p:nvSpPr>
        <p:spPr>
          <a:xfrm>
            <a:off x="246888" y="981455"/>
            <a:ext cx="4191000" cy="34076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800436" y="1150210"/>
            <a:ext cx="4093791" cy="31351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" dirty="0"/>
              <a:pPr marL="38100">
                <a:lnSpc>
                  <a:spcPct val="100000"/>
                </a:lnSpc>
                <a:spcBef>
                  <a:spcPts val="45"/>
                </a:spcBef>
              </a:pPr>
              <a:t>37</a:t>
            </a:fld>
            <a:endParaRPr spc="-5"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20" dirty="0"/>
              <a:t>C</a:t>
            </a:r>
            <a:r>
              <a:rPr spc="25" dirty="0"/>
              <a:t>O</a:t>
            </a:r>
            <a:r>
              <a:rPr spc="20" dirty="0"/>
              <a:t>NFI</a:t>
            </a:r>
            <a:r>
              <a:rPr spc="15" dirty="0"/>
              <a:t>D</a:t>
            </a:r>
            <a:r>
              <a:rPr spc="10" dirty="0"/>
              <a:t>E</a:t>
            </a:r>
            <a:r>
              <a:rPr spc="20" dirty="0"/>
              <a:t>N</a:t>
            </a:r>
            <a:r>
              <a:rPr spc="35" dirty="0"/>
              <a:t>T</a:t>
            </a:r>
            <a:r>
              <a:rPr spc="-5" dirty="0"/>
              <a:t>I</a:t>
            </a:r>
            <a:r>
              <a:rPr spc="5" dirty="0"/>
              <a:t>A</a:t>
            </a:r>
            <a:r>
              <a:rPr dirty="0"/>
              <a:t>L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842644"/>
            <a:chOff x="0" y="0"/>
            <a:chExt cx="9144000" cy="842644"/>
          </a:xfrm>
        </p:grpSpPr>
        <p:sp>
          <p:nvSpPr>
            <p:cNvPr id="3" name="object 3"/>
            <p:cNvSpPr/>
            <p:nvPr/>
          </p:nvSpPr>
          <p:spPr>
            <a:xfrm>
              <a:off x="15240" y="9080"/>
              <a:ext cx="5475478" cy="83343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701040"/>
            </a:xfrm>
            <a:custGeom>
              <a:avLst/>
              <a:gdLst/>
              <a:ahLst/>
              <a:cxnLst/>
              <a:rect l="l" t="t" r="r" b="b"/>
              <a:pathLst>
                <a:path w="9144000" h="701040">
                  <a:moveTo>
                    <a:pt x="9144000" y="0"/>
                  </a:moveTo>
                  <a:lnTo>
                    <a:pt x="0" y="0"/>
                  </a:lnTo>
                  <a:lnTo>
                    <a:pt x="0" y="701039"/>
                  </a:lnTo>
                  <a:lnTo>
                    <a:pt x="9144000" y="70103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61620" y="99136"/>
            <a:ext cx="4990465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25" dirty="0">
                <a:latin typeface="Arial Black"/>
                <a:cs typeface="Arial Black"/>
              </a:rPr>
              <a:t>Maven </a:t>
            </a:r>
            <a:r>
              <a:rPr dirty="0">
                <a:latin typeface="Arial Black"/>
                <a:cs typeface="Arial Black"/>
              </a:rPr>
              <a:t>Plug-ins </a:t>
            </a:r>
            <a:r>
              <a:rPr spc="5" dirty="0">
                <a:latin typeface="Arial Black"/>
                <a:cs typeface="Arial Black"/>
              </a:rPr>
              <a:t>and</a:t>
            </a:r>
            <a:r>
              <a:rPr spc="-95" dirty="0">
                <a:latin typeface="Arial Black"/>
                <a:cs typeface="Arial Black"/>
              </a:rPr>
              <a:t> </a:t>
            </a:r>
            <a:r>
              <a:rPr dirty="0">
                <a:latin typeface="Arial Black"/>
                <a:cs typeface="Arial Black"/>
              </a:rPr>
              <a:t>Goals</a:t>
            </a:r>
          </a:p>
        </p:txBody>
      </p:sp>
      <p:sp>
        <p:nvSpPr>
          <p:cNvPr id="6" name="object 6"/>
          <p:cNvSpPr/>
          <p:nvPr/>
        </p:nvSpPr>
        <p:spPr>
          <a:xfrm>
            <a:off x="246888" y="1222247"/>
            <a:ext cx="3983736" cy="32156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18485" y="1280082"/>
            <a:ext cx="4066563" cy="30749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" dirty="0"/>
              <a:pPr marL="38100">
                <a:lnSpc>
                  <a:spcPct val="100000"/>
                </a:lnSpc>
                <a:spcBef>
                  <a:spcPts val="45"/>
                </a:spcBef>
              </a:pPr>
              <a:t>38</a:t>
            </a:fld>
            <a:endParaRPr spc="-5"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20" dirty="0"/>
              <a:t>C</a:t>
            </a:r>
            <a:r>
              <a:rPr spc="25" dirty="0"/>
              <a:t>O</a:t>
            </a:r>
            <a:r>
              <a:rPr spc="20" dirty="0"/>
              <a:t>NFI</a:t>
            </a:r>
            <a:r>
              <a:rPr spc="15" dirty="0"/>
              <a:t>D</a:t>
            </a:r>
            <a:r>
              <a:rPr spc="10" dirty="0"/>
              <a:t>E</a:t>
            </a:r>
            <a:r>
              <a:rPr spc="20" dirty="0"/>
              <a:t>N</a:t>
            </a:r>
            <a:r>
              <a:rPr spc="35" dirty="0"/>
              <a:t>T</a:t>
            </a:r>
            <a:r>
              <a:rPr spc="-5" dirty="0"/>
              <a:t>I</a:t>
            </a:r>
            <a:r>
              <a:rPr spc="5" dirty="0"/>
              <a:t>A</a:t>
            </a:r>
            <a:r>
              <a:rPr dirty="0"/>
              <a:t>L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903605"/>
            <a:chOff x="0" y="0"/>
            <a:chExt cx="9144000" cy="90360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3043301" cy="90347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701040"/>
            </a:xfrm>
            <a:custGeom>
              <a:avLst/>
              <a:gdLst/>
              <a:ahLst/>
              <a:cxnLst/>
              <a:rect l="l" t="t" r="r" b="b"/>
              <a:pathLst>
                <a:path w="9144000" h="701040">
                  <a:moveTo>
                    <a:pt x="9144000" y="0"/>
                  </a:moveTo>
                  <a:lnTo>
                    <a:pt x="0" y="0"/>
                  </a:lnTo>
                  <a:lnTo>
                    <a:pt x="0" y="701039"/>
                  </a:lnTo>
                  <a:lnTo>
                    <a:pt x="9144000" y="70103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261620" y="68656"/>
            <a:ext cx="8420100" cy="34791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464546"/>
                </a:solidFill>
                <a:latin typeface="Arial Black"/>
                <a:cs typeface="Arial Black"/>
              </a:rPr>
              <a:t>Home</a:t>
            </a:r>
            <a:r>
              <a:rPr sz="3200" spc="10" dirty="0">
                <a:solidFill>
                  <a:srgbClr val="464546"/>
                </a:solidFill>
                <a:latin typeface="Arial Black"/>
                <a:cs typeface="Arial Black"/>
              </a:rPr>
              <a:t> </a:t>
            </a:r>
            <a:r>
              <a:rPr sz="3200" spc="-50" dirty="0">
                <a:solidFill>
                  <a:srgbClr val="464546"/>
                </a:solidFill>
                <a:latin typeface="Arial Black"/>
                <a:cs typeface="Arial Black"/>
              </a:rPr>
              <a:t>Task</a:t>
            </a:r>
            <a:endParaRPr sz="3200">
              <a:latin typeface="Arial Black"/>
              <a:cs typeface="Arial Black"/>
            </a:endParaRPr>
          </a:p>
          <a:p>
            <a:pPr marL="145415">
              <a:lnSpc>
                <a:spcPct val="100000"/>
              </a:lnSpc>
              <a:spcBef>
                <a:spcPts val="2465"/>
              </a:spcBef>
            </a:pPr>
            <a:r>
              <a:rPr sz="3200" b="1" spc="-20" dirty="0">
                <a:solidFill>
                  <a:srgbClr val="464546"/>
                </a:solidFill>
                <a:latin typeface="Carlito"/>
                <a:cs typeface="Carlito"/>
              </a:rPr>
              <a:t>Maven </a:t>
            </a:r>
            <a:r>
              <a:rPr sz="3200" b="1" spc="-10" dirty="0">
                <a:solidFill>
                  <a:srgbClr val="464546"/>
                </a:solidFill>
                <a:latin typeface="Carlito"/>
                <a:cs typeface="Carlito"/>
              </a:rPr>
              <a:t>Certification at </a:t>
            </a:r>
            <a:r>
              <a:rPr sz="3200" b="1" spc="-30" dirty="0">
                <a:solidFill>
                  <a:srgbClr val="464546"/>
                </a:solidFill>
                <a:latin typeface="Carlito"/>
                <a:cs typeface="Carlito"/>
              </a:rPr>
              <a:t>Infosys</a:t>
            </a:r>
            <a:r>
              <a:rPr sz="3200" b="1" spc="95" dirty="0">
                <a:solidFill>
                  <a:srgbClr val="464546"/>
                </a:solidFill>
                <a:latin typeface="Carlito"/>
                <a:cs typeface="Carlito"/>
              </a:rPr>
              <a:t> </a:t>
            </a:r>
            <a:r>
              <a:rPr sz="3200" b="1" spc="-10" dirty="0">
                <a:solidFill>
                  <a:srgbClr val="464546"/>
                </a:solidFill>
                <a:latin typeface="Carlito"/>
                <a:cs typeface="Carlito"/>
              </a:rPr>
              <a:t>Springboard</a:t>
            </a:r>
            <a:endParaRPr sz="3200">
              <a:latin typeface="Carlito"/>
              <a:cs typeface="Carlito"/>
            </a:endParaRPr>
          </a:p>
          <a:p>
            <a:pPr marL="661035" indent="-516255">
              <a:lnSpc>
                <a:spcPct val="100000"/>
              </a:lnSpc>
              <a:spcBef>
                <a:spcPts val="1685"/>
              </a:spcBef>
              <a:buAutoNum type="arabicPeriod"/>
              <a:tabLst>
                <a:tab pos="661035" algn="l"/>
                <a:tab pos="661670" algn="l"/>
              </a:tabLst>
            </a:pPr>
            <a:r>
              <a:rPr sz="3200" spc="-5" dirty="0">
                <a:solidFill>
                  <a:srgbClr val="464546"/>
                </a:solidFill>
                <a:latin typeface="Carlito"/>
                <a:cs typeface="Carlito"/>
              </a:rPr>
              <a:t>Apache </a:t>
            </a:r>
            <a:r>
              <a:rPr sz="3200" spc="-20" dirty="0">
                <a:solidFill>
                  <a:srgbClr val="464546"/>
                </a:solidFill>
                <a:latin typeface="Carlito"/>
                <a:cs typeface="Carlito"/>
              </a:rPr>
              <a:t>Maven </a:t>
            </a:r>
            <a:r>
              <a:rPr sz="3200" spc="-15" dirty="0">
                <a:solidFill>
                  <a:srgbClr val="464546"/>
                </a:solidFill>
                <a:latin typeface="Carlito"/>
                <a:cs typeface="Carlito"/>
              </a:rPr>
              <a:t>(Level:</a:t>
            </a:r>
            <a:r>
              <a:rPr sz="3200" spc="95" dirty="0">
                <a:solidFill>
                  <a:srgbClr val="464546"/>
                </a:solidFill>
                <a:latin typeface="Carlito"/>
                <a:cs typeface="Carlito"/>
              </a:rPr>
              <a:t> </a:t>
            </a:r>
            <a:r>
              <a:rPr sz="3200" spc="-10" dirty="0">
                <a:solidFill>
                  <a:srgbClr val="464546"/>
                </a:solidFill>
                <a:latin typeface="Carlito"/>
                <a:cs typeface="Carlito"/>
              </a:rPr>
              <a:t>Beginner)</a:t>
            </a:r>
            <a:endParaRPr sz="3200">
              <a:latin typeface="Carlito"/>
              <a:cs typeface="Carlito"/>
            </a:endParaRPr>
          </a:p>
          <a:p>
            <a:pPr marL="661035" marR="5080" indent="-515620">
              <a:lnSpc>
                <a:spcPct val="100000"/>
              </a:lnSpc>
              <a:buAutoNum type="arabicPeriod"/>
              <a:tabLst>
                <a:tab pos="661035" algn="l"/>
                <a:tab pos="661670" algn="l"/>
              </a:tabLst>
            </a:pPr>
            <a:r>
              <a:rPr sz="3200" spc="-20" dirty="0">
                <a:solidFill>
                  <a:srgbClr val="464546"/>
                </a:solidFill>
                <a:latin typeface="Carlito"/>
                <a:cs typeface="Carlito"/>
              </a:rPr>
              <a:t>Maven </a:t>
            </a:r>
            <a:r>
              <a:rPr sz="3200" spc="-30" dirty="0">
                <a:solidFill>
                  <a:srgbClr val="464546"/>
                </a:solidFill>
                <a:latin typeface="Carlito"/>
                <a:cs typeface="Carlito"/>
              </a:rPr>
              <a:t>Tutorial </a:t>
            </a:r>
            <a:r>
              <a:rPr sz="3200" spc="-5" dirty="0">
                <a:solidFill>
                  <a:srgbClr val="464546"/>
                </a:solidFill>
                <a:latin typeface="Carlito"/>
                <a:cs typeface="Carlito"/>
              </a:rPr>
              <a:t>- Manage </a:t>
            </a:r>
            <a:r>
              <a:rPr sz="3200" spc="-30" dirty="0">
                <a:solidFill>
                  <a:srgbClr val="464546"/>
                </a:solidFill>
                <a:latin typeface="Carlito"/>
                <a:cs typeface="Carlito"/>
              </a:rPr>
              <a:t>Java </a:t>
            </a:r>
            <a:r>
              <a:rPr sz="3200" spc="-10" dirty="0">
                <a:solidFill>
                  <a:srgbClr val="464546"/>
                </a:solidFill>
                <a:latin typeface="Carlito"/>
                <a:cs typeface="Carlito"/>
              </a:rPr>
              <a:t>Dependencies </a:t>
            </a:r>
            <a:r>
              <a:rPr sz="3200" spc="-5" dirty="0">
                <a:solidFill>
                  <a:srgbClr val="464546"/>
                </a:solidFill>
                <a:latin typeface="Carlito"/>
                <a:cs typeface="Carlito"/>
              </a:rPr>
              <a:t>in  </a:t>
            </a:r>
            <a:r>
              <a:rPr sz="3200" spc="-15" dirty="0">
                <a:solidFill>
                  <a:srgbClr val="464546"/>
                </a:solidFill>
                <a:latin typeface="Carlito"/>
                <a:cs typeface="Carlito"/>
              </a:rPr>
              <a:t>20 Steps (Level:</a:t>
            </a:r>
            <a:r>
              <a:rPr sz="3200" spc="90" dirty="0">
                <a:solidFill>
                  <a:srgbClr val="464546"/>
                </a:solidFill>
                <a:latin typeface="Carlito"/>
                <a:cs typeface="Carlito"/>
              </a:rPr>
              <a:t> </a:t>
            </a:r>
            <a:r>
              <a:rPr sz="3200" spc="-15" dirty="0">
                <a:solidFill>
                  <a:srgbClr val="464546"/>
                </a:solidFill>
                <a:latin typeface="Carlito"/>
                <a:cs typeface="Carlito"/>
              </a:rPr>
              <a:t>Intermediate)</a:t>
            </a:r>
            <a:endParaRPr sz="3200">
              <a:latin typeface="Carlito"/>
              <a:cs typeface="Carlito"/>
            </a:endParaRPr>
          </a:p>
          <a:p>
            <a:pPr marL="661035" indent="-51625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661035" algn="l"/>
                <a:tab pos="661670" algn="l"/>
              </a:tabLst>
            </a:pPr>
            <a:r>
              <a:rPr sz="3200" spc="-10" dirty="0">
                <a:solidFill>
                  <a:srgbClr val="464546"/>
                </a:solidFill>
                <a:latin typeface="Carlito"/>
                <a:cs typeface="Carlito"/>
              </a:rPr>
              <a:t>Learning </a:t>
            </a:r>
            <a:r>
              <a:rPr sz="3200" spc="-5" dirty="0">
                <a:solidFill>
                  <a:srgbClr val="464546"/>
                </a:solidFill>
                <a:latin typeface="Carlito"/>
                <a:cs typeface="Carlito"/>
              </a:rPr>
              <a:t>Apache </a:t>
            </a:r>
            <a:r>
              <a:rPr sz="3200" spc="-20" dirty="0">
                <a:solidFill>
                  <a:srgbClr val="464546"/>
                </a:solidFill>
                <a:latin typeface="Carlito"/>
                <a:cs typeface="Carlito"/>
              </a:rPr>
              <a:t>Maven </a:t>
            </a:r>
            <a:r>
              <a:rPr sz="3200" spc="-5" dirty="0">
                <a:solidFill>
                  <a:srgbClr val="464546"/>
                </a:solidFill>
                <a:latin typeface="Carlito"/>
                <a:cs typeface="Carlito"/>
              </a:rPr>
              <a:t>3 </a:t>
            </a:r>
            <a:r>
              <a:rPr sz="3200" spc="-15" dirty="0">
                <a:solidFill>
                  <a:srgbClr val="464546"/>
                </a:solidFill>
                <a:latin typeface="Carlito"/>
                <a:cs typeface="Carlito"/>
              </a:rPr>
              <a:t>(Level:</a:t>
            </a:r>
            <a:r>
              <a:rPr sz="3200" spc="135" dirty="0">
                <a:solidFill>
                  <a:srgbClr val="464546"/>
                </a:solidFill>
                <a:latin typeface="Carlito"/>
                <a:cs typeface="Carlito"/>
              </a:rPr>
              <a:t> </a:t>
            </a:r>
            <a:r>
              <a:rPr sz="3200" spc="-10" dirty="0">
                <a:solidFill>
                  <a:srgbClr val="464546"/>
                </a:solidFill>
                <a:latin typeface="Carlito"/>
                <a:cs typeface="Carlito"/>
              </a:rPr>
              <a:t>Advanced)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" dirty="0"/>
              <a:pPr marL="38100">
                <a:lnSpc>
                  <a:spcPct val="100000"/>
                </a:lnSpc>
                <a:spcBef>
                  <a:spcPts val="45"/>
                </a:spcBef>
              </a:pPr>
              <a:t>39</a:t>
            </a:fld>
            <a:endParaRPr spc="-5"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20" dirty="0"/>
              <a:t>C</a:t>
            </a:r>
            <a:r>
              <a:rPr spc="25" dirty="0"/>
              <a:t>O</a:t>
            </a:r>
            <a:r>
              <a:rPr spc="20" dirty="0"/>
              <a:t>NFI</a:t>
            </a:r>
            <a:r>
              <a:rPr spc="15" dirty="0"/>
              <a:t>D</a:t>
            </a:r>
            <a:r>
              <a:rPr spc="10" dirty="0"/>
              <a:t>E</a:t>
            </a:r>
            <a:r>
              <a:rPr spc="20" dirty="0"/>
              <a:t>N</a:t>
            </a:r>
            <a:r>
              <a:rPr spc="35" dirty="0"/>
              <a:t>T</a:t>
            </a:r>
            <a:r>
              <a:rPr spc="-5" dirty="0"/>
              <a:t>I</a:t>
            </a:r>
            <a:r>
              <a:rPr spc="5" dirty="0"/>
              <a:t>A</a:t>
            </a:r>
            <a:r>
              <a:rPr dirty="0"/>
              <a:t>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830580"/>
            <a:chOff x="0" y="0"/>
            <a:chExt cx="9144000" cy="830580"/>
          </a:xfrm>
        </p:grpSpPr>
        <p:sp>
          <p:nvSpPr>
            <p:cNvPr id="3" name="object 3"/>
            <p:cNvSpPr/>
            <p:nvPr/>
          </p:nvSpPr>
          <p:spPr>
            <a:xfrm>
              <a:off x="21335" y="18338"/>
              <a:ext cx="4628134" cy="81211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701040"/>
            </a:xfrm>
            <a:custGeom>
              <a:avLst/>
              <a:gdLst/>
              <a:ahLst/>
              <a:cxnLst/>
              <a:rect l="l" t="t" r="r" b="b"/>
              <a:pathLst>
                <a:path w="9144000" h="701040">
                  <a:moveTo>
                    <a:pt x="9144000" y="0"/>
                  </a:moveTo>
                  <a:lnTo>
                    <a:pt x="0" y="0"/>
                  </a:lnTo>
                  <a:lnTo>
                    <a:pt x="0" y="701039"/>
                  </a:lnTo>
                  <a:lnTo>
                    <a:pt x="9144000" y="70103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261620" y="106756"/>
            <a:ext cx="8602345" cy="4538345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700" spc="5" dirty="0">
                <a:solidFill>
                  <a:srgbClr val="464546"/>
                </a:solidFill>
                <a:latin typeface="Arial Black"/>
                <a:cs typeface="Arial Black"/>
              </a:rPr>
              <a:t>Introduction to</a:t>
            </a:r>
            <a:r>
              <a:rPr sz="2700" spc="-60" dirty="0">
                <a:solidFill>
                  <a:srgbClr val="464546"/>
                </a:solidFill>
                <a:latin typeface="Arial Black"/>
                <a:cs typeface="Arial Black"/>
              </a:rPr>
              <a:t> </a:t>
            </a:r>
            <a:r>
              <a:rPr sz="2700" spc="-15" dirty="0">
                <a:solidFill>
                  <a:srgbClr val="464546"/>
                </a:solidFill>
                <a:latin typeface="Arial Black"/>
                <a:cs typeface="Arial Black"/>
              </a:rPr>
              <a:t>Maven</a:t>
            </a:r>
            <a:endParaRPr sz="2700">
              <a:latin typeface="Arial Black"/>
              <a:cs typeface="Arial Black"/>
            </a:endParaRPr>
          </a:p>
          <a:p>
            <a:pPr marL="145415" marR="7620" algn="just">
              <a:lnSpc>
                <a:spcPct val="100000"/>
              </a:lnSpc>
              <a:spcBef>
                <a:spcPts val="2020"/>
              </a:spcBef>
              <a:buFont typeface="Wingdings"/>
              <a:buChar char=""/>
              <a:tabLst>
                <a:tab pos="509270" algn="l"/>
              </a:tabLst>
            </a:pPr>
            <a:r>
              <a:rPr sz="2800" spc="-15" dirty="0">
                <a:solidFill>
                  <a:srgbClr val="464546"/>
                </a:solidFill>
                <a:latin typeface="Carlito"/>
                <a:cs typeface="Carlito"/>
              </a:rPr>
              <a:t>Maven </a:t>
            </a:r>
            <a:r>
              <a:rPr sz="2800" dirty="0">
                <a:solidFill>
                  <a:srgbClr val="464546"/>
                </a:solidFill>
                <a:latin typeface="Carlito"/>
                <a:cs typeface="Carlito"/>
              </a:rPr>
              <a:t>is </a:t>
            </a:r>
            <a:r>
              <a:rPr sz="2800" spc="5" dirty="0">
                <a:solidFill>
                  <a:srgbClr val="464546"/>
                </a:solidFill>
                <a:latin typeface="Carlito"/>
                <a:cs typeface="Carlito"/>
              </a:rPr>
              <a:t>a </a:t>
            </a:r>
            <a:r>
              <a:rPr sz="2800" spc="-5" dirty="0">
                <a:solidFill>
                  <a:srgbClr val="464546"/>
                </a:solidFill>
                <a:latin typeface="Carlito"/>
                <a:cs typeface="Carlito"/>
              </a:rPr>
              <a:t>powerful </a:t>
            </a:r>
            <a:r>
              <a:rPr sz="2800" b="1" i="1" dirty="0">
                <a:solidFill>
                  <a:srgbClr val="464546"/>
                </a:solidFill>
                <a:latin typeface="Carlito"/>
                <a:cs typeface="Carlito"/>
              </a:rPr>
              <a:t>project </a:t>
            </a:r>
            <a:r>
              <a:rPr sz="2800" b="1" i="1" spc="-10" dirty="0">
                <a:solidFill>
                  <a:srgbClr val="464546"/>
                </a:solidFill>
                <a:latin typeface="Carlito"/>
                <a:cs typeface="Carlito"/>
              </a:rPr>
              <a:t>management tool/build  </a:t>
            </a:r>
            <a:r>
              <a:rPr sz="2800" b="1" i="1" spc="-5" dirty="0">
                <a:solidFill>
                  <a:srgbClr val="464546"/>
                </a:solidFill>
                <a:latin typeface="Carlito"/>
                <a:cs typeface="Carlito"/>
              </a:rPr>
              <a:t>automation </a:t>
            </a:r>
            <a:r>
              <a:rPr sz="2800" b="1" i="1" spc="-10" dirty="0">
                <a:solidFill>
                  <a:srgbClr val="464546"/>
                </a:solidFill>
                <a:latin typeface="Carlito"/>
                <a:cs typeface="Carlito"/>
              </a:rPr>
              <a:t>tool </a:t>
            </a:r>
            <a:r>
              <a:rPr sz="2800" spc="-15" dirty="0">
                <a:solidFill>
                  <a:srgbClr val="464546"/>
                </a:solidFill>
                <a:latin typeface="Carlito"/>
                <a:cs typeface="Carlito"/>
              </a:rPr>
              <a:t>that </a:t>
            </a:r>
            <a:r>
              <a:rPr sz="2800" dirty="0">
                <a:solidFill>
                  <a:srgbClr val="464546"/>
                </a:solidFill>
                <a:latin typeface="Carlito"/>
                <a:cs typeface="Carlito"/>
              </a:rPr>
              <a:t>is </a:t>
            </a:r>
            <a:r>
              <a:rPr sz="2800" spc="-5" dirty="0">
                <a:solidFill>
                  <a:srgbClr val="464546"/>
                </a:solidFill>
                <a:latin typeface="Carlito"/>
                <a:cs typeface="Carlito"/>
              </a:rPr>
              <a:t>based </a:t>
            </a:r>
            <a:r>
              <a:rPr sz="2800" spc="5" dirty="0">
                <a:solidFill>
                  <a:srgbClr val="464546"/>
                </a:solidFill>
                <a:latin typeface="Carlito"/>
                <a:cs typeface="Carlito"/>
              </a:rPr>
              <a:t>on </a:t>
            </a:r>
            <a:r>
              <a:rPr sz="2800" b="1" dirty="0">
                <a:solidFill>
                  <a:srgbClr val="464546"/>
                </a:solidFill>
                <a:latin typeface="Carlito"/>
                <a:cs typeface="Carlito"/>
              </a:rPr>
              <a:t>POM </a:t>
            </a:r>
            <a:r>
              <a:rPr sz="2800" b="1" spc="-5" dirty="0">
                <a:solidFill>
                  <a:srgbClr val="464546"/>
                </a:solidFill>
                <a:latin typeface="Carlito"/>
                <a:cs typeface="Carlito"/>
              </a:rPr>
              <a:t>(Project Object  </a:t>
            </a:r>
            <a:r>
              <a:rPr sz="2800" b="1" dirty="0">
                <a:solidFill>
                  <a:srgbClr val="464546"/>
                </a:solidFill>
                <a:latin typeface="Carlito"/>
                <a:cs typeface="Carlito"/>
              </a:rPr>
              <a:t>Model)</a:t>
            </a:r>
            <a:r>
              <a:rPr sz="2800" dirty="0">
                <a:solidFill>
                  <a:srgbClr val="464546"/>
                </a:solidFill>
                <a:latin typeface="Carlito"/>
                <a:cs typeface="Carlito"/>
              </a:rPr>
              <a:t>. </a:t>
            </a:r>
            <a:r>
              <a:rPr sz="2800" spc="-10" dirty="0">
                <a:solidFill>
                  <a:srgbClr val="464546"/>
                </a:solidFill>
                <a:latin typeface="Carlito"/>
                <a:cs typeface="Carlito"/>
              </a:rPr>
              <a:t>It </a:t>
            </a:r>
            <a:r>
              <a:rPr sz="2800" dirty="0">
                <a:solidFill>
                  <a:srgbClr val="464546"/>
                </a:solidFill>
                <a:latin typeface="Carlito"/>
                <a:cs typeface="Carlito"/>
              </a:rPr>
              <a:t>is </a:t>
            </a:r>
            <a:r>
              <a:rPr sz="2800" spc="-5" dirty="0">
                <a:solidFill>
                  <a:srgbClr val="464546"/>
                </a:solidFill>
                <a:latin typeface="Carlito"/>
                <a:cs typeface="Carlito"/>
              </a:rPr>
              <a:t>used </a:t>
            </a:r>
            <a:r>
              <a:rPr sz="2800" spc="-25" dirty="0">
                <a:solidFill>
                  <a:srgbClr val="464546"/>
                </a:solidFill>
                <a:latin typeface="Carlito"/>
                <a:cs typeface="Carlito"/>
              </a:rPr>
              <a:t>for </a:t>
            </a:r>
            <a:r>
              <a:rPr sz="2800" spc="-10" dirty="0">
                <a:solidFill>
                  <a:srgbClr val="464546"/>
                </a:solidFill>
                <a:latin typeface="Carlito"/>
                <a:cs typeface="Carlito"/>
              </a:rPr>
              <a:t>projects </a:t>
            </a:r>
            <a:r>
              <a:rPr sz="2800" spc="-5" dirty="0">
                <a:solidFill>
                  <a:srgbClr val="464546"/>
                </a:solidFill>
                <a:latin typeface="Carlito"/>
                <a:cs typeface="Carlito"/>
              </a:rPr>
              <a:t>build, dependency and  </a:t>
            </a:r>
            <a:r>
              <a:rPr sz="2800" spc="-10" dirty="0">
                <a:solidFill>
                  <a:srgbClr val="464546"/>
                </a:solidFill>
                <a:latin typeface="Carlito"/>
                <a:cs typeface="Carlito"/>
              </a:rPr>
              <a:t>documentation.</a:t>
            </a:r>
            <a:endParaRPr sz="2800">
              <a:latin typeface="Carlito"/>
              <a:cs typeface="Carlito"/>
            </a:endParaRPr>
          </a:p>
          <a:p>
            <a:pPr marL="145415" marR="8255" algn="just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509270" algn="l"/>
              </a:tabLst>
            </a:pPr>
            <a:r>
              <a:rPr sz="2800" spc="5" dirty="0">
                <a:solidFill>
                  <a:srgbClr val="464546"/>
                </a:solidFill>
                <a:latin typeface="Carlito"/>
                <a:cs typeface="Carlito"/>
              </a:rPr>
              <a:t>A </a:t>
            </a:r>
            <a:r>
              <a:rPr sz="2800" dirty="0">
                <a:solidFill>
                  <a:srgbClr val="464546"/>
                </a:solidFill>
                <a:latin typeface="Carlito"/>
                <a:cs typeface="Carlito"/>
              </a:rPr>
              <a:t>build </a:t>
            </a:r>
            <a:r>
              <a:rPr sz="2800" spc="-5" dirty="0">
                <a:solidFill>
                  <a:srgbClr val="464546"/>
                </a:solidFill>
                <a:latin typeface="Carlito"/>
                <a:cs typeface="Carlito"/>
              </a:rPr>
              <a:t>tool </a:t>
            </a:r>
            <a:r>
              <a:rPr sz="2800" spc="-25" dirty="0">
                <a:solidFill>
                  <a:srgbClr val="464546"/>
                </a:solidFill>
                <a:latin typeface="Carlito"/>
                <a:cs typeface="Carlito"/>
              </a:rPr>
              <a:t>takes </a:t>
            </a:r>
            <a:r>
              <a:rPr sz="2800" spc="-20" dirty="0">
                <a:solidFill>
                  <a:srgbClr val="464546"/>
                </a:solidFill>
                <a:latin typeface="Carlito"/>
                <a:cs typeface="Carlito"/>
              </a:rPr>
              <a:t>care </a:t>
            </a:r>
            <a:r>
              <a:rPr sz="2800" spc="5" dirty="0">
                <a:solidFill>
                  <a:srgbClr val="464546"/>
                </a:solidFill>
                <a:latin typeface="Carlito"/>
                <a:cs typeface="Carlito"/>
              </a:rPr>
              <a:t>of </a:t>
            </a:r>
            <a:r>
              <a:rPr sz="2800" dirty="0">
                <a:solidFill>
                  <a:srgbClr val="464546"/>
                </a:solidFill>
                <a:latin typeface="Carlito"/>
                <a:cs typeface="Carlito"/>
              </a:rPr>
              <a:t>everything </a:t>
            </a:r>
            <a:r>
              <a:rPr sz="2800" spc="-20" dirty="0">
                <a:solidFill>
                  <a:srgbClr val="464546"/>
                </a:solidFill>
                <a:latin typeface="Carlito"/>
                <a:cs typeface="Carlito"/>
              </a:rPr>
              <a:t>for </a:t>
            </a:r>
            <a:r>
              <a:rPr sz="2800" spc="-5" dirty="0">
                <a:solidFill>
                  <a:srgbClr val="464546"/>
                </a:solidFill>
                <a:latin typeface="Carlito"/>
                <a:cs typeface="Carlito"/>
              </a:rPr>
              <a:t>building </a:t>
            </a:r>
            <a:r>
              <a:rPr sz="2800" spc="5" dirty="0">
                <a:solidFill>
                  <a:srgbClr val="464546"/>
                </a:solidFill>
                <a:latin typeface="Carlito"/>
                <a:cs typeface="Carlito"/>
              </a:rPr>
              <a:t>a  </a:t>
            </a:r>
            <a:r>
              <a:rPr sz="2800" spc="-5" dirty="0">
                <a:solidFill>
                  <a:srgbClr val="464546"/>
                </a:solidFill>
                <a:latin typeface="Carlito"/>
                <a:cs typeface="Carlito"/>
              </a:rPr>
              <a:t>process. It does</a:t>
            </a:r>
            <a:r>
              <a:rPr sz="2800" spc="5" dirty="0">
                <a:solidFill>
                  <a:srgbClr val="464546"/>
                </a:solidFill>
                <a:latin typeface="Carlito"/>
                <a:cs typeface="Carlito"/>
              </a:rPr>
              <a:t> </a:t>
            </a:r>
            <a:r>
              <a:rPr sz="2800" spc="-10" dirty="0">
                <a:solidFill>
                  <a:srgbClr val="464546"/>
                </a:solidFill>
                <a:latin typeface="Carlito"/>
                <a:cs typeface="Carlito"/>
              </a:rPr>
              <a:t>following:</a:t>
            </a:r>
            <a:endParaRPr sz="2800">
              <a:latin typeface="Carlito"/>
              <a:cs typeface="Carlito"/>
            </a:endParaRPr>
          </a:p>
          <a:p>
            <a:pPr marL="776605" lvl="1" indent="-287020" algn="just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777240" algn="l"/>
              </a:tabLst>
            </a:pPr>
            <a:r>
              <a:rPr sz="2800" spc="-45" dirty="0">
                <a:solidFill>
                  <a:srgbClr val="464546"/>
                </a:solidFill>
                <a:latin typeface="Carlito"/>
                <a:cs typeface="Carlito"/>
              </a:rPr>
              <a:t>We </a:t>
            </a:r>
            <a:r>
              <a:rPr sz="2800" spc="-10" dirty="0">
                <a:solidFill>
                  <a:srgbClr val="464546"/>
                </a:solidFill>
                <a:latin typeface="Carlito"/>
                <a:cs typeface="Carlito"/>
              </a:rPr>
              <a:t>can </a:t>
            </a:r>
            <a:r>
              <a:rPr sz="2800" dirty="0">
                <a:solidFill>
                  <a:srgbClr val="464546"/>
                </a:solidFill>
                <a:latin typeface="Carlito"/>
                <a:cs typeface="Carlito"/>
              </a:rPr>
              <a:t>easily </a:t>
            </a:r>
            <a:r>
              <a:rPr sz="2800" spc="-5" dirty="0">
                <a:solidFill>
                  <a:srgbClr val="464546"/>
                </a:solidFill>
                <a:latin typeface="Carlito"/>
                <a:cs typeface="Carlito"/>
              </a:rPr>
              <a:t>build </a:t>
            </a:r>
            <a:r>
              <a:rPr sz="2800" dirty="0">
                <a:solidFill>
                  <a:srgbClr val="464546"/>
                </a:solidFill>
                <a:latin typeface="Carlito"/>
                <a:cs typeface="Carlito"/>
              </a:rPr>
              <a:t>a </a:t>
            </a:r>
            <a:r>
              <a:rPr sz="2800" spc="-10" dirty="0">
                <a:solidFill>
                  <a:srgbClr val="464546"/>
                </a:solidFill>
                <a:latin typeface="Carlito"/>
                <a:cs typeface="Carlito"/>
              </a:rPr>
              <a:t>project </a:t>
            </a:r>
            <a:r>
              <a:rPr sz="2800" spc="-5" dirty="0">
                <a:solidFill>
                  <a:srgbClr val="464546"/>
                </a:solidFill>
                <a:latin typeface="Carlito"/>
                <a:cs typeface="Carlito"/>
              </a:rPr>
              <a:t>using</a:t>
            </a:r>
            <a:r>
              <a:rPr sz="2800" spc="10" dirty="0">
                <a:solidFill>
                  <a:srgbClr val="464546"/>
                </a:solidFill>
                <a:latin typeface="Carlito"/>
                <a:cs typeface="Carlito"/>
              </a:rPr>
              <a:t> </a:t>
            </a:r>
            <a:r>
              <a:rPr sz="2800" spc="-15" dirty="0">
                <a:solidFill>
                  <a:srgbClr val="464546"/>
                </a:solidFill>
                <a:latin typeface="Carlito"/>
                <a:cs typeface="Carlito"/>
              </a:rPr>
              <a:t>maven.</a:t>
            </a:r>
            <a:endParaRPr sz="2800">
              <a:latin typeface="Carlito"/>
              <a:cs typeface="Carlito"/>
            </a:endParaRPr>
          </a:p>
          <a:p>
            <a:pPr marL="490220" marR="5080" lvl="1" algn="just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774700" algn="l"/>
              </a:tabLst>
            </a:pPr>
            <a:r>
              <a:rPr sz="2800" spc="-45" dirty="0">
                <a:solidFill>
                  <a:srgbClr val="464546"/>
                </a:solidFill>
                <a:latin typeface="Carlito"/>
                <a:cs typeface="Carlito"/>
              </a:rPr>
              <a:t>We </a:t>
            </a:r>
            <a:r>
              <a:rPr sz="2800" spc="-10" dirty="0">
                <a:solidFill>
                  <a:srgbClr val="464546"/>
                </a:solidFill>
                <a:latin typeface="Carlito"/>
                <a:cs typeface="Carlito"/>
              </a:rPr>
              <a:t>can </a:t>
            </a:r>
            <a:r>
              <a:rPr sz="2800" spc="5" dirty="0">
                <a:solidFill>
                  <a:srgbClr val="464546"/>
                </a:solidFill>
                <a:latin typeface="Carlito"/>
                <a:cs typeface="Carlito"/>
              </a:rPr>
              <a:t>add </a:t>
            </a:r>
            <a:r>
              <a:rPr sz="2800" spc="-10" dirty="0">
                <a:solidFill>
                  <a:srgbClr val="464546"/>
                </a:solidFill>
                <a:latin typeface="Carlito"/>
                <a:cs typeface="Carlito"/>
              </a:rPr>
              <a:t>jars </a:t>
            </a:r>
            <a:r>
              <a:rPr sz="2800" spc="-5" dirty="0">
                <a:solidFill>
                  <a:srgbClr val="464546"/>
                </a:solidFill>
                <a:latin typeface="Carlito"/>
                <a:cs typeface="Carlito"/>
              </a:rPr>
              <a:t>and other dependencies </a:t>
            </a:r>
            <a:r>
              <a:rPr sz="2800" spc="5" dirty="0">
                <a:solidFill>
                  <a:srgbClr val="464546"/>
                </a:solidFill>
                <a:latin typeface="Carlito"/>
                <a:cs typeface="Carlito"/>
              </a:rPr>
              <a:t>of </a:t>
            </a:r>
            <a:r>
              <a:rPr sz="2800" spc="-5" dirty="0">
                <a:solidFill>
                  <a:srgbClr val="464546"/>
                </a:solidFill>
                <a:latin typeface="Carlito"/>
                <a:cs typeface="Carlito"/>
              </a:rPr>
              <a:t>the  </a:t>
            </a:r>
            <a:r>
              <a:rPr sz="2800" spc="-10" dirty="0">
                <a:solidFill>
                  <a:srgbClr val="464546"/>
                </a:solidFill>
                <a:latin typeface="Carlito"/>
                <a:cs typeface="Carlito"/>
              </a:rPr>
              <a:t>project </a:t>
            </a:r>
            <a:r>
              <a:rPr sz="2800" spc="-5" dirty="0">
                <a:solidFill>
                  <a:srgbClr val="464546"/>
                </a:solidFill>
                <a:latin typeface="Carlito"/>
                <a:cs typeface="Carlito"/>
              </a:rPr>
              <a:t>easily using the </a:t>
            </a:r>
            <a:r>
              <a:rPr sz="2800" dirty="0">
                <a:solidFill>
                  <a:srgbClr val="464546"/>
                </a:solidFill>
                <a:latin typeface="Carlito"/>
                <a:cs typeface="Carlito"/>
              </a:rPr>
              <a:t>help </a:t>
            </a:r>
            <a:r>
              <a:rPr sz="2800" spc="5" dirty="0">
                <a:solidFill>
                  <a:srgbClr val="464546"/>
                </a:solidFill>
                <a:latin typeface="Carlito"/>
                <a:cs typeface="Carlito"/>
              </a:rPr>
              <a:t>of</a:t>
            </a:r>
            <a:r>
              <a:rPr sz="2800" spc="-30" dirty="0">
                <a:solidFill>
                  <a:srgbClr val="464546"/>
                </a:solidFill>
                <a:latin typeface="Carlito"/>
                <a:cs typeface="Carlito"/>
              </a:rPr>
              <a:t> </a:t>
            </a:r>
            <a:r>
              <a:rPr sz="2800" spc="-15" dirty="0">
                <a:solidFill>
                  <a:srgbClr val="464546"/>
                </a:solidFill>
                <a:latin typeface="Carlito"/>
                <a:cs typeface="Carlito"/>
              </a:rPr>
              <a:t>maven.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" dirty="0"/>
              <a:pPr marL="38100">
                <a:lnSpc>
                  <a:spcPct val="100000"/>
                </a:lnSpc>
                <a:spcBef>
                  <a:spcPts val="45"/>
                </a:spcBef>
              </a:pPr>
              <a:t>4</a:t>
            </a:fld>
            <a:endParaRPr spc="-5"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20" dirty="0"/>
              <a:t>C</a:t>
            </a:r>
            <a:r>
              <a:rPr spc="25" dirty="0"/>
              <a:t>O</a:t>
            </a:r>
            <a:r>
              <a:rPr spc="20" dirty="0"/>
              <a:t>NFI</a:t>
            </a:r>
            <a:r>
              <a:rPr spc="15" dirty="0"/>
              <a:t>D</a:t>
            </a:r>
            <a:r>
              <a:rPr spc="10" dirty="0"/>
              <a:t>E</a:t>
            </a:r>
            <a:r>
              <a:rPr spc="20" dirty="0"/>
              <a:t>N</a:t>
            </a:r>
            <a:r>
              <a:rPr spc="35" dirty="0"/>
              <a:t>T</a:t>
            </a:r>
            <a:r>
              <a:rPr spc="-5" dirty="0"/>
              <a:t>I</a:t>
            </a:r>
            <a:r>
              <a:rPr spc="5" dirty="0"/>
              <a:t>A</a:t>
            </a:r>
            <a:r>
              <a:rPr dirty="0"/>
              <a:t>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830580"/>
            <a:chOff x="0" y="0"/>
            <a:chExt cx="9144000" cy="830580"/>
          </a:xfrm>
        </p:grpSpPr>
        <p:sp>
          <p:nvSpPr>
            <p:cNvPr id="3" name="object 3"/>
            <p:cNvSpPr/>
            <p:nvPr/>
          </p:nvSpPr>
          <p:spPr>
            <a:xfrm>
              <a:off x="21335" y="18338"/>
              <a:ext cx="4628134" cy="81211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701040"/>
            </a:xfrm>
            <a:custGeom>
              <a:avLst/>
              <a:gdLst/>
              <a:ahLst/>
              <a:cxnLst/>
              <a:rect l="l" t="t" r="r" b="b"/>
              <a:pathLst>
                <a:path w="9144000" h="701040">
                  <a:moveTo>
                    <a:pt x="9144000" y="0"/>
                  </a:moveTo>
                  <a:lnTo>
                    <a:pt x="0" y="0"/>
                  </a:lnTo>
                  <a:lnTo>
                    <a:pt x="0" y="701039"/>
                  </a:lnTo>
                  <a:lnTo>
                    <a:pt x="9144000" y="70103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61620" y="106756"/>
            <a:ext cx="4159250" cy="43942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700" spc="5" dirty="0">
                <a:latin typeface="Arial Black"/>
                <a:cs typeface="Arial Black"/>
              </a:rPr>
              <a:t>Introduction to</a:t>
            </a:r>
            <a:r>
              <a:rPr sz="2700" spc="-135" dirty="0">
                <a:latin typeface="Arial Black"/>
                <a:cs typeface="Arial Black"/>
              </a:rPr>
              <a:t> </a:t>
            </a:r>
            <a:r>
              <a:rPr sz="2700" spc="-15" dirty="0">
                <a:latin typeface="Arial Black"/>
                <a:cs typeface="Arial Black"/>
              </a:rPr>
              <a:t>Maven</a:t>
            </a:r>
            <a:endParaRPr sz="2700">
              <a:latin typeface="Arial Black"/>
              <a:cs typeface="Arial Black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" dirty="0"/>
              <a:pPr marL="38100">
                <a:lnSpc>
                  <a:spcPct val="100000"/>
                </a:lnSpc>
                <a:spcBef>
                  <a:spcPts val="45"/>
                </a:spcBef>
              </a:pPr>
              <a:t>5</a:t>
            </a:fld>
            <a:endParaRPr spc="-5"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20" dirty="0"/>
              <a:t>C</a:t>
            </a:r>
            <a:r>
              <a:rPr spc="25" dirty="0"/>
              <a:t>O</a:t>
            </a:r>
            <a:r>
              <a:rPr spc="20" dirty="0"/>
              <a:t>NFI</a:t>
            </a:r>
            <a:r>
              <a:rPr spc="15" dirty="0"/>
              <a:t>D</a:t>
            </a:r>
            <a:r>
              <a:rPr spc="10" dirty="0"/>
              <a:t>E</a:t>
            </a:r>
            <a:r>
              <a:rPr spc="20" dirty="0"/>
              <a:t>N</a:t>
            </a:r>
            <a:r>
              <a:rPr spc="35" dirty="0"/>
              <a:t>T</a:t>
            </a:r>
            <a:r>
              <a:rPr spc="-5" dirty="0"/>
              <a:t>I</a:t>
            </a:r>
            <a:r>
              <a:rPr spc="5" dirty="0"/>
              <a:t>A</a:t>
            </a:r>
            <a:r>
              <a:rPr dirty="0"/>
              <a:t>L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83845" marR="166370">
              <a:lnSpc>
                <a:spcPct val="100000"/>
              </a:lnSpc>
              <a:spcBef>
                <a:spcPts val="110"/>
              </a:spcBef>
              <a:buFont typeface="Arial"/>
              <a:buChar char="•"/>
              <a:tabLst>
                <a:tab pos="570230" algn="l"/>
                <a:tab pos="570865" algn="l"/>
              </a:tabLst>
            </a:pPr>
            <a:r>
              <a:rPr spc="-15" dirty="0"/>
              <a:t>Maven </a:t>
            </a:r>
            <a:r>
              <a:rPr spc="-10" dirty="0"/>
              <a:t>provides project information </a:t>
            </a:r>
            <a:r>
              <a:rPr dirty="0"/>
              <a:t>(log </a:t>
            </a:r>
            <a:r>
              <a:rPr spc="-10" dirty="0"/>
              <a:t>document,  dependency </a:t>
            </a:r>
            <a:r>
              <a:rPr spc="-5" dirty="0"/>
              <a:t>list, unit </a:t>
            </a:r>
            <a:r>
              <a:rPr spc="-15" dirty="0"/>
              <a:t>test </a:t>
            </a:r>
            <a:r>
              <a:rPr spc="-10" dirty="0"/>
              <a:t>reports</a:t>
            </a:r>
            <a:r>
              <a:rPr spc="30" dirty="0"/>
              <a:t> </a:t>
            </a:r>
            <a:r>
              <a:rPr spc="-15" dirty="0"/>
              <a:t>etc.)</a:t>
            </a:r>
          </a:p>
          <a:p>
            <a:pPr marL="283845" marR="10477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570230" algn="l"/>
                <a:tab pos="570865" algn="l"/>
              </a:tabLst>
            </a:pPr>
            <a:r>
              <a:rPr dirty="0"/>
              <a:t>With </a:t>
            </a:r>
            <a:r>
              <a:rPr spc="-5" dirty="0"/>
              <a:t>the help </a:t>
            </a:r>
            <a:r>
              <a:rPr spc="5" dirty="0"/>
              <a:t>of </a:t>
            </a:r>
            <a:r>
              <a:rPr spc="-15" dirty="0"/>
              <a:t>Maven </a:t>
            </a:r>
            <a:r>
              <a:rPr spc="-10" dirty="0"/>
              <a:t>we can </a:t>
            </a:r>
            <a:r>
              <a:rPr spc="-5" dirty="0"/>
              <a:t>build </a:t>
            </a:r>
            <a:r>
              <a:rPr spc="-15" dirty="0"/>
              <a:t>any </a:t>
            </a:r>
            <a:r>
              <a:rPr spc="-10" dirty="0"/>
              <a:t>number </a:t>
            </a:r>
            <a:r>
              <a:rPr spc="-5" dirty="0"/>
              <a:t>of  </a:t>
            </a:r>
            <a:r>
              <a:rPr spc="-10" dirty="0"/>
              <a:t>projects </a:t>
            </a:r>
            <a:r>
              <a:rPr spc="-15" dirty="0"/>
              <a:t>into </a:t>
            </a:r>
            <a:r>
              <a:rPr spc="-5" dirty="0"/>
              <a:t>output </a:t>
            </a:r>
            <a:r>
              <a:rPr dirty="0"/>
              <a:t>types </a:t>
            </a:r>
            <a:r>
              <a:rPr spc="-25" dirty="0"/>
              <a:t>like </a:t>
            </a:r>
            <a:r>
              <a:rPr spc="-5" dirty="0"/>
              <a:t>the </a:t>
            </a:r>
            <a:r>
              <a:rPr b="1" spc="-15" dirty="0">
                <a:latin typeface="Carlito"/>
                <a:cs typeface="Carlito"/>
              </a:rPr>
              <a:t>JAR, </a:t>
            </a:r>
            <a:r>
              <a:rPr b="1" spc="-30" dirty="0">
                <a:latin typeface="Carlito"/>
                <a:cs typeface="Carlito"/>
              </a:rPr>
              <a:t>WAR, </a:t>
            </a:r>
            <a:r>
              <a:rPr b="1" spc="-5" dirty="0">
                <a:latin typeface="Carlito"/>
                <a:cs typeface="Carlito"/>
              </a:rPr>
              <a:t>EAR </a:t>
            </a:r>
            <a:r>
              <a:rPr spc="-20" dirty="0"/>
              <a:t>etc  </a:t>
            </a:r>
            <a:r>
              <a:rPr dirty="0"/>
              <a:t>without </a:t>
            </a:r>
            <a:r>
              <a:rPr spc="-5" dirty="0"/>
              <a:t>doing </a:t>
            </a:r>
            <a:r>
              <a:rPr spc="-20" dirty="0"/>
              <a:t>any</a:t>
            </a:r>
            <a:r>
              <a:rPr spc="-50" dirty="0"/>
              <a:t> </a:t>
            </a:r>
            <a:r>
              <a:rPr spc="-5" dirty="0"/>
              <a:t>scripting.</a:t>
            </a:r>
          </a:p>
          <a:p>
            <a:pPr marL="283845" marR="508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570230" algn="l"/>
                <a:tab pos="570865" algn="l"/>
              </a:tabLst>
            </a:pPr>
            <a:r>
              <a:rPr dirty="0"/>
              <a:t>Using </a:t>
            </a:r>
            <a:r>
              <a:rPr spc="-15" dirty="0"/>
              <a:t>maven </a:t>
            </a:r>
            <a:r>
              <a:rPr spc="-5" dirty="0"/>
              <a:t>we </a:t>
            </a:r>
            <a:r>
              <a:rPr spc="-10" dirty="0"/>
              <a:t>can </a:t>
            </a:r>
            <a:r>
              <a:rPr spc="-5" dirty="0"/>
              <a:t>easily </a:t>
            </a:r>
            <a:r>
              <a:rPr spc="-20" dirty="0"/>
              <a:t>integrate </a:t>
            </a:r>
            <a:r>
              <a:rPr dirty="0"/>
              <a:t>our </a:t>
            </a:r>
            <a:r>
              <a:rPr spc="-10" dirty="0"/>
              <a:t>project </a:t>
            </a:r>
            <a:r>
              <a:rPr dirty="0"/>
              <a:t>with  </a:t>
            </a:r>
            <a:r>
              <a:rPr spc="-10" dirty="0"/>
              <a:t>source </a:t>
            </a:r>
            <a:r>
              <a:rPr spc="-15" dirty="0"/>
              <a:t>control </a:t>
            </a:r>
            <a:r>
              <a:rPr spc="-20" dirty="0"/>
              <a:t>system </a:t>
            </a:r>
            <a:r>
              <a:rPr spc="-10" dirty="0"/>
              <a:t>(such </a:t>
            </a:r>
            <a:r>
              <a:rPr dirty="0"/>
              <a:t>as </a:t>
            </a:r>
            <a:r>
              <a:rPr spc="-10" dirty="0"/>
              <a:t>Subversion </a:t>
            </a:r>
            <a:r>
              <a:rPr dirty="0"/>
              <a:t>or</a:t>
            </a:r>
            <a:r>
              <a:rPr spc="10" dirty="0"/>
              <a:t> </a:t>
            </a:r>
            <a:r>
              <a:rPr spc="-5" dirty="0"/>
              <a:t>Git).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842644"/>
            <a:chOff x="0" y="0"/>
            <a:chExt cx="9144000" cy="842644"/>
          </a:xfrm>
        </p:grpSpPr>
        <p:sp>
          <p:nvSpPr>
            <p:cNvPr id="3" name="object 3"/>
            <p:cNvSpPr/>
            <p:nvPr/>
          </p:nvSpPr>
          <p:spPr>
            <a:xfrm>
              <a:off x="15240" y="9080"/>
              <a:ext cx="3759454" cy="83343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701040"/>
            </a:xfrm>
            <a:custGeom>
              <a:avLst/>
              <a:gdLst/>
              <a:ahLst/>
              <a:cxnLst/>
              <a:rect l="l" t="t" r="r" b="b"/>
              <a:pathLst>
                <a:path w="9144000" h="701040">
                  <a:moveTo>
                    <a:pt x="9144000" y="0"/>
                  </a:moveTo>
                  <a:lnTo>
                    <a:pt x="0" y="0"/>
                  </a:lnTo>
                  <a:lnTo>
                    <a:pt x="0" y="701039"/>
                  </a:lnTo>
                  <a:lnTo>
                    <a:pt x="9144000" y="70103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261620" y="0"/>
            <a:ext cx="8586470" cy="2232660"/>
          </a:xfrm>
          <a:prstGeom prst="rect">
            <a:avLst/>
          </a:prstGeom>
        </p:spPr>
        <p:txBody>
          <a:bodyPr vert="horz" wrap="square" lIns="0" tIns="261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60"/>
              </a:spcBef>
            </a:pPr>
            <a:r>
              <a:rPr sz="2800" spc="-25" dirty="0">
                <a:solidFill>
                  <a:srgbClr val="464546"/>
                </a:solidFill>
                <a:latin typeface="Arial Black"/>
                <a:cs typeface="Arial Black"/>
              </a:rPr>
              <a:t>Java</a:t>
            </a:r>
            <a:r>
              <a:rPr sz="2800" spc="-30" dirty="0">
                <a:solidFill>
                  <a:srgbClr val="464546"/>
                </a:solidFill>
                <a:latin typeface="Arial Black"/>
                <a:cs typeface="Arial Black"/>
              </a:rPr>
              <a:t> </a:t>
            </a:r>
            <a:r>
              <a:rPr sz="2800" dirty="0">
                <a:solidFill>
                  <a:srgbClr val="464546"/>
                </a:solidFill>
                <a:latin typeface="Arial Black"/>
                <a:cs typeface="Arial Black"/>
              </a:rPr>
              <a:t>Installation</a:t>
            </a:r>
            <a:endParaRPr sz="2800">
              <a:latin typeface="Arial Black"/>
              <a:cs typeface="Arial Black"/>
            </a:endParaRPr>
          </a:p>
          <a:p>
            <a:pPr marL="511809" indent="-367030">
              <a:lnSpc>
                <a:spcPct val="100000"/>
              </a:lnSpc>
              <a:spcBef>
                <a:spcPts val="1970"/>
              </a:spcBef>
              <a:buFont typeface="Wingdings"/>
              <a:buChar char=""/>
              <a:tabLst>
                <a:tab pos="512445" algn="l"/>
              </a:tabLst>
            </a:pPr>
            <a:r>
              <a:rPr sz="2800" b="1" dirty="0">
                <a:solidFill>
                  <a:srgbClr val="464546"/>
                </a:solidFill>
                <a:latin typeface="Carlito"/>
                <a:cs typeface="Carlito"/>
              </a:rPr>
              <a:t>Download </a:t>
            </a:r>
            <a:r>
              <a:rPr sz="2800" b="1" spc="5" dirty="0">
                <a:solidFill>
                  <a:srgbClr val="464546"/>
                </a:solidFill>
                <a:latin typeface="Carlito"/>
                <a:cs typeface="Carlito"/>
              </a:rPr>
              <a:t>JDK </a:t>
            </a:r>
            <a:r>
              <a:rPr sz="2800" b="1" spc="-25" dirty="0">
                <a:solidFill>
                  <a:srgbClr val="464546"/>
                </a:solidFill>
                <a:latin typeface="Carlito"/>
                <a:cs typeface="Carlito"/>
              </a:rPr>
              <a:t>(.exe </a:t>
            </a:r>
            <a:r>
              <a:rPr sz="2800" b="1" dirty="0">
                <a:solidFill>
                  <a:srgbClr val="464546"/>
                </a:solidFill>
                <a:latin typeface="Carlito"/>
                <a:cs typeface="Carlito"/>
              </a:rPr>
              <a:t>file) </a:t>
            </a:r>
            <a:r>
              <a:rPr sz="2800" b="1" spc="5" dirty="0">
                <a:solidFill>
                  <a:srgbClr val="464546"/>
                </a:solidFill>
                <a:latin typeface="Carlito"/>
                <a:cs typeface="Carlito"/>
              </a:rPr>
              <a:t>using the </a:t>
            </a:r>
            <a:r>
              <a:rPr sz="2800" b="1" spc="-5" dirty="0">
                <a:solidFill>
                  <a:srgbClr val="464546"/>
                </a:solidFill>
                <a:latin typeface="Carlito"/>
                <a:cs typeface="Carlito"/>
              </a:rPr>
              <a:t>following</a:t>
            </a:r>
            <a:r>
              <a:rPr sz="2800" b="1" spc="-250" dirty="0">
                <a:solidFill>
                  <a:srgbClr val="464546"/>
                </a:solidFill>
                <a:latin typeface="Carlito"/>
                <a:cs typeface="Carlito"/>
              </a:rPr>
              <a:t> </a:t>
            </a:r>
            <a:r>
              <a:rPr sz="2800" b="1" spc="5" dirty="0">
                <a:solidFill>
                  <a:srgbClr val="464546"/>
                </a:solidFill>
                <a:latin typeface="Carlito"/>
                <a:cs typeface="Carlito"/>
              </a:rPr>
              <a:t>link</a:t>
            </a:r>
            <a:endParaRPr sz="2800">
              <a:latin typeface="Carlito"/>
              <a:cs typeface="Carlito"/>
            </a:endParaRPr>
          </a:p>
          <a:p>
            <a:pPr marL="831850" marR="5080" lvl="1">
              <a:lnSpc>
                <a:spcPct val="100000"/>
              </a:lnSpc>
              <a:buClr>
                <a:srgbClr val="464546"/>
              </a:buClr>
              <a:buSzPct val="96428"/>
              <a:buFont typeface="Wingdings"/>
              <a:buChar char=""/>
              <a:tabLst>
                <a:tab pos="1113155" algn="l"/>
              </a:tabLst>
            </a:pPr>
            <a:r>
              <a:rPr sz="2800" u="heavy" spc="-10" dirty="0">
                <a:solidFill>
                  <a:srgbClr val="31B6CE"/>
                </a:solidFill>
                <a:uFill>
                  <a:solidFill>
                    <a:srgbClr val="31B6CE"/>
                  </a:solidFill>
                </a:uFill>
                <a:latin typeface="Carlito"/>
                <a:cs typeface="Carlito"/>
                <a:hlinkClick r:id="rId3"/>
              </a:rPr>
              <a:t>https://www.oracle.com/java/technologies/downlo  </a:t>
            </a:r>
            <a:r>
              <a:rPr sz="2800" u="heavy" spc="-5" dirty="0">
                <a:solidFill>
                  <a:srgbClr val="31B6CE"/>
                </a:solidFill>
                <a:uFill>
                  <a:solidFill>
                    <a:srgbClr val="31B6CE"/>
                  </a:solidFill>
                </a:uFill>
                <a:latin typeface="Carlito"/>
                <a:cs typeface="Carlito"/>
                <a:hlinkClick r:id="rId3"/>
              </a:rPr>
              <a:t>ads/#jdk18-windows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" dirty="0"/>
              <a:pPr marL="38100">
                <a:lnSpc>
                  <a:spcPct val="100000"/>
                </a:lnSpc>
                <a:spcBef>
                  <a:spcPts val="45"/>
                </a:spcBef>
              </a:pPr>
              <a:t>6</a:t>
            </a:fld>
            <a:endParaRPr spc="-5"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20" dirty="0"/>
              <a:t>C</a:t>
            </a:r>
            <a:r>
              <a:rPr spc="25" dirty="0"/>
              <a:t>O</a:t>
            </a:r>
            <a:r>
              <a:rPr spc="20" dirty="0"/>
              <a:t>NFI</a:t>
            </a:r>
            <a:r>
              <a:rPr spc="15" dirty="0"/>
              <a:t>D</a:t>
            </a:r>
            <a:r>
              <a:rPr spc="10" dirty="0"/>
              <a:t>E</a:t>
            </a:r>
            <a:r>
              <a:rPr spc="20" dirty="0"/>
              <a:t>N</a:t>
            </a:r>
            <a:r>
              <a:rPr spc="35" dirty="0"/>
              <a:t>T</a:t>
            </a:r>
            <a:r>
              <a:rPr spc="-5" dirty="0"/>
              <a:t>I</a:t>
            </a:r>
            <a:r>
              <a:rPr spc="5" dirty="0"/>
              <a:t>A</a:t>
            </a:r>
            <a:r>
              <a:rPr dirty="0"/>
              <a:t>L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830580"/>
            <a:chOff x="0" y="0"/>
            <a:chExt cx="9144000" cy="830580"/>
          </a:xfrm>
        </p:grpSpPr>
        <p:sp>
          <p:nvSpPr>
            <p:cNvPr id="3" name="object 3"/>
            <p:cNvSpPr/>
            <p:nvPr/>
          </p:nvSpPr>
          <p:spPr>
            <a:xfrm>
              <a:off x="21335" y="18338"/>
              <a:ext cx="3954653" cy="81211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701040"/>
            </a:xfrm>
            <a:custGeom>
              <a:avLst/>
              <a:gdLst/>
              <a:ahLst/>
              <a:cxnLst/>
              <a:rect l="l" t="t" r="r" b="b"/>
              <a:pathLst>
                <a:path w="9144000" h="701040">
                  <a:moveTo>
                    <a:pt x="9144000" y="0"/>
                  </a:moveTo>
                  <a:lnTo>
                    <a:pt x="0" y="0"/>
                  </a:lnTo>
                  <a:lnTo>
                    <a:pt x="0" y="701039"/>
                  </a:lnTo>
                  <a:lnTo>
                    <a:pt x="9144000" y="70103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261620" y="106756"/>
            <a:ext cx="8599805" cy="368427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700" spc="-15" dirty="0">
                <a:solidFill>
                  <a:srgbClr val="464546"/>
                </a:solidFill>
                <a:latin typeface="Arial Black"/>
                <a:cs typeface="Arial Black"/>
              </a:rPr>
              <a:t>Maven</a:t>
            </a:r>
            <a:r>
              <a:rPr sz="2700" spc="-35" dirty="0">
                <a:solidFill>
                  <a:srgbClr val="464546"/>
                </a:solidFill>
                <a:latin typeface="Arial Black"/>
                <a:cs typeface="Arial Black"/>
              </a:rPr>
              <a:t> </a:t>
            </a:r>
            <a:r>
              <a:rPr sz="2700" dirty="0">
                <a:solidFill>
                  <a:srgbClr val="464546"/>
                </a:solidFill>
                <a:latin typeface="Arial Black"/>
                <a:cs typeface="Arial Black"/>
              </a:rPr>
              <a:t>Installation</a:t>
            </a:r>
            <a:endParaRPr sz="2700">
              <a:latin typeface="Arial Black"/>
              <a:cs typeface="Arial Black"/>
            </a:endParaRPr>
          </a:p>
          <a:p>
            <a:pPr marL="145415" marR="7620">
              <a:lnSpc>
                <a:spcPct val="100000"/>
              </a:lnSpc>
              <a:spcBef>
                <a:spcPts val="2020"/>
              </a:spcBef>
              <a:buFont typeface="Wingdings"/>
              <a:buChar char=""/>
              <a:tabLst>
                <a:tab pos="509270" algn="l"/>
              </a:tabLst>
            </a:pPr>
            <a:r>
              <a:rPr sz="2800" spc="-120" dirty="0">
                <a:solidFill>
                  <a:srgbClr val="464546"/>
                </a:solidFill>
                <a:latin typeface="Carlito"/>
                <a:cs typeface="Carlito"/>
              </a:rPr>
              <a:t>To </a:t>
            </a:r>
            <a:r>
              <a:rPr sz="2800" spc="-10" dirty="0">
                <a:solidFill>
                  <a:srgbClr val="464546"/>
                </a:solidFill>
                <a:latin typeface="Carlito"/>
                <a:cs typeface="Carlito"/>
              </a:rPr>
              <a:t>install </a:t>
            </a:r>
            <a:r>
              <a:rPr sz="2800" spc="-15" dirty="0">
                <a:solidFill>
                  <a:srgbClr val="464546"/>
                </a:solidFill>
                <a:latin typeface="Carlito"/>
                <a:cs typeface="Carlito"/>
              </a:rPr>
              <a:t>maven </a:t>
            </a:r>
            <a:r>
              <a:rPr sz="2800" spc="5" dirty="0">
                <a:solidFill>
                  <a:srgbClr val="464546"/>
                </a:solidFill>
                <a:latin typeface="Carlito"/>
                <a:cs typeface="Carlito"/>
              </a:rPr>
              <a:t>on </a:t>
            </a:r>
            <a:r>
              <a:rPr sz="2800" spc="-5" dirty="0">
                <a:solidFill>
                  <a:srgbClr val="464546"/>
                </a:solidFill>
                <a:latin typeface="Carlito"/>
                <a:cs typeface="Carlito"/>
              </a:rPr>
              <a:t>windows, </a:t>
            </a:r>
            <a:r>
              <a:rPr sz="2800" spc="-15" dirty="0">
                <a:solidFill>
                  <a:srgbClr val="464546"/>
                </a:solidFill>
                <a:latin typeface="Carlito"/>
                <a:cs typeface="Carlito"/>
              </a:rPr>
              <a:t>you </a:t>
            </a:r>
            <a:r>
              <a:rPr sz="2800" dirty="0">
                <a:solidFill>
                  <a:srgbClr val="464546"/>
                </a:solidFill>
                <a:latin typeface="Carlito"/>
                <a:cs typeface="Carlito"/>
              </a:rPr>
              <a:t>need </a:t>
            </a:r>
            <a:r>
              <a:rPr sz="2800" spc="-15" dirty="0">
                <a:solidFill>
                  <a:srgbClr val="464546"/>
                </a:solidFill>
                <a:latin typeface="Carlito"/>
                <a:cs typeface="Carlito"/>
              </a:rPr>
              <a:t>to </a:t>
            </a:r>
            <a:r>
              <a:rPr sz="2800" spc="-10" dirty="0">
                <a:solidFill>
                  <a:srgbClr val="464546"/>
                </a:solidFill>
                <a:latin typeface="Carlito"/>
                <a:cs typeface="Carlito"/>
              </a:rPr>
              <a:t>perform </a:t>
            </a:r>
            <a:r>
              <a:rPr sz="2800" spc="-5" dirty="0">
                <a:solidFill>
                  <a:srgbClr val="464546"/>
                </a:solidFill>
                <a:latin typeface="Carlito"/>
                <a:cs typeface="Carlito"/>
              </a:rPr>
              <a:t>the  </a:t>
            </a:r>
            <a:r>
              <a:rPr sz="2800" spc="-10" dirty="0">
                <a:solidFill>
                  <a:srgbClr val="464546"/>
                </a:solidFill>
                <a:latin typeface="Carlito"/>
                <a:cs typeface="Carlito"/>
              </a:rPr>
              <a:t>following</a:t>
            </a:r>
            <a:r>
              <a:rPr sz="2800" spc="-60" dirty="0">
                <a:solidFill>
                  <a:srgbClr val="464546"/>
                </a:solidFill>
                <a:latin typeface="Carlito"/>
                <a:cs typeface="Carlito"/>
              </a:rPr>
              <a:t> </a:t>
            </a:r>
            <a:r>
              <a:rPr sz="2800" spc="-15" dirty="0">
                <a:solidFill>
                  <a:srgbClr val="464546"/>
                </a:solidFill>
                <a:latin typeface="Carlito"/>
                <a:cs typeface="Carlito"/>
              </a:rPr>
              <a:t>steps:</a:t>
            </a:r>
            <a:endParaRPr sz="2800">
              <a:latin typeface="Carlito"/>
              <a:cs typeface="Carlito"/>
            </a:endParaRPr>
          </a:p>
          <a:p>
            <a:pPr marL="1347470" lvl="1" indent="-51562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1346835" algn="l"/>
                <a:tab pos="1347470" algn="l"/>
              </a:tabLst>
            </a:pPr>
            <a:r>
              <a:rPr sz="2800" dirty="0">
                <a:solidFill>
                  <a:srgbClr val="464546"/>
                </a:solidFill>
                <a:latin typeface="Carlito"/>
                <a:cs typeface="Carlito"/>
              </a:rPr>
              <a:t>Download </a:t>
            </a:r>
            <a:r>
              <a:rPr sz="2800" spc="-15" dirty="0">
                <a:solidFill>
                  <a:srgbClr val="464546"/>
                </a:solidFill>
                <a:latin typeface="Carlito"/>
                <a:cs typeface="Carlito"/>
              </a:rPr>
              <a:t>maven </a:t>
            </a:r>
            <a:r>
              <a:rPr sz="2800" spc="-5" dirty="0">
                <a:solidFill>
                  <a:srgbClr val="464546"/>
                </a:solidFill>
                <a:latin typeface="Carlito"/>
                <a:cs typeface="Carlito"/>
              </a:rPr>
              <a:t>and </a:t>
            </a:r>
            <a:r>
              <a:rPr sz="2800" spc="-15" dirty="0">
                <a:solidFill>
                  <a:srgbClr val="464546"/>
                </a:solidFill>
                <a:latin typeface="Carlito"/>
                <a:cs typeface="Carlito"/>
              </a:rPr>
              <a:t>extract</a:t>
            </a:r>
            <a:r>
              <a:rPr sz="2800" spc="-70" dirty="0">
                <a:solidFill>
                  <a:srgbClr val="464546"/>
                </a:solidFill>
                <a:latin typeface="Carlito"/>
                <a:cs typeface="Carlito"/>
              </a:rPr>
              <a:t> </a:t>
            </a:r>
            <a:r>
              <a:rPr sz="2800" spc="5" dirty="0">
                <a:solidFill>
                  <a:srgbClr val="464546"/>
                </a:solidFill>
                <a:latin typeface="Carlito"/>
                <a:cs typeface="Carlito"/>
              </a:rPr>
              <a:t>it</a:t>
            </a:r>
            <a:endParaRPr sz="2800">
              <a:latin typeface="Carlito"/>
              <a:cs typeface="Carlito"/>
            </a:endParaRPr>
          </a:p>
          <a:p>
            <a:pPr marL="1347470" lvl="1" indent="-515620">
              <a:lnSpc>
                <a:spcPct val="100000"/>
              </a:lnSpc>
              <a:buAutoNum type="arabicPeriod"/>
              <a:tabLst>
                <a:tab pos="1346835" algn="l"/>
                <a:tab pos="1347470" algn="l"/>
              </a:tabLst>
            </a:pPr>
            <a:r>
              <a:rPr sz="2800" spc="-15" dirty="0">
                <a:solidFill>
                  <a:srgbClr val="464546"/>
                </a:solidFill>
                <a:latin typeface="Carlito"/>
                <a:cs typeface="Carlito"/>
              </a:rPr>
              <a:t>Setting </a:t>
            </a:r>
            <a:r>
              <a:rPr sz="2800" spc="-5" dirty="0">
                <a:solidFill>
                  <a:srgbClr val="464546"/>
                </a:solidFill>
                <a:latin typeface="Carlito"/>
                <a:cs typeface="Carlito"/>
              </a:rPr>
              <a:t>user variables </a:t>
            </a:r>
            <a:r>
              <a:rPr sz="2800" spc="5" dirty="0">
                <a:solidFill>
                  <a:srgbClr val="464546"/>
                </a:solidFill>
                <a:latin typeface="Carlito"/>
                <a:cs typeface="Carlito"/>
              </a:rPr>
              <a:t>of </a:t>
            </a:r>
            <a:r>
              <a:rPr sz="2800" spc="-15" dirty="0">
                <a:solidFill>
                  <a:srgbClr val="464546"/>
                </a:solidFill>
                <a:latin typeface="Carlito"/>
                <a:cs typeface="Carlito"/>
              </a:rPr>
              <a:t>Environment</a:t>
            </a:r>
            <a:r>
              <a:rPr sz="2800" spc="-35" dirty="0">
                <a:solidFill>
                  <a:srgbClr val="464546"/>
                </a:solidFill>
                <a:latin typeface="Carlito"/>
                <a:cs typeface="Carlito"/>
              </a:rPr>
              <a:t> </a:t>
            </a:r>
            <a:r>
              <a:rPr sz="2800" spc="-20" dirty="0">
                <a:solidFill>
                  <a:srgbClr val="464546"/>
                </a:solidFill>
                <a:latin typeface="Carlito"/>
                <a:cs typeface="Carlito"/>
              </a:rPr>
              <a:t>Variables</a:t>
            </a:r>
            <a:endParaRPr sz="2800">
              <a:latin typeface="Carlito"/>
              <a:cs typeface="Carlito"/>
            </a:endParaRPr>
          </a:p>
          <a:p>
            <a:pPr marL="1347470" marR="5080" lvl="1" indent="-515620">
              <a:lnSpc>
                <a:spcPct val="100000"/>
              </a:lnSpc>
              <a:buAutoNum type="arabicPeriod"/>
              <a:tabLst>
                <a:tab pos="1346835" algn="l"/>
                <a:tab pos="1347470" algn="l"/>
                <a:tab pos="2575560" algn="l"/>
                <a:tab pos="3804285" algn="l"/>
                <a:tab pos="5316855" algn="l"/>
                <a:tab pos="6213475" algn="l"/>
                <a:tab pos="6734809" algn="l"/>
              </a:tabLst>
            </a:pPr>
            <a:r>
              <a:rPr sz="2800" spc="-5" dirty="0">
                <a:solidFill>
                  <a:srgbClr val="464546"/>
                </a:solidFill>
                <a:latin typeface="Carlito"/>
                <a:cs typeface="Carlito"/>
              </a:rPr>
              <a:t>S</a:t>
            </a:r>
            <a:r>
              <a:rPr sz="2800" spc="-25" dirty="0">
                <a:solidFill>
                  <a:srgbClr val="464546"/>
                </a:solidFill>
                <a:latin typeface="Carlito"/>
                <a:cs typeface="Carlito"/>
              </a:rPr>
              <a:t>e</a:t>
            </a:r>
            <a:r>
              <a:rPr sz="2800" spc="-55" dirty="0">
                <a:solidFill>
                  <a:srgbClr val="464546"/>
                </a:solidFill>
                <a:latin typeface="Carlito"/>
                <a:cs typeface="Carlito"/>
              </a:rPr>
              <a:t>t</a:t>
            </a:r>
            <a:r>
              <a:rPr sz="2800" dirty="0">
                <a:solidFill>
                  <a:srgbClr val="464546"/>
                </a:solidFill>
                <a:latin typeface="Carlito"/>
                <a:cs typeface="Carlito"/>
              </a:rPr>
              <a:t>ti</a:t>
            </a:r>
            <a:r>
              <a:rPr sz="2800" spc="-10" dirty="0">
                <a:solidFill>
                  <a:srgbClr val="464546"/>
                </a:solidFill>
                <a:latin typeface="Carlito"/>
                <a:cs typeface="Carlito"/>
              </a:rPr>
              <a:t>n</a:t>
            </a:r>
            <a:r>
              <a:rPr sz="2800" dirty="0">
                <a:solidFill>
                  <a:srgbClr val="464546"/>
                </a:solidFill>
                <a:latin typeface="Carlito"/>
                <a:cs typeface="Carlito"/>
              </a:rPr>
              <a:t>g	</a:t>
            </a:r>
            <a:r>
              <a:rPr sz="2800" spc="-45" dirty="0">
                <a:solidFill>
                  <a:srgbClr val="464546"/>
                </a:solidFill>
                <a:latin typeface="Carlito"/>
                <a:cs typeface="Carlito"/>
              </a:rPr>
              <a:t>s</a:t>
            </a:r>
            <a:r>
              <a:rPr sz="2800" spc="-25" dirty="0">
                <a:solidFill>
                  <a:srgbClr val="464546"/>
                </a:solidFill>
                <a:latin typeface="Carlito"/>
                <a:cs typeface="Carlito"/>
              </a:rPr>
              <a:t>y</a:t>
            </a:r>
            <a:r>
              <a:rPr sz="2800" spc="-20" dirty="0">
                <a:solidFill>
                  <a:srgbClr val="464546"/>
                </a:solidFill>
                <a:latin typeface="Carlito"/>
                <a:cs typeface="Carlito"/>
              </a:rPr>
              <a:t>s</a:t>
            </a:r>
            <a:r>
              <a:rPr sz="2800" spc="-30" dirty="0">
                <a:solidFill>
                  <a:srgbClr val="464546"/>
                </a:solidFill>
                <a:latin typeface="Carlito"/>
                <a:cs typeface="Carlito"/>
              </a:rPr>
              <a:t>t</a:t>
            </a:r>
            <a:r>
              <a:rPr sz="2800" spc="5" dirty="0">
                <a:solidFill>
                  <a:srgbClr val="464546"/>
                </a:solidFill>
                <a:latin typeface="Carlito"/>
                <a:cs typeface="Carlito"/>
              </a:rPr>
              <a:t>em</a:t>
            </a:r>
            <a:r>
              <a:rPr sz="2800" dirty="0">
                <a:solidFill>
                  <a:srgbClr val="464546"/>
                </a:solidFill>
                <a:latin typeface="Carlito"/>
                <a:cs typeface="Carlito"/>
              </a:rPr>
              <a:t>	</a:t>
            </a:r>
            <a:r>
              <a:rPr sz="2800" spc="-45" dirty="0">
                <a:solidFill>
                  <a:srgbClr val="464546"/>
                </a:solidFill>
                <a:latin typeface="Carlito"/>
                <a:cs typeface="Carlito"/>
              </a:rPr>
              <a:t>v</a:t>
            </a:r>
            <a:r>
              <a:rPr sz="2800" dirty="0">
                <a:solidFill>
                  <a:srgbClr val="464546"/>
                </a:solidFill>
                <a:latin typeface="Carlito"/>
                <a:cs typeface="Carlito"/>
              </a:rPr>
              <a:t>ariables	</a:t>
            </a:r>
            <a:r>
              <a:rPr sz="2800" b="1" spc="-55" dirty="0">
                <a:solidFill>
                  <a:srgbClr val="464546"/>
                </a:solidFill>
                <a:latin typeface="Carlito"/>
                <a:cs typeface="Carlito"/>
              </a:rPr>
              <a:t>P</a:t>
            </a:r>
            <a:r>
              <a:rPr sz="2800" b="1" spc="-15" dirty="0">
                <a:solidFill>
                  <a:srgbClr val="464546"/>
                </a:solidFill>
                <a:latin typeface="Carlito"/>
                <a:cs typeface="Carlito"/>
              </a:rPr>
              <a:t>a</a:t>
            </a:r>
            <a:r>
              <a:rPr sz="2800" b="1" spc="5" dirty="0">
                <a:solidFill>
                  <a:srgbClr val="464546"/>
                </a:solidFill>
                <a:latin typeface="Carlito"/>
                <a:cs typeface="Carlito"/>
              </a:rPr>
              <a:t>th</a:t>
            </a:r>
            <a:r>
              <a:rPr sz="2800" b="1" dirty="0">
                <a:solidFill>
                  <a:srgbClr val="464546"/>
                </a:solidFill>
                <a:latin typeface="Carlito"/>
                <a:cs typeface="Carlito"/>
              </a:rPr>
              <a:t>	</a:t>
            </a:r>
            <a:r>
              <a:rPr sz="2800" spc="10" dirty="0">
                <a:solidFill>
                  <a:srgbClr val="464546"/>
                </a:solidFill>
                <a:latin typeface="Carlito"/>
                <a:cs typeface="Carlito"/>
              </a:rPr>
              <a:t>o</a:t>
            </a:r>
            <a:r>
              <a:rPr sz="2800" dirty="0">
                <a:solidFill>
                  <a:srgbClr val="464546"/>
                </a:solidFill>
                <a:latin typeface="Carlito"/>
                <a:cs typeface="Carlito"/>
              </a:rPr>
              <a:t>f	E</a:t>
            </a:r>
            <a:r>
              <a:rPr sz="2800" spc="-60" dirty="0">
                <a:solidFill>
                  <a:srgbClr val="464546"/>
                </a:solidFill>
                <a:latin typeface="Carlito"/>
                <a:cs typeface="Carlito"/>
              </a:rPr>
              <a:t>n</a:t>
            </a:r>
            <a:r>
              <a:rPr sz="2800" dirty="0">
                <a:solidFill>
                  <a:srgbClr val="464546"/>
                </a:solidFill>
                <a:latin typeface="Carlito"/>
                <a:cs typeface="Carlito"/>
              </a:rPr>
              <a:t>vi</a:t>
            </a:r>
            <a:r>
              <a:rPr sz="2800" spc="-65" dirty="0">
                <a:solidFill>
                  <a:srgbClr val="464546"/>
                </a:solidFill>
                <a:latin typeface="Carlito"/>
                <a:cs typeface="Carlito"/>
              </a:rPr>
              <a:t>r</a:t>
            </a:r>
            <a:r>
              <a:rPr sz="2800" dirty="0">
                <a:solidFill>
                  <a:srgbClr val="464546"/>
                </a:solidFill>
                <a:latin typeface="Carlito"/>
                <a:cs typeface="Carlito"/>
              </a:rPr>
              <a:t>on</a:t>
            </a:r>
            <a:r>
              <a:rPr sz="2800" spc="-15" dirty="0">
                <a:solidFill>
                  <a:srgbClr val="464546"/>
                </a:solidFill>
                <a:latin typeface="Carlito"/>
                <a:cs typeface="Carlito"/>
              </a:rPr>
              <a:t>m</a:t>
            </a:r>
            <a:r>
              <a:rPr sz="2800" spc="5" dirty="0">
                <a:solidFill>
                  <a:srgbClr val="464546"/>
                </a:solidFill>
                <a:latin typeface="Carlito"/>
                <a:cs typeface="Carlito"/>
              </a:rPr>
              <a:t>e</a:t>
            </a:r>
            <a:r>
              <a:rPr sz="2800" spc="-40" dirty="0">
                <a:solidFill>
                  <a:srgbClr val="464546"/>
                </a:solidFill>
                <a:latin typeface="Carlito"/>
                <a:cs typeface="Carlito"/>
              </a:rPr>
              <a:t>n</a:t>
            </a:r>
            <a:r>
              <a:rPr sz="2800" dirty="0">
                <a:solidFill>
                  <a:srgbClr val="464546"/>
                </a:solidFill>
                <a:latin typeface="Carlito"/>
                <a:cs typeface="Carlito"/>
              </a:rPr>
              <a:t>t  </a:t>
            </a:r>
            <a:r>
              <a:rPr sz="2800" spc="-5" dirty="0">
                <a:solidFill>
                  <a:srgbClr val="464546"/>
                </a:solidFill>
                <a:latin typeface="Carlito"/>
                <a:cs typeface="Carlito"/>
              </a:rPr>
              <a:t>variables</a:t>
            </a:r>
            <a:endParaRPr sz="2800">
              <a:latin typeface="Carlito"/>
              <a:cs typeface="Carlito"/>
            </a:endParaRPr>
          </a:p>
          <a:p>
            <a:pPr marL="1347470" lvl="1" indent="-51562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1346835" algn="l"/>
                <a:tab pos="1347470" algn="l"/>
              </a:tabLst>
            </a:pPr>
            <a:r>
              <a:rPr sz="2800" spc="-20" dirty="0">
                <a:solidFill>
                  <a:srgbClr val="464546"/>
                </a:solidFill>
                <a:latin typeface="Carlito"/>
                <a:cs typeface="Carlito"/>
              </a:rPr>
              <a:t>Verify</a:t>
            </a:r>
            <a:r>
              <a:rPr sz="2800" spc="-60" dirty="0">
                <a:solidFill>
                  <a:srgbClr val="464546"/>
                </a:solidFill>
                <a:latin typeface="Carlito"/>
                <a:cs typeface="Carlito"/>
              </a:rPr>
              <a:t> </a:t>
            </a:r>
            <a:r>
              <a:rPr sz="2800" spc="-15" dirty="0">
                <a:solidFill>
                  <a:srgbClr val="464546"/>
                </a:solidFill>
                <a:latin typeface="Carlito"/>
                <a:cs typeface="Carlito"/>
              </a:rPr>
              <a:t>Maven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" dirty="0"/>
              <a:pPr marL="38100">
                <a:lnSpc>
                  <a:spcPct val="100000"/>
                </a:lnSpc>
                <a:spcBef>
                  <a:spcPts val="45"/>
                </a:spcBef>
              </a:pPr>
              <a:t>7</a:t>
            </a:fld>
            <a:endParaRPr spc="-5"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20" dirty="0"/>
              <a:t>C</a:t>
            </a:r>
            <a:r>
              <a:rPr spc="25" dirty="0"/>
              <a:t>O</a:t>
            </a:r>
            <a:r>
              <a:rPr spc="20" dirty="0"/>
              <a:t>NFI</a:t>
            </a:r>
            <a:r>
              <a:rPr spc="15" dirty="0"/>
              <a:t>D</a:t>
            </a:r>
            <a:r>
              <a:rPr spc="10" dirty="0"/>
              <a:t>E</a:t>
            </a:r>
            <a:r>
              <a:rPr spc="20" dirty="0"/>
              <a:t>N</a:t>
            </a:r>
            <a:r>
              <a:rPr spc="35" dirty="0"/>
              <a:t>T</a:t>
            </a:r>
            <a:r>
              <a:rPr spc="-5" dirty="0"/>
              <a:t>I</a:t>
            </a:r>
            <a:r>
              <a:rPr spc="5" dirty="0"/>
              <a:t>A</a:t>
            </a:r>
            <a:r>
              <a:rPr dirty="0"/>
              <a:t>L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830580"/>
            <a:chOff x="0" y="0"/>
            <a:chExt cx="9144000" cy="830580"/>
          </a:xfrm>
        </p:grpSpPr>
        <p:sp>
          <p:nvSpPr>
            <p:cNvPr id="3" name="object 3"/>
            <p:cNvSpPr/>
            <p:nvPr/>
          </p:nvSpPr>
          <p:spPr>
            <a:xfrm>
              <a:off x="21335" y="18338"/>
              <a:ext cx="3954653" cy="81211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701040"/>
            </a:xfrm>
            <a:custGeom>
              <a:avLst/>
              <a:gdLst/>
              <a:ahLst/>
              <a:cxnLst/>
              <a:rect l="l" t="t" r="r" b="b"/>
              <a:pathLst>
                <a:path w="9144000" h="701040">
                  <a:moveTo>
                    <a:pt x="9144000" y="0"/>
                  </a:moveTo>
                  <a:lnTo>
                    <a:pt x="0" y="0"/>
                  </a:lnTo>
                  <a:lnTo>
                    <a:pt x="0" y="701039"/>
                  </a:lnTo>
                  <a:lnTo>
                    <a:pt x="9144000" y="70103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261620" y="106756"/>
            <a:ext cx="8603615" cy="4333879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400" spc="-15" dirty="0">
                <a:solidFill>
                  <a:srgbClr val="464546"/>
                </a:solidFill>
                <a:latin typeface="Arial Black"/>
                <a:cs typeface="Arial Black"/>
              </a:rPr>
              <a:t>Maven</a:t>
            </a:r>
            <a:r>
              <a:rPr sz="2400" spc="-35" dirty="0">
                <a:solidFill>
                  <a:srgbClr val="464546"/>
                </a:solidFill>
                <a:latin typeface="Arial Black"/>
                <a:cs typeface="Arial Black"/>
              </a:rPr>
              <a:t> </a:t>
            </a:r>
            <a:r>
              <a:rPr sz="2400" dirty="0">
                <a:solidFill>
                  <a:srgbClr val="464546"/>
                </a:solidFill>
                <a:latin typeface="Arial Black"/>
                <a:cs typeface="Arial Black"/>
              </a:rPr>
              <a:t>Installation</a:t>
            </a:r>
            <a:endParaRPr sz="2400" dirty="0">
              <a:latin typeface="Arial Black"/>
              <a:cs typeface="Arial Black"/>
            </a:endParaRPr>
          </a:p>
          <a:p>
            <a:pPr marL="661035" indent="-516255">
              <a:lnSpc>
                <a:spcPct val="100000"/>
              </a:lnSpc>
              <a:spcBef>
                <a:spcPts val="2025"/>
              </a:spcBef>
              <a:buAutoNum type="arabicPeriod"/>
              <a:tabLst>
                <a:tab pos="661035" algn="l"/>
                <a:tab pos="661670" algn="l"/>
              </a:tabLst>
            </a:pPr>
            <a:r>
              <a:rPr sz="2400" spc="5" dirty="0">
                <a:solidFill>
                  <a:srgbClr val="464546"/>
                </a:solidFill>
                <a:latin typeface="Carlito"/>
                <a:cs typeface="Carlito"/>
              </a:rPr>
              <a:t>Download </a:t>
            </a:r>
            <a:r>
              <a:rPr sz="2400" spc="-15" dirty="0">
                <a:solidFill>
                  <a:srgbClr val="464546"/>
                </a:solidFill>
                <a:latin typeface="Carlito"/>
                <a:cs typeface="Carlito"/>
              </a:rPr>
              <a:t>maven </a:t>
            </a:r>
            <a:r>
              <a:rPr sz="2400" dirty="0">
                <a:solidFill>
                  <a:srgbClr val="464546"/>
                </a:solidFill>
                <a:latin typeface="Carlito"/>
                <a:cs typeface="Carlito"/>
              </a:rPr>
              <a:t>and </a:t>
            </a:r>
            <a:r>
              <a:rPr sz="2400" spc="-15" dirty="0">
                <a:solidFill>
                  <a:srgbClr val="464546"/>
                </a:solidFill>
                <a:latin typeface="Carlito"/>
                <a:cs typeface="Carlito"/>
              </a:rPr>
              <a:t>extract</a:t>
            </a:r>
            <a:r>
              <a:rPr sz="2400" spc="-170" dirty="0">
                <a:solidFill>
                  <a:srgbClr val="464546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464546"/>
                </a:solidFill>
                <a:latin typeface="Carlito"/>
                <a:cs typeface="Carlito"/>
              </a:rPr>
              <a:t>it</a:t>
            </a:r>
            <a:endParaRPr sz="2400" dirty="0">
              <a:latin typeface="Carlito"/>
              <a:cs typeface="Carlito"/>
            </a:endParaRPr>
          </a:p>
          <a:p>
            <a:pPr marL="1347470" marR="7620" lvl="1" indent="-515620">
              <a:lnSpc>
                <a:spcPct val="100000"/>
              </a:lnSpc>
              <a:buFont typeface="Wingdings"/>
              <a:buChar char=""/>
              <a:tabLst>
                <a:tab pos="1346835" algn="l"/>
                <a:tab pos="1347470" algn="l"/>
                <a:tab pos="2423160" algn="l"/>
                <a:tab pos="8481695" algn="l"/>
              </a:tabLst>
            </a:pPr>
            <a:r>
              <a:rPr sz="2400" spc="10" dirty="0">
                <a:solidFill>
                  <a:srgbClr val="464546"/>
                </a:solidFill>
                <a:latin typeface="Carlito"/>
                <a:cs typeface="Carlito"/>
              </a:rPr>
              <a:t>L</a:t>
            </a:r>
            <a:r>
              <a:rPr sz="2400" dirty="0">
                <a:solidFill>
                  <a:srgbClr val="464546"/>
                </a:solidFill>
                <a:latin typeface="Carlito"/>
                <a:cs typeface="Carlito"/>
              </a:rPr>
              <a:t>in</a:t>
            </a:r>
            <a:r>
              <a:rPr sz="2400" spc="-15" dirty="0">
                <a:solidFill>
                  <a:srgbClr val="464546"/>
                </a:solidFill>
                <a:latin typeface="Carlito"/>
                <a:cs typeface="Carlito"/>
              </a:rPr>
              <a:t>k</a:t>
            </a:r>
            <a:r>
              <a:rPr sz="2400" dirty="0">
                <a:solidFill>
                  <a:srgbClr val="464546"/>
                </a:solidFill>
                <a:latin typeface="Carlito"/>
                <a:cs typeface="Carlito"/>
              </a:rPr>
              <a:t>:	</a:t>
            </a:r>
            <a:r>
              <a:rPr sz="2400" u="heavy" spc="-30" dirty="0">
                <a:solidFill>
                  <a:srgbClr val="31B6CE"/>
                </a:solidFill>
                <a:uFill>
                  <a:solidFill>
                    <a:srgbClr val="31B6CE"/>
                  </a:solidFill>
                </a:uFill>
                <a:latin typeface="Carlito"/>
                <a:cs typeface="Carlito"/>
                <a:hlinkClick r:id="rId3"/>
              </a:rPr>
              <a:t>h</a:t>
            </a:r>
            <a:r>
              <a:rPr sz="2400" u="heavy" spc="-70" dirty="0">
                <a:solidFill>
                  <a:srgbClr val="31B6CE"/>
                </a:solidFill>
                <a:uFill>
                  <a:solidFill>
                    <a:srgbClr val="31B6CE"/>
                  </a:solidFill>
                </a:uFill>
                <a:latin typeface="Carlito"/>
                <a:cs typeface="Carlito"/>
                <a:hlinkClick r:id="rId3"/>
              </a:rPr>
              <a:t>t</a:t>
            </a:r>
            <a:r>
              <a:rPr sz="2400" u="heavy" dirty="0">
                <a:solidFill>
                  <a:srgbClr val="31B6CE"/>
                </a:solidFill>
                <a:uFill>
                  <a:solidFill>
                    <a:srgbClr val="31B6CE"/>
                  </a:solidFill>
                </a:uFill>
                <a:latin typeface="Carlito"/>
                <a:cs typeface="Carlito"/>
                <a:hlinkClick r:id="rId3"/>
              </a:rPr>
              <a:t>t</a:t>
            </a:r>
            <a:r>
              <a:rPr sz="2400" u="heavy" spc="-25" dirty="0">
                <a:solidFill>
                  <a:srgbClr val="31B6CE"/>
                </a:solidFill>
                <a:uFill>
                  <a:solidFill>
                    <a:srgbClr val="31B6CE"/>
                  </a:solidFill>
                </a:uFill>
                <a:latin typeface="Carlito"/>
                <a:cs typeface="Carlito"/>
                <a:hlinkClick r:id="rId3"/>
              </a:rPr>
              <a:t>p</a:t>
            </a:r>
            <a:r>
              <a:rPr sz="2400" u="heavy" spc="-5" dirty="0">
                <a:solidFill>
                  <a:srgbClr val="31B6CE"/>
                </a:solidFill>
                <a:uFill>
                  <a:solidFill>
                    <a:srgbClr val="31B6CE"/>
                  </a:solidFill>
                </a:uFill>
                <a:latin typeface="Carlito"/>
                <a:cs typeface="Carlito"/>
                <a:hlinkClick r:id="rId3"/>
              </a:rPr>
              <a:t>s</a:t>
            </a:r>
            <a:r>
              <a:rPr sz="2400" u="heavy" spc="-10" dirty="0">
                <a:solidFill>
                  <a:srgbClr val="31B6CE"/>
                </a:solidFill>
                <a:uFill>
                  <a:solidFill>
                    <a:srgbClr val="31B6CE"/>
                  </a:solidFill>
                </a:uFill>
                <a:latin typeface="Carlito"/>
                <a:cs typeface="Carlito"/>
                <a:hlinkClick r:id="rId3"/>
              </a:rPr>
              <a:t>:</a:t>
            </a:r>
            <a:r>
              <a:rPr sz="2400" u="heavy" spc="-15" dirty="0">
                <a:solidFill>
                  <a:srgbClr val="31B6CE"/>
                </a:solidFill>
                <a:uFill>
                  <a:solidFill>
                    <a:srgbClr val="31B6CE"/>
                  </a:solidFill>
                </a:uFill>
                <a:latin typeface="Carlito"/>
                <a:cs typeface="Carlito"/>
                <a:hlinkClick r:id="rId3"/>
              </a:rPr>
              <a:t>/</a:t>
            </a:r>
            <a:r>
              <a:rPr sz="2400" u="heavy" spc="5" dirty="0">
                <a:solidFill>
                  <a:srgbClr val="31B6CE"/>
                </a:solidFill>
                <a:uFill>
                  <a:solidFill>
                    <a:srgbClr val="31B6CE"/>
                  </a:solidFill>
                </a:uFill>
                <a:latin typeface="Carlito"/>
                <a:cs typeface="Carlito"/>
                <a:hlinkClick r:id="rId3"/>
              </a:rPr>
              <a:t>/m</a:t>
            </a:r>
            <a:r>
              <a:rPr sz="2400" u="heavy" spc="-55" dirty="0">
                <a:solidFill>
                  <a:srgbClr val="31B6CE"/>
                </a:solidFill>
                <a:uFill>
                  <a:solidFill>
                    <a:srgbClr val="31B6CE"/>
                  </a:solidFill>
                </a:uFill>
                <a:latin typeface="Carlito"/>
                <a:cs typeface="Carlito"/>
                <a:hlinkClick r:id="rId3"/>
              </a:rPr>
              <a:t>a</a:t>
            </a:r>
            <a:r>
              <a:rPr sz="2400" u="heavy" spc="-25" dirty="0">
                <a:solidFill>
                  <a:srgbClr val="31B6CE"/>
                </a:solidFill>
                <a:uFill>
                  <a:solidFill>
                    <a:srgbClr val="31B6CE"/>
                  </a:solidFill>
                </a:uFill>
                <a:latin typeface="Carlito"/>
                <a:cs typeface="Carlito"/>
                <a:hlinkClick r:id="rId3"/>
              </a:rPr>
              <a:t>ven</a:t>
            </a:r>
            <a:r>
              <a:rPr sz="2400" u="heavy" spc="10" dirty="0">
                <a:solidFill>
                  <a:srgbClr val="31B6CE"/>
                </a:solidFill>
                <a:uFill>
                  <a:solidFill>
                    <a:srgbClr val="31B6CE"/>
                  </a:solidFill>
                </a:uFill>
                <a:latin typeface="Carlito"/>
                <a:cs typeface="Carlito"/>
                <a:hlinkClick r:id="rId3"/>
              </a:rPr>
              <a:t>.</a:t>
            </a:r>
            <a:r>
              <a:rPr sz="2400" u="heavy" spc="5" dirty="0">
                <a:solidFill>
                  <a:srgbClr val="31B6CE"/>
                </a:solidFill>
                <a:uFill>
                  <a:solidFill>
                    <a:srgbClr val="31B6CE"/>
                  </a:solidFill>
                </a:uFill>
                <a:latin typeface="Carlito"/>
                <a:cs typeface="Carlito"/>
                <a:hlinkClick r:id="rId3"/>
              </a:rPr>
              <a:t>a</a:t>
            </a:r>
            <a:r>
              <a:rPr sz="2400" u="heavy" spc="-10" dirty="0">
                <a:solidFill>
                  <a:srgbClr val="31B6CE"/>
                </a:solidFill>
                <a:uFill>
                  <a:solidFill>
                    <a:srgbClr val="31B6CE"/>
                  </a:solidFill>
                </a:uFill>
                <a:latin typeface="Carlito"/>
                <a:cs typeface="Carlito"/>
                <a:hlinkClick r:id="rId3"/>
              </a:rPr>
              <a:t>p</a:t>
            </a:r>
            <a:r>
              <a:rPr sz="2400" u="heavy" spc="-25" dirty="0">
                <a:solidFill>
                  <a:srgbClr val="31B6CE"/>
                </a:solidFill>
                <a:uFill>
                  <a:solidFill>
                    <a:srgbClr val="31B6CE"/>
                  </a:solidFill>
                </a:uFill>
                <a:latin typeface="Carlito"/>
                <a:cs typeface="Carlito"/>
                <a:hlinkClick r:id="rId3"/>
              </a:rPr>
              <a:t>a</a:t>
            </a:r>
            <a:r>
              <a:rPr sz="2400" u="heavy" spc="5" dirty="0">
                <a:solidFill>
                  <a:srgbClr val="31B6CE"/>
                </a:solidFill>
                <a:uFill>
                  <a:solidFill>
                    <a:srgbClr val="31B6CE"/>
                  </a:solidFill>
                </a:uFill>
                <a:latin typeface="Carlito"/>
                <a:cs typeface="Carlito"/>
                <a:hlinkClick r:id="rId3"/>
              </a:rPr>
              <a:t>ch</a:t>
            </a:r>
            <a:r>
              <a:rPr sz="2400" u="heavy" spc="-30" dirty="0">
                <a:solidFill>
                  <a:srgbClr val="31B6CE"/>
                </a:solidFill>
                <a:uFill>
                  <a:solidFill>
                    <a:srgbClr val="31B6CE"/>
                  </a:solidFill>
                </a:uFill>
                <a:latin typeface="Carlito"/>
                <a:cs typeface="Carlito"/>
                <a:hlinkClick r:id="rId3"/>
              </a:rPr>
              <a:t>e</a:t>
            </a:r>
            <a:r>
              <a:rPr sz="2400" u="heavy" spc="10" dirty="0">
                <a:solidFill>
                  <a:srgbClr val="31B6CE"/>
                </a:solidFill>
                <a:uFill>
                  <a:solidFill>
                    <a:srgbClr val="31B6CE"/>
                  </a:solidFill>
                </a:uFill>
                <a:latin typeface="Carlito"/>
                <a:cs typeface="Carlito"/>
                <a:hlinkClick r:id="rId3"/>
              </a:rPr>
              <a:t>.o</a:t>
            </a:r>
            <a:r>
              <a:rPr sz="2400" u="heavy" spc="-60" dirty="0">
                <a:solidFill>
                  <a:srgbClr val="31B6CE"/>
                </a:solidFill>
                <a:uFill>
                  <a:solidFill>
                    <a:srgbClr val="31B6CE"/>
                  </a:solidFill>
                </a:uFill>
                <a:latin typeface="Carlito"/>
                <a:cs typeface="Carlito"/>
                <a:hlinkClick r:id="rId3"/>
              </a:rPr>
              <a:t>r</a:t>
            </a:r>
            <a:r>
              <a:rPr sz="2400" u="heavy" spc="95" dirty="0">
                <a:solidFill>
                  <a:srgbClr val="31B6CE"/>
                </a:solidFill>
                <a:uFill>
                  <a:solidFill>
                    <a:srgbClr val="31B6CE"/>
                  </a:solidFill>
                </a:uFill>
                <a:latin typeface="Carlito"/>
                <a:cs typeface="Carlito"/>
                <a:hlinkClick r:id="rId3"/>
              </a:rPr>
              <a:t>g</a:t>
            </a:r>
            <a:r>
              <a:rPr sz="2400" u="heavy" spc="5" dirty="0">
                <a:solidFill>
                  <a:srgbClr val="31B6CE"/>
                </a:solidFill>
                <a:uFill>
                  <a:solidFill>
                    <a:srgbClr val="31B6CE"/>
                  </a:solidFill>
                </a:uFill>
                <a:latin typeface="Carlito"/>
                <a:cs typeface="Carlito"/>
                <a:hlinkClick r:id="rId3"/>
              </a:rPr>
              <a:t>/</a:t>
            </a:r>
            <a:r>
              <a:rPr sz="2400" u="heavy" spc="-30" dirty="0">
                <a:solidFill>
                  <a:srgbClr val="31B6CE"/>
                </a:solidFill>
                <a:uFill>
                  <a:solidFill>
                    <a:srgbClr val="31B6CE"/>
                  </a:solidFill>
                </a:uFill>
                <a:latin typeface="Carlito"/>
                <a:cs typeface="Carlito"/>
                <a:hlinkClick r:id="rId3"/>
              </a:rPr>
              <a:t>d</a:t>
            </a:r>
            <a:r>
              <a:rPr sz="2400" u="heavy" spc="-10" dirty="0">
                <a:solidFill>
                  <a:srgbClr val="31B6CE"/>
                </a:solidFill>
                <a:uFill>
                  <a:solidFill>
                    <a:srgbClr val="31B6CE"/>
                  </a:solidFill>
                </a:uFill>
                <a:latin typeface="Carlito"/>
                <a:cs typeface="Carlito"/>
                <a:hlinkClick r:id="rId3"/>
              </a:rPr>
              <a:t>o</a:t>
            </a:r>
            <a:r>
              <a:rPr sz="2400" u="heavy" spc="5" dirty="0">
                <a:solidFill>
                  <a:srgbClr val="31B6CE"/>
                </a:solidFill>
                <a:uFill>
                  <a:solidFill>
                    <a:srgbClr val="31B6CE"/>
                  </a:solidFill>
                </a:uFill>
                <a:latin typeface="Carlito"/>
                <a:cs typeface="Carlito"/>
                <a:hlinkClick r:id="rId3"/>
              </a:rPr>
              <a:t>wn</a:t>
            </a:r>
            <a:r>
              <a:rPr sz="2400" u="heavy" spc="-25" dirty="0">
                <a:solidFill>
                  <a:srgbClr val="31B6CE"/>
                </a:solidFill>
                <a:uFill>
                  <a:solidFill>
                    <a:srgbClr val="31B6CE"/>
                  </a:solidFill>
                </a:uFill>
                <a:latin typeface="Carlito"/>
                <a:cs typeface="Carlito"/>
                <a:hlinkClick r:id="rId3"/>
              </a:rPr>
              <a:t>l</a:t>
            </a:r>
            <a:r>
              <a:rPr sz="2400" u="heavy" spc="10" dirty="0">
                <a:solidFill>
                  <a:srgbClr val="31B6CE"/>
                </a:solidFill>
                <a:uFill>
                  <a:solidFill>
                    <a:srgbClr val="31B6CE"/>
                  </a:solidFill>
                </a:uFill>
                <a:latin typeface="Carlito"/>
                <a:cs typeface="Carlito"/>
                <a:hlinkClick r:id="rId3"/>
              </a:rPr>
              <a:t>o</a:t>
            </a:r>
            <a:r>
              <a:rPr sz="2400" u="heavy" spc="-20" dirty="0">
                <a:solidFill>
                  <a:srgbClr val="31B6CE"/>
                </a:solidFill>
                <a:uFill>
                  <a:solidFill>
                    <a:srgbClr val="31B6CE"/>
                  </a:solidFill>
                </a:uFill>
                <a:latin typeface="Carlito"/>
                <a:cs typeface="Carlito"/>
                <a:hlinkClick r:id="rId3"/>
              </a:rPr>
              <a:t>a</a:t>
            </a:r>
            <a:r>
              <a:rPr sz="2400" u="heavy" spc="-10" dirty="0">
                <a:solidFill>
                  <a:srgbClr val="31B6CE"/>
                </a:solidFill>
                <a:uFill>
                  <a:solidFill>
                    <a:srgbClr val="31B6CE"/>
                  </a:solidFill>
                </a:uFill>
                <a:latin typeface="Carlito"/>
                <a:cs typeface="Carlito"/>
                <a:hlinkClick r:id="rId3"/>
              </a:rPr>
              <a:t>d</a:t>
            </a:r>
            <a:r>
              <a:rPr sz="2400" u="heavy" spc="10" dirty="0">
                <a:solidFill>
                  <a:srgbClr val="31B6CE"/>
                </a:solidFill>
                <a:uFill>
                  <a:solidFill>
                    <a:srgbClr val="31B6CE"/>
                  </a:solidFill>
                </a:uFill>
                <a:latin typeface="Carlito"/>
                <a:cs typeface="Carlito"/>
                <a:hlinkClick r:id="rId3"/>
              </a:rPr>
              <a:t>.</a:t>
            </a:r>
            <a:r>
              <a:rPr sz="2400" u="heavy" dirty="0">
                <a:solidFill>
                  <a:srgbClr val="31B6CE"/>
                </a:solidFill>
                <a:uFill>
                  <a:solidFill>
                    <a:srgbClr val="31B6CE"/>
                  </a:solidFill>
                </a:uFill>
                <a:latin typeface="Carlito"/>
                <a:cs typeface="Carlito"/>
                <a:hlinkClick r:id="rId3"/>
              </a:rPr>
              <a:t>cgi</a:t>
            </a:r>
            <a:r>
              <a:rPr sz="2400" dirty="0">
                <a:solidFill>
                  <a:srgbClr val="31B6CE"/>
                </a:solidFill>
                <a:latin typeface="Carlito"/>
                <a:cs typeface="Carlito"/>
              </a:rPr>
              <a:t>	</a:t>
            </a:r>
            <a:r>
              <a:rPr sz="2400" dirty="0">
                <a:solidFill>
                  <a:srgbClr val="464546"/>
                </a:solidFill>
                <a:latin typeface="Carlito"/>
                <a:cs typeface="Carlito"/>
              </a:rPr>
              <a:t>-  </a:t>
            </a:r>
            <a:r>
              <a:rPr sz="2400" spc="5" dirty="0">
                <a:solidFill>
                  <a:srgbClr val="464546"/>
                </a:solidFill>
                <a:latin typeface="Carlito"/>
                <a:cs typeface="Carlito"/>
              </a:rPr>
              <a:t>Download </a:t>
            </a:r>
            <a:r>
              <a:rPr sz="2400" dirty="0">
                <a:solidFill>
                  <a:srgbClr val="FF0000"/>
                </a:solidFill>
                <a:latin typeface="Carlito"/>
                <a:cs typeface="Carlito"/>
              </a:rPr>
              <a:t>Binary </a:t>
            </a:r>
            <a:r>
              <a:rPr sz="2400" spc="5" dirty="0">
                <a:solidFill>
                  <a:srgbClr val="FF0000"/>
                </a:solidFill>
                <a:latin typeface="Carlito"/>
                <a:cs typeface="Carlito"/>
              </a:rPr>
              <a:t>zip </a:t>
            </a:r>
            <a:r>
              <a:rPr sz="2400" spc="-10" dirty="0">
                <a:solidFill>
                  <a:srgbClr val="FF0000"/>
                </a:solidFill>
                <a:latin typeface="Carlito"/>
                <a:cs typeface="Carlito"/>
              </a:rPr>
              <a:t>archive</a:t>
            </a:r>
            <a:r>
              <a:rPr sz="2400" spc="-16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464546"/>
                </a:solidFill>
                <a:latin typeface="Carlito"/>
                <a:cs typeface="Carlito"/>
              </a:rPr>
              <a:t>file</a:t>
            </a:r>
            <a:endParaRPr sz="2400" dirty="0">
              <a:latin typeface="Carlito"/>
              <a:cs typeface="Carlito"/>
            </a:endParaRPr>
          </a:p>
          <a:p>
            <a:pPr marL="661035" indent="-51625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661035" algn="l"/>
                <a:tab pos="661670" algn="l"/>
              </a:tabLst>
            </a:pPr>
            <a:r>
              <a:rPr sz="2400" spc="-10" dirty="0">
                <a:solidFill>
                  <a:srgbClr val="464546"/>
                </a:solidFill>
                <a:latin typeface="Carlito"/>
                <a:cs typeface="Carlito"/>
              </a:rPr>
              <a:t>Setting </a:t>
            </a:r>
            <a:r>
              <a:rPr sz="2400" spc="-5" dirty="0">
                <a:solidFill>
                  <a:srgbClr val="464546"/>
                </a:solidFill>
                <a:latin typeface="Carlito"/>
                <a:cs typeface="Carlito"/>
              </a:rPr>
              <a:t>user </a:t>
            </a:r>
            <a:r>
              <a:rPr sz="2400" spc="-10" dirty="0">
                <a:solidFill>
                  <a:srgbClr val="464546"/>
                </a:solidFill>
                <a:latin typeface="Carlito"/>
                <a:cs typeface="Carlito"/>
              </a:rPr>
              <a:t>variable </a:t>
            </a:r>
            <a:r>
              <a:rPr sz="2400" spc="5" dirty="0">
                <a:solidFill>
                  <a:srgbClr val="464546"/>
                </a:solidFill>
                <a:latin typeface="Carlito"/>
                <a:cs typeface="Carlito"/>
              </a:rPr>
              <a:t>of </a:t>
            </a:r>
            <a:r>
              <a:rPr sz="2400" spc="-15" dirty="0">
                <a:solidFill>
                  <a:srgbClr val="464546"/>
                </a:solidFill>
                <a:latin typeface="Carlito"/>
                <a:cs typeface="Carlito"/>
              </a:rPr>
              <a:t>Environment</a:t>
            </a:r>
            <a:r>
              <a:rPr sz="2400" spc="-85" dirty="0">
                <a:solidFill>
                  <a:srgbClr val="464546"/>
                </a:solidFill>
                <a:latin typeface="Carlito"/>
                <a:cs typeface="Carlito"/>
              </a:rPr>
              <a:t> </a:t>
            </a:r>
            <a:r>
              <a:rPr sz="2400" spc="-15" dirty="0">
                <a:solidFill>
                  <a:srgbClr val="464546"/>
                </a:solidFill>
                <a:latin typeface="Carlito"/>
                <a:cs typeface="Carlito"/>
              </a:rPr>
              <a:t>Variables</a:t>
            </a:r>
            <a:endParaRPr sz="2400" dirty="0">
              <a:latin typeface="Carlito"/>
              <a:cs typeface="Carlito"/>
            </a:endParaRPr>
          </a:p>
          <a:p>
            <a:pPr marL="1347470" marR="5080" lvl="1" indent="-515620" algn="just">
              <a:lnSpc>
                <a:spcPct val="100000"/>
              </a:lnSpc>
              <a:buFont typeface="Wingdings"/>
              <a:buChar char=""/>
              <a:tabLst>
                <a:tab pos="1347470" algn="l"/>
              </a:tabLst>
            </a:pPr>
            <a:r>
              <a:rPr sz="2400" dirty="0">
                <a:solidFill>
                  <a:srgbClr val="464546"/>
                </a:solidFill>
                <a:latin typeface="Carlito"/>
                <a:cs typeface="Carlito"/>
              </a:rPr>
              <a:t>Add </a:t>
            </a:r>
            <a:r>
              <a:rPr sz="2400" b="1" spc="-40" dirty="0">
                <a:solidFill>
                  <a:srgbClr val="464546"/>
                </a:solidFill>
                <a:latin typeface="Carlito"/>
                <a:cs typeface="Carlito"/>
              </a:rPr>
              <a:t>JAVA_HOME </a:t>
            </a:r>
            <a:r>
              <a:rPr sz="2400" dirty="0">
                <a:solidFill>
                  <a:srgbClr val="464546"/>
                </a:solidFill>
                <a:latin typeface="Carlito"/>
                <a:cs typeface="Carlito"/>
              </a:rPr>
              <a:t>and </a:t>
            </a:r>
            <a:r>
              <a:rPr sz="2400" b="1" spc="-20" dirty="0">
                <a:solidFill>
                  <a:srgbClr val="464546"/>
                </a:solidFill>
                <a:latin typeface="Carlito"/>
                <a:cs typeface="Carlito"/>
              </a:rPr>
              <a:t>MAVEN_HOME </a:t>
            </a:r>
            <a:r>
              <a:rPr sz="2400" dirty="0">
                <a:solidFill>
                  <a:srgbClr val="464546"/>
                </a:solidFill>
                <a:latin typeface="Carlito"/>
                <a:cs typeface="Carlito"/>
              </a:rPr>
              <a:t>with </a:t>
            </a:r>
            <a:r>
              <a:rPr sz="2400" spc="-5" dirty="0">
                <a:solidFill>
                  <a:srgbClr val="464546"/>
                </a:solidFill>
                <a:latin typeface="Carlito"/>
                <a:cs typeface="Carlito"/>
              </a:rPr>
              <a:t>the </a:t>
            </a:r>
            <a:r>
              <a:rPr sz="2400" spc="-10" dirty="0">
                <a:solidFill>
                  <a:srgbClr val="464546"/>
                </a:solidFill>
                <a:latin typeface="Carlito"/>
                <a:cs typeface="Carlito"/>
              </a:rPr>
              <a:t>path  where </a:t>
            </a:r>
            <a:r>
              <a:rPr sz="2400" spc="-25" dirty="0">
                <a:solidFill>
                  <a:srgbClr val="464546"/>
                </a:solidFill>
                <a:latin typeface="Carlito"/>
                <a:cs typeface="Carlito"/>
              </a:rPr>
              <a:t>java </a:t>
            </a:r>
            <a:r>
              <a:rPr sz="2400" spc="5" dirty="0">
                <a:solidFill>
                  <a:srgbClr val="464546"/>
                </a:solidFill>
                <a:latin typeface="Carlito"/>
                <a:cs typeface="Carlito"/>
              </a:rPr>
              <a:t>and </a:t>
            </a:r>
            <a:r>
              <a:rPr sz="2400" spc="-25" dirty="0">
                <a:solidFill>
                  <a:srgbClr val="464546"/>
                </a:solidFill>
                <a:latin typeface="Carlito"/>
                <a:cs typeface="Carlito"/>
              </a:rPr>
              <a:t>maven </a:t>
            </a:r>
            <a:r>
              <a:rPr sz="2400" dirty="0">
                <a:solidFill>
                  <a:srgbClr val="464546"/>
                </a:solidFill>
                <a:latin typeface="Carlito"/>
                <a:cs typeface="Carlito"/>
              </a:rPr>
              <a:t>is </a:t>
            </a:r>
            <a:r>
              <a:rPr sz="2400" spc="-20" dirty="0">
                <a:solidFill>
                  <a:srgbClr val="464546"/>
                </a:solidFill>
                <a:latin typeface="Carlito"/>
                <a:cs typeface="Carlito"/>
              </a:rPr>
              <a:t>present </a:t>
            </a:r>
            <a:r>
              <a:rPr sz="2400" dirty="0">
                <a:solidFill>
                  <a:srgbClr val="464546"/>
                </a:solidFill>
                <a:latin typeface="Carlito"/>
                <a:cs typeface="Carlito"/>
              </a:rPr>
              <a:t>in </a:t>
            </a:r>
            <a:r>
              <a:rPr sz="2400" spc="-5" dirty="0">
                <a:solidFill>
                  <a:srgbClr val="464546"/>
                </a:solidFill>
                <a:latin typeface="Carlito"/>
                <a:cs typeface="Carlito"/>
              </a:rPr>
              <a:t>the </a:t>
            </a:r>
            <a:r>
              <a:rPr sz="2400" spc="-15" dirty="0">
                <a:solidFill>
                  <a:srgbClr val="464546"/>
                </a:solidFill>
                <a:latin typeface="Carlito"/>
                <a:cs typeface="Carlito"/>
              </a:rPr>
              <a:t>local </a:t>
            </a:r>
            <a:r>
              <a:rPr sz="2400" spc="-30" dirty="0">
                <a:solidFill>
                  <a:srgbClr val="464546"/>
                </a:solidFill>
                <a:latin typeface="Carlito"/>
                <a:cs typeface="Carlito"/>
              </a:rPr>
              <a:t>system  </a:t>
            </a:r>
            <a:r>
              <a:rPr sz="2400" dirty="0">
                <a:solidFill>
                  <a:srgbClr val="464546"/>
                </a:solidFill>
                <a:latin typeface="Carlito"/>
                <a:cs typeface="Carlito"/>
              </a:rPr>
              <a:t>in </a:t>
            </a:r>
            <a:r>
              <a:rPr sz="2400" b="1" spc="5" dirty="0">
                <a:solidFill>
                  <a:srgbClr val="464546"/>
                </a:solidFill>
                <a:latin typeface="Carlito"/>
                <a:cs typeface="Carlito"/>
              </a:rPr>
              <a:t>user </a:t>
            </a:r>
            <a:r>
              <a:rPr sz="2400" b="1" spc="-5" dirty="0">
                <a:solidFill>
                  <a:srgbClr val="464546"/>
                </a:solidFill>
                <a:latin typeface="Carlito"/>
                <a:cs typeface="Carlito"/>
              </a:rPr>
              <a:t>variables </a:t>
            </a:r>
            <a:r>
              <a:rPr sz="2400" spc="10" dirty="0">
                <a:solidFill>
                  <a:srgbClr val="464546"/>
                </a:solidFill>
                <a:latin typeface="Carlito"/>
                <a:cs typeface="Carlito"/>
              </a:rPr>
              <a:t>of </a:t>
            </a:r>
            <a:r>
              <a:rPr sz="2400" spc="-15" dirty="0">
                <a:solidFill>
                  <a:srgbClr val="464546"/>
                </a:solidFill>
                <a:latin typeface="Carlito"/>
                <a:cs typeface="Carlito"/>
              </a:rPr>
              <a:t>Environment</a:t>
            </a:r>
            <a:r>
              <a:rPr sz="2400" spc="-130" dirty="0">
                <a:solidFill>
                  <a:srgbClr val="464546"/>
                </a:solidFill>
                <a:latin typeface="Carlito"/>
                <a:cs typeface="Carlito"/>
              </a:rPr>
              <a:t> </a:t>
            </a:r>
            <a:r>
              <a:rPr sz="2400" spc="-5" dirty="0">
                <a:solidFill>
                  <a:srgbClr val="464546"/>
                </a:solidFill>
                <a:latin typeface="Carlito"/>
                <a:cs typeface="Carlito"/>
              </a:rPr>
              <a:t>variables.</a:t>
            </a:r>
            <a:endParaRPr sz="2400" dirty="0">
              <a:latin typeface="Carlito"/>
              <a:cs typeface="Carlito"/>
            </a:endParaRPr>
          </a:p>
          <a:p>
            <a:pPr marL="661035" indent="-516255" algn="just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661670" algn="l"/>
              </a:tabLst>
            </a:pPr>
            <a:r>
              <a:rPr sz="2400" spc="-10" dirty="0">
                <a:solidFill>
                  <a:srgbClr val="464546"/>
                </a:solidFill>
                <a:latin typeface="Carlito"/>
                <a:cs typeface="Carlito"/>
              </a:rPr>
              <a:t>Setting </a:t>
            </a:r>
            <a:r>
              <a:rPr sz="2400" spc="-20" dirty="0">
                <a:solidFill>
                  <a:srgbClr val="464546"/>
                </a:solidFill>
                <a:latin typeface="Carlito"/>
                <a:cs typeface="Carlito"/>
              </a:rPr>
              <a:t>system </a:t>
            </a:r>
            <a:r>
              <a:rPr sz="2400" spc="-5" dirty="0">
                <a:solidFill>
                  <a:srgbClr val="464546"/>
                </a:solidFill>
                <a:latin typeface="Carlito"/>
                <a:cs typeface="Carlito"/>
              </a:rPr>
              <a:t>variables </a:t>
            </a:r>
            <a:r>
              <a:rPr sz="2400" spc="-20" dirty="0">
                <a:solidFill>
                  <a:srgbClr val="464546"/>
                </a:solidFill>
                <a:latin typeface="Carlito"/>
                <a:cs typeface="Carlito"/>
              </a:rPr>
              <a:t>Path </a:t>
            </a:r>
            <a:r>
              <a:rPr sz="2400" spc="10" dirty="0">
                <a:solidFill>
                  <a:srgbClr val="464546"/>
                </a:solidFill>
                <a:latin typeface="Carlito"/>
                <a:cs typeface="Carlito"/>
              </a:rPr>
              <a:t>of </a:t>
            </a:r>
            <a:r>
              <a:rPr sz="2400" spc="-15" dirty="0">
                <a:solidFill>
                  <a:srgbClr val="464546"/>
                </a:solidFill>
                <a:latin typeface="Carlito"/>
                <a:cs typeface="Carlito"/>
              </a:rPr>
              <a:t>Environment</a:t>
            </a:r>
            <a:r>
              <a:rPr sz="2400" spc="-140" dirty="0">
                <a:solidFill>
                  <a:srgbClr val="464546"/>
                </a:solidFill>
                <a:latin typeface="Carlito"/>
                <a:cs typeface="Carlito"/>
              </a:rPr>
              <a:t> </a:t>
            </a:r>
            <a:r>
              <a:rPr sz="2400" spc="-5" dirty="0">
                <a:solidFill>
                  <a:srgbClr val="464546"/>
                </a:solidFill>
                <a:latin typeface="Carlito"/>
                <a:cs typeface="Carlito"/>
              </a:rPr>
              <a:t>variables</a:t>
            </a:r>
            <a:endParaRPr sz="2400" dirty="0">
              <a:latin typeface="Carlito"/>
              <a:cs typeface="Carlito"/>
            </a:endParaRPr>
          </a:p>
          <a:p>
            <a:pPr marL="1347470" marR="5080" lvl="1" indent="-515620" algn="just">
              <a:lnSpc>
                <a:spcPct val="100000"/>
              </a:lnSpc>
              <a:spcBef>
                <a:spcPts val="5"/>
              </a:spcBef>
              <a:buFont typeface="Wingdings"/>
              <a:buChar char=""/>
              <a:tabLst>
                <a:tab pos="1347470" algn="l"/>
              </a:tabLst>
            </a:pPr>
            <a:r>
              <a:rPr sz="2400" dirty="0">
                <a:solidFill>
                  <a:srgbClr val="464546"/>
                </a:solidFill>
                <a:latin typeface="Carlito"/>
                <a:cs typeface="Carlito"/>
              </a:rPr>
              <a:t>Add </a:t>
            </a:r>
            <a:r>
              <a:rPr sz="2400" spc="-25" dirty="0">
                <a:solidFill>
                  <a:srgbClr val="464546"/>
                </a:solidFill>
                <a:latin typeface="Carlito"/>
                <a:cs typeface="Carlito"/>
              </a:rPr>
              <a:t>java </a:t>
            </a:r>
            <a:r>
              <a:rPr sz="2400" spc="-10" dirty="0">
                <a:solidFill>
                  <a:srgbClr val="464546"/>
                </a:solidFill>
                <a:latin typeface="Carlito"/>
                <a:cs typeface="Carlito"/>
              </a:rPr>
              <a:t>and </a:t>
            </a:r>
            <a:r>
              <a:rPr sz="2400" spc="-15" dirty="0">
                <a:solidFill>
                  <a:srgbClr val="464546"/>
                </a:solidFill>
                <a:latin typeface="Carlito"/>
                <a:cs typeface="Carlito"/>
              </a:rPr>
              <a:t>maven </a:t>
            </a:r>
            <a:r>
              <a:rPr sz="2400" b="1" dirty="0">
                <a:solidFill>
                  <a:srgbClr val="464546"/>
                </a:solidFill>
                <a:latin typeface="Carlito"/>
                <a:cs typeface="Carlito"/>
              </a:rPr>
              <a:t>bin </a:t>
            </a:r>
            <a:r>
              <a:rPr sz="2400" b="1" spc="-5" dirty="0">
                <a:solidFill>
                  <a:srgbClr val="464546"/>
                </a:solidFill>
                <a:latin typeface="Carlito"/>
                <a:cs typeface="Carlito"/>
              </a:rPr>
              <a:t>folder path </a:t>
            </a:r>
            <a:r>
              <a:rPr sz="2400" spc="-20" dirty="0">
                <a:solidFill>
                  <a:srgbClr val="464546"/>
                </a:solidFill>
                <a:latin typeface="Carlito"/>
                <a:cs typeface="Carlito"/>
              </a:rPr>
              <a:t>to </a:t>
            </a:r>
            <a:r>
              <a:rPr sz="2400" spc="-25" dirty="0">
                <a:solidFill>
                  <a:srgbClr val="464546"/>
                </a:solidFill>
                <a:latin typeface="Carlito"/>
                <a:cs typeface="Carlito"/>
              </a:rPr>
              <a:t>system  </a:t>
            </a:r>
            <a:r>
              <a:rPr sz="2400" spc="-10" dirty="0">
                <a:solidFill>
                  <a:srgbClr val="464546"/>
                </a:solidFill>
                <a:latin typeface="Carlito"/>
                <a:cs typeface="Carlito"/>
              </a:rPr>
              <a:t>variable </a:t>
            </a:r>
            <a:r>
              <a:rPr sz="2400" b="1" spc="-15" dirty="0">
                <a:solidFill>
                  <a:srgbClr val="464546"/>
                </a:solidFill>
                <a:latin typeface="Carlito"/>
                <a:cs typeface="Carlito"/>
              </a:rPr>
              <a:t>Path </a:t>
            </a:r>
            <a:r>
              <a:rPr sz="2400" spc="5" dirty="0">
                <a:solidFill>
                  <a:srgbClr val="464546"/>
                </a:solidFill>
                <a:latin typeface="Carlito"/>
                <a:cs typeface="Carlito"/>
              </a:rPr>
              <a:t>of </a:t>
            </a:r>
            <a:r>
              <a:rPr sz="2400" spc="-15" dirty="0">
                <a:solidFill>
                  <a:srgbClr val="464546"/>
                </a:solidFill>
                <a:latin typeface="Carlito"/>
                <a:cs typeface="Carlito"/>
              </a:rPr>
              <a:t>Environment</a:t>
            </a:r>
            <a:r>
              <a:rPr sz="2400" spc="-65" dirty="0">
                <a:solidFill>
                  <a:srgbClr val="464546"/>
                </a:solidFill>
                <a:latin typeface="Carlito"/>
                <a:cs typeface="Carlito"/>
              </a:rPr>
              <a:t> </a:t>
            </a:r>
            <a:r>
              <a:rPr sz="2400" spc="-5" dirty="0">
                <a:solidFill>
                  <a:srgbClr val="464546"/>
                </a:solidFill>
                <a:latin typeface="Carlito"/>
                <a:cs typeface="Carlito"/>
              </a:rPr>
              <a:t>variables.</a:t>
            </a:r>
            <a:endParaRPr sz="2400" dirty="0">
              <a:latin typeface="Carlito"/>
              <a:cs typeface="Carlito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" dirty="0"/>
              <a:pPr marL="38100">
                <a:lnSpc>
                  <a:spcPct val="100000"/>
                </a:lnSpc>
                <a:spcBef>
                  <a:spcPts val="45"/>
                </a:spcBef>
              </a:pPr>
              <a:t>8</a:t>
            </a:fld>
            <a:endParaRPr spc="-5"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20" dirty="0"/>
              <a:t>C</a:t>
            </a:r>
            <a:r>
              <a:rPr spc="25" dirty="0"/>
              <a:t>O</a:t>
            </a:r>
            <a:r>
              <a:rPr spc="20" dirty="0"/>
              <a:t>NFI</a:t>
            </a:r>
            <a:r>
              <a:rPr spc="15" dirty="0"/>
              <a:t>D</a:t>
            </a:r>
            <a:r>
              <a:rPr spc="10" dirty="0"/>
              <a:t>E</a:t>
            </a:r>
            <a:r>
              <a:rPr spc="20" dirty="0"/>
              <a:t>N</a:t>
            </a:r>
            <a:r>
              <a:rPr spc="35" dirty="0"/>
              <a:t>T</a:t>
            </a:r>
            <a:r>
              <a:rPr spc="-5" dirty="0"/>
              <a:t>I</a:t>
            </a:r>
            <a:r>
              <a:rPr spc="5" dirty="0"/>
              <a:t>A</a:t>
            </a:r>
            <a:r>
              <a:rPr dirty="0"/>
              <a:t>L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830580"/>
            <a:chOff x="0" y="0"/>
            <a:chExt cx="9144000" cy="830580"/>
          </a:xfrm>
        </p:grpSpPr>
        <p:sp>
          <p:nvSpPr>
            <p:cNvPr id="3" name="object 3"/>
            <p:cNvSpPr/>
            <p:nvPr/>
          </p:nvSpPr>
          <p:spPr>
            <a:xfrm>
              <a:off x="21335" y="18338"/>
              <a:ext cx="3954653" cy="81211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701040"/>
            </a:xfrm>
            <a:custGeom>
              <a:avLst/>
              <a:gdLst/>
              <a:ahLst/>
              <a:cxnLst/>
              <a:rect l="l" t="t" r="r" b="b"/>
              <a:pathLst>
                <a:path w="9144000" h="701040">
                  <a:moveTo>
                    <a:pt x="9144000" y="0"/>
                  </a:moveTo>
                  <a:lnTo>
                    <a:pt x="0" y="0"/>
                  </a:lnTo>
                  <a:lnTo>
                    <a:pt x="0" y="701039"/>
                  </a:lnTo>
                  <a:lnTo>
                    <a:pt x="9144000" y="70103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261620" y="106756"/>
            <a:ext cx="3484245" cy="43942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700" spc="-15" dirty="0">
                <a:solidFill>
                  <a:srgbClr val="464546"/>
                </a:solidFill>
                <a:latin typeface="Arial Black"/>
                <a:cs typeface="Arial Black"/>
              </a:rPr>
              <a:t>Maven</a:t>
            </a:r>
            <a:r>
              <a:rPr sz="2700" spc="-110" dirty="0">
                <a:solidFill>
                  <a:srgbClr val="464546"/>
                </a:solidFill>
                <a:latin typeface="Arial Black"/>
                <a:cs typeface="Arial Black"/>
              </a:rPr>
              <a:t> </a:t>
            </a:r>
            <a:r>
              <a:rPr sz="2700" dirty="0">
                <a:solidFill>
                  <a:srgbClr val="464546"/>
                </a:solidFill>
                <a:latin typeface="Arial Black"/>
                <a:cs typeface="Arial Black"/>
              </a:rPr>
              <a:t>Installation</a:t>
            </a:r>
            <a:endParaRPr sz="2700">
              <a:latin typeface="Arial Black"/>
              <a:cs typeface="Arial Black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" dirty="0"/>
              <a:pPr marL="38100">
                <a:lnSpc>
                  <a:spcPct val="100000"/>
                </a:lnSpc>
                <a:spcBef>
                  <a:spcPts val="45"/>
                </a:spcBef>
              </a:pPr>
              <a:t>9</a:t>
            </a:fld>
            <a:endParaRPr spc="-5"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20" dirty="0"/>
              <a:t>C</a:t>
            </a:r>
            <a:r>
              <a:rPr spc="25" dirty="0"/>
              <a:t>O</a:t>
            </a:r>
            <a:r>
              <a:rPr spc="20" dirty="0"/>
              <a:t>NFI</a:t>
            </a:r>
            <a:r>
              <a:rPr spc="15" dirty="0"/>
              <a:t>D</a:t>
            </a:r>
            <a:r>
              <a:rPr spc="10" dirty="0"/>
              <a:t>E</a:t>
            </a:r>
            <a:r>
              <a:rPr spc="20" dirty="0"/>
              <a:t>N</a:t>
            </a:r>
            <a:r>
              <a:rPr spc="35" dirty="0"/>
              <a:t>T</a:t>
            </a:r>
            <a:r>
              <a:rPr spc="-5" dirty="0"/>
              <a:t>I</a:t>
            </a:r>
            <a:r>
              <a:rPr spc="5" dirty="0"/>
              <a:t>A</a:t>
            </a:r>
            <a:r>
              <a:rPr dirty="0"/>
              <a:t>L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527685" algn="l"/>
              </a:tabLst>
            </a:pPr>
            <a:r>
              <a:rPr spc="-5" dirty="0"/>
              <a:t>4.	</a:t>
            </a:r>
            <a:r>
              <a:rPr spc="-20" dirty="0"/>
              <a:t>Verify</a:t>
            </a:r>
            <a:r>
              <a:rPr spc="-110" dirty="0"/>
              <a:t> </a:t>
            </a:r>
            <a:r>
              <a:rPr spc="-15" dirty="0"/>
              <a:t>Maven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080922" y="1202817"/>
            <a:ext cx="7023734" cy="88074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105"/>
              </a:spcBef>
              <a:buFont typeface="Wingdings"/>
              <a:buChar char=""/>
              <a:tabLst>
                <a:tab pos="527685" algn="l"/>
                <a:tab pos="528320" algn="l"/>
              </a:tabLst>
            </a:pPr>
            <a:r>
              <a:rPr sz="2800" spc="-120" dirty="0">
                <a:solidFill>
                  <a:srgbClr val="464546"/>
                </a:solidFill>
                <a:latin typeface="Carlito"/>
                <a:cs typeface="Carlito"/>
              </a:rPr>
              <a:t>To </a:t>
            </a:r>
            <a:r>
              <a:rPr sz="2800" dirty="0">
                <a:solidFill>
                  <a:srgbClr val="464546"/>
                </a:solidFill>
                <a:latin typeface="Carlito"/>
                <a:cs typeface="Carlito"/>
              </a:rPr>
              <a:t>verify </a:t>
            </a:r>
            <a:r>
              <a:rPr sz="2800" spc="-25" dirty="0">
                <a:solidFill>
                  <a:srgbClr val="464546"/>
                </a:solidFill>
                <a:latin typeface="Carlito"/>
                <a:cs typeface="Carlito"/>
              </a:rPr>
              <a:t>java </a:t>
            </a:r>
            <a:r>
              <a:rPr sz="2800" spc="-5" dirty="0">
                <a:solidFill>
                  <a:srgbClr val="464546"/>
                </a:solidFill>
                <a:latin typeface="Carlito"/>
                <a:cs typeface="Carlito"/>
              </a:rPr>
              <a:t>use </a:t>
            </a:r>
            <a:r>
              <a:rPr sz="2800" b="1" spc="-25" dirty="0">
                <a:solidFill>
                  <a:srgbClr val="FF0000"/>
                </a:solidFill>
                <a:latin typeface="Carlito"/>
                <a:cs typeface="Carlito"/>
              </a:rPr>
              <a:t>java </a:t>
            </a:r>
            <a:r>
              <a:rPr sz="2800" b="1" dirty="0">
                <a:solidFill>
                  <a:srgbClr val="FF0000"/>
                </a:solidFill>
                <a:latin typeface="Carlito"/>
                <a:cs typeface="Carlito"/>
              </a:rPr>
              <a:t>- </a:t>
            </a:r>
            <a:r>
              <a:rPr sz="2800" b="1" spc="-5" dirty="0">
                <a:solidFill>
                  <a:srgbClr val="FF0000"/>
                </a:solidFill>
                <a:latin typeface="Carlito"/>
                <a:cs typeface="Carlito"/>
              </a:rPr>
              <a:t>-version</a:t>
            </a:r>
            <a:r>
              <a:rPr sz="2800" b="1" spc="7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800" spc="-10" dirty="0">
                <a:solidFill>
                  <a:srgbClr val="464546"/>
                </a:solidFill>
                <a:latin typeface="Carlito"/>
                <a:cs typeface="Carlito"/>
              </a:rPr>
              <a:t>command</a:t>
            </a:r>
            <a:endParaRPr sz="2800">
              <a:latin typeface="Carlito"/>
              <a:cs typeface="Carlito"/>
            </a:endParaRPr>
          </a:p>
          <a:p>
            <a:pPr marL="527685" indent="-515620">
              <a:lnSpc>
                <a:spcPct val="100000"/>
              </a:lnSpc>
              <a:spcBef>
                <a:spcPts val="5"/>
              </a:spcBef>
              <a:buFont typeface="Wingdings"/>
              <a:buChar char=""/>
              <a:tabLst>
                <a:tab pos="527685" algn="l"/>
                <a:tab pos="528320" algn="l"/>
              </a:tabLst>
            </a:pPr>
            <a:r>
              <a:rPr sz="2800" spc="-120" dirty="0">
                <a:solidFill>
                  <a:srgbClr val="464546"/>
                </a:solidFill>
                <a:latin typeface="Carlito"/>
                <a:cs typeface="Carlito"/>
              </a:rPr>
              <a:t>To </a:t>
            </a:r>
            <a:r>
              <a:rPr sz="2800" dirty="0">
                <a:solidFill>
                  <a:srgbClr val="464546"/>
                </a:solidFill>
                <a:latin typeface="Carlito"/>
                <a:cs typeface="Carlito"/>
              </a:rPr>
              <a:t>verify </a:t>
            </a:r>
            <a:r>
              <a:rPr sz="2800" spc="-15" dirty="0">
                <a:solidFill>
                  <a:srgbClr val="464546"/>
                </a:solidFill>
                <a:latin typeface="Carlito"/>
                <a:cs typeface="Carlito"/>
              </a:rPr>
              <a:t>maven </a:t>
            </a:r>
            <a:r>
              <a:rPr sz="2800" spc="-5" dirty="0">
                <a:solidFill>
                  <a:srgbClr val="464546"/>
                </a:solidFill>
                <a:latin typeface="Carlito"/>
                <a:cs typeface="Carlito"/>
              </a:rPr>
              <a:t>use </a:t>
            </a:r>
            <a:r>
              <a:rPr sz="2800" b="1" spc="-20" dirty="0">
                <a:solidFill>
                  <a:srgbClr val="FF0000"/>
                </a:solidFill>
                <a:latin typeface="Carlito"/>
                <a:cs typeface="Carlito"/>
              </a:rPr>
              <a:t>mvn </a:t>
            </a:r>
            <a:r>
              <a:rPr sz="2800" b="1" spc="-5" dirty="0">
                <a:solidFill>
                  <a:srgbClr val="FF0000"/>
                </a:solidFill>
                <a:latin typeface="Carlito"/>
                <a:cs typeface="Carlito"/>
              </a:rPr>
              <a:t>--version</a:t>
            </a:r>
            <a:r>
              <a:rPr sz="2800" b="1" spc="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800" spc="-5" dirty="0">
                <a:solidFill>
                  <a:srgbClr val="464546"/>
                </a:solidFill>
                <a:latin typeface="Carlito"/>
                <a:cs typeface="Carlito"/>
              </a:rPr>
              <a:t>command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1B6CE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1042</Words>
  <Application>Microsoft Office PowerPoint</Application>
  <PresentationFormat>Custom</PresentationFormat>
  <Paragraphs>240</Paragraphs>
  <Slides>39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Office Theme</vt:lpstr>
      <vt:lpstr>CENTRE OF</vt:lpstr>
      <vt:lpstr>AGENDA</vt:lpstr>
      <vt:lpstr>Understanding the problems without Maven</vt:lpstr>
      <vt:lpstr>Slide 4</vt:lpstr>
      <vt:lpstr>Introduction to Maven</vt:lpstr>
      <vt:lpstr>Slide 6</vt:lpstr>
      <vt:lpstr>Slide 7</vt:lpstr>
      <vt:lpstr>Slide 8</vt:lpstr>
      <vt:lpstr>4. Verify Maven</vt:lpstr>
      <vt:lpstr>Slide 10</vt:lpstr>
      <vt:lpstr>Slide 11</vt:lpstr>
      <vt:lpstr>Slide 12</vt:lpstr>
      <vt:lpstr>Slide 13</vt:lpstr>
      <vt:lpstr>Archetypes:</vt:lpstr>
      <vt:lpstr>Standard Directory Structure of a Maven-based Java Project</vt:lpstr>
      <vt:lpstr>Project Object Model(POM):</vt:lpstr>
      <vt:lpstr>Project Object Model(POM):</vt:lpstr>
      <vt:lpstr>Project Object Model(POM):</vt:lpstr>
      <vt:lpstr>Repositories</vt:lpstr>
      <vt:lpstr>Slide 20</vt:lpstr>
      <vt:lpstr>Slide 21</vt:lpstr>
      <vt:lpstr>Slide 22</vt:lpstr>
      <vt:lpstr>Slide 23</vt:lpstr>
      <vt:lpstr>Remote Repository</vt:lpstr>
      <vt:lpstr>Remote Repository</vt:lpstr>
      <vt:lpstr>Slide 26</vt:lpstr>
      <vt:lpstr>Dependencies</vt:lpstr>
      <vt:lpstr>Dependencies</vt:lpstr>
      <vt:lpstr>Slide 29</vt:lpstr>
      <vt:lpstr>Maven Lifecycles and Phases</vt:lpstr>
      <vt:lpstr>Slide 31</vt:lpstr>
      <vt:lpstr>Maven Lifecycle and Phases</vt:lpstr>
      <vt:lpstr>Slide 33</vt:lpstr>
      <vt:lpstr>Slide 34</vt:lpstr>
      <vt:lpstr>Slide 35</vt:lpstr>
      <vt:lpstr>Slide 36</vt:lpstr>
      <vt:lpstr>Maven Plug-ins and Goals</vt:lpstr>
      <vt:lpstr>Maven Plug-ins and Goals</vt:lpstr>
      <vt:lpstr>Slide 39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CENTRE OF</dc:title>
  <cp:lastModifiedBy>LENOVO</cp:lastModifiedBy>
  <cp:revision>3</cp:revision>
  <dcterms:created xsi:type="dcterms:W3CDTF">2022-10-31T15:38:00Z</dcterms:created>
  <dcterms:modified xsi:type="dcterms:W3CDTF">2022-11-10T12:54:24Z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2022-09-30T00:00:00Z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2022-10-31T00:00:00Z</vt:filetime>
  </property>
</Properties>
</file>