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Default Extension="gif" ContentType="image/gif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5"/>
  </p:sldMasterIdLst>
  <p:notesMasterIdLst>
    <p:notesMasterId r:id="rId33"/>
  </p:notesMasterIdLst>
  <p:handoutMasterIdLst>
    <p:handoutMasterId r:id="rId34"/>
  </p:handoutMasterIdLst>
  <p:sldIdLst>
    <p:sldId id="448" r:id="rId6"/>
    <p:sldId id="353" r:id="rId7"/>
    <p:sldId id="463" r:id="rId8"/>
    <p:sldId id="453" r:id="rId9"/>
    <p:sldId id="460" r:id="rId10"/>
    <p:sldId id="462" r:id="rId11"/>
    <p:sldId id="464" r:id="rId12"/>
    <p:sldId id="465" r:id="rId13"/>
    <p:sldId id="466" r:id="rId14"/>
    <p:sldId id="480" r:id="rId15"/>
    <p:sldId id="468" r:id="rId16"/>
    <p:sldId id="469" r:id="rId17"/>
    <p:sldId id="482" r:id="rId18"/>
    <p:sldId id="479" r:id="rId19"/>
    <p:sldId id="470" r:id="rId20"/>
    <p:sldId id="471" r:id="rId21"/>
    <p:sldId id="472" r:id="rId22"/>
    <p:sldId id="473" r:id="rId23"/>
    <p:sldId id="474" r:id="rId24"/>
    <p:sldId id="475" r:id="rId25"/>
    <p:sldId id="476" r:id="rId26"/>
    <p:sldId id="477" r:id="rId27"/>
    <p:sldId id="478" r:id="rId28"/>
    <p:sldId id="467" r:id="rId29"/>
    <p:sldId id="481" r:id="rId30"/>
    <p:sldId id="483" r:id="rId31"/>
    <p:sldId id="484" r:id="rId32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142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965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730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A9CB0"/>
    <a:srgbClr val="A3C644"/>
    <a:srgbClr val="2FC2D9"/>
    <a:srgbClr val="666666"/>
    <a:srgbClr val="464547"/>
    <a:srgbClr val="B22746"/>
    <a:srgbClr val="E6E6E6"/>
    <a:srgbClr val="CCCCCC"/>
    <a:srgbClr val="999999"/>
    <a:srgbClr val="44444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337" autoAdjust="0"/>
    <p:restoredTop sz="95136" autoAdjust="0"/>
  </p:normalViewPr>
  <p:slideViewPr>
    <p:cSldViewPr snapToGrid="0">
      <p:cViewPr varScale="1">
        <p:scale>
          <a:sx n="98" d="100"/>
          <a:sy n="98" d="100"/>
        </p:scale>
        <p:origin x="-504" y="-9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orient="horz" pos="280"/>
        <p:guide pos="3896"/>
        <p:guide pos="521"/>
        <p:guide pos="4211"/>
        <p:guide pos="7299"/>
        <p:guide pos="5316"/>
        <p:guide pos="291"/>
        <p:guide pos="343"/>
        <p:guide pos="68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pPr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pPr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778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9663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966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="0" i="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="0" i="0" baseline="0">
                <a:solidFill>
                  <a:schemeClr val="accent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1770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1" i="1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="1" i="1" baseline="0">
                <a:solidFill>
                  <a:schemeClr val="tx1"/>
                </a:solidFill>
                <a:latin typeface="Trebuchet MS"/>
                <a:cs typeface="Trebuchet MS"/>
              </a:defRPr>
            </a:lvl2pPr>
            <a:lvl3pPr>
              <a:lnSpc>
                <a:spcPct val="120000"/>
              </a:lnSpc>
              <a:defRPr sz="1100" b="1" i="1" baseline="0">
                <a:solidFill>
                  <a:schemeClr val="tx1"/>
                </a:solidFill>
                <a:latin typeface="Trebuchet MS"/>
                <a:cs typeface="Trebuchet MS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5456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3946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3" r:id="rId4"/>
    <p:sldLayoutId id="2147483711" r:id="rId5"/>
    <p:sldLayoutId id="2147483749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it-Branching-Basic-Branching-and-Merging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git-scm.com/about/free-and-open-source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9144000" cy="51435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0" y="1543235"/>
            <a:ext cx="6910388" cy="1091068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VERSION CONTROL WITH GIT</a:t>
            </a: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>
          <a:xfrm>
            <a:off x="291680" y="504826"/>
            <a:ext cx="1243502" cy="458237"/>
          </a:xfrm>
        </p:spPr>
      </p:pic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54513" y="208429"/>
            <a:ext cx="6910388" cy="1091068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CENTRE OF EXCELLENCE (COE)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233612" y="3729317"/>
            <a:ext cx="6910388" cy="422423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70C0"/>
                </a:solidFill>
              </a:rPr>
              <a:t>Dr.Y.Madhulika</a:t>
            </a:r>
            <a:r>
              <a:rPr lang="en-US" sz="2800" dirty="0" smtClean="0">
                <a:solidFill>
                  <a:srgbClr val="0070C0"/>
                </a:solidFill>
              </a:rPr>
              <a:t>, Associate Professor</a:t>
            </a:r>
          </a:p>
        </p:txBody>
      </p:sp>
    </p:spTree>
    <p:extLst>
      <p:ext uri="{BB962C8B-B14F-4D97-AF65-F5344CB8AC3E}">
        <p14:creationId xmlns=""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A simple introduction to Git and one of its easiest workflows | The Startu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603" y="779929"/>
            <a:ext cx="7677337" cy="3637429"/>
          </a:xfrm>
          <a:prstGeom prst="rect">
            <a:avLst/>
          </a:prstGeom>
          <a:noFill/>
        </p:spPr>
      </p:pic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995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ADD, COMMIT, PUSH, FETCH, MERGE Operations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GIT BRANCHING</a:t>
            </a:r>
            <a:endParaRPr lang="en-US" sz="3200" dirty="0"/>
          </a:p>
        </p:txBody>
      </p:sp>
      <p:pic>
        <p:nvPicPr>
          <p:cNvPr id="1026" name="Picture 2" descr="Git Branching and Merging: A Step-By-Step Gui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429" y="894230"/>
            <a:ext cx="8686800" cy="37046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GIT BRANCHING - EXAMPLE</a:t>
            </a:r>
            <a:endParaRPr lang="en-US" sz="3200" dirty="0"/>
          </a:p>
        </p:txBody>
      </p:sp>
      <p:pic>
        <p:nvPicPr>
          <p:cNvPr id="25604" name="Picture 4" descr="Lightbo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606" y="900953"/>
            <a:ext cx="8283388" cy="3657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GIT MERGING</a:t>
            </a:r>
            <a:endParaRPr lang="en-US" sz="3200" dirty="0"/>
          </a:p>
        </p:txBody>
      </p:sp>
      <p:pic>
        <p:nvPicPr>
          <p:cNvPr id="4" name="Picture 3" descr="what-is-a-mer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3" y="880343"/>
            <a:ext cx="8538882" cy="37387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GIT MERGING - EXAMPLE</a:t>
            </a:r>
            <a:endParaRPr lang="en-US" sz="3200" dirty="0"/>
          </a:p>
        </p:txBody>
      </p:sp>
      <p:pic>
        <p:nvPicPr>
          <p:cNvPr id="35842" name="Picture 2" descr="Lightbo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435" y="921124"/>
            <a:ext cx="8175812" cy="37315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STEP 1</a:t>
            </a:r>
            <a:endParaRPr lang="en-US" sz="3200" dirty="0"/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453" y="1116106"/>
            <a:ext cx="85254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STEP 2</a:t>
            </a:r>
            <a:endParaRPr lang="en-US" sz="32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795" y="1021976"/>
            <a:ext cx="8370794" cy="343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STEP 3</a:t>
            </a:r>
            <a:endParaRPr lang="en-US" sz="32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518" y="1015254"/>
            <a:ext cx="8431306" cy="332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STEP 4</a:t>
            </a:r>
            <a:endParaRPr lang="en-US" sz="32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154" y="852699"/>
            <a:ext cx="870697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STEP 5</a:t>
            </a:r>
            <a:endParaRPr lang="en-US" sz="32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153" y="826993"/>
            <a:ext cx="8686799" cy="377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AGENDA</a:t>
            </a:r>
            <a:endParaRPr lang="en-US" sz="3200" dirty="0"/>
          </a:p>
        </p:txBody>
      </p:sp>
      <p:grpSp>
        <p:nvGrpSpPr>
          <p:cNvPr id="2" name="Group 1"/>
          <p:cNvGrpSpPr/>
          <p:nvPr/>
        </p:nvGrpSpPr>
        <p:grpSpPr>
          <a:xfrm>
            <a:off x="357781" y="996664"/>
            <a:ext cx="4122263" cy="359692"/>
            <a:chOff x="448467" y="1385345"/>
            <a:chExt cx="5496350" cy="548552"/>
          </a:xfrm>
        </p:grpSpPr>
        <p:sp>
          <p:nvSpPr>
            <p:cNvPr id="14" name="TextBox 13"/>
            <p:cNvSpPr txBox="1"/>
            <p:nvPr/>
          </p:nvSpPr>
          <p:spPr>
            <a:xfrm>
              <a:off x="991818" y="1417582"/>
              <a:ext cx="4952999" cy="516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Introduction to </a:t>
              </a:r>
              <a:r>
                <a:rPr lang="en-US" sz="16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git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74260" y="1418626"/>
            <a:ext cx="4122263" cy="360527"/>
            <a:chOff x="448467" y="2074215"/>
            <a:chExt cx="5496350" cy="528909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0"/>
              <a:ext cx="4952999" cy="49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err="1" smtClean="0">
                  <a:latin typeface="Trebuchet MS" pitchFamily="34" charset="0"/>
                </a:rPr>
                <a:t>Git</a:t>
              </a:r>
              <a:r>
                <a:rPr lang="en-US" sz="1600" dirty="0" smtClean="0">
                  <a:latin typeface="Trebuchet MS" pitchFamily="34" charset="0"/>
                </a:rPr>
                <a:t> versus </a:t>
              </a:r>
              <a:r>
                <a:rPr lang="en-US" sz="1600" dirty="0" err="1" smtClean="0">
                  <a:latin typeface="Trebuchet MS" pitchFamily="34" charset="0"/>
                </a:rPr>
                <a:t>GitHub</a:t>
              </a:r>
              <a:endParaRPr lang="en-US" sz="1500" dirty="0">
                <a:solidFill>
                  <a:srgbClr val="444444"/>
                </a:solidFill>
                <a:latin typeface="Trebuchet MS" pitchFamily="34" charset="0"/>
                <a:cs typeface="Trebuchet M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76705" y="3576251"/>
            <a:ext cx="5455763" cy="358722"/>
            <a:chOff x="448467" y="2763085"/>
            <a:chExt cx="7274351" cy="573401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3"/>
              <a:ext cx="6731000" cy="541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6699"/>
                </a:buClr>
              </a:pPr>
              <a:r>
                <a:rPr lang="en-US" sz="1600" dirty="0" smtClean="0">
                  <a:latin typeface="Trebuchet MS" pitchFamily="34" charset="0"/>
                </a:rPr>
                <a:t>Branching and Merging</a:t>
              </a:r>
              <a:endParaRPr lang="en-US" sz="1600" dirty="0">
                <a:latin typeface="Trebuchet MS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528518"/>
              <a:chOff x="448467" y="2760563"/>
              <a:chExt cx="464582" cy="528518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50" y="2802033"/>
                <a:ext cx="417210" cy="487048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7</a:t>
                </a:r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392291" y="2294705"/>
            <a:ext cx="5455763" cy="360348"/>
            <a:chOff x="448467" y="2763085"/>
            <a:chExt cx="7274350" cy="483641"/>
          </a:xfrm>
        </p:grpSpPr>
        <p:sp>
          <p:nvSpPr>
            <p:cNvPr id="20" name="TextBox 19"/>
            <p:cNvSpPr txBox="1"/>
            <p:nvPr/>
          </p:nvSpPr>
          <p:spPr>
            <a:xfrm>
              <a:off x="991818" y="2795321"/>
              <a:ext cx="673099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6699"/>
                </a:buClr>
              </a:pPr>
              <a:r>
                <a:rPr lang="en-US" sz="1600" dirty="0" err="1" smtClean="0">
                  <a:latin typeface="Trebuchet MS" pitchFamily="34" charset="0"/>
                </a:rPr>
                <a:t>Git</a:t>
              </a:r>
              <a:r>
                <a:rPr lang="en-US" sz="1600" dirty="0" smtClean="0">
                  <a:latin typeface="Trebuchet MS" pitchFamily="34" charset="0"/>
                </a:rPr>
                <a:t> Benefits</a:t>
              </a:r>
              <a:endParaRPr lang="en-US" sz="1600" dirty="0">
                <a:latin typeface="Trebuchet MS" pitchFamily="34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2550" y="2802034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74260" y="2756524"/>
            <a:ext cx="5455763" cy="361778"/>
            <a:chOff x="448467" y="2763085"/>
            <a:chExt cx="7274350" cy="502159"/>
          </a:xfrm>
        </p:grpSpPr>
        <p:sp>
          <p:nvSpPr>
            <p:cNvPr id="25" name="TextBox 24"/>
            <p:cNvSpPr txBox="1"/>
            <p:nvPr/>
          </p:nvSpPr>
          <p:spPr>
            <a:xfrm>
              <a:off x="991818" y="2795321"/>
              <a:ext cx="6730999" cy="469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6699"/>
                </a:buClr>
              </a:pPr>
              <a:r>
                <a:rPr lang="en-US" sz="1600" dirty="0" smtClean="0">
                  <a:latin typeface="Trebuchet MS" pitchFamily="34" charset="0"/>
                </a:rPr>
                <a:t>Add and Commit Operation</a:t>
              </a:r>
              <a:endParaRPr lang="en-US" sz="1600" dirty="0">
                <a:latin typeface="Trebuchet MS" pitchFamily="34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2550" y="2802034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392291" y="1853539"/>
            <a:ext cx="5455763" cy="360350"/>
            <a:chOff x="448467" y="2763085"/>
            <a:chExt cx="7274350" cy="532947"/>
          </a:xfrm>
        </p:grpSpPr>
        <p:sp>
          <p:nvSpPr>
            <p:cNvPr id="30" name="TextBox 29"/>
            <p:cNvSpPr txBox="1"/>
            <p:nvPr/>
          </p:nvSpPr>
          <p:spPr>
            <a:xfrm>
              <a:off x="991818" y="2795321"/>
              <a:ext cx="6730999" cy="500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6699"/>
                </a:buClr>
              </a:pPr>
              <a:r>
                <a:rPr lang="en-US" sz="1600" dirty="0" err="1" smtClean="0">
                  <a:latin typeface="Trebuchet MS" pitchFamily="34" charset="0"/>
                </a:rPr>
                <a:t>Git</a:t>
              </a:r>
              <a:r>
                <a:rPr lang="en-US" sz="1600" dirty="0" smtClean="0">
                  <a:latin typeface="Trebuchet MS" pitchFamily="34" charset="0"/>
                </a:rPr>
                <a:t> Features</a:t>
              </a:r>
              <a:endParaRPr lang="en-US" sz="1600" dirty="0">
                <a:latin typeface="Trebuchet MS" pitchFamily="34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396672" y="4016064"/>
            <a:ext cx="5455763" cy="361778"/>
            <a:chOff x="448467" y="2763085"/>
            <a:chExt cx="7274350" cy="502159"/>
          </a:xfrm>
        </p:grpSpPr>
        <p:sp>
          <p:nvSpPr>
            <p:cNvPr id="46" name="TextBox 45"/>
            <p:cNvSpPr txBox="1"/>
            <p:nvPr/>
          </p:nvSpPr>
          <p:spPr>
            <a:xfrm>
              <a:off x="991818" y="2795321"/>
              <a:ext cx="6730999" cy="469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6699"/>
                </a:buClr>
              </a:pPr>
              <a:r>
                <a:rPr lang="en-US" sz="1600" dirty="0" smtClean="0">
                  <a:latin typeface="Trebuchet MS" pitchFamily="34" charset="0"/>
                </a:rPr>
                <a:t>Home Task</a:t>
              </a:r>
              <a:endParaRPr lang="en-US" sz="1600" dirty="0">
                <a:latin typeface="Trebuchet MS" pitchFamily="34" charset="0"/>
              </a:endParaRPr>
            </a:p>
          </p:txBody>
        </p:sp>
        <p:grpSp>
          <p:nvGrpSpPr>
            <p:cNvPr id="47" name="Group 25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72550" y="2802035"/>
                <a:ext cx="417209" cy="422931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8</a:t>
                </a:r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378741" y="3150969"/>
            <a:ext cx="6378406" cy="361779"/>
            <a:chOff x="448467" y="2763085"/>
            <a:chExt cx="7274350" cy="502162"/>
          </a:xfrm>
        </p:grpSpPr>
        <p:sp>
          <p:nvSpPr>
            <p:cNvPr id="51" name="TextBox 50"/>
            <p:cNvSpPr txBox="1"/>
            <p:nvPr/>
          </p:nvSpPr>
          <p:spPr>
            <a:xfrm>
              <a:off x="991818" y="2795322"/>
              <a:ext cx="6730999" cy="469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rebuchet MS" pitchFamily="34" charset="0"/>
                </a:rPr>
                <a:t>ADD, COMMIT, PUSH, PULL, FETCH, MERGE Operations</a:t>
              </a:r>
            </a:p>
          </p:txBody>
        </p:sp>
        <p:grpSp>
          <p:nvGrpSpPr>
            <p:cNvPr id="52" name="Group 25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72550" y="2802036"/>
                <a:ext cx="417209" cy="422931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6</a:t>
                </a:r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9751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STEP 6</a:t>
            </a:r>
            <a:endParaRPr lang="en-US" sz="32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283" y="976313"/>
            <a:ext cx="8478370" cy="3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STEP 7</a:t>
            </a:r>
            <a:endParaRPr lang="en-US" sz="32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688" y="957263"/>
            <a:ext cx="8498541" cy="3433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STEP 8</a:t>
            </a:r>
            <a:endParaRPr lang="en-US" sz="32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112" y="1069041"/>
            <a:ext cx="8592670" cy="336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smtClean="0"/>
              <a:t>HELP </a:t>
            </a:r>
            <a:r>
              <a:rPr lang="en-US" sz="3200" smtClean="0"/>
              <a:t>– GIT &amp; BRANCHING </a:t>
            </a:r>
            <a:r>
              <a:rPr lang="en-US" sz="3200" dirty="0" smtClean="0"/>
              <a:t>AND MERGING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68941" y="2310140"/>
            <a:ext cx="85456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hlinkClick r:id="rId2" tooltip="https://git-scm.com/book/en/v2/Git-Branching-Basic-Branching-and-Merging"/>
              </a:rPr>
              <a:t>https://git-scm.com/book/en/v2/Git-Branching-Basic-Branching-and-Merging -</a:t>
            </a:r>
          </a:p>
          <a:p>
            <a:r>
              <a:rPr lang="en-US" sz="2000" b="1" dirty="0" smtClean="0">
                <a:hlinkClick r:id="rId2" tooltip="https://git-scm.com/book/en/v2/Git-Branching-Basic-Branching-and-Merging"/>
              </a:rPr>
              <a:t>https://git-scm.com/book/en/v2 </a:t>
            </a:r>
            <a:endParaRPr lang="en-US" sz="20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HOME TASK 1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316005" y="860612"/>
            <a:ext cx="86195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 smtClean="0"/>
              <a:t> Step 1: </a:t>
            </a:r>
            <a:r>
              <a:rPr lang="en-US" sz="2400" dirty="0" smtClean="0"/>
              <a:t>Create a new local repository (</a:t>
            </a:r>
            <a:r>
              <a:rPr lang="en-US" sz="2400" dirty="0" err="1" smtClean="0"/>
              <a:t>git</a:t>
            </a:r>
            <a:r>
              <a:rPr lang="en-US" sz="2400" dirty="0" smtClean="0"/>
              <a:t>) with name “</a:t>
            </a:r>
            <a:r>
              <a:rPr lang="en-US" sz="2400" dirty="0" err="1" smtClean="0"/>
              <a:t>RVRJC_Local_Branchname</a:t>
            </a:r>
            <a:r>
              <a:rPr lang="en-US" sz="2400" dirty="0" smtClean="0"/>
              <a:t>”. Create multiple files in the local repository and </a:t>
            </a:r>
            <a:r>
              <a:rPr lang="en-US" sz="2400" b="1" dirty="0" smtClean="0"/>
              <a:t>commit</a:t>
            </a:r>
            <a:r>
              <a:rPr lang="en-US" sz="2400" dirty="0" smtClean="0"/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 smtClean="0"/>
              <a:t> Step 2:</a:t>
            </a:r>
            <a:r>
              <a:rPr lang="en-US" sz="2400" dirty="0" smtClean="0"/>
              <a:t> Create a new remote repository (</a:t>
            </a:r>
            <a:r>
              <a:rPr lang="en-US" sz="2400" dirty="0" err="1" smtClean="0"/>
              <a:t>github</a:t>
            </a:r>
            <a:r>
              <a:rPr lang="en-US" sz="2400" dirty="0" smtClean="0"/>
              <a:t>) with name “</a:t>
            </a:r>
            <a:r>
              <a:rPr lang="en-US" sz="2400" dirty="0" err="1" smtClean="0"/>
              <a:t>RVRJC_Remote_Branchname</a:t>
            </a:r>
            <a:r>
              <a:rPr lang="en-US" sz="2400" dirty="0" smtClean="0"/>
              <a:t>”. Perform </a:t>
            </a:r>
            <a:r>
              <a:rPr lang="en-US" sz="2400" b="1" dirty="0" smtClean="0"/>
              <a:t>push</a:t>
            </a:r>
            <a:r>
              <a:rPr lang="en-US" sz="2400" dirty="0" smtClean="0"/>
              <a:t> operation ( only files) from local repository to remote repository.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 smtClean="0"/>
              <a:t> Step 3:</a:t>
            </a:r>
            <a:r>
              <a:rPr lang="en-US" sz="2400" dirty="0" smtClean="0"/>
              <a:t> Perform some changes in the remote repository and </a:t>
            </a:r>
            <a:r>
              <a:rPr lang="en-US" sz="2400" b="1" dirty="0" smtClean="0"/>
              <a:t>pull </a:t>
            </a:r>
            <a:r>
              <a:rPr lang="en-US" sz="2400" dirty="0" smtClean="0"/>
              <a:t>(only files) to the local repository.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b="1" dirty="0" smtClean="0"/>
              <a:t>Step 4:</a:t>
            </a:r>
            <a:r>
              <a:rPr lang="en-US" sz="2400" dirty="0" smtClean="0"/>
              <a:t> Perform </a:t>
            </a:r>
            <a:r>
              <a:rPr lang="en-US" sz="2400" b="1" dirty="0" smtClean="0"/>
              <a:t>clone</a:t>
            </a:r>
            <a:r>
              <a:rPr lang="en-US" sz="2400" dirty="0" smtClean="0"/>
              <a:t> (directory with files) operation to retrieve the entire directory of remote repository to local repository.</a:t>
            </a:r>
            <a:endParaRPr 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HOME TASK 2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316005" y="860612"/>
            <a:ext cx="861956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 smtClean="0"/>
              <a:t> </a:t>
            </a:r>
            <a:r>
              <a:rPr lang="en-US" sz="3200" b="1" dirty="0" smtClean="0"/>
              <a:t>PERFORM BRANCHING AND MERGING</a:t>
            </a:r>
          </a:p>
          <a:p>
            <a:pPr lvl="2">
              <a:buFont typeface="Arial" pitchFamily="34" charset="0"/>
              <a:buChar char="•"/>
            </a:pPr>
            <a:r>
              <a:rPr lang="en-US" sz="3200" dirty="0" smtClean="0"/>
              <a:t>  Do some work on master branch.</a:t>
            </a:r>
          </a:p>
          <a:p>
            <a:pPr lvl="2">
              <a:buFont typeface="Arial" pitchFamily="34" charset="0"/>
              <a:buChar char="•"/>
            </a:pPr>
            <a:r>
              <a:rPr lang="en-US" sz="3200" dirty="0" smtClean="0"/>
              <a:t>  Create a branch feature1 to add a new feature.  Do some work in that branch.</a:t>
            </a:r>
          </a:p>
          <a:p>
            <a:pPr lvl="2">
              <a:buFont typeface="Arial" pitchFamily="34" charset="0"/>
              <a:buChar char="•"/>
            </a:pPr>
            <a:r>
              <a:rPr lang="en-US" sz="3200" dirty="0" smtClean="0"/>
              <a:t>  Switch to your master branch.</a:t>
            </a:r>
          </a:p>
          <a:p>
            <a:pPr lvl="2">
              <a:buFont typeface="Arial" pitchFamily="34" charset="0"/>
              <a:buChar char="•"/>
            </a:pPr>
            <a:r>
              <a:rPr lang="en-US" sz="3200" dirty="0" smtClean="0"/>
              <a:t>  Create a branch feature2 to add a new feature. Do some work in that branch.</a:t>
            </a:r>
          </a:p>
          <a:p>
            <a:pPr lvl="2"/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HOME TASK 2 Cont..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316005" y="860612"/>
            <a:ext cx="861956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Font typeface="Arial" pitchFamily="34" charset="0"/>
              <a:buChar char="•"/>
            </a:pPr>
            <a:r>
              <a:rPr lang="en-US" sz="3200" dirty="0" smtClean="0"/>
              <a:t>  After work completion, merge the feature1 branch to master.</a:t>
            </a:r>
          </a:p>
          <a:p>
            <a:pPr lvl="2">
              <a:buFont typeface="Arial" pitchFamily="34" charset="0"/>
              <a:buChar char="•"/>
            </a:pPr>
            <a:r>
              <a:rPr lang="en-US" sz="3200" dirty="0" smtClean="0"/>
              <a:t>  After work completion, merge the feature2 branch to master.</a:t>
            </a:r>
          </a:p>
          <a:p>
            <a:pPr lvl="2">
              <a:buFont typeface="Arial" pitchFamily="34" charset="0"/>
              <a:buChar char="•"/>
            </a:pPr>
            <a:r>
              <a:rPr lang="en-US" sz="3200" dirty="0" smtClean="0"/>
              <a:t>  Solve the conflicts while merging and commit.</a:t>
            </a:r>
          </a:p>
          <a:p>
            <a:pPr lvl="2">
              <a:buFont typeface="Arial" pitchFamily="34" charset="0"/>
              <a:buChar char="•"/>
            </a:pPr>
            <a:endParaRPr lang="en-US" sz="3200" dirty="0" smtClean="0"/>
          </a:p>
          <a:p>
            <a:pPr lvl="2"/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smtClean="0"/>
              <a:t>GIT Certification at Infosys Springboard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316005" y="860612"/>
            <a:ext cx="861956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Courses to complete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Git</a:t>
            </a:r>
            <a:r>
              <a:rPr lang="en-US" sz="3200" dirty="0" smtClean="0"/>
              <a:t> &amp; </a:t>
            </a:r>
            <a:r>
              <a:rPr lang="en-US" sz="3200" dirty="0" err="1" smtClean="0"/>
              <a:t>GitHub</a:t>
            </a:r>
            <a:r>
              <a:rPr lang="en-US" sz="3200" dirty="0" smtClean="0"/>
              <a:t>: Working with </a:t>
            </a:r>
            <a:r>
              <a:rPr lang="en-US" sz="3200" dirty="0" err="1" smtClean="0"/>
              <a:t>Git</a:t>
            </a:r>
            <a:r>
              <a:rPr lang="en-US" sz="3200" dirty="0" smtClean="0"/>
              <a:t> Repositories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Git</a:t>
            </a:r>
            <a:r>
              <a:rPr lang="en-US" sz="3200" dirty="0" smtClean="0"/>
              <a:t> &amp; </a:t>
            </a:r>
            <a:r>
              <a:rPr lang="en-US" sz="3200" dirty="0" err="1" smtClean="0"/>
              <a:t>GitHub</a:t>
            </a:r>
            <a:r>
              <a:rPr lang="en-US" sz="3200" dirty="0" smtClean="0"/>
              <a:t>: Introduction</a:t>
            </a:r>
          </a:p>
          <a:p>
            <a:pPr marL="514350" indent="-514350"/>
            <a:endParaRPr lang="en-US" sz="3200" dirty="0" smtClean="0"/>
          </a:p>
          <a:p>
            <a:pPr marL="514350" indent="-514350" algn="ctr"/>
            <a:r>
              <a:rPr lang="en-US" sz="3200" dirty="0" smtClean="0">
                <a:solidFill>
                  <a:srgbClr val="1A9CB0"/>
                </a:solidFill>
              </a:rPr>
              <a:t>by</a:t>
            </a:r>
          </a:p>
          <a:p>
            <a:pPr marL="514350" indent="-514350" algn="ctr"/>
            <a:r>
              <a:rPr lang="en-US" sz="3200" dirty="0" err="1" smtClean="0">
                <a:solidFill>
                  <a:srgbClr val="1A9CB0"/>
                </a:solidFill>
              </a:rPr>
              <a:t>Kishan</a:t>
            </a:r>
            <a:r>
              <a:rPr lang="en-US" sz="3200" dirty="0" smtClean="0">
                <a:solidFill>
                  <a:srgbClr val="1A9CB0"/>
                </a:solidFill>
              </a:rPr>
              <a:t> </a:t>
            </a:r>
            <a:r>
              <a:rPr lang="en-US" sz="3200" dirty="0" err="1" smtClean="0">
                <a:solidFill>
                  <a:srgbClr val="1A9CB0"/>
                </a:solidFill>
              </a:rPr>
              <a:t>Iyer</a:t>
            </a:r>
            <a:endParaRPr lang="en-US" sz="3200" dirty="0" smtClean="0">
              <a:solidFill>
                <a:srgbClr val="1A9CB0"/>
              </a:solidFill>
            </a:endParaRPr>
          </a:p>
          <a:p>
            <a:pPr marL="514350" indent="-514350" algn="ctr"/>
            <a:r>
              <a:rPr lang="en-US" sz="3200" dirty="0" smtClean="0">
                <a:solidFill>
                  <a:srgbClr val="1A9CB0"/>
                </a:solidFill>
              </a:rPr>
              <a:t>Software Engineer and Big Data Expert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INTRODUCTION TO GIT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316005" y="860612"/>
            <a:ext cx="86195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is the most popular </a:t>
            </a:r>
            <a:r>
              <a:rPr lang="en-US" sz="2400" b="1" dirty="0" smtClean="0"/>
              <a:t>Version Control System </a:t>
            </a:r>
            <a:r>
              <a:rPr lang="en-US" sz="2400" dirty="0" smtClean="0"/>
              <a:t>nowadays because it is an </a:t>
            </a:r>
            <a:r>
              <a:rPr lang="en-US" sz="2400" b="1" dirty="0" smtClean="0"/>
              <a:t>open-source software </a:t>
            </a:r>
            <a:r>
              <a:rPr lang="en-US" sz="2400" dirty="0" smtClean="0"/>
              <a:t>which is easy to handle and perform work on various projects.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allows a </a:t>
            </a:r>
            <a:r>
              <a:rPr lang="en-US" sz="2400" b="1" dirty="0" smtClean="0"/>
              <a:t>team of people to work together, all are using the same files</a:t>
            </a:r>
            <a:r>
              <a:rPr lang="en-US" sz="2400" dirty="0" smtClean="0"/>
              <a:t>. And it helps the team cope up with the confusion that tends to happen when multiple people are editing the same files.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provides </a:t>
            </a:r>
            <a:r>
              <a:rPr lang="en-US" sz="2400" b="1" dirty="0" smtClean="0"/>
              <a:t>each developer a local copy </a:t>
            </a:r>
            <a:r>
              <a:rPr lang="en-US" sz="2400" dirty="0" smtClean="0"/>
              <a:t>of the entire development history, and changes are copied from one such repository to another.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GIT 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228600" y="2171263"/>
            <a:ext cx="7131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is a </a:t>
            </a:r>
            <a:r>
              <a:rPr lang="en-US" dirty="0">
                <a:hlinkClick r:id="rId2"/>
              </a:rPr>
              <a:t>free and open source</a:t>
            </a:r>
            <a:r>
              <a:rPr lang="en-US" dirty="0"/>
              <a:t> distributed version control system designed to handle everything from small to very large projects with speed </a:t>
            </a:r>
            <a:r>
              <a:rPr lang="en-US" dirty="0" smtClean="0"/>
              <a:t>and </a:t>
            </a:r>
            <a:r>
              <a:rPr lang="en-US" dirty="0"/>
              <a:t>efficiency. </a:t>
            </a:r>
          </a:p>
        </p:txBody>
      </p:sp>
      <p:pic>
        <p:nvPicPr>
          <p:cNvPr id="2050" name="Picture 2" descr="https://upload.wikimedia.org/wikipedia/commons/thumb/e/e0/Git-logo.svg/2000px-Git-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70265"/>
            <a:ext cx="2482850" cy="10372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77471"/>
            <a:ext cx="9144000" cy="1981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5050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Introduction to Git - YouTub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729" y="833718"/>
            <a:ext cx="8525244" cy="3677770"/>
          </a:xfrm>
          <a:prstGeom prst="rect">
            <a:avLst/>
          </a:prstGeom>
          <a:noFill/>
        </p:spPr>
      </p:pic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9951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INTRODUCTION TO GIT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751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Git</a:t>
            </a:r>
            <a:r>
              <a:rPr lang="en-US" sz="3200" dirty="0" smtClean="0"/>
              <a:t> Vs </a:t>
            </a:r>
            <a:r>
              <a:rPr lang="en-US" sz="3200" dirty="0" err="1" smtClean="0"/>
              <a:t>GitHub</a:t>
            </a:r>
            <a:endParaRPr lang="en-US" sz="3200" dirty="0"/>
          </a:p>
        </p:txBody>
      </p:sp>
      <p:pic>
        <p:nvPicPr>
          <p:cNvPr id="38914" name="Picture 2" descr="Git and Github - Andersen Lab Dry Gui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941" y="968188"/>
            <a:ext cx="8684743" cy="35903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GIT FEATURES</a:t>
            </a:r>
            <a:endParaRPr lang="en-US" sz="3200" dirty="0"/>
          </a:p>
        </p:txBody>
      </p:sp>
      <p:pic>
        <p:nvPicPr>
          <p:cNvPr id="39938" name="Picture 2" descr="Features of Gi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748" y="974913"/>
            <a:ext cx="5815852" cy="3523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GIT BENEFITS</a:t>
            </a:r>
            <a:endParaRPr lang="en-US" sz="3200" dirty="0"/>
          </a:p>
        </p:txBody>
      </p:sp>
      <p:pic>
        <p:nvPicPr>
          <p:cNvPr id="41986" name="Picture 2" descr="Benefits of Gi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2669" y="1009556"/>
            <a:ext cx="4762500" cy="3429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ADD and COMMIT Operation</a:t>
            </a:r>
            <a:endParaRPr lang="en-US" sz="3200" dirty="0"/>
          </a:p>
        </p:txBody>
      </p:sp>
      <p:pic>
        <p:nvPicPr>
          <p:cNvPr id="43010" name="Picture 2" descr="Git Tutori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2122" y="860612"/>
            <a:ext cx="4552950" cy="36491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53f1a9accc64fb8bee1c0a1a93d357e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Java</TermName>
          <TermId xmlns="http://schemas.microsoft.com/office/infopath/2007/PartnerControls">f756a4d9-a59b-41f7-b657-0bc7a5720437</TermId>
        </TermInfo>
      </Terms>
    </a53f1a9accc64fb8bee1c0a1a93d357e>
    <fldTrainingId xmlns="8f17bd39-e2a2-416d-8579-9c5cbdeee658">1337</fldTrainingId>
    <fldTrainingName xmlns="8f17bd39-e2a2-416d-8579-9c5cbdeee658">GIT Hub</fldTrainingName>
    <TaxCatchAll xmlns="8f17bd39-e2a2-416d-8579-9c5cbdeee658">
      <Value>14</Value>
      <Value>7</Value>
    </TaxCatchAll>
    <h0cdf1c629f14a8ba12ca7309df7db45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</TermName>
          <TermId xmlns="http://schemas.microsoft.com/office/infopath/2007/PartnerControls">da095e14-b5d3-4c64-bd53-2e71ac03c15d</TermId>
        </TermInfo>
      </Terms>
    </h0cdf1c629f14a8ba12ca7309df7db45>
    <_dlc_DocId xmlns="8f17bd39-e2a2-416d-8579-9c5cbdeee658">DOCID-1225553405-446</_dlc_DocId>
    <_dlc_DocIdUrl xmlns="8f17bd39-e2a2-416d-8579-9c5cbdeee658">
      <Url>https://epam.sharepoint.com/sites/CDP/java/_layouts/15/DocIdRedir.aspx?ID=DOCID-1225553405-446</Url>
      <Description>DOCID-1225553405-446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C4BBB8A99844784A604BE2517288F" ma:contentTypeVersion="8" ma:contentTypeDescription="Create a new document." ma:contentTypeScope="" ma:versionID="57cece58f95922dd152e909e9e8f8a1b">
  <xsd:schema xmlns:xsd="http://www.w3.org/2001/XMLSchema" xmlns:xs="http://www.w3.org/2001/XMLSchema" xmlns:p="http://schemas.microsoft.com/office/2006/metadata/properties" xmlns:ns2="8f17bd39-e2a2-416d-8579-9c5cbdeee658" xmlns:ns3="53a8d919-cb6e-4955-963f-965395dd4dcb" xmlns:ns4="cd130589-2923-45fe-8c8a-610b40019bb3" targetNamespace="http://schemas.microsoft.com/office/2006/metadata/properties" ma:root="true" ma:fieldsID="72e8ef7e79de17cbdd8d349a644f98a4" ns2:_="" ns3:_="" ns4:_="">
    <xsd:import namespace="8f17bd39-e2a2-416d-8579-9c5cbdeee658"/>
    <xsd:import namespace="53a8d919-cb6e-4955-963f-965395dd4dcb"/>
    <xsd:import namespace="cd130589-2923-45fe-8c8a-610b40019bb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fldTrainingId"/>
                <xsd:element ref="ns2:fldTrainingName"/>
                <xsd:element ref="ns2:h0cdf1c629f14a8ba12ca7309df7db45" minOccurs="0"/>
                <xsd:element ref="ns2:TaxCatchAll" minOccurs="0"/>
                <xsd:element ref="ns2:TaxCatchAllLabel" minOccurs="0"/>
                <xsd:element ref="ns2:a53f1a9accc64fb8bee1c0a1a93d357e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7bd39-e2a2-416d-8579-9c5cbdeee6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fldTrainingId" ma:index="11" ma:displayName="Training Id" ma:decimals="0" ma:description="" ma:indexed="true" ma:internalName="fldTrainingId">
      <xsd:simpleType>
        <xsd:restriction base="dms:Number"/>
      </xsd:simpleType>
    </xsd:element>
    <xsd:element name="fldTrainingName" ma:index="12" ma:displayName="Training Name" ma:description="" ma:internalName="fldTrainingName">
      <xsd:simpleType>
        <xsd:restriction base="dms:Text"/>
      </xsd:simpleType>
    </xsd:element>
    <xsd:element name="h0cdf1c629f14a8ba12ca7309df7db45" ma:index="13" ma:taxonomy="true" ma:internalName="h0cdf1c629f14a8ba12ca7309df7db45" ma:taxonomyFieldName="fldLanguagesOfEvent" ma:displayName="Language(s) of the training" ma:fieldId="{10cdf1c6-29f1-4a8b-a12c-a7309df7db45}" ma:taxonomyMulti="true" ma:sspId="debda6a7-6b37-4000-ac6c-4fd0a963898e" ma:termSetId="2835a39d-718b-4c4f-82f8-aaaecba84c7b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4" nillable="true" ma:displayName="Taxonomy Catch All Column" ma:description="" ma:hidden="true" ma:list="{d906786b-d8b0-472e-acd2-868b18cc578f}" ma:internalName="TaxCatchAll" ma:showField="CatchAllData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5" nillable="true" ma:displayName="Taxonomy Catch All Column1" ma:description="" ma:hidden="true" ma:list="{d906786b-d8b0-472e-acd2-868b18cc578f}" ma:internalName="TaxCatchAllLabel" ma:readOnly="true" ma:showField="CatchAllDataLabel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53f1a9accc64fb8bee1c0a1a93d357e" ma:index="17" ma:taxonomy="true" ma:internalName="a53f1a9accc64fb8bee1c0a1a93d357e" ma:taxonomyFieldName="fldCategoriesOfEvent" ma:displayName="Category(s) of the training" ma:fieldId="{a53f1a9a-ccc6-4fb8-bee1-c0a1a93d357e}" ma:taxonomyMulti="true" ma:sspId="debda6a7-6b37-4000-ac6c-4fd0a963898e" ma:termSetId="8feda6fe-911b-4fdc-a141-93b681f1b32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a8d919-cb6e-4955-963f-965395dd4d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30589-2923-45fe-8c8a-610b40019bb3" elementFormDefault="qualified">
    <xsd:import namespace="http://schemas.microsoft.com/office/2006/documentManagement/types"/>
    <xsd:import namespace="http://schemas.microsoft.com/office/infopath/2007/PartnerControls"/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cd130589-2923-45fe-8c8a-610b40019bb3"/>
    <ds:schemaRef ds:uri="53a8d919-cb6e-4955-963f-965395dd4dcb"/>
    <ds:schemaRef ds:uri="8f17bd39-e2a2-416d-8579-9c5cbdeee658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2CCE0A-B275-4448-8805-C372C00903A5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7D6657D-F9C0-42B7-AAFD-5B2D38A25A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17bd39-e2a2-416d-8579-9c5cbdeee658"/>
    <ds:schemaRef ds:uri="53a8d919-cb6e-4955-963f-965395dd4dcb"/>
    <ds:schemaRef ds:uri="cd130589-2923-45fe-8c8a-610b40019b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25441</TotalTime>
  <Words>481</Words>
  <Application>Microsoft Office PowerPoint</Application>
  <PresentationFormat>On-screen Show (16:9)</PresentationFormat>
  <Paragraphs>75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Cover Slides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EPAM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with Git_Presentation_Twinkle Garg</dc:title>
  <dc:creator>Michelle Canning</dc:creator>
  <cp:lastModifiedBy>LENOVO</cp:lastModifiedBy>
  <cp:revision>1134</cp:revision>
  <cp:lastPrinted>2014-07-09T13:30:36Z</cp:lastPrinted>
  <dcterms:created xsi:type="dcterms:W3CDTF">2014-07-08T13:27:24Z</dcterms:created>
  <dcterms:modified xsi:type="dcterms:W3CDTF">2022-11-07T13:59:33Z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0x01010022EC4BBB8A99844784A604BE2517288F</vt:lpwstr>
  </property>
  <property fmtid="{D5CDD505-2E9C-101B-9397-08002B2CF9AE}" pid="3" name="fldLanguagesOfEvent">
    <vt:lpwstr>7;#ENG|da095e14-b5d3-4c64-bd53-2e71ac03c15d</vt:lpwstr>
  </property>
  <property fmtid="{D5CDD505-2E9C-101B-9397-08002B2CF9AE}" pid="4" name="fldCategoriesOfEvent">
    <vt:lpwstr>14;#Java|f756a4d9-a59b-41f7-b657-0bc7a5720437</vt:lpwstr>
  </property>
  <property fmtid="{D5CDD505-2E9C-101B-9397-08002B2CF9AE}" pid="5" name="_dlc_DocIdItemGuid">
    <vt:lpwstr>f720a58c-1871-4834-80ca-c308e4c58e51</vt:lpwstr>
  </property>
</Properties>
</file>