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5" r:id="rId5"/>
    <p:sldId id="296" r:id="rId6"/>
    <p:sldId id="297" r:id="rId7"/>
    <p:sldId id="298" r:id="rId8"/>
    <p:sldId id="299" r:id="rId9"/>
    <p:sldId id="300" r:id="rId10"/>
    <p:sldId id="301" r:id="rId11"/>
    <p:sldId id="302" r:id="rId12"/>
    <p:sldId id="303" r:id="rId13"/>
    <p:sldId id="304" r:id="rId14"/>
    <p:sldId id="305" r:id="rId15"/>
    <p:sldId id="306" r:id="rId16"/>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92" d="100"/>
          <a:sy n="92" d="100"/>
        </p:scale>
        <p:origin x="-756"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6" name="Holder 6"/>
          <p:cNvSpPr>
            <a:spLocks noGrp="1"/>
          </p:cNvSpPr>
          <p:nvPr>
            <p:ph type="sldNum" sz="quarter" idx="7"/>
          </p:nvPr>
        </p:nvSpPr>
        <p:spPr/>
        <p:txBody>
          <a:bodyPr lIns="0" tIns="0" rIns="0" bIns="0"/>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64546"/>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800" b="0" i="0">
                <a:solidFill>
                  <a:srgbClr val="464546"/>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6" name="Holder 6"/>
          <p:cNvSpPr>
            <a:spLocks noGrp="1"/>
          </p:cNvSpPr>
          <p:nvPr>
            <p:ph type="sldNum" sz="quarter" idx="7"/>
          </p:nvPr>
        </p:nvSpPr>
        <p:spPr/>
        <p:txBody>
          <a:bodyPr lIns="0" tIns="0" rIns="0" bIns="0"/>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64546"/>
                </a:solidFill>
                <a:latin typeface="Carlito"/>
                <a:cs typeface="Carlito"/>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7" name="Holder 7"/>
          <p:cNvSpPr>
            <a:spLocks noGrp="1"/>
          </p:cNvSpPr>
          <p:nvPr>
            <p:ph type="sldNum" sz="quarter" idx="7"/>
          </p:nvPr>
        </p:nvSpPr>
        <p:spPr/>
        <p:txBody>
          <a:bodyPr lIns="0" tIns="0" rIns="0" bIns="0"/>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64546"/>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5" name="Holder 5"/>
          <p:cNvSpPr>
            <a:spLocks noGrp="1"/>
          </p:cNvSpPr>
          <p:nvPr>
            <p:ph type="sldNum" sz="quarter" idx="7"/>
          </p:nvPr>
        </p:nvSpPr>
        <p:spPr/>
        <p:txBody>
          <a:bodyPr lIns="0" tIns="0" rIns="0" bIns="0"/>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4" name="Holder 4"/>
          <p:cNvSpPr>
            <a:spLocks noGrp="1"/>
          </p:cNvSpPr>
          <p:nvPr>
            <p:ph type="sldNum" sz="quarter" idx="7"/>
          </p:nvPr>
        </p:nvSpPr>
        <p:spPr/>
        <p:txBody>
          <a:bodyPr lIns="0" tIns="0" rIns="0" bIns="0"/>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55463"/>
            <a:ext cx="9144000" cy="289560"/>
          </a:xfrm>
          <a:custGeom>
            <a:avLst/>
            <a:gdLst/>
            <a:ahLst/>
            <a:cxnLst/>
            <a:rect l="l" t="t" r="r" b="b"/>
            <a:pathLst>
              <a:path w="9144000" h="289560">
                <a:moveTo>
                  <a:pt x="9144000" y="289559"/>
                </a:moveTo>
                <a:lnTo>
                  <a:pt x="9144000" y="0"/>
                </a:lnTo>
                <a:lnTo>
                  <a:pt x="0" y="0"/>
                </a:lnTo>
                <a:lnTo>
                  <a:pt x="0" y="289559"/>
                </a:lnTo>
                <a:lnTo>
                  <a:pt x="9144000" y="289559"/>
                </a:lnTo>
                <a:close/>
              </a:path>
            </a:pathLst>
          </a:custGeom>
          <a:solidFill>
            <a:srgbClr val="464546"/>
          </a:solidFill>
        </p:spPr>
        <p:txBody>
          <a:bodyPr wrap="square" lIns="0" tIns="0" rIns="0" bIns="0" rtlCol="0"/>
          <a:lstStyle/>
          <a:p>
            <a:endParaRPr/>
          </a:p>
        </p:txBody>
      </p:sp>
      <p:sp>
        <p:nvSpPr>
          <p:cNvPr id="17" name="bg object 17"/>
          <p:cNvSpPr/>
          <p:nvPr/>
        </p:nvSpPr>
        <p:spPr>
          <a:xfrm>
            <a:off x="815339" y="4942332"/>
            <a:ext cx="0" cy="123825"/>
          </a:xfrm>
          <a:custGeom>
            <a:avLst/>
            <a:gdLst/>
            <a:ahLst/>
            <a:cxnLst/>
            <a:rect l="l" t="t" r="r" b="b"/>
            <a:pathLst>
              <a:path h="123825">
                <a:moveTo>
                  <a:pt x="0" y="0"/>
                </a:moveTo>
                <a:lnTo>
                  <a:pt x="0" y="123443"/>
                </a:lnTo>
              </a:path>
            </a:pathLst>
          </a:custGeom>
          <a:ln w="3175">
            <a:solidFill>
              <a:srgbClr val="CCCCCC"/>
            </a:solidFill>
          </a:ln>
        </p:spPr>
        <p:txBody>
          <a:bodyPr wrap="square" lIns="0" tIns="0" rIns="0" bIns="0" rtlCol="0"/>
          <a:lstStyle/>
          <a:p>
            <a:endParaRPr/>
          </a:p>
        </p:txBody>
      </p:sp>
      <p:sp>
        <p:nvSpPr>
          <p:cNvPr id="18" name="bg object 18"/>
          <p:cNvSpPr/>
          <p:nvPr/>
        </p:nvSpPr>
        <p:spPr>
          <a:xfrm>
            <a:off x="231647" y="4931664"/>
            <a:ext cx="475488" cy="170688"/>
          </a:xfrm>
          <a:prstGeom prst="rect">
            <a:avLst/>
          </a:prstGeom>
          <a:blipFill>
            <a:blip r:embed="rId7" cstate="print"/>
            <a:stretch>
              <a:fillRect/>
            </a:stretch>
          </a:blipFill>
        </p:spPr>
        <p:txBody>
          <a:bodyPr wrap="square" lIns="0" tIns="0" rIns="0" bIns="0" rtlCol="0"/>
          <a:lstStyle/>
          <a:p>
            <a:endParaRPr/>
          </a:p>
        </p:txBody>
      </p:sp>
      <p:sp>
        <p:nvSpPr>
          <p:cNvPr id="19" name="bg object 19"/>
          <p:cNvSpPr/>
          <p:nvPr/>
        </p:nvSpPr>
        <p:spPr>
          <a:xfrm>
            <a:off x="0" y="9345"/>
            <a:ext cx="9143999" cy="74762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4817" y="775537"/>
            <a:ext cx="2449195" cy="454025"/>
          </a:xfrm>
          <a:prstGeom prst="rect">
            <a:avLst/>
          </a:prstGeom>
        </p:spPr>
        <p:txBody>
          <a:bodyPr wrap="square" lIns="0" tIns="0" rIns="0" bIns="0">
            <a:spAutoFit/>
          </a:bodyPr>
          <a:lstStyle>
            <a:lvl1pPr>
              <a:defRPr sz="2800" b="0" i="0">
                <a:solidFill>
                  <a:srgbClr val="464546"/>
                </a:solidFill>
                <a:latin typeface="Carlito"/>
                <a:cs typeface="Carlito"/>
              </a:defRPr>
            </a:lvl1pPr>
          </a:lstStyle>
          <a:p>
            <a:endParaRPr/>
          </a:p>
        </p:txBody>
      </p:sp>
      <p:sp>
        <p:nvSpPr>
          <p:cNvPr id="3" name="Holder 3"/>
          <p:cNvSpPr>
            <a:spLocks noGrp="1"/>
          </p:cNvSpPr>
          <p:nvPr>
            <p:ph type="body" idx="1"/>
          </p:nvPr>
        </p:nvSpPr>
        <p:spPr>
          <a:xfrm>
            <a:off x="468223" y="775537"/>
            <a:ext cx="8207552" cy="3015615"/>
          </a:xfrm>
          <a:prstGeom prst="rect">
            <a:avLst/>
          </a:prstGeom>
        </p:spPr>
        <p:txBody>
          <a:bodyPr wrap="square" lIns="0" tIns="0" rIns="0" bIns="0">
            <a:spAutoFit/>
          </a:bodyPr>
          <a:lstStyle>
            <a:lvl1pPr>
              <a:defRPr sz="2800" b="0" i="0">
                <a:solidFill>
                  <a:srgbClr val="464546"/>
                </a:solidFill>
                <a:latin typeface="Carlito"/>
                <a:cs typeface="Carlito"/>
              </a:defRPr>
            </a:lvl1pPr>
          </a:lstStyle>
          <a:p>
            <a:endParaRPr/>
          </a:p>
        </p:txBody>
      </p:sp>
      <p:sp>
        <p:nvSpPr>
          <p:cNvPr id="4" name="Holder 4"/>
          <p:cNvSpPr>
            <a:spLocks noGrp="1"/>
          </p:cNvSpPr>
          <p:nvPr>
            <p:ph type="ftr" sz="quarter" idx="5"/>
          </p:nvPr>
        </p:nvSpPr>
        <p:spPr>
          <a:xfrm>
            <a:off x="936752" y="4947998"/>
            <a:ext cx="544830" cy="114300"/>
          </a:xfrm>
          <a:prstGeom prst="rect">
            <a:avLst/>
          </a:prstGeom>
        </p:spPr>
        <p:txBody>
          <a:bodyPr wrap="square" lIns="0" tIns="0" rIns="0" bIns="0">
            <a:spAutoFit/>
          </a:bodyPr>
          <a:lstStyle>
            <a:lvl1pPr>
              <a:defRPr sz="600" b="0" i="0">
                <a:solidFill>
                  <a:srgbClr val="CCCCCC"/>
                </a:solidFill>
                <a:latin typeface="Trebuchet MS"/>
                <a:cs typeface="Trebuchet MS"/>
              </a:defRPr>
            </a:lvl1p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11/10/2022</a:t>
            </a:fld>
            <a:endParaRPr lang="en-US"/>
          </a:p>
        </p:txBody>
      </p:sp>
      <p:sp>
        <p:nvSpPr>
          <p:cNvPr id="6" name="Holder 6"/>
          <p:cNvSpPr>
            <a:spLocks noGrp="1"/>
          </p:cNvSpPr>
          <p:nvPr>
            <p:ph type="sldNum" sz="quarter" idx="7"/>
          </p:nvPr>
        </p:nvSpPr>
        <p:spPr>
          <a:xfrm>
            <a:off x="8707246" y="4927255"/>
            <a:ext cx="180975" cy="142875"/>
          </a:xfrm>
          <a:prstGeom prst="rect">
            <a:avLst/>
          </a:prstGeom>
        </p:spPr>
        <p:txBody>
          <a:bodyPr wrap="square" lIns="0" tIns="0" rIns="0" bIns="0">
            <a:spAutoFit/>
          </a:bodyPr>
          <a:lstStyle>
            <a:lvl1pPr>
              <a:defRPr sz="800" b="0" i="0">
                <a:solidFill>
                  <a:srgbClr val="CCCCCC"/>
                </a:solidFill>
                <a:latin typeface="Trebuchet MS"/>
                <a:cs typeface="Trebuchet MS"/>
              </a:defRPr>
            </a:lvl1pPr>
          </a:lstStyle>
          <a:p>
            <a:pPr marL="38100">
              <a:lnSpc>
                <a:spcPct val="100000"/>
              </a:lnSpc>
              <a:spcBef>
                <a:spcPts val="45"/>
              </a:spcBef>
            </a:pPr>
            <a:fld id="{81D60167-4931-47E6-BA6A-407CBD079E47}" type="slidenum">
              <a:rPr spc="-5" dirty="0"/>
              <a:pPr marL="38100">
                <a:lnSpc>
                  <a:spcPct val="100000"/>
                </a:lnSpc>
                <a:spcBef>
                  <a:spcPts val="45"/>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55463"/>
            <a:ext cx="9144000" cy="289560"/>
          </a:xfrm>
          <a:custGeom>
            <a:avLst/>
            <a:gdLst/>
            <a:ahLst/>
            <a:cxnLst/>
            <a:rect l="l" t="t" r="r" b="b"/>
            <a:pathLst>
              <a:path w="9144000" h="289560">
                <a:moveTo>
                  <a:pt x="9144000" y="289559"/>
                </a:moveTo>
                <a:lnTo>
                  <a:pt x="9144000" y="0"/>
                </a:lnTo>
                <a:lnTo>
                  <a:pt x="0" y="0"/>
                </a:lnTo>
                <a:lnTo>
                  <a:pt x="0" y="289559"/>
                </a:lnTo>
                <a:lnTo>
                  <a:pt x="9144000" y="289559"/>
                </a:lnTo>
                <a:close/>
              </a:path>
            </a:pathLst>
          </a:custGeom>
          <a:solidFill>
            <a:srgbClr val="464546"/>
          </a:solidFill>
        </p:spPr>
        <p:txBody>
          <a:bodyPr wrap="square" lIns="0" tIns="0" rIns="0" bIns="0" rtlCol="0"/>
          <a:lstStyle/>
          <a:p>
            <a:endParaRPr/>
          </a:p>
        </p:txBody>
      </p:sp>
      <p:sp>
        <p:nvSpPr>
          <p:cNvPr id="3" name="object 3"/>
          <p:cNvSpPr txBox="1"/>
          <p:nvPr/>
        </p:nvSpPr>
        <p:spPr>
          <a:xfrm>
            <a:off x="949452" y="4939955"/>
            <a:ext cx="7900670" cy="117475"/>
          </a:xfrm>
          <a:prstGeom prst="rect">
            <a:avLst/>
          </a:prstGeom>
        </p:spPr>
        <p:txBody>
          <a:bodyPr vert="horz" wrap="square" lIns="0" tIns="0" rIns="0" bIns="0" rtlCol="0">
            <a:spAutoFit/>
          </a:bodyPr>
          <a:lstStyle/>
          <a:p>
            <a:pPr>
              <a:lnSpc>
                <a:spcPts val="905"/>
              </a:lnSpc>
              <a:tabLst>
                <a:tab pos="7847330" algn="l"/>
              </a:tabLst>
            </a:pPr>
            <a:r>
              <a:rPr sz="600" spc="20" dirty="0">
                <a:solidFill>
                  <a:srgbClr val="CCCCCC"/>
                </a:solidFill>
                <a:latin typeface="Trebuchet MS"/>
                <a:cs typeface="Trebuchet MS"/>
              </a:rPr>
              <a:t>C</a:t>
            </a:r>
            <a:r>
              <a:rPr sz="600" spc="25" dirty="0">
                <a:solidFill>
                  <a:srgbClr val="CCCCCC"/>
                </a:solidFill>
                <a:latin typeface="Trebuchet MS"/>
                <a:cs typeface="Trebuchet MS"/>
              </a:rPr>
              <a:t>O</a:t>
            </a:r>
            <a:r>
              <a:rPr sz="600" spc="20" dirty="0">
                <a:solidFill>
                  <a:srgbClr val="CCCCCC"/>
                </a:solidFill>
                <a:latin typeface="Trebuchet MS"/>
                <a:cs typeface="Trebuchet MS"/>
              </a:rPr>
              <a:t>NFI</a:t>
            </a:r>
            <a:r>
              <a:rPr sz="600" spc="15" dirty="0">
                <a:solidFill>
                  <a:srgbClr val="CCCCCC"/>
                </a:solidFill>
                <a:latin typeface="Trebuchet MS"/>
                <a:cs typeface="Trebuchet MS"/>
              </a:rPr>
              <a:t>D</a:t>
            </a:r>
            <a:r>
              <a:rPr sz="600" spc="10" dirty="0">
                <a:solidFill>
                  <a:srgbClr val="CCCCCC"/>
                </a:solidFill>
                <a:latin typeface="Trebuchet MS"/>
                <a:cs typeface="Trebuchet MS"/>
              </a:rPr>
              <a:t>E</a:t>
            </a:r>
            <a:r>
              <a:rPr sz="600" spc="20" dirty="0">
                <a:solidFill>
                  <a:srgbClr val="CCCCCC"/>
                </a:solidFill>
                <a:latin typeface="Trebuchet MS"/>
                <a:cs typeface="Trebuchet MS"/>
              </a:rPr>
              <a:t>N</a:t>
            </a:r>
            <a:r>
              <a:rPr sz="600" spc="35" dirty="0">
                <a:solidFill>
                  <a:srgbClr val="CCCCCC"/>
                </a:solidFill>
                <a:latin typeface="Trebuchet MS"/>
                <a:cs typeface="Trebuchet MS"/>
              </a:rPr>
              <a:t>T</a:t>
            </a:r>
            <a:r>
              <a:rPr sz="600" spc="-5" dirty="0">
                <a:solidFill>
                  <a:srgbClr val="CCCCCC"/>
                </a:solidFill>
                <a:latin typeface="Trebuchet MS"/>
                <a:cs typeface="Trebuchet MS"/>
              </a:rPr>
              <a:t>I</a:t>
            </a:r>
            <a:r>
              <a:rPr sz="600" spc="5" dirty="0">
                <a:solidFill>
                  <a:srgbClr val="CCCCCC"/>
                </a:solidFill>
                <a:latin typeface="Trebuchet MS"/>
                <a:cs typeface="Trebuchet MS"/>
              </a:rPr>
              <a:t>A</a:t>
            </a:r>
            <a:r>
              <a:rPr sz="600" dirty="0">
                <a:solidFill>
                  <a:srgbClr val="CCCCCC"/>
                </a:solidFill>
                <a:latin typeface="Trebuchet MS"/>
                <a:cs typeface="Trebuchet MS"/>
              </a:rPr>
              <a:t>L	</a:t>
            </a:r>
            <a:r>
              <a:rPr sz="800" spc="-5" dirty="0">
                <a:solidFill>
                  <a:srgbClr val="CCCCCC"/>
                </a:solidFill>
                <a:latin typeface="Trebuchet MS"/>
                <a:cs typeface="Trebuchet MS"/>
              </a:rPr>
              <a:t>1</a:t>
            </a:r>
            <a:endParaRPr sz="800">
              <a:latin typeface="Trebuchet MS"/>
              <a:cs typeface="Trebuchet MS"/>
            </a:endParaRPr>
          </a:p>
        </p:txBody>
      </p:sp>
      <p:sp>
        <p:nvSpPr>
          <p:cNvPr id="4" name="object 4"/>
          <p:cNvSpPr/>
          <p:nvPr/>
        </p:nvSpPr>
        <p:spPr>
          <a:xfrm>
            <a:off x="815339" y="4942332"/>
            <a:ext cx="0" cy="123825"/>
          </a:xfrm>
          <a:custGeom>
            <a:avLst/>
            <a:gdLst/>
            <a:ahLst/>
            <a:cxnLst/>
            <a:rect l="l" t="t" r="r" b="b"/>
            <a:pathLst>
              <a:path h="123825">
                <a:moveTo>
                  <a:pt x="0" y="0"/>
                </a:moveTo>
                <a:lnTo>
                  <a:pt x="0" y="123443"/>
                </a:lnTo>
              </a:path>
            </a:pathLst>
          </a:custGeom>
          <a:ln w="3175">
            <a:solidFill>
              <a:srgbClr val="CCCCCC"/>
            </a:solidFill>
          </a:ln>
        </p:spPr>
        <p:txBody>
          <a:bodyPr wrap="square" lIns="0" tIns="0" rIns="0" bIns="0" rtlCol="0"/>
          <a:lstStyle/>
          <a:p>
            <a:endParaRPr/>
          </a:p>
        </p:txBody>
      </p:sp>
      <p:grpSp>
        <p:nvGrpSpPr>
          <p:cNvPr id="5" name="object 5"/>
          <p:cNvGrpSpPr/>
          <p:nvPr/>
        </p:nvGrpSpPr>
        <p:grpSpPr>
          <a:xfrm>
            <a:off x="0" y="0"/>
            <a:ext cx="9144000" cy="5145405"/>
            <a:chOff x="0" y="0"/>
            <a:chExt cx="9144000" cy="5145405"/>
          </a:xfrm>
        </p:grpSpPr>
        <p:sp>
          <p:nvSpPr>
            <p:cNvPr id="6" name="object 6"/>
            <p:cNvSpPr/>
            <p:nvPr/>
          </p:nvSpPr>
          <p:spPr>
            <a:xfrm>
              <a:off x="231647" y="4931664"/>
              <a:ext cx="475488" cy="1706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0"/>
              <a:ext cx="9143999" cy="514502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92608" y="505967"/>
              <a:ext cx="1243584" cy="457200"/>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610994" y="83895"/>
            <a:ext cx="3199130" cy="651510"/>
          </a:xfrm>
          <a:prstGeom prst="rect">
            <a:avLst/>
          </a:prstGeom>
        </p:spPr>
        <p:txBody>
          <a:bodyPr vert="horz" wrap="square" lIns="0" tIns="13335" rIns="0" bIns="0" rtlCol="0">
            <a:spAutoFit/>
          </a:bodyPr>
          <a:lstStyle/>
          <a:p>
            <a:pPr marL="12700">
              <a:lnSpc>
                <a:spcPct val="100000"/>
              </a:lnSpc>
              <a:spcBef>
                <a:spcPts val="105"/>
              </a:spcBef>
            </a:pPr>
            <a:r>
              <a:rPr sz="4100" spc="-130" dirty="0">
                <a:solidFill>
                  <a:srgbClr val="006FC0"/>
                </a:solidFill>
                <a:latin typeface="Arial Black"/>
                <a:cs typeface="Arial Black"/>
              </a:rPr>
              <a:t>CENTRE</a:t>
            </a:r>
            <a:r>
              <a:rPr sz="4100" spc="-380" dirty="0">
                <a:solidFill>
                  <a:srgbClr val="006FC0"/>
                </a:solidFill>
                <a:latin typeface="Arial Black"/>
                <a:cs typeface="Arial Black"/>
              </a:rPr>
              <a:t> </a:t>
            </a:r>
            <a:r>
              <a:rPr sz="4100" spc="-80" dirty="0">
                <a:solidFill>
                  <a:srgbClr val="006FC0"/>
                </a:solidFill>
                <a:latin typeface="Arial Black"/>
                <a:cs typeface="Arial Black"/>
              </a:rPr>
              <a:t>OF</a:t>
            </a:r>
            <a:endParaRPr sz="4100">
              <a:latin typeface="Arial Black"/>
              <a:cs typeface="Arial Black"/>
            </a:endParaRPr>
          </a:p>
        </p:txBody>
      </p:sp>
      <p:sp>
        <p:nvSpPr>
          <p:cNvPr id="10" name="object 10"/>
          <p:cNvSpPr txBox="1"/>
          <p:nvPr/>
        </p:nvSpPr>
        <p:spPr>
          <a:xfrm>
            <a:off x="55880" y="374050"/>
            <a:ext cx="6922770" cy="1703800"/>
          </a:xfrm>
          <a:prstGeom prst="rect">
            <a:avLst/>
          </a:prstGeom>
        </p:spPr>
        <p:txBody>
          <a:bodyPr vert="horz" wrap="square" lIns="0" tIns="12700" rIns="0" bIns="0" rtlCol="0">
            <a:spAutoFit/>
          </a:bodyPr>
          <a:lstStyle/>
          <a:p>
            <a:pPr marL="12700" marR="5080" indent="1555115">
              <a:lnSpc>
                <a:spcPct val="133700"/>
              </a:lnSpc>
              <a:spcBef>
                <a:spcPts val="100"/>
              </a:spcBef>
            </a:pPr>
            <a:r>
              <a:rPr sz="4100" spc="-150" dirty="0">
                <a:solidFill>
                  <a:srgbClr val="006FC0"/>
                </a:solidFill>
                <a:latin typeface="Arial Black"/>
                <a:cs typeface="Arial Black"/>
              </a:rPr>
              <a:t>EXCELLENCE</a:t>
            </a:r>
            <a:r>
              <a:rPr sz="4100" spc="-395" dirty="0">
                <a:solidFill>
                  <a:srgbClr val="006FC0"/>
                </a:solidFill>
                <a:latin typeface="Arial Black"/>
                <a:cs typeface="Arial Black"/>
              </a:rPr>
              <a:t> </a:t>
            </a:r>
            <a:r>
              <a:rPr sz="4100" spc="-120" dirty="0">
                <a:solidFill>
                  <a:srgbClr val="006FC0"/>
                </a:solidFill>
                <a:latin typeface="Arial Black"/>
                <a:cs typeface="Arial Black"/>
              </a:rPr>
              <a:t>(</a:t>
            </a:r>
            <a:r>
              <a:rPr sz="4100" spc="-120">
                <a:solidFill>
                  <a:srgbClr val="006FC0"/>
                </a:solidFill>
                <a:latin typeface="Arial Black"/>
                <a:cs typeface="Arial Black"/>
              </a:rPr>
              <a:t>COE</a:t>
            </a:r>
            <a:r>
              <a:rPr sz="4100" spc="-120" smtClean="0">
                <a:solidFill>
                  <a:srgbClr val="006FC0"/>
                </a:solidFill>
                <a:latin typeface="Arial Black"/>
                <a:cs typeface="Arial Black"/>
              </a:rPr>
              <a:t>)  </a:t>
            </a:r>
            <a:r>
              <a:rPr lang="en-US" sz="4100" spc="-165" dirty="0" smtClean="0">
                <a:solidFill>
                  <a:srgbClr val="851D35"/>
                </a:solidFill>
                <a:latin typeface="Arial Black"/>
                <a:cs typeface="Arial Black"/>
              </a:rPr>
              <a:t>JAVA PLATFORM</a:t>
            </a:r>
            <a:endParaRPr sz="4100">
              <a:latin typeface="Arial Black"/>
              <a:cs typeface="Arial Black"/>
            </a:endParaRPr>
          </a:p>
        </p:txBody>
      </p:sp>
      <p:sp>
        <p:nvSpPr>
          <p:cNvPr id="11" name="object 11"/>
          <p:cNvSpPr txBox="1"/>
          <p:nvPr/>
        </p:nvSpPr>
        <p:spPr>
          <a:xfrm>
            <a:off x="2290316" y="3652215"/>
            <a:ext cx="6853683" cy="443070"/>
          </a:xfrm>
          <a:prstGeom prst="rect">
            <a:avLst/>
          </a:prstGeom>
        </p:spPr>
        <p:txBody>
          <a:bodyPr vert="horz" wrap="square" lIns="0" tIns="95885" rIns="0" bIns="0" rtlCol="0">
            <a:spAutoFit/>
          </a:bodyPr>
          <a:lstStyle/>
          <a:p>
            <a:pPr marL="12700" marR="5080">
              <a:lnSpc>
                <a:spcPts val="2690"/>
              </a:lnSpc>
              <a:spcBef>
                <a:spcPts val="755"/>
              </a:spcBef>
            </a:pPr>
            <a:r>
              <a:rPr lang="en-US" sz="2800" dirty="0" err="1" smtClean="0">
                <a:solidFill>
                  <a:schemeClr val="tx2">
                    <a:lumMod val="20000"/>
                    <a:lumOff val="80000"/>
                  </a:schemeClr>
                </a:solidFill>
                <a:latin typeface="Arial Black"/>
                <a:cs typeface="Arial Black"/>
              </a:rPr>
              <a:t>Dr.Y.Madhulika</a:t>
            </a:r>
            <a:r>
              <a:rPr lang="en-US" sz="2800" dirty="0" smtClean="0">
                <a:solidFill>
                  <a:schemeClr val="tx2">
                    <a:lumMod val="20000"/>
                    <a:lumOff val="80000"/>
                  </a:schemeClr>
                </a:solidFill>
                <a:latin typeface="Arial Black"/>
                <a:cs typeface="Arial Black"/>
              </a:rPr>
              <a:t>, Assoc. Professor</a:t>
            </a:r>
            <a:endParaRPr sz="2800" dirty="0">
              <a:solidFill>
                <a:schemeClr val="tx2">
                  <a:lumMod val="20000"/>
                  <a:lumOff val="80000"/>
                </a:schemeClr>
              </a:solidFill>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88975"/>
            <a:ext cx="9144000" cy="1477328"/>
          </a:xfrm>
          <a:prstGeom prst="rect">
            <a:avLst/>
          </a:prstGeom>
          <a:noFill/>
        </p:spPr>
        <p:txBody>
          <a:bodyPr wrap="square" rtlCol="0">
            <a:spAutoFit/>
          </a:bodyPr>
          <a:lstStyle/>
          <a:p>
            <a:r>
              <a:rPr lang="en-US" b="1" dirty="0" smtClean="0"/>
              <a:t>JVM Execution </a:t>
            </a:r>
            <a:r>
              <a:rPr lang="en-US" b="1" dirty="0" smtClean="0"/>
              <a:t>Engine</a:t>
            </a:r>
          </a:p>
          <a:p>
            <a:endParaRPr lang="en-US" b="1" dirty="0" smtClean="0"/>
          </a:p>
          <a:p>
            <a:pPr algn="just">
              <a:buFont typeface="Arial" pitchFamily="34" charset="0"/>
              <a:buChar char="•"/>
            </a:pPr>
            <a:r>
              <a:rPr lang="en-US" dirty="0" smtClean="0"/>
              <a:t>All code assigned to JVM is executed by an </a:t>
            </a:r>
            <a:r>
              <a:rPr lang="en-US" b="1" dirty="0" smtClean="0"/>
              <a:t>execution engine</a:t>
            </a:r>
            <a:r>
              <a:rPr lang="en-US" dirty="0" smtClean="0"/>
              <a:t>. The execution engine reads the byte code and executes one by one. It uses two inbuilt </a:t>
            </a:r>
            <a:r>
              <a:rPr lang="en-US" i="1" dirty="0" smtClean="0"/>
              <a:t>interpreter</a:t>
            </a:r>
            <a:r>
              <a:rPr lang="en-US" dirty="0" smtClean="0"/>
              <a:t> and </a:t>
            </a:r>
            <a:r>
              <a:rPr lang="en-US" i="1" dirty="0" smtClean="0"/>
              <a:t>JIT compiler</a:t>
            </a:r>
            <a:r>
              <a:rPr lang="en-US" dirty="0" smtClean="0"/>
              <a:t> </a:t>
            </a:r>
            <a:r>
              <a:rPr lang="en-US" b="1" dirty="0" smtClean="0"/>
              <a:t>to convert the </a:t>
            </a:r>
            <a:r>
              <a:rPr lang="en-US" b="1" dirty="0" err="1" smtClean="0"/>
              <a:t>bytecode</a:t>
            </a:r>
            <a:r>
              <a:rPr lang="en-US" b="1" dirty="0" smtClean="0"/>
              <a:t> to machine code and execute it</a:t>
            </a:r>
            <a:r>
              <a:rPr lang="en-US" dirty="0" smtClean="0"/>
              <a:t>.</a:t>
            </a:r>
            <a:endParaRPr lang="en-US" dirty="0"/>
          </a:p>
        </p:txBody>
      </p:sp>
      <p:pic>
        <p:nvPicPr>
          <p:cNvPr id="50178" name="Picture 2" descr="Platform Specific Interpreters"/>
          <p:cNvPicPr>
            <a:picLocks noChangeAspect="1" noChangeArrowheads="1"/>
          </p:cNvPicPr>
          <p:nvPr/>
        </p:nvPicPr>
        <p:blipFill>
          <a:blip r:embed="rId2"/>
          <a:srcRect/>
          <a:stretch>
            <a:fillRect/>
          </a:stretch>
        </p:blipFill>
        <p:spPr bwMode="auto">
          <a:xfrm>
            <a:off x="2143108" y="2289173"/>
            <a:ext cx="4257675" cy="1600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717537"/>
            <a:ext cx="8715436" cy="4801314"/>
          </a:xfrm>
          <a:prstGeom prst="rect">
            <a:avLst/>
          </a:prstGeom>
        </p:spPr>
        <p:txBody>
          <a:bodyPr wrap="square">
            <a:spAutoFit/>
          </a:bodyPr>
          <a:lstStyle/>
          <a:p>
            <a:r>
              <a:rPr lang="en-US" b="1" dirty="0" smtClean="0"/>
              <a:t>Interpreter</a:t>
            </a:r>
          </a:p>
          <a:p>
            <a:endParaRPr lang="en-US" b="1" dirty="0" smtClean="0"/>
          </a:p>
          <a:p>
            <a:pPr algn="just">
              <a:buFont typeface="Arial" pitchFamily="34" charset="0"/>
              <a:buChar char="•"/>
            </a:pPr>
            <a:r>
              <a:rPr lang="en-US" dirty="0" smtClean="0"/>
              <a:t>A JVM interpreter pretty much converts each byte-code instruction to corresponding native instruction by looking up a predefined JVM-instruction to machine instruction mapping. It </a:t>
            </a:r>
            <a:r>
              <a:rPr lang="en-US" b="1" dirty="0" smtClean="0"/>
              <a:t>directly</a:t>
            </a:r>
            <a:r>
              <a:rPr lang="en-US" dirty="0" smtClean="0"/>
              <a:t> executes the </a:t>
            </a:r>
            <a:r>
              <a:rPr lang="en-US" dirty="0" smtClean="0"/>
              <a:t>byte code </a:t>
            </a:r>
            <a:r>
              <a:rPr lang="en-US" dirty="0" smtClean="0"/>
              <a:t>and does not perform any </a:t>
            </a:r>
            <a:r>
              <a:rPr lang="en-US" dirty="0" smtClean="0"/>
              <a:t>optimization.</a:t>
            </a:r>
          </a:p>
          <a:p>
            <a:pPr algn="just"/>
            <a:endParaRPr lang="en-US" b="1" dirty="0" smtClean="0"/>
          </a:p>
          <a:p>
            <a:pPr algn="just"/>
            <a:r>
              <a:rPr lang="en-US" b="1" dirty="0" smtClean="0"/>
              <a:t>JIT Compiler</a:t>
            </a:r>
          </a:p>
          <a:p>
            <a:pPr algn="just">
              <a:buFont typeface="Arial" pitchFamily="34" charset="0"/>
              <a:buChar char="•"/>
            </a:pPr>
            <a:r>
              <a:rPr lang="en-US" b="1" dirty="0" smtClean="0"/>
              <a:t>To improve performance</a:t>
            </a:r>
            <a:r>
              <a:rPr lang="en-US" dirty="0" smtClean="0"/>
              <a:t>, JIT compilers interact with the JVM at runtime and compile appropriate </a:t>
            </a:r>
            <a:r>
              <a:rPr lang="en-US" dirty="0" err="1" smtClean="0"/>
              <a:t>byteco</a:t>
            </a:r>
            <a:r>
              <a:rPr lang="en-US" dirty="0" smtClean="0"/>
              <a:t> de </a:t>
            </a:r>
            <a:r>
              <a:rPr lang="en-US" dirty="0" smtClean="0"/>
              <a:t>sequences into native machine code. Typically, the JIT compiler takes a block of code (not one statement at a time as interpreter), optimizes the code, and then translates it to optimized machine code</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The </a:t>
            </a:r>
            <a:r>
              <a:rPr lang="en-US" b="1" dirty="0" smtClean="0"/>
              <a:t>JIT compiler is enabled by default</a:t>
            </a:r>
            <a:r>
              <a:rPr lang="en-US" dirty="0" smtClean="0"/>
              <a:t>. You can disable the JIT compiler, in which case the entire Java program will be interpreted. Disabling the JIT compiler is not recommended except to diagnose or workaround JIT compilation problems.</a:t>
            </a:r>
          </a:p>
          <a:p>
            <a:pPr algn="just"/>
            <a:endParaRPr lang="en-US" b="1" dirty="0" smtClean="0"/>
          </a:p>
          <a:p>
            <a:pPr algn="just">
              <a:buFont typeface="Arial" pitchFamily="34" charset="0"/>
              <a:buChar char="•"/>
            </a:pP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7471"/>
            <a:ext cx="5357850" cy="523220"/>
          </a:xfrm>
          <a:prstGeom prst="rect">
            <a:avLst/>
          </a:prstGeom>
        </p:spPr>
        <p:txBody>
          <a:bodyPr wrap="square">
            <a:spAutoFit/>
          </a:bodyPr>
          <a:lstStyle/>
          <a:p>
            <a:r>
              <a:rPr lang="en-US" sz="2800" b="1" dirty="0" smtClean="0"/>
              <a:t>What is JRE?</a:t>
            </a:r>
            <a:endParaRPr lang="en-US" sz="2800" b="1" dirty="0"/>
          </a:p>
        </p:txBody>
      </p:sp>
      <p:sp>
        <p:nvSpPr>
          <p:cNvPr id="5" name="TextBox 4"/>
          <p:cNvSpPr txBox="1"/>
          <p:nvPr/>
        </p:nvSpPr>
        <p:spPr>
          <a:xfrm>
            <a:off x="0" y="717537"/>
            <a:ext cx="8786842" cy="4359415"/>
          </a:xfrm>
          <a:prstGeom prst="rect">
            <a:avLst/>
          </a:prstGeom>
          <a:noFill/>
        </p:spPr>
        <p:txBody>
          <a:bodyPr wrap="square" rtlCol="0">
            <a:spAutoFit/>
          </a:bodyPr>
          <a:lstStyle/>
          <a:p>
            <a:pPr algn="just">
              <a:buFont typeface="Arial" pitchFamily="34" charset="0"/>
              <a:buChar char="•"/>
            </a:pPr>
            <a:r>
              <a:rPr lang="en-US" dirty="0" smtClean="0"/>
              <a:t>The</a:t>
            </a:r>
            <a:r>
              <a:rPr lang="en-US" dirty="0" smtClean="0"/>
              <a:t> </a:t>
            </a:r>
            <a:r>
              <a:rPr lang="en-US" b="1" dirty="0" smtClean="0"/>
              <a:t>Java Runtime Environment</a:t>
            </a:r>
            <a:r>
              <a:rPr lang="en-US" dirty="0" smtClean="0"/>
              <a:t> (JRE) is a software package which bundles the libraries (jars) and the Java Virtual Machine, and other components to run applications written in the Java. JVM is just a part of JRE distributions.</a:t>
            </a:r>
          </a:p>
          <a:p>
            <a:pPr algn="just">
              <a:buFont typeface="Arial" pitchFamily="34" charset="0"/>
              <a:buChar char="•"/>
            </a:pPr>
            <a:r>
              <a:rPr lang="en-US" dirty="0" smtClean="0"/>
              <a:t>To execute any Java application, you need JRE installed in the machine. It’s the minimum requirement to run Java applications on any computer.</a:t>
            </a:r>
          </a:p>
          <a:p>
            <a:r>
              <a:rPr lang="en-US" sz="1600" b="1" dirty="0" smtClean="0"/>
              <a:t>JRE bundles the following components –</a:t>
            </a:r>
          </a:p>
          <a:p>
            <a:pPr>
              <a:buFont typeface="Arial" pitchFamily="34" charset="0"/>
              <a:buChar char="•"/>
            </a:pPr>
            <a:r>
              <a:rPr lang="en-US" sz="1600" b="1" dirty="0" smtClean="0"/>
              <a:t>DLL</a:t>
            </a:r>
            <a:r>
              <a:rPr lang="en-US" sz="1600" dirty="0" smtClean="0"/>
              <a:t> files used by the Java </a:t>
            </a:r>
            <a:r>
              <a:rPr lang="en-US" sz="1600" dirty="0" err="1" smtClean="0"/>
              <a:t>HotSpot</a:t>
            </a:r>
            <a:r>
              <a:rPr lang="en-US" sz="1600" dirty="0" smtClean="0"/>
              <a:t> </a:t>
            </a:r>
            <a:r>
              <a:rPr lang="en-US" sz="1600" b="1" dirty="0" smtClean="0"/>
              <a:t>Client Virtual Machine</a:t>
            </a:r>
            <a:r>
              <a:rPr lang="en-US" sz="1600" dirty="0" smtClean="0"/>
              <a:t>.</a:t>
            </a:r>
          </a:p>
          <a:p>
            <a:pPr>
              <a:buFont typeface="Arial" pitchFamily="34" charset="0"/>
              <a:buChar char="•"/>
            </a:pPr>
            <a:r>
              <a:rPr lang="en-US" sz="1600" dirty="0" smtClean="0"/>
              <a:t>DLL files used by the Java </a:t>
            </a:r>
            <a:r>
              <a:rPr lang="en-US" sz="1600" dirty="0" err="1" smtClean="0"/>
              <a:t>HotSpot</a:t>
            </a:r>
            <a:r>
              <a:rPr lang="en-US" sz="1600" dirty="0" smtClean="0"/>
              <a:t> </a:t>
            </a:r>
            <a:r>
              <a:rPr lang="en-US" sz="1600" b="1" dirty="0" smtClean="0"/>
              <a:t>Server Virtual Machine</a:t>
            </a:r>
            <a:r>
              <a:rPr lang="en-US" sz="1600" dirty="0" smtClean="0"/>
              <a:t>.</a:t>
            </a:r>
          </a:p>
          <a:p>
            <a:pPr>
              <a:buFont typeface="Arial" pitchFamily="34" charset="0"/>
              <a:buChar char="•"/>
            </a:pPr>
            <a:r>
              <a:rPr lang="en-US" sz="1600" b="1" dirty="0" smtClean="0"/>
              <a:t>Code libraries</a:t>
            </a:r>
            <a:r>
              <a:rPr lang="en-US" sz="1600" dirty="0" smtClean="0"/>
              <a:t>, </a:t>
            </a:r>
            <a:r>
              <a:rPr lang="en-US" sz="1600" b="1" dirty="0" smtClean="0"/>
              <a:t>property settings</a:t>
            </a:r>
            <a:r>
              <a:rPr lang="en-US" sz="1600" dirty="0" smtClean="0"/>
              <a:t>, and </a:t>
            </a:r>
            <a:r>
              <a:rPr lang="en-US" sz="1600" b="1" dirty="0" smtClean="0"/>
              <a:t>resource files</a:t>
            </a:r>
            <a:r>
              <a:rPr lang="en-US" sz="1600" dirty="0" smtClean="0"/>
              <a:t> used by the Java runtime environment. e.g. </a:t>
            </a:r>
            <a:r>
              <a:rPr lang="en-US" sz="1600" b="1" dirty="0" smtClean="0"/>
              <a:t>rt.jar</a:t>
            </a:r>
            <a:r>
              <a:rPr lang="en-US" sz="1600" dirty="0" smtClean="0"/>
              <a:t> and </a:t>
            </a:r>
            <a:r>
              <a:rPr lang="en-US" sz="1600" b="1" dirty="0" smtClean="0"/>
              <a:t>charsets.jar</a:t>
            </a:r>
            <a:r>
              <a:rPr lang="en-US" sz="1600" dirty="0" smtClean="0"/>
              <a:t>.</a:t>
            </a:r>
          </a:p>
          <a:p>
            <a:pPr>
              <a:buFont typeface="Arial" pitchFamily="34" charset="0"/>
              <a:buChar char="•"/>
            </a:pPr>
            <a:r>
              <a:rPr lang="en-US" sz="1600" dirty="0" smtClean="0"/>
              <a:t>Java </a:t>
            </a:r>
            <a:r>
              <a:rPr lang="en-US" sz="1600" b="1" dirty="0" smtClean="0"/>
              <a:t>extension files</a:t>
            </a:r>
            <a:r>
              <a:rPr lang="en-US" sz="1600" dirty="0" smtClean="0"/>
              <a:t> such as </a:t>
            </a:r>
            <a:r>
              <a:rPr lang="en-US" sz="1600" b="1" dirty="0" smtClean="0"/>
              <a:t>localedata.jar</a:t>
            </a:r>
            <a:r>
              <a:rPr lang="en-US" sz="1600" dirty="0" smtClean="0"/>
              <a:t>.</a:t>
            </a:r>
          </a:p>
          <a:p>
            <a:pPr>
              <a:buFont typeface="Arial" pitchFamily="34" charset="0"/>
              <a:buChar char="•"/>
            </a:pPr>
            <a:r>
              <a:rPr lang="en-US" sz="1600" dirty="0" smtClean="0"/>
              <a:t>Contains files used for security management. These include the </a:t>
            </a:r>
            <a:r>
              <a:rPr lang="en-US" sz="1600" b="1" dirty="0" smtClean="0"/>
              <a:t>security policy</a:t>
            </a:r>
            <a:r>
              <a:rPr lang="en-US" sz="1600" dirty="0" smtClean="0"/>
              <a:t> (</a:t>
            </a:r>
            <a:r>
              <a:rPr lang="en-US" sz="1600" dirty="0" err="1" smtClean="0"/>
              <a:t>java.policy</a:t>
            </a:r>
            <a:r>
              <a:rPr lang="en-US" sz="1600" dirty="0" smtClean="0"/>
              <a:t>) and </a:t>
            </a:r>
            <a:r>
              <a:rPr lang="en-US" sz="1600" b="1" dirty="0" smtClean="0"/>
              <a:t>security properties</a:t>
            </a:r>
            <a:r>
              <a:rPr lang="en-US" sz="1600" dirty="0" smtClean="0"/>
              <a:t> (</a:t>
            </a:r>
            <a:r>
              <a:rPr lang="en-US" sz="1600" dirty="0" err="1" smtClean="0"/>
              <a:t>java.security</a:t>
            </a:r>
            <a:r>
              <a:rPr lang="en-US" sz="1600" dirty="0" smtClean="0"/>
              <a:t>) files.</a:t>
            </a:r>
          </a:p>
          <a:p>
            <a:pPr>
              <a:buFont typeface="Arial" pitchFamily="34" charset="0"/>
              <a:buChar char="•"/>
            </a:pPr>
            <a:r>
              <a:rPr lang="en-US" sz="1600" dirty="0" smtClean="0"/>
              <a:t>Jar files containing support classes for </a:t>
            </a:r>
            <a:r>
              <a:rPr lang="en-US" sz="1600" b="1" dirty="0" smtClean="0"/>
              <a:t>applets</a:t>
            </a:r>
            <a:r>
              <a:rPr lang="en-US" sz="1600" dirty="0" smtClean="0"/>
              <a:t>.</a:t>
            </a:r>
          </a:p>
          <a:p>
            <a:pPr>
              <a:buFont typeface="Arial" pitchFamily="34" charset="0"/>
              <a:buChar char="•"/>
            </a:pPr>
            <a:r>
              <a:rPr lang="en-US" sz="1600" dirty="0" smtClean="0"/>
              <a:t>Contains </a:t>
            </a:r>
            <a:r>
              <a:rPr lang="en-US" sz="1600" b="1" dirty="0" smtClean="0"/>
              <a:t>TrueType font files</a:t>
            </a:r>
            <a:r>
              <a:rPr lang="en-US" sz="1600" dirty="0" smtClean="0"/>
              <a:t> for use by the platform.</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46033"/>
            <a:ext cx="4643470" cy="523220"/>
          </a:xfrm>
          <a:prstGeom prst="rect">
            <a:avLst/>
          </a:prstGeom>
        </p:spPr>
        <p:txBody>
          <a:bodyPr wrap="square">
            <a:spAutoFit/>
          </a:bodyPr>
          <a:lstStyle/>
          <a:p>
            <a:r>
              <a:rPr lang="en-US" sz="2800" b="1" dirty="0" smtClean="0"/>
              <a:t>What is JDK?</a:t>
            </a:r>
            <a:endParaRPr lang="en-US" sz="2800" b="1" dirty="0"/>
          </a:p>
        </p:txBody>
      </p:sp>
      <p:sp>
        <p:nvSpPr>
          <p:cNvPr id="5" name="TextBox 4"/>
          <p:cNvSpPr txBox="1"/>
          <p:nvPr/>
        </p:nvSpPr>
        <p:spPr>
          <a:xfrm>
            <a:off x="0" y="788975"/>
            <a:ext cx="9001156" cy="4801314"/>
          </a:xfrm>
          <a:prstGeom prst="rect">
            <a:avLst/>
          </a:prstGeom>
          <a:noFill/>
        </p:spPr>
        <p:txBody>
          <a:bodyPr wrap="square" rtlCol="0">
            <a:spAutoFit/>
          </a:bodyPr>
          <a:lstStyle/>
          <a:p>
            <a:pPr algn="just">
              <a:buFont typeface="Arial" pitchFamily="34" charset="0"/>
              <a:buChar char="•"/>
            </a:pPr>
            <a:r>
              <a:rPr lang="en-US" b="1" dirty="0" smtClean="0"/>
              <a:t>JDK is a superset of JRE</a:t>
            </a:r>
            <a:r>
              <a:rPr lang="en-US" dirty="0" smtClean="0"/>
              <a:t>. JDK contains everything that JRE has along with development tools for developing, debugging, and monitoring Java applications. You need JDK when you need </a:t>
            </a:r>
            <a:r>
              <a:rPr lang="en-US" b="1" dirty="0" smtClean="0"/>
              <a:t>to develop Java applications</a:t>
            </a:r>
            <a:r>
              <a:rPr lang="en-US" dirty="0" smtClean="0"/>
              <a:t>.</a:t>
            </a:r>
          </a:p>
          <a:p>
            <a:r>
              <a:rPr lang="en-US" b="1" dirty="0" smtClean="0"/>
              <a:t>Few important components shipped with JDKs are as follows</a:t>
            </a:r>
            <a:r>
              <a:rPr lang="en-US" b="1" dirty="0" smtClean="0"/>
              <a:t>:</a:t>
            </a:r>
          </a:p>
          <a:p>
            <a:endParaRPr lang="en-US" b="1" dirty="0" smtClean="0"/>
          </a:p>
          <a:p>
            <a:pPr algn="just">
              <a:buFont typeface="Arial" pitchFamily="34" charset="0"/>
              <a:buChar char="•"/>
            </a:pPr>
            <a:r>
              <a:rPr lang="en-US" b="1" dirty="0" err="1" smtClean="0"/>
              <a:t>appletviewer</a:t>
            </a:r>
            <a:r>
              <a:rPr lang="en-US" dirty="0" smtClean="0"/>
              <a:t> – this tool can be used to run and debug Java applets without a web browser</a:t>
            </a:r>
          </a:p>
          <a:p>
            <a:pPr algn="just">
              <a:buFont typeface="Arial" pitchFamily="34" charset="0"/>
              <a:buChar char="•"/>
            </a:pPr>
            <a:r>
              <a:rPr lang="en-US" b="1" dirty="0" smtClean="0"/>
              <a:t>apt</a:t>
            </a:r>
            <a:r>
              <a:rPr lang="en-US" dirty="0" smtClean="0"/>
              <a:t> – the annotation-processing tool</a:t>
            </a:r>
          </a:p>
          <a:p>
            <a:pPr algn="just">
              <a:buFont typeface="Arial" pitchFamily="34" charset="0"/>
              <a:buChar char="•"/>
            </a:pPr>
            <a:r>
              <a:rPr lang="en-US" b="1" dirty="0" err="1" smtClean="0"/>
              <a:t>extcheck</a:t>
            </a:r>
            <a:r>
              <a:rPr lang="en-US" dirty="0" smtClean="0"/>
              <a:t> – a utility that detects JAR file conflicts</a:t>
            </a:r>
          </a:p>
          <a:p>
            <a:pPr algn="just">
              <a:buFont typeface="Arial" pitchFamily="34" charset="0"/>
              <a:buChar char="•"/>
            </a:pPr>
            <a:r>
              <a:rPr lang="en-US" b="1" dirty="0" err="1" smtClean="0"/>
              <a:t>javadoc</a:t>
            </a:r>
            <a:r>
              <a:rPr lang="en-US" dirty="0" smtClean="0"/>
              <a:t> – the documentation generator, which automatically generates documentation from source code comments</a:t>
            </a:r>
          </a:p>
          <a:p>
            <a:pPr algn="just">
              <a:buFont typeface="Arial" pitchFamily="34" charset="0"/>
              <a:buChar char="•"/>
            </a:pPr>
            <a:r>
              <a:rPr lang="en-US" b="1" dirty="0" smtClean="0"/>
              <a:t>jar</a:t>
            </a:r>
            <a:r>
              <a:rPr lang="en-US" dirty="0" smtClean="0"/>
              <a:t> – the </a:t>
            </a:r>
            <a:r>
              <a:rPr lang="en-US" dirty="0" err="1" smtClean="0"/>
              <a:t>archiver</a:t>
            </a:r>
            <a:r>
              <a:rPr lang="en-US" dirty="0" smtClean="0"/>
              <a:t>, which packages related class libraries into a single JAR file. This tool also helps manage JAR files</a:t>
            </a:r>
          </a:p>
          <a:p>
            <a:pPr algn="just">
              <a:buFont typeface="Arial" pitchFamily="34" charset="0"/>
              <a:buChar char="•"/>
            </a:pPr>
            <a:r>
              <a:rPr lang="en-US" b="1" dirty="0" err="1" smtClean="0"/>
              <a:t>jarsigner</a:t>
            </a:r>
            <a:r>
              <a:rPr lang="en-US" dirty="0" smtClean="0"/>
              <a:t> – the jar signing and verification tool</a:t>
            </a:r>
          </a:p>
          <a:p>
            <a:pPr algn="just">
              <a:buFont typeface="Arial" pitchFamily="34" charset="0"/>
              <a:buChar char="•"/>
            </a:pPr>
            <a:r>
              <a:rPr lang="en-US" b="1" dirty="0" err="1" smtClean="0"/>
              <a:t>javap</a:t>
            </a:r>
            <a:r>
              <a:rPr lang="en-US" dirty="0" smtClean="0"/>
              <a:t> – the class file </a:t>
            </a:r>
            <a:r>
              <a:rPr lang="en-US" dirty="0" err="1" smtClean="0"/>
              <a:t>disassembler</a:t>
            </a:r>
            <a:endParaRPr lang="en-US" dirty="0" smtClean="0"/>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860413"/>
            <a:ext cx="8929718" cy="2585323"/>
          </a:xfrm>
          <a:prstGeom prst="rect">
            <a:avLst/>
          </a:prstGeom>
          <a:noFill/>
        </p:spPr>
        <p:txBody>
          <a:bodyPr wrap="square" rtlCol="0">
            <a:spAutoFit/>
          </a:bodyPr>
          <a:lstStyle/>
          <a:p>
            <a:pPr algn="just">
              <a:buFont typeface="Arial" pitchFamily="34" charset="0"/>
              <a:buChar char="•"/>
            </a:pPr>
            <a:r>
              <a:rPr lang="en-US" b="1" dirty="0" err="1" smtClean="0"/>
              <a:t>javaws</a:t>
            </a:r>
            <a:r>
              <a:rPr lang="en-US" dirty="0" smtClean="0"/>
              <a:t> – the Java Web Start launcher for JNLP applications</a:t>
            </a:r>
          </a:p>
          <a:p>
            <a:pPr algn="just">
              <a:buFont typeface="Arial" pitchFamily="34" charset="0"/>
              <a:buChar char="•"/>
            </a:pPr>
            <a:r>
              <a:rPr lang="en-US" b="1" dirty="0" err="1" smtClean="0"/>
              <a:t>JConsole</a:t>
            </a:r>
            <a:r>
              <a:rPr lang="en-US" dirty="0" smtClean="0"/>
              <a:t> – Java Monitoring and Management Console</a:t>
            </a:r>
          </a:p>
          <a:p>
            <a:pPr algn="just">
              <a:buFont typeface="Arial" pitchFamily="34" charset="0"/>
              <a:buChar char="•"/>
            </a:pPr>
            <a:r>
              <a:rPr lang="en-US" b="1" dirty="0" err="1" smtClean="0"/>
              <a:t>jhat</a:t>
            </a:r>
            <a:r>
              <a:rPr lang="en-US" dirty="0" smtClean="0"/>
              <a:t> – Java Heap Analysis Tool</a:t>
            </a:r>
          </a:p>
          <a:p>
            <a:pPr algn="just">
              <a:buFont typeface="Arial" pitchFamily="34" charset="0"/>
              <a:buChar char="•"/>
            </a:pPr>
            <a:r>
              <a:rPr lang="en-US" b="1" dirty="0" err="1" smtClean="0"/>
              <a:t>jrunscript</a:t>
            </a:r>
            <a:r>
              <a:rPr lang="en-US" dirty="0" smtClean="0"/>
              <a:t> – Java command-line script shell</a:t>
            </a:r>
          </a:p>
          <a:p>
            <a:pPr algn="just">
              <a:buFont typeface="Arial" pitchFamily="34" charset="0"/>
              <a:buChar char="•"/>
            </a:pPr>
            <a:r>
              <a:rPr lang="en-US" b="1" dirty="0" err="1" smtClean="0"/>
              <a:t>jstack</a:t>
            </a:r>
            <a:r>
              <a:rPr lang="en-US" dirty="0" smtClean="0"/>
              <a:t> – utility that prints Java stack traces of Java threads</a:t>
            </a:r>
          </a:p>
          <a:p>
            <a:pPr algn="just">
              <a:buFont typeface="Arial" pitchFamily="34" charset="0"/>
              <a:buChar char="•"/>
            </a:pPr>
            <a:r>
              <a:rPr lang="en-US" b="1" dirty="0" err="1" smtClean="0"/>
              <a:t>keytool</a:t>
            </a:r>
            <a:r>
              <a:rPr lang="en-US" dirty="0" smtClean="0"/>
              <a:t> – tool for manipulating the </a:t>
            </a:r>
            <a:r>
              <a:rPr lang="en-US" dirty="0" err="1" smtClean="0"/>
              <a:t>keystore</a:t>
            </a:r>
            <a:endParaRPr lang="en-US" dirty="0" smtClean="0"/>
          </a:p>
          <a:p>
            <a:pPr algn="just">
              <a:buFont typeface="Arial" pitchFamily="34" charset="0"/>
              <a:buChar char="•"/>
            </a:pPr>
            <a:r>
              <a:rPr lang="en-US" b="1" dirty="0" err="1" smtClean="0"/>
              <a:t>policytool</a:t>
            </a:r>
            <a:r>
              <a:rPr lang="en-US" dirty="0" smtClean="0"/>
              <a:t> – the policy creation and management tool</a:t>
            </a:r>
          </a:p>
          <a:p>
            <a:pPr algn="just">
              <a:buFont typeface="Arial" pitchFamily="34" charset="0"/>
              <a:buChar char="•"/>
            </a:pPr>
            <a:r>
              <a:rPr lang="en-US" b="1" dirty="0" err="1" smtClean="0"/>
              <a:t>xjc</a:t>
            </a:r>
            <a:r>
              <a:rPr lang="en-US" dirty="0" smtClean="0"/>
              <a:t> – Part of the Java API for XML Binding (JAXB) API. It accepts an XML schema and </a:t>
            </a:r>
            <a:r>
              <a:rPr lang="en-US" dirty="0" smtClean="0"/>
              <a:t>    generates </a:t>
            </a:r>
            <a:r>
              <a:rPr lang="en-US" dirty="0" smtClean="0"/>
              <a:t>Java classes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146033"/>
            <a:ext cx="6215106" cy="523220"/>
          </a:xfrm>
          <a:prstGeom prst="rect">
            <a:avLst/>
          </a:prstGeom>
        </p:spPr>
        <p:txBody>
          <a:bodyPr wrap="square">
            <a:spAutoFit/>
          </a:bodyPr>
          <a:lstStyle/>
          <a:p>
            <a:r>
              <a:rPr lang="en-US" sz="2800" b="1" dirty="0" smtClean="0"/>
              <a:t>Difference between JDK, JRE and JVM</a:t>
            </a:r>
            <a:endParaRPr lang="en-US" sz="2800" b="1" dirty="0"/>
          </a:p>
        </p:txBody>
      </p:sp>
      <p:sp>
        <p:nvSpPr>
          <p:cNvPr id="5" name="Rectangle 4"/>
          <p:cNvSpPr/>
          <p:nvPr/>
        </p:nvSpPr>
        <p:spPr>
          <a:xfrm>
            <a:off x="214282" y="717537"/>
            <a:ext cx="6286544" cy="646331"/>
          </a:xfrm>
          <a:prstGeom prst="rect">
            <a:avLst/>
          </a:prstGeom>
        </p:spPr>
        <p:txBody>
          <a:bodyPr wrap="square">
            <a:spAutoFit/>
          </a:bodyPr>
          <a:lstStyle/>
          <a:p>
            <a:r>
              <a:rPr lang="en-US" dirty="0" smtClean="0"/>
              <a:t>JRE = JVM + libraries to run Java application.</a:t>
            </a:r>
          </a:p>
          <a:p>
            <a:r>
              <a:rPr lang="en-US" dirty="0" smtClean="0"/>
              <a:t>JDK = JRE + tools to develop Java Application.</a:t>
            </a:r>
            <a:endParaRPr lang="en-US" dirty="0"/>
          </a:p>
        </p:txBody>
      </p:sp>
      <p:pic>
        <p:nvPicPr>
          <p:cNvPr id="54274" name="Picture 2" descr="JDK vs JRE vs JVM"/>
          <p:cNvPicPr>
            <a:picLocks noChangeAspect="1" noChangeArrowheads="1"/>
          </p:cNvPicPr>
          <p:nvPr/>
        </p:nvPicPr>
        <p:blipFill>
          <a:blip r:embed="rId2"/>
          <a:srcRect/>
          <a:stretch>
            <a:fillRect/>
          </a:stretch>
        </p:blipFill>
        <p:spPr bwMode="auto">
          <a:xfrm>
            <a:off x="2714612" y="1360479"/>
            <a:ext cx="4337702" cy="350046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03605"/>
            <a:chOff x="0" y="0"/>
            <a:chExt cx="9144000" cy="903605"/>
          </a:xfrm>
        </p:grpSpPr>
        <p:sp>
          <p:nvSpPr>
            <p:cNvPr id="3" name="object 3"/>
            <p:cNvSpPr/>
            <p:nvPr/>
          </p:nvSpPr>
          <p:spPr>
            <a:xfrm>
              <a:off x="0" y="0"/>
              <a:ext cx="2445893" cy="9034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701040"/>
            </a:xfrm>
            <a:custGeom>
              <a:avLst/>
              <a:gdLst/>
              <a:ahLst/>
              <a:cxnLst/>
              <a:rect l="l" t="t" r="r" b="b"/>
              <a:pathLst>
                <a:path w="9144000" h="701040">
                  <a:moveTo>
                    <a:pt x="9144000" y="0"/>
                  </a:moveTo>
                  <a:lnTo>
                    <a:pt x="0" y="0"/>
                  </a:lnTo>
                  <a:lnTo>
                    <a:pt x="0" y="701039"/>
                  </a:lnTo>
                  <a:lnTo>
                    <a:pt x="9144000" y="701039"/>
                  </a:lnTo>
                  <a:lnTo>
                    <a:pt x="914400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261620" y="68656"/>
            <a:ext cx="1915160" cy="512445"/>
          </a:xfrm>
          <a:prstGeom prst="rect">
            <a:avLst/>
          </a:prstGeom>
        </p:spPr>
        <p:txBody>
          <a:bodyPr vert="horz" wrap="square" lIns="0" tIns="12065" rIns="0" bIns="0" rtlCol="0">
            <a:spAutoFit/>
          </a:bodyPr>
          <a:lstStyle/>
          <a:p>
            <a:pPr marL="12700">
              <a:lnSpc>
                <a:spcPct val="100000"/>
              </a:lnSpc>
              <a:spcBef>
                <a:spcPts val="95"/>
              </a:spcBef>
            </a:pPr>
            <a:r>
              <a:rPr sz="3200" spc="-65" dirty="0">
                <a:latin typeface="Arial Black"/>
                <a:cs typeface="Arial Black"/>
              </a:rPr>
              <a:t>A</a:t>
            </a:r>
            <a:r>
              <a:rPr sz="3200" spc="-5" dirty="0">
                <a:latin typeface="Arial Black"/>
                <a:cs typeface="Arial Black"/>
              </a:rPr>
              <a:t>GE</a:t>
            </a:r>
            <a:r>
              <a:rPr sz="3200" dirty="0">
                <a:latin typeface="Arial Black"/>
                <a:cs typeface="Arial Black"/>
              </a:rPr>
              <a:t>N</a:t>
            </a:r>
            <a:r>
              <a:rPr sz="3200" spc="-160" dirty="0">
                <a:latin typeface="Arial Black"/>
                <a:cs typeface="Arial Black"/>
              </a:rPr>
              <a:t>D</a:t>
            </a:r>
            <a:r>
              <a:rPr sz="3200" spc="-5" dirty="0">
                <a:latin typeface="Arial Black"/>
                <a:cs typeface="Arial Black"/>
              </a:rPr>
              <a:t>A</a:t>
            </a:r>
            <a:endParaRPr sz="3200">
              <a:latin typeface="Arial Black"/>
              <a:cs typeface="Arial Black"/>
            </a:endParaRPr>
          </a:p>
        </p:txBody>
      </p:sp>
      <p:sp>
        <p:nvSpPr>
          <p:cNvPr id="6" name="object 6"/>
          <p:cNvSpPr txBox="1"/>
          <p:nvPr/>
        </p:nvSpPr>
        <p:spPr>
          <a:xfrm>
            <a:off x="838910" y="1045591"/>
            <a:ext cx="4733221" cy="685444"/>
          </a:xfrm>
          <a:prstGeom prst="rect">
            <a:avLst/>
          </a:prstGeom>
        </p:spPr>
        <p:txBody>
          <a:bodyPr vert="horz" wrap="square" lIns="0" tIns="13335" rIns="0" bIns="0" rtlCol="0">
            <a:spAutoFit/>
          </a:bodyPr>
          <a:lstStyle/>
          <a:p>
            <a:pPr marL="12700">
              <a:lnSpc>
                <a:spcPct val="100000"/>
              </a:lnSpc>
              <a:spcBef>
                <a:spcPts val="105"/>
              </a:spcBef>
            </a:pPr>
            <a:r>
              <a:rPr sz="1600" b="1">
                <a:latin typeface="Trebuchet MS"/>
                <a:cs typeface="Trebuchet MS"/>
              </a:rPr>
              <a:t>Understanding </a:t>
            </a:r>
            <a:r>
              <a:rPr lang="en-US" sz="1600" b="1" dirty="0" smtClean="0">
                <a:latin typeface="Trebuchet MS"/>
                <a:cs typeface="Trebuchet MS"/>
              </a:rPr>
              <a:t>the execution of java program</a:t>
            </a:r>
            <a:endParaRPr sz="1600" b="1">
              <a:latin typeface="Trebuchet MS"/>
              <a:cs typeface="Trebuchet MS"/>
            </a:endParaRPr>
          </a:p>
          <a:p>
            <a:pPr marL="34290">
              <a:lnSpc>
                <a:spcPct val="100000"/>
              </a:lnSpc>
              <a:spcBef>
                <a:spcPts val="1410"/>
              </a:spcBef>
            </a:pPr>
            <a:r>
              <a:rPr lang="en-US" sz="1600" b="1" dirty="0" smtClean="0">
                <a:latin typeface="Trebuchet MS"/>
                <a:cs typeface="Trebuchet MS"/>
              </a:rPr>
              <a:t>What is JVM?</a:t>
            </a:r>
            <a:endParaRPr sz="1600" b="1">
              <a:latin typeface="Trebuchet MS"/>
              <a:cs typeface="Trebuchet MS"/>
            </a:endParaRPr>
          </a:p>
        </p:txBody>
      </p:sp>
      <p:sp>
        <p:nvSpPr>
          <p:cNvPr id="7" name="object 7"/>
          <p:cNvSpPr/>
          <p:nvPr/>
        </p:nvSpPr>
        <p:spPr>
          <a:xfrm>
            <a:off x="356615" y="996695"/>
            <a:ext cx="356870" cy="304800"/>
          </a:xfrm>
          <a:custGeom>
            <a:avLst/>
            <a:gdLst/>
            <a:ahLst/>
            <a:cxnLst/>
            <a:rect l="l" t="t" r="r" b="b"/>
            <a:pathLst>
              <a:path w="356870" h="304800">
                <a:moveTo>
                  <a:pt x="178308" y="0"/>
                </a:moveTo>
                <a:lnTo>
                  <a:pt x="130907" y="5441"/>
                </a:lnTo>
                <a:lnTo>
                  <a:pt x="88312" y="20799"/>
                </a:lnTo>
                <a:lnTo>
                  <a:pt x="52225" y="44624"/>
                </a:lnTo>
                <a:lnTo>
                  <a:pt x="24344" y="75466"/>
                </a:lnTo>
                <a:lnTo>
                  <a:pt x="6369" y="111874"/>
                </a:lnTo>
                <a:lnTo>
                  <a:pt x="0" y="152400"/>
                </a:lnTo>
                <a:lnTo>
                  <a:pt x="6369" y="192925"/>
                </a:lnTo>
                <a:lnTo>
                  <a:pt x="24344" y="229333"/>
                </a:lnTo>
                <a:lnTo>
                  <a:pt x="52225" y="260175"/>
                </a:lnTo>
                <a:lnTo>
                  <a:pt x="88312" y="284000"/>
                </a:lnTo>
                <a:lnTo>
                  <a:pt x="130907" y="299358"/>
                </a:lnTo>
                <a:lnTo>
                  <a:pt x="178308" y="304800"/>
                </a:lnTo>
                <a:lnTo>
                  <a:pt x="225708" y="299358"/>
                </a:lnTo>
                <a:lnTo>
                  <a:pt x="268303" y="284000"/>
                </a:lnTo>
                <a:lnTo>
                  <a:pt x="304390" y="260175"/>
                </a:lnTo>
                <a:lnTo>
                  <a:pt x="332271" y="229333"/>
                </a:lnTo>
                <a:lnTo>
                  <a:pt x="350246" y="192925"/>
                </a:lnTo>
                <a:lnTo>
                  <a:pt x="356616" y="152400"/>
                </a:lnTo>
                <a:lnTo>
                  <a:pt x="350246" y="111874"/>
                </a:lnTo>
                <a:lnTo>
                  <a:pt x="332271" y="75466"/>
                </a:lnTo>
                <a:lnTo>
                  <a:pt x="304390" y="44624"/>
                </a:lnTo>
                <a:lnTo>
                  <a:pt x="268303" y="20799"/>
                </a:lnTo>
                <a:lnTo>
                  <a:pt x="225708" y="5441"/>
                </a:lnTo>
                <a:lnTo>
                  <a:pt x="178308" y="0"/>
                </a:lnTo>
                <a:close/>
              </a:path>
            </a:pathLst>
          </a:custGeom>
          <a:solidFill>
            <a:srgbClr val="2EC2D9"/>
          </a:solidFill>
        </p:spPr>
        <p:txBody>
          <a:bodyPr wrap="square" lIns="0" tIns="0" rIns="0" bIns="0" rtlCol="0"/>
          <a:lstStyle/>
          <a:p>
            <a:endParaRPr/>
          </a:p>
        </p:txBody>
      </p:sp>
      <p:sp>
        <p:nvSpPr>
          <p:cNvPr id="8" name="object 8"/>
          <p:cNvSpPr/>
          <p:nvPr/>
        </p:nvSpPr>
        <p:spPr>
          <a:xfrm>
            <a:off x="374904" y="1417319"/>
            <a:ext cx="347980" cy="317500"/>
          </a:xfrm>
          <a:custGeom>
            <a:avLst/>
            <a:gdLst/>
            <a:ahLst/>
            <a:cxnLst/>
            <a:rect l="l" t="t" r="r" b="b"/>
            <a:pathLst>
              <a:path w="347980" h="317500">
                <a:moveTo>
                  <a:pt x="173736" y="0"/>
                </a:moveTo>
                <a:lnTo>
                  <a:pt x="127551" y="5663"/>
                </a:lnTo>
                <a:lnTo>
                  <a:pt x="86049" y="21646"/>
                </a:lnTo>
                <a:lnTo>
                  <a:pt x="50887" y="46434"/>
                </a:lnTo>
                <a:lnTo>
                  <a:pt x="23720" y="78514"/>
                </a:lnTo>
                <a:lnTo>
                  <a:pt x="6206" y="116372"/>
                </a:lnTo>
                <a:lnTo>
                  <a:pt x="0" y="158495"/>
                </a:lnTo>
                <a:lnTo>
                  <a:pt x="6206" y="200619"/>
                </a:lnTo>
                <a:lnTo>
                  <a:pt x="23720" y="238477"/>
                </a:lnTo>
                <a:lnTo>
                  <a:pt x="50887" y="270557"/>
                </a:lnTo>
                <a:lnTo>
                  <a:pt x="86049" y="295345"/>
                </a:lnTo>
                <a:lnTo>
                  <a:pt x="127551" y="311328"/>
                </a:lnTo>
                <a:lnTo>
                  <a:pt x="173736" y="316991"/>
                </a:lnTo>
                <a:lnTo>
                  <a:pt x="219920" y="311328"/>
                </a:lnTo>
                <a:lnTo>
                  <a:pt x="261422" y="295345"/>
                </a:lnTo>
                <a:lnTo>
                  <a:pt x="296584" y="270557"/>
                </a:lnTo>
                <a:lnTo>
                  <a:pt x="323751" y="238477"/>
                </a:lnTo>
                <a:lnTo>
                  <a:pt x="341265" y="200619"/>
                </a:lnTo>
                <a:lnTo>
                  <a:pt x="347472" y="158495"/>
                </a:lnTo>
                <a:lnTo>
                  <a:pt x="341265" y="116372"/>
                </a:lnTo>
                <a:lnTo>
                  <a:pt x="323751" y="78514"/>
                </a:lnTo>
                <a:lnTo>
                  <a:pt x="296584" y="46434"/>
                </a:lnTo>
                <a:lnTo>
                  <a:pt x="261422" y="21646"/>
                </a:lnTo>
                <a:lnTo>
                  <a:pt x="219920" y="5663"/>
                </a:lnTo>
                <a:lnTo>
                  <a:pt x="173736" y="0"/>
                </a:lnTo>
                <a:close/>
              </a:path>
            </a:pathLst>
          </a:custGeom>
          <a:solidFill>
            <a:srgbClr val="2EC2D9"/>
          </a:solidFill>
        </p:spPr>
        <p:txBody>
          <a:bodyPr wrap="square" lIns="0" tIns="0" rIns="0" bIns="0" rtlCol="0"/>
          <a:lstStyle/>
          <a:p>
            <a:endParaRPr/>
          </a:p>
        </p:txBody>
      </p:sp>
      <p:sp>
        <p:nvSpPr>
          <p:cNvPr id="9" name="object 9"/>
          <p:cNvSpPr txBox="1"/>
          <p:nvPr/>
        </p:nvSpPr>
        <p:spPr>
          <a:xfrm>
            <a:off x="878839" y="2346782"/>
            <a:ext cx="1690370" cy="260328"/>
          </a:xfrm>
          <a:prstGeom prst="rect">
            <a:avLst/>
          </a:prstGeom>
        </p:spPr>
        <p:txBody>
          <a:bodyPr vert="horz" wrap="square" lIns="0" tIns="13970" rIns="0" bIns="0" rtlCol="0">
            <a:spAutoFit/>
          </a:bodyPr>
          <a:lstStyle/>
          <a:p>
            <a:pPr marL="12700">
              <a:lnSpc>
                <a:spcPct val="100000"/>
              </a:lnSpc>
              <a:spcBef>
                <a:spcPts val="110"/>
              </a:spcBef>
            </a:pPr>
            <a:r>
              <a:rPr lang="en-US" sz="1600" b="1" spc="5" dirty="0" smtClean="0">
                <a:latin typeface="Trebuchet MS"/>
                <a:cs typeface="Trebuchet MS"/>
              </a:rPr>
              <a:t>What is JDK?</a:t>
            </a:r>
            <a:endParaRPr sz="1600" b="1">
              <a:latin typeface="Trebuchet MS"/>
              <a:cs typeface="Trebuchet MS"/>
            </a:endParaRPr>
          </a:p>
        </p:txBody>
      </p:sp>
      <p:sp>
        <p:nvSpPr>
          <p:cNvPr id="10" name="object 10"/>
          <p:cNvSpPr/>
          <p:nvPr/>
        </p:nvSpPr>
        <p:spPr>
          <a:xfrm>
            <a:off x="393191" y="2295144"/>
            <a:ext cx="347980" cy="344805"/>
          </a:xfrm>
          <a:custGeom>
            <a:avLst/>
            <a:gdLst/>
            <a:ahLst/>
            <a:cxnLst/>
            <a:rect l="l" t="t" r="r" b="b"/>
            <a:pathLst>
              <a:path w="347980" h="344805">
                <a:moveTo>
                  <a:pt x="173736" y="0"/>
                </a:moveTo>
                <a:lnTo>
                  <a:pt x="127551" y="6150"/>
                </a:lnTo>
                <a:lnTo>
                  <a:pt x="86049" y="23509"/>
                </a:lnTo>
                <a:lnTo>
                  <a:pt x="50887" y="50434"/>
                </a:lnTo>
                <a:lnTo>
                  <a:pt x="23720" y="85287"/>
                </a:lnTo>
                <a:lnTo>
                  <a:pt x="6206" y="126426"/>
                </a:lnTo>
                <a:lnTo>
                  <a:pt x="0" y="172212"/>
                </a:lnTo>
                <a:lnTo>
                  <a:pt x="6206" y="217997"/>
                </a:lnTo>
                <a:lnTo>
                  <a:pt x="23720" y="259136"/>
                </a:lnTo>
                <a:lnTo>
                  <a:pt x="50887" y="293989"/>
                </a:lnTo>
                <a:lnTo>
                  <a:pt x="86049" y="320914"/>
                </a:lnTo>
                <a:lnTo>
                  <a:pt x="127551" y="338273"/>
                </a:lnTo>
                <a:lnTo>
                  <a:pt x="173736" y="344424"/>
                </a:lnTo>
                <a:lnTo>
                  <a:pt x="219920" y="338273"/>
                </a:lnTo>
                <a:lnTo>
                  <a:pt x="261422" y="320914"/>
                </a:lnTo>
                <a:lnTo>
                  <a:pt x="296584" y="293989"/>
                </a:lnTo>
                <a:lnTo>
                  <a:pt x="323751" y="259136"/>
                </a:lnTo>
                <a:lnTo>
                  <a:pt x="341265" y="217997"/>
                </a:lnTo>
                <a:lnTo>
                  <a:pt x="347472" y="172212"/>
                </a:lnTo>
                <a:lnTo>
                  <a:pt x="341265" y="126426"/>
                </a:lnTo>
                <a:lnTo>
                  <a:pt x="323751" y="85287"/>
                </a:lnTo>
                <a:lnTo>
                  <a:pt x="296584" y="50434"/>
                </a:lnTo>
                <a:lnTo>
                  <a:pt x="261422" y="23509"/>
                </a:lnTo>
                <a:lnTo>
                  <a:pt x="219920" y="6150"/>
                </a:lnTo>
                <a:lnTo>
                  <a:pt x="173736" y="0"/>
                </a:lnTo>
                <a:close/>
              </a:path>
            </a:pathLst>
          </a:custGeom>
          <a:solidFill>
            <a:srgbClr val="2EC2D9"/>
          </a:solidFill>
        </p:spPr>
        <p:txBody>
          <a:bodyPr wrap="square" lIns="0" tIns="0" rIns="0" bIns="0" rtlCol="0"/>
          <a:lstStyle/>
          <a:p>
            <a:endParaRPr/>
          </a:p>
        </p:txBody>
      </p:sp>
      <p:sp>
        <p:nvSpPr>
          <p:cNvPr id="11" name="object 11"/>
          <p:cNvSpPr txBox="1"/>
          <p:nvPr/>
        </p:nvSpPr>
        <p:spPr>
          <a:xfrm>
            <a:off x="860856" y="2808477"/>
            <a:ext cx="3211078" cy="259686"/>
          </a:xfrm>
          <a:prstGeom prst="rect">
            <a:avLst/>
          </a:prstGeom>
        </p:spPr>
        <p:txBody>
          <a:bodyPr vert="horz" wrap="square" lIns="0" tIns="13335" rIns="0" bIns="0" rtlCol="0">
            <a:spAutoFit/>
          </a:bodyPr>
          <a:lstStyle/>
          <a:p>
            <a:r>
              <a:rPr lang="en-US" sz="1600" b="1" dirty="0" smtClean="0"/>
              <a:t>Difference between JDK, JRE and JVM</a:t>
            </a:r>
            <a:endParaRPr lang="en-US" sz="1600" b="1" dirty="0"/>
          </a:p>
        </p:txBody>
      </p:sp>
      <p:sp>
        <p:nvSpPr>
          <p:cNvPr id="12" name="object 12"/>
          <p:cNvSpPr/>
          <p:nvPr/>
        </p:nvSpPr>
        <p:spPr>
          <a:xfrm>
            <a:off x="374904" y="2755391"/>
            <a:ext cx="347980" cy="335280"/>
          </a:xfrm>
          <a:custGeom>
            <a:avLst/>
            <a:gdLst/>
            <a:ahLst/>
            <a:cxnLst/>
            <a:rect l="l" t="t" r="r" b="b"/>
            <a:pathLst>
              <a:path w="347980" h="335280">
                <a:moveTo>
                  <a:pt x="173736" y="0"/>
                </a:moveTo>
                <a:lnTo>
                  <a:pt x="127551" y="5988"/>
                </a:lnTo>
                <a:lnTo>
                  <a:pt x="86049" y="22888"/>
                </a:lnTo>
                <a:lnTo>
                  <a:pt x="50887" y="49101"/>
                </a:lnTo>
                <a:lnTo>
                  <a:pt x="23720" y="83029"/>
                </a:lnTo>
                <a:lnTo>
                  <a:pt x="6206" y="123075"/>
                </a:lnTo>
                <a:lnTo>
                  <a:pt x="0" y="167639"/>
                </a:lnTo>
                <a:lnTo>
                  <a:pt x="6206" y="212204"/>
                </a:lnTo>
                <a:lnTo>
                  <a:pt x="23720" y="252250"/>
                </a:lnTo>
                <a:lnTo>
                  <a:pt x="50887" y="286178"/>
                </a:lnTo>
                <a:lnTo>
                  <a:pt x="86049" y="312391"/>
                </a:lnTo>
                <a:lnTo>
                  <a:pt x="127551" y="329291"/>
                </a:lnTo>
                <a:lnTo>
                  <a:pt x="173736" y="335280"/>
                </a:lnTo>
                <a:lnTo>
                  <a:pt x="219920" y="329291"/>
                </a:lnTo>
                <a:lnTo>
                  <a:pt x="261422" y="312391"/>
                </a:lnTo>
                <a:lnTo>
                  <a:pt x="296584" y="286178"/>
                </a:lnTo>
                <a:lnTo>
                  <a:pt x="323751" y="252250"/>
                </a:lnTo>
                <a:lnTo>
                  <a:pt x="341265" y="212204"/>
                </a:lnTo>
                <a:lnTo>
                  <a:pt x="347472" y="167639"/>
                </a:lnTo>
                <a:lnTo>
                  <a:pt x="341265" y="123075"/>
                </a:lnTo>
                <a:lnTo>
                  <a:pt x="323751" y="83029"/>
                </a:lnTo>
                <a:lnTo>
                  <a:pt x="296584" y="49101"/>
                </a:lnTo>
                <a:lnTo>
                  <a:pt x="261422" y="22888"/>
                </a:lnTo>
                <a:lnTo>
                  <a:pt x="219920" y="5988"/>
                </a:lnTo>
                <a:lnTo>
                  <a:pt x="173736" y="0"/>
                </a:lnTo>
                <a:close/>
              </a:path>
            </a:pathLst>
          </a:custGeom>
          <a:solidFill>
            <a:srgbClr val="2EC2D9"/>
          </a:solidFill>
        </p:spPr>
        <p:txBody>
          <a:bodyPr wrap="square" lIns="0" tIns="0" rIns="0" bIns="0" rtlCol="0"/>
          <a:lstStyle/>
          <a:p>
            <a:endParaRPr/>
          </a:p>
        </p:txBody>
      </p:sp>
      <p:sp>
        <p:nvSpPr>
          <p:cNvPr id="13" name="object 13"/>
          <p:cNvSpPr txBox="1"/>
          <p:nvPr/>
        </p:nvSpPr>
        <p:spPr>
          <a:xfrm>
            <a:off x="878839" y="1903602"/>
            <a:ext cx="1529715" cy="259686"/>
          </a:xfrm>
          <a:prstGeom prst="rect">
            <a:avLst/>
          </a:prstGeom>
        </p:spPr>
        <p:txBody>
          <a:bodyPr vert="horz" wrap="square" lIns="0" tIns="13335" rIns="0" bIns="0" rtlCol="0">
            <a:spAutoFit/>
          </a:bodyPr>
          <a:lstStyle/>
          <a:p>
            <a:pPr marL="12700">
              <a:lnSpc>
                <a:spcPct val="100000"/>
              </a:lnSpc>
              <a:spcBef>
                <a:spcPts val="105"/>
              </a:spcBef>
            </a:pPr>
            <a:r>
              <a:rPr lang="en-US" sz="1600" b="1" dirty="0" smtClean="0">
                <a:latin typeface="Trebuchet MS"/>
                <a:cs typeface="Trebuchet MS"/>
              </a:rPr>
              <a:t>What is JRE?</a:t>
            </a:r>
            <a:endParaRPr sz="1600" b="1">
              <a:latin typeface="Trebuchet MS"/>
              <a:cs typeface="Trebuchet MS"/>
            </a:endParaRPr>
          </a:p>
        </p:txBody>
      </p:sp>
      <p:sp>
        <p:nvSpPr>
          <p:cNvPr id="14" name="object 14"/>
          <p:cNvSpPr/>
          <p:nvPr/>
        </p:nvSpPr>
        <p:spPr>
          <a:xfrm>
            <a:off x="393191" y="1853183"/>
            <a:ext cx="347980" cy="314325"/>
          </a:xfrm>
          <a:custGeom>
            <a:avLst/>
            <a:gdLst/>
            <a:ahLst/>
            <a:cxnLst/>
            <a:rect l="l" t="t" r="r" b="b"/>
            <a:pathLst>
              <a:path w="347980" h="314325">
                <a:moveTo>
                  <a:pt x="173736" y="0"/>
                </a:moveTo>
                <a:lnTo>
                  <a:pt x="127551" y="5603"/>
                </a:lnTo>
                <a:lnTo>
                  <a:pt x="86049" y="21420"/>
                </a:lnTo>
                <a:lnTo>
                  <a:pt x="50887" y="45958"/>
                </a:lnTo>
                <a:lnTo>
                  <a:pt x="23720" y="77724"/>
                </a:lnTo>
                <a:lnTo>
                  <a:pt x="6206" y="115226"/>
                </a:lnTo>
                <a:lnTo>
                  <a:pt x="0" y="156971"/>
                </a:lnTo>
                <a:lnTo>
                  <a:pt x="6206" y="198717"/>
                </a:lnTo>
                <a:lnTo>
                  <a:pt x="23720" y="236219"/>
                </a:lnTo>
                <a:lnTo>
                  <a:pt x="50887" y="267985"/>
                </a:lnTo>
                <a:lnTo>
                  <a:pt x="86049" y="292523"/>
                </a:lnTo>
                <a:lnTo>
                  <a:pt x="127551" y="308340"/>
                </a:lnTo>
                <a:lnTo>
                  <a:pt x="173736" y="313944"/>
                </a:lnTo>
                <a:lnTo>
                  <a:pt x="219920" y="308340"/>
                </a:lnTo>
                <a:lnTo>
                  <a:pt x="261422" y="292523"/>
                </a:lnTo>
                <a:lnTo>
                  <a:pt x="296584" y="267985"/>
                </a:lnTo>
                <a:lnTo>
                  <a:pt x="323751" y="236219"/>
                </a:lnTo>
                <a:lnTo>
                  <a:pt x="341265" y="198717"/>
                </a:lnTo>
                <a:lnTo>
                  <a:pt x="347472" y="156971"/>
                </a:lnTo>
                <a:lnTo>
                  <a:pt x="341265" y="115226"/>
                </a:lnTo>
                <a:lnTo>
                  <a:pt x="323751" y="77724"/>
                </a:lnTo>
                <a:lnTo>
                  <a:pt x="296584" y="45958"/>
                </a:lnTo>
                <a:lnTo>
                  <a:pt x="261422" y="21420"/>
                </a:lnTo>
                <a:lnTo>
                  <a:pt x="219920" y="5603"/>
                </a:lnTo>
                <a:lnTo>
                  <a:pt x="173736" y="0"/>
                </a:lnTo>
                <a:close/>
              </a:path>
            </a:pathLst>
          </a:custGeom>
          <a:solidFill>
            <a:srgbClr val="2EC2D9"/>
          </a:solidFill>
        </p:spPr>
        <p:txBody>
          <a:bodyPr wrap="square" lIns="0" tIns="0" rIns="0" bIns="0" rtlCol="0"/>
          <a:lstStyle/>
          <a:p>
            <a:endParaRPr/>
          </a:p>
        </p:txBody>
      </p:sp>
      <p:sp>
        <p:nvSpPr>
          <p:cNvPr id="17" name="object 17"/>
          <p:cNvSpPr txBox="1"/>
          <p:nvPr/>
        </p:nvSpPr>
        <p:spPr>
          <a:xfrm>
            <a:off x="449376" y="1026616"/>
            <a:ext cx="194310" cy="2015295"/>
          </a:xfrm>
          <a:prstGeom prst="rect">
            <a:avLst/>
          </a:prstGeom>
        </p:spPr>
        <p:txBody>
          <a:bodyPr vert="horz" wrap="square" lIns="0" tIns="14605" rIns="0" bIns="0" rtlCol="0">
            <a:spAutoFit/>
          </a:bodyPr>
          <a:lstStyle/>
          <a:p>
            <a:pPr marL="12700">
              <a:lnSpc>
                <a:spcPct val="100000"/>
              </a:lnSpc>
              <a:spcBef>
                <a:spcPts val="115"/>
              </a:spcBef>
            </a:pPr>
            <a:r>
              <a:rPr sz="1500" spc="5" dirty="0">
                <a:solidFill>
                  <a:srgbClr val="FFFFFF"/>
                </a:solidFill>
                <a:latin typeface="Arial Black"/>
                <a:cs typeface="Arial Black"/>
              </a:rPr>
              <a:t>1</a:t>
            </a:r>
            <a:endParaRPr sz="1500">
              <a:latin typeface="Arial Black"/>
              <a:cs typeface="Arial Black"/>
            </a:endParaRPr>
          </a:p>
          <a:p>
            <a:pPr marL="34925">
              <a:lnSpc>
                <a:spcPct val="100000"/>
              </a:lnSpc>
              <a:spcBef>
                <a:spcPts val="1530"/>
              </a:spcBef>
            </a:pPr>
            <a:r>
              <a:rPr sz="1500" spc="5" dirty="0">
                <a:solidFill>
                  <a:srgbClr val="FFFFFF"/>
                </a:solidFill>
                <a:latin typeface="Arial Black"/>
                <a:cs typeface="Arial Black"/>
              </a:rPr>
              <a:t>2</a:t>
            </a:r>
            <a:endParaRPr sz="1500">
              <a:latin typeface="Arial Black"/>
              <a:cs typeface="Arial Black"/>
            </a:endParaRPr>
          </a:p>
          <a:p>
            <a:pPr marL="52705">
              <a:lnSpc>
                <a:spcPct val="100000"/>
              </a:lnSpc>
              <a:spcBef>
                <a:spcPts val="1625"/>
              </a:spcBef>
            </a:pPr>
            <a:r>
              <a:rPr sz="1500" spc="5" dirty="0">
                <a:solidFill>
                  <a:srgbClr val="FFFFFF"/>
                </a:solidFill>
                <a:latin typeface="Arial Black"/>
                <a:cs typeface="Arial Black"/>
              </a:rPr>
              <a:t>3</a:t>
            </a:r>
            <a:endParaRPr sz="1500">
              <a:latin typeface="Arial Black"/>
              <a:cs typeface="Arial Black"/>
            </a:endParaRPr>
          </a:p>
          <a:p>
            <a:pPr marL="52705">
              <a:lnSpc>
                <a:spcPct val="100000"/>
              </a:lnSpc>
              <a:spcBef>
                <a:spcPts val="1700"/>
              </a:spcBef>
            </a:pPr>
            <a:r>
              <a:rPr sz="1500" spc="5" dirty="0">
                <a:solidFill>
                  <a:srgbClr val="FFFFFF"/>
                </a:solidFill>
                <a:latin typeface="Arial Black"/>
                <a:cs typeface="Arial Black"/>
              </a:rPr>
              <a:t>4</a:t>
            </a:r>
            <a:endParaRPr sz="1500">
              <a:latin typeface="Arial Black"/>
              <a:cs typeface="Arial Black"/>
            </a:endParaRPr>
          </a:p>
          <a:p>
            <a:pPr marL="34925">
              <a:lnSpc>
                <a:spcPct val="100000"/>
              </a:lnSpc>
              <a:spcBef>
                <a:spcPts val="1830"/>
              </a:spcBef>
            </a:pPr>
            <a:r>
              <a:rPr sz="1500" spc="5" smtClean="0">
                <a:solidFill>
                  <a:srgbClr val="FFFFFF"/>
                </a:solidFill>
                <a:latin typeface="Arial Black"/>
                <a:cs typeface="Arial Black"/>
              </a:rPr>
              <a:t>5</a:t>
            </a:r>
            <a:endParaRPr sz="1500">
              <a:latin typeface="Arial Black"/>
              <a:cs typeface="Arial Black"/>
            </a:endParaRPr>
          </a:p>
        </p:txBody>
      </p:sp>
      <p:sp>
        <p:nvSpPr>
          <p:cNvPr id="18" name="object 18"/>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pc="-5" dirty="0"/>
              <a:pPr marL="38100">
                <a:lnSpc>
                  <a:spcPct val="100000"/>
                </a:lnSpc>
                <a:spcBef>
                  <a:spcPts val="45"/>
                </a:spcBef>
              </a:pPr>
              <a:t>2</a:t>
            </a:fld>
            <a:endParaRPr spc="-5" dirty="0"/>
          </a:p>
        </p:txBody>
      </p:sp>
      <p:sp>
        <p:nvSpPr>
          <p:cNvPr id="19" name="object 19"/>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809625"/>
            <a:chOff x="0" y="0"/>
            <a:chExt cx="9144000" cy="809625"/>
          </a:xfrm>
        </p:grpSpPr>
        <p:sp>
          <p:nvSpPr>
            <p:cNvPr id="3" name="object 3"/>
            <p:cNvSpPr/>
            <p:nvPr/>
          </p:nvSpPr>
          <p:spPr>
            <a:xfrm>
              <a:off x="21335" y="0"/>
              <a:ext cx="8694166" cy="8091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701040"/>
            </a:xfrm>
            <a:custGeom>
              <a:avLst/>
              <a:gdLst/>
              <a:ahLst/>
              <a:cxnLst/>
              <a:rect l="l" t="t" r="r" b="b"/>
              <a:pathLst>
                <a:path w="9144000" h="701040">
                  <a:moveTo>
                    <a:pt x="9144000" y="0"/>
                  </a:moveTo>
                  <a:lnTo>
                    <a:pt x="0" y="0"/>
                  </a:lnTo>
                  <a:lnTo>
                    <a:pt x="0" y="701039"/>
                  </a:lnTo>
                  <a:lnTo>
                    <a:pt x="9144000" y="701039"/>
                  </a:lnTo>
                  <a:lnTo>
                    <a:pt x="914400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261620" y="87833"/>
            <a:ext cx="8229600" cy="384080"/>
          </a:xfrm>
          <a:prstGeom prst="rect">
            <a:avLst/>
          </a:prstGeom>
        </p:spPr>
        <p:txBody>
          <a:bodyPr vert="horz" wrap="square" lIns="0" tIns="14605" rIns="0" bIns="0" rtlCol="0">
            <a:spAutoFit/>
          </a:bodyPr>
          <a:lstStyle/>
          <a:p>
            <a:pPr marL="12700">
              <a:lnSpc>
                <a:spcPct val="100000"/>
              </a:lnSpc>
              <a:spcBef>
                <a:spcPts val="105"/>
              </a:spcBef>
            </a:pPr>
            <a:r>
              <a:rPr lang="en-US" sz="2400" b="1" dirty="0" smtClean="0">
                <a:latin typeface="Trebuchet MS"/>
                <a:cs typeface="Trebuchet MS"/>
              </a:rPr>
              <a:t>Understanding the execution of java program</a:t>
            </a:r>
            <a:endParaRPr lang="en-US" sz="2400" b="1" dirty="0">
              <a:latin typeface="Trebuchet MS"/>
              <a:cs typeface="Trebuchet MS"/>
            </a:endParaRP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pc="-5" dirty="0"/>
              <a:pPr marL="38100">
                <a:lnSpc>
                  <a:spcPct val="100000"/>
                </a:lnSpc>
                <a:spcBef>
                  <a:spcPts val="45"/>
                </a:spcBef>
              </a:pPr>
              <a:t>3</a:t>
            </a:fld>
            <a:endParaRPr spc="-5" dirty="0"/>
          </a:p>
        </p:txBody>
      </p:sp>
      <p:sp>
        <p:nvSpPr>
          <p:cNvPr id="8" name="object 8"/>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20" dirty="0"/>
              <a:t>C</a:t>
            </a:r>
            <a:r>
              <a:rPr spc="25" dirty="0"/>
              <a:t>O</a:t>
            </a:r>
            <a:r>
              <a:rPr spc="20" dirty="0"/>
              <a:t>NFI</a:t>
            </a:r>
            <a:r>
              <a:rPr spc="15" dirty="0"/>
              <a:t>D</a:t>
            </a:r>
            <a:r>
              <a:rPr spc="10" dirty="0"/>
              <a:t>E</a:t>
            </a:r>
            <a:r>
              <a:rPr spc="20" dirty="0"/>
              <a:t>N</a:t>
            </a:r>
            <a:r>
              <a:rPr spc="35" dirty="0"/>
              <a:t>T</a:t>
            </a:r>
            <a:r>
              <a:rPr spc="-5" dirty="0"/>
              <a:t>I</a:t>
            </a:r>
            <a:r>
              <a:rPr spc="5" dirty="0"/>
              <a:t>A</a:t>
            </a:r>
            <a:r>
              <a:rPr dirty="0"/>
              <a:t>L</a:t>
            </a:r>
          </a:p>
        </p:txBody>
      </p:sp>
      <p:sp>
        <p:nvSpPr>
          <p:cNvPr id="10" name="TextBox 9"/>
          <p:cNvSpPr txBox="1"/>
          <p:nvPr/>
        </p:nvSpPr>
        <p:spPr>
          <a:xfrm>
            <a:off x="214282" y="1003289"/>
            <a:ext cx="8715436" cy="3693319"/>
          </a:xfrm>
          <a:prstGeom prst="rect">
            <a:avLst/>
          </a:prstGeom>
          <a:noFill/>
        </p:spPr>
        <p:txBody>
          <a:bodyPr wrap="square" rtlCol="0">
            <a:spAutoFit/>
          </a:bodyPr>
          <a:lstStyle/>
          <a:p>
            <a:pPr marL="342900" indent="-342900" algn="just">
              <a:buFont typeface="+mj-lt"/>
              <a:buAutoNum type="arabicPeriod"/>
            </a:pPr>
            <a:r>
              <a:rPr lang="en-US" sz="2400" dirty="0" smtClean="0"/>
              <a:t>We write the Java source code in </a:t>
            </a:r>
            <a:r>
              <a:rPr lang="en-US" sz="2400" dirty="0" err="1" smtClean="0"/>
              <a:t>Simple.Java</a:t>
            </a:r>
            <a:r>
              <a:rPr lang="en-US" sz="2400" dirty="0" smtClean="0"/>
              <a:t> file using an editor or IDE (</a:t>
            </a:r>
            <a:r>
              <a:rPr lang="en-US" sz="2400" b="1" dirty="0" smtClean="0"/>
              <a:t>integrated development environment</a:t>
            </a:r>
            <a:r>
              <a:rPr lang="en-US" sz="2400" dirty="0" smtClean="0"/>
              <a:t>) e.g. </a:t>
            </a:r>
            <a:r>
              <a:rPr lang="en-US" sz="2400" i="1" dirty="0" smtClean="0"/>
              <a:t>Eclipse</a:t>
            </a:r>
            <a:r>
              <a:rPr lang="en-US" sz="2400" dirty="0" smtClean="0"/>
              <a:t> or </a:t>
            </a:r>
            <a:r>
              <a:rPr lang="en-US" sz="2400" i="1" dirty="0" err="1" smtClean="0"/>
              <a:t>IntelliJ</a:t>
            </a:r>
            <a:r>
              <a:rPr lang="en-US" sz="2400" i="1" dirty="0" smtClean="0"/>
              <a:t> Idea</a:t>
            </a:r>
            <a:r>
              <a:rPr lang="en-US" sz="2400" dirty="0" smtClean="0"/>
              <a:t>.</a:t>
            </a:r>
          </a:p>
          <a:p>
            <a:pPr marL="342900" indent="-342900" algn="just">
              <a:buFont typeface="+mj-lt"/>
              <a:buAutoNum type="arabicPeriod"/>
            </a:pPr>
            <a:r>
              <a:rPr lang="en-US" sz="2400" dirty="0" smtClean="0"/>
              <a:t>Program has to be compiled into </a:t>
            </a:r>
            <a:r>
              <a:rPr lang="en-US" sz="2400" dirty="0" smtClean="0"/>
              <a:t>byte code</a:t>
            </a:r>
            <a:r>
              <a:rPr lang="en-US" sz="2400" dirty="0" smtClean="0"/>
              <a:t>. Java compiler (</a:t>
            </a:r>
            <a:r>
              <a:rPr lang="en-US" sz="2400" dirty="0" err="1" smtClean="0"/>
              <a:t>javac</a:t>
            </a:r>
            <a:r>
              <a:rPr lang="en-US" sz="2400" dirty="0" smtClean="0"/>
              <a:t>) compiles the </a:t>
            </a:r>
            <a:r>
              <a:rPr lang="en-US" sz="2400" dirty="0" smtClean="0"/>
              <a:t>source code </a:t>
            </a:r>
            <a:r>
              <a:rPr lang="en-US" sz="2400" dirty="0" smtClean="0"/>
              <a:t>to </a:t>
            </a:r>
            <a:r>
              <a:rPr lang="en-US" sz="2400" dirty="0" err="1" smtClean="0"/>
              <a:t>Simple.class</a:t>
            </a:r>
            <a:r>
              <a:rPr lang="en-US" sz="2400" dirty="0" smtClean="0"/>
              <a:t> file.</a:t>
            </a:r>
          </a:p>
          <a:p>
            <a:pPr marL="342900" indent="-342900" algn="just">
              <a:buFont typeface="+mj-lt"/>
              <a:buAutoNum type="arabicPeriod"/>
            </a:pPr>
            <a:r>
              <a:rPr lang="en-US" sz="2400" dirty="0" smtClean="0"/>
              <a:t>This class file can be executed in any platform/OS by JVM (</a:t>
            </a:r>
            <a:r>
              <a:rPr lang="en-US" sz="2400" b="1" dirty="0" smtClean="0"/>
              <a:t>Java virtual machine</a:t>
            </a:r>
            <a:r>
              <a:rPr lang="en-US" sz="2400" dirty="0" smtClean="0"/>
              <a:t>).</a:t>
            </a:r>
          </a:p>
          <a:p>
            <a:pPr marL="342900" indent="-342900" algn="just">
              <a:buFont typeface="+mj-lt"/>
              <a:buAutoNum type="arabicPeriod"/>
            </a:pPr>
            <a:r>
              <a:rPr lang="en-US" sz="2400" dirty="0" smtClean="0"/>
              <a:t>JVM translates </a:t>
            </a:r>
            <a:r>
              <a:rPr lang="en-US" sz="2400" dirty="0" smtClean="0"/>
              <a:t>byte code </a:t>
            </a:r>
            <a:r>
              <a:rPr lang="en-US" sz="2400" dirty="0" smtClean="0"/>
              <a:t>into native machine code which machines can execute.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Java Execution Flow"/>
          <p:cNvPicPr>
            <a:picLocks noChangeAspect="1" noChangeArrowheads="1"/>
          </p:cNvPicPr>
          <p:nvPr/>
        </p:nvPicPr>
        <p:blipFill>
          <a:blip r:embed="rId2"/>
          <a:srcRect/>
          <a:stretch>
            <a:fillRect/>
          </a:stretch>
        </p:blipFill>
        <p:spPr bwMode="auto">
          <a:xfrm>
            <a:off x="142845" y="1217604"/>
            <a:ext cx="8587484" cy="3214710"/>
          </a:xfrm>
          <a:prstGeom prst="rect">
            <a:avLst/>
          </a:prstGeom>
          <a:noFill/>
        </p:spPr>
      </p:pic>
      <p:sp>
        <p:nvSpPr>
          <p:cNvPr id="5" name="TextBox 4"/>
          <p:cNvSpPr txBox="1"/>
          <p:nvPr/>
        </p:nvSpPr>
        <p:spPr>
          <a:xfrm>
            <a:off x="285720" y="146033"/>
            <a:ext cx="7286676" cy="523220"/>
          </a:xfrm>
          <a:prstGeom prst="rect">
            <a:avLst/>
          </a:prstGeom>
          <a:noFill/>
        </p:spPr>
        <p:txBody>
          <a:bodyPr wrap="square" rtlCol="0">
            <a:spAutoFit/>
          </a:bodyPr>
          <a:lstStyle/>
          <a:p>
            <a:r>
              <a:rPr lang="en-US" sz="2800" dirty="0" smtClean="0"/>
              <a:t>Java Execution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6033"/>
            <a:ext cx="5357850" cy="584775"/>
          </a:xfrm>
          <a:prstGeom prst="rect">
            <a:avLst/>
          </a:prstGeom>
          <a:noFill/>
        </p:spPr>
        <p:txBody>
          <a:bodyPr wrap="square" rtlCol="0">
            <a:spAutoFit/>
          </a:bodyPr>
          <a:lstStyle/>
          <a:p>
            <a:r>
              <a:rPr lang="en-US" sz="3200" b="1" dirty="0" smtClean="0"/>
              <a:t>What is JVM?</a:t>
            </a:r>
            <a:endParaRPr lang="en-US" sz="3200" b="1" dirty="0"/>
          </a:p>
        </p:txBody>
      </p:sp>
      <p:sp>
        <p:nvSpPr>
          <p:cNvPr id="5" name="TextBox 4"/>
          <p:cNvSpPr txBox="1"/>
          <p:nvPr/>
        </p:nvSpPr>
        <p:spPr>
          <a:xfrm>
            <a:off x="142844" y="860413"/>
            <a:ext cx="8715436" cy="3816429"/>
          </a:xfrm>
          <a:prstGeom prst="rect">
            <a:avLst/>
          </a:prstGeom>
          <a:noFill/>
        </p:spPr>
        <p:txBody>
          <a:bodyPr wrap="square" rtlCol="0">
            <a:spAutoFit/>
          </a:bodyPr>
          <a:lstStyle/>
          <a:p>
            <a:pPr algn="just">
              <a:buFont typeface="Arial" pitchFamily="34" charset="0"/>
              <a:buChar char="•"/>
            </a:pPr>
            <a:r>
              <a:rPr lang="en-US" sz="2800" b="1" dirty="0" smtClean="0"/>
              <a:t>Java Virtual machine</a:t>
            </a:r>
            <a:r>
              <a:rPr lang="en-US" sz="2800" dirty="0" smtClean="0"/>
              <a:t> (JVM) is the virtual machine that runs the Java </a:t>
            </a:r>
            <a:r>
              <a:rPr lang="en-US" sz="2800" dirty="0" smtClean="0"/>
              <a:t>byte codes</a:t>
            </a:r>
            <a:r>
              <a:rPr lang="en-US" sz="2800" dirty="0" smtClean="0"/>
              <a:t>. You get this </a:t>
            </a:r>
            <a:r>
              <a:rPr lang="en-US" sz="2800" dirty="0" smtClean="0"/>
              <a:t>byte code </a:t>
            </a:r>
            <a:r>
              <a:rPr lang="en-US" sz="2800" dirty="0" smtClean="0"/>
              <a:t>by compiling the .java files into .class files. .class files contain the </a:t>
            </a:r>
            <a:r>
              <a:rPr lang="en-US" sz="2800" dirty="0" smtClean="0"/>
              <a:t>byte codes </a:t>
            </a:r>
            <a:r>
              <a:rPr lang="en-US" sz="2800" dirty="0" smtClean="0"/>
              <a:t>understood by the JVM</a:t>
            </a:r>
            <a:r>
              <a:rPr lang="en-US" sz="2800" dirty="0" smtClean="0"/>
              <a:t>.</a:t>
            </a:r>
          </a:p>
          <a:p>
            <a:pPr algn="just">
              <a:buFont typeface="Arial" pitchFamily="34" charset="0"/>
              <a:buChar char="•"/>
            </a:pPr>
            <a:endParaRPr lang="en-US" sz="2800" dirty="0" smtClean="0"/>
          </a:p>
          <a:p>
            <a:pPr algn="just">
              <a:buFont typeface="Arial" pitchFamily="34" charset="0"/>
              <a:buChar char="•"/>
            </a:pPr>
            <a:r>
              <a:rPr lang="en-US" sz="2800" dirty="0" smtClean="0"/>
              <a:t>In the real world, JVM is a specification that provides a runtime environment in which Java </a:t>
            </a:r>
            <a:r>
              <a:rPr lang="en-US" sz="2800" dirty="0" smtClean="0"/>
              <a:t>byte code </a:t>
            </a:r>
            <a:r>
              <a:rPr lang="en-US" sz="2800" dirty="0" smtClean="0"/>
              <a:t>can be executed. </a:t>
            </a:r>
            <a:endParaRPr lang="en-US" sz="2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17471"/>
            <a:ext cx="5786478" cy="584775"/>
          </a:xfrm>
          <a:prstGeom prst="rect">
            <a:avLst/>
          </a:prstGeom>
          <a:noFill/>
        </p:spPr>
        <p:txBody>
          <a:bodyPr wrap="square" rtlCol="0">
            <a:spAutoFit/>
          </a:bodyPr>
          <a:lstStyle/>
          <a:p>
            <a:r>
              <a:rPr lang="en-US" sz="3200" b="1" dirty="0" smtClean="0"/>
              <a:t>JVM Architecture</a:t>
            </a:r>
            <a:endParaRPr lang="en-US" sz="3200" b="1" dirty="0"/>
          </a:p>
        </p:txBody>
      </p:sp>
      <p:pic>
        <p:nvPicPr>
          <p:cNvPr id="48130" name="Picture 2" descr="JVM Architecture"/>
          <p:cNvPicPr>
            <a:picLocks noChangeAspect="1" noChangeArrowheads="1"/>
          </p:cNvPicPr>
          <p:nvPr/>
        </p:nvPicPr>
        <p:blipFill>
          <a:blip r:embed="rId2"/>
          <a:srcRect/>
          <a:stretch>
            <a:fillRect/>
          </a:stretch>
        </p:blipFill>
        <p:spPr bwMode="auto">
          <a:xfrm>
            <a:off x="1857356" y="788975"/>
            <a:ext cx="5478755" cy="357505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0"/>
            <a:ext cx="5429288" cy="523220"/>
          </a:xfrm>
          <a:prstGeom prst="rect">
            <a:avLst/>
          </a:prstGeom>
          <a:noFill/>
        </p:spPr>
        <p:txBody>
          <a:bodyPr wrap="square" rtlCol="0">
            <a:spAutoFit/>
          </a:bodyPr>
          <a:lstStyle/>
          <a:p>
            <a:r>
              <a:rPr lang="en-US" sz="2800" b="1" dirty="0" smtClean="0"/>
              <a:t>JVM Architecture Continued…</a:t>
            </a:r>
            <a:endParaRPr lang="en-US" sz="2800" b="1" dirty="0"/>
          </a:p>
        </p:txBody>
      </p:sp>
      <p:sp>
        <p:nvSpPr>
          <p:cNvPr id="5" name="TextBox 4"/>
          <p:cNvSpPr txBox="1"/>
          <p:nvPr/>
        </p:nvSpPr>
        <p:spPr>
          <a:xfrm>
            <a:off x="0" y="788975"/>
            <a:ext cx="9001156" cy="4247317"/>
          </a:xfrm>
          <a:prstGeom prst="rect">
            <a:avLst/>
          </a:prstGeom>
          <a:noFill/>
        </p:spPr>
        <p:txBody>
          <a:bodyPr wrap="square" rtlCol="0">
            <a:spAutoFit/>
          </a:bodyPr>
          <a:lstStyle/>
          <a:p>
            <a:r>
              <a:rPr lang="en-US" b="1" dirty="0" smtClean="0"/>
              <a:t>Class Loader</a:t>
            </a:r>
          </a:p>
          <a:p>
            <a:r>
              <a:rPr lang="en-US" dirty="0" smtClean="0"/>
              <a:t>The class loader is a subsystem used for loading class files. It performs three primary functions, i.e. class loading, linking, and initialization</a:t>
            </a:r>
            <a:r>
              <a:rPr lang="en-US" dirty="0" smtClean="0"/>
              <a:t>.</a:t>
            </a:r>
          </a:p>
          <a:p>
            <a:r>
              <a:rPr lang="en-US" b="1" dirty="0" smtClean="0"/>
              <a:t>Loading</a:t>
            </a:r>
          </a:p>
          <a:p>
            <a:pPr algn="just">
              <a:buFont typeface="Arial" pitchFamily="34" charset="0"/>
              <a:buChar char="•"/>
            </a:pPr>
            <a:r>
              <a:rPr lang="en-US" dirty="0" smtClean="0"/>
              <a:t>To </a:t>
            </a:r>
            <a:r>
              <a:rPr lang="en-US" dirty="0" smtClean="0"/>
              <a:t>load classes, JVM has 3 kind of class loaders. </a:t>
            </a:r>
            <a:r>
              <a:rPr lang="en-US" b="1" dirty="0" smtClean="0"/>
              <a:t>Bootstrap</a:t>
            </a:r>
            <a:r>
              <a:rPr lang="en-US" dirty="0" smtClean="0"/>
              <a:t>, </a:t>
            </a:r>
            <a:r>
              <a:rPr lang="en-US" b="1" dirty="0" smtClean="0"/>
              <a:t>extension</a:t>
            </a:r>
            <a:r>
              <a:rPr lang="en-US" dirty="0" smtClean="0"/>
              <a:t> and </a:t>
            </a:r>
            <a:r>
              <a:rPr lang="en-US" b="1" dirty="0" smtClean="0"/>
              <a:t>application</a:t>
            </a:r>
            <a:r>
              <a:rPr lang="en-US" dirty="0" smtClean="0"/>
              <a:t> class loader.</a:t>
            </a:r>
          </a:p>
          <a:p>
            <a:pPr algn="just">
              <a:buFont typeface="Arial" pitchFamily="34" charset="0"/>
              <a:buChar char="•"/>
            </a:pPr>
            <a:r>
              <a:rPr lang="en-US" dirty="0" smtClean="0"/>
              <a:t>When loading a class file, JVM finds out a dependency for some arbitrary class </a:t>
            </a:r>
            <a:r>
              <a:rPr lang="en-US" dirty="0" err="1" smtClean="0"/>
              <a:t>XYZ.class</a:t>
            </a:r>
            <a:r>
              <a:rPr lang="en-US" dirty="0" smtClean="0"/>
              <a:t>.</a:t>
            </a:r>
          </a:p>
          <a:p>
            <a:pPr algn="just">
              <a:buFont typeface="Arial" pitchFamily="34" charset="0"/>
              <a:buChar char="•"/>
            </a:pPr>
            <a:r>
              <a:rPr lang="en-US" dirty="0" smtClean="0"/>
              <a:t>First bootstrap class loader tries to find the class. It scans the rt.jar file in JRE lib folder.</a:t>
            </a:r>
          </a:p>
          <a:p>
            <a:pPr algn="just">
              <a:buFont typeface="Arial" pitchFamily="34" charset="0"/>
              <a:buChar char="•"/>
            </a:pPr>
            <a:r>
              <a:rPr lang="en-US" dirty="0" smtClean="0"/>
              <a:t>If class is not found then extension class loader searches the class file in inside </a:t>
            </a:r>
            <a:r>
              <a:rPr lang="en-US" b="1" dirty="0" err="1" smtClean="0"/>
              <a:t>jre</a:t>
            </a:r>
            <a:r>
              <a:rPr lang="en-US" b="1" dirty="0" smtClean="0"/>
              <a:t>\lib\ext</a:t>
            </a:r>
            <a:r>
              <a:rPr lang="en-US" dirty="0" smtClean="0"/>
              <a:t> folder.</a:t>
            </a:r>
          </a:p>
          <a:p>
            <a:pPr algn="just">
              <a:buFont typeface="Arial" pitchFamily="34" charset="0"/>
              <a:buChar char="•"/>
            </a:pPr>
            <a:r>
              <a:rPr lang="en-US" dirty="0" smtClean="0"/>
              <a:t>Again if class is not found then application </a:t>
            </a:r>
            <a:r>
              <a:rPr lang="en-US" dirty="0" err="1" smtClean="0"/>
              <a:t>classloader</a:t>
            </a:r>
            <a:r>
              <a:rPr lang="en-US" dirty="0" smtClean="0"/>
              <a:t> searches all the Jar files and classes in CLASSPATH environment variable of system.</a:t>
            </a:r>
          </a:p>
          <a:p>
            <a:pPr algn="just">
              <a:buFont typeface="Arial" pitchFamily="34" charset="0"/>
              <a:buChar char="•"/>
            </a:pPr>
            <a:r>
              <a:rPr lang="en-US" dirty="0" smtClean="0"/>
              <a:t>If class is found by any loader then class is loaded by class loader; else </a:t>
            </a:r>
            <a:r>
              <a:rPr lang="en-US" dirty="0" err="1" smtClean="0"/>
              <a:t>ClassNotFoundException</a:t>
            </a:r>
            <a:r>
              <a:rPr lang="en-US" dirty="0" smtClean="0"/>
              <a:t> is thrown.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860413"/>
            <a:ext cx="8358246" cy="4062651"/>
          </a:xfrm>
          <a:prstGeom prst="rect">
            <a:avLst/>
          </a:prstGeom>
          <a:noFill/>
        </p:spPr>
        <p:txBody>
          <a:bodyPr wrap="square" rtlCol="0">
            <a:spAutoFit/>
          </a:bodyPr>
          <a:lstStyle/>
          <a:p>
            <a:pPr algn="just"/>
            <a:r>
              <a:rPr lang="en-US" sz="2400" b="1" dirty="0" smtClean="0"/>
              <a:t>Linking</a:t>
            </a:r>
          </a:p>
          <a:p>
            <a:pPr algn="just"/>
            <a:r>
              <a:rPr lang="en-US" sz="2400" dirty="0" smtClean="0"/>
              <a:t>After class is loaded by the </a:t>
            </a:r>
            <a:r>
              <a:rPr lang="en-US" sz="2400" dirty="0" err="1" smtClean="0"/>
              <a:t>classloader</a:t>
            </a:r>
            <a:r>
              <a:rPr lang="en-US" sz="2400" dirty="0" smtClean="0"/>
              <a:t>, linking is performed. A </a:t>
            </a:r>
            <a:r>
              <a:rPr lang="en-US" sz="2400" b="1" dirty="0" err="1" smtClean="0"/>
              <a:t>bytecode</a:t>
            </a:r>
            <a:r>
              <a:rPr lang="en-US" sz="2400" b="1" dirty="0" smtClean="0"/>
              <a:t> verifier</a:t>
            </a:r>
            <a:r>
              <a:rPr lang="en-US" sz="2400" dirty="0" smtClean="0"/>
              <a:t> will verify whether the generated </a:t>
            </a:r>
            <a:r>
              <a:rPr lang="en-US" sz="2400" dirty="0" err="1" smtClean="0"/>
              <a:t>bytecode</a:t>
            </a:r>
            <a:r>
              <a:rPr lang="en-US" sz="2400" dirty="0" smtClean="0"/>
              <a:t> is proper or not. If verification fails we will get a verification error. It also performs the memory allocation to static variables and methods found in the class.</a:t>
            </a:r>
          </a:p>
          <a:p>
            <a:pPr algn="just"/>
            <a:r>
              <a:rPr lang="en-US" sz="2400" b="1" dirty="0" smtClean="0"/>
              <a:t>Initialization</a:t>
            </a:r>
          </a:p>
          <a:p>
            <a:pPr algn="just"/>
            <a:r>
              <a:rPr lang="en-US" sz="2400" dirty="0" smtClean="0"/>
              <a:t>This is the final phase of class loading, here all static variable will be assigned with the original values, and the static blocks will be executed.</a:t>
            </a:r>
          </a:p>
          <a:p>
            <a:endParaRPr lang="en-US" dirty="0"/>
          </a:p>
        </p:txBody>
      </p:sp>
      <p:sp>
        <p:nvSpPr>
          <p:cNvPr id="5" name="TextBox 4"/>
          <p:cNvSpPr txBox="1"/>
          <p:nvPr/>
        </p:nvSpPr>
        <p:spPr>
          <a:xfrm>
            <a:off x="0" y="146033"/>
            <a:ext cx="8429652" cy="800219"/>
          </a:xfrm>
          <a:prstGeom prst="rect">
            <a:avLst/>
          </a:prstGeom>
          <a:noFill/>
        </p:spPr>
        <p:txBody>
          <a:bodyPr wrap="square" rtlCol="0">
            <a:spAutoFit/>
          </a:bodyPr>
          <a:lstStyle/>
          <a:p>
            <a:r>
              <a:rPr lang="en-US" sz="2800" b="1" dirty="0" smtClean="0"/>
              <a:t>JVM Architecture Continued…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74661"/>
            <a:ext cx="8929718" cy="4647426"/>
          </a:xfrm>
          <a:prstGeom prst="rect">
            <a:avLst/>
          </a:prstGeom>
          <a:noFill/>
        </p:spPr>
        <p:txBody>
          <a:bodyPr wrap="square" rtlCol="0">
            <a:spAutoFit/>
          </a:bodyPr>
          <a:lstStyle/>
          <a:p>
            <a:r>
              <a:rPr lang="en-US" b="1" dirty="0" smtClean="0"/>
              <a:t>JVM Memory Areas</a:t>
            </a:r>
          </a:p>
          <a:p>
            <a:pPr algn="just">
              <a:buFont typeface="Arial" pitchFamily="34" charset="0"/>
              <a:buChar char="•"/>
            </a:pPr>
            <a:r>
              <a:rPr lang="en-US" sz="2000" dirty="0" smtClean="0"/>
              <a:t>The memory area inside JVM is divided into multiple parts to store specific pieces of application data.</a:t>
            </a:r>
          </a:p>
          <a:p>
            <a:pPr algn="just">
              <a:buFont typeface="Arial" pitchFamily="34" charset="0"/>
              <a:buChar char="•"/>
            </a:pPr>
            <a:r>
              <a:rPr lang="en-US" sz="2000" b="1" dirty="0" smtClean="0"/>
              <a:t>Method Are</a:t>
            </a:r>
            <a:r>
              <a:rPr lang="en-US" sz="2000" dirty="0" smtClean="0"/>
              <a:t>a stores class structures like metadata, the constant runtime pool, and the code for methods.</a:t>
            </a:r>
          </a:p>
          <a:p>
            <a:pPr algn="just">
              <a:buFont typeface="Arial" pitchFamily="34" charset="0"/>
              <a:buChar char="•"/>
            </a:pPr>
            <a:r>
              <a:rPr lang="en-US" sz="2000" b="1" dirty="0" smtClean="0"/>
              <a:t>Heap</a:t>
            </a:r>
            <a:r>
              <a:rPr lang="en-US" sz="2000" dirty="0" smtClean="0"/>
              <a:t> stores all objects that are created during application execution.</a:t>
            </a:r>
          </a:p>
          <a:p>
            <a:pPr algn="just">
              <a:buFont typeface="Arial" pitchFamily="34" charset="0"/>
              <a:buChar char="•"/>
            </a:pPr>
            <a:r>
              <a:rPr lang="en-US" sz="2000" b="1" dirty="0" smtClean="0"/>
              <a:t>Stacks</a:t>
            </a:r>
            <a:r>
              <a:rPr lang="en-US" sz="2000" dirty="0" smtClean="0"/>
              <a:t> store local variables, and intermediate results. All such variables are local to the thread by which they are created. Each thread has its own JVM stack, created simultaneously as the thread is created. So all such local variable are called </a:t>
            </a:r>
            <a:r>
              <a:rPr lang="en-US" sz="2000" b="1" dirty="0" smtClean="0"/>
              <a:t>thread-local variables</a:t>
            </a:r>
            <a:r>
              <a:rPr lang="en-US" sz="2000" dirty="0" smtClean="0"/>
              <a:t>.</a:t>
            </a:r>
          </a:p>
          <a:p>
            <a:pPr algn="just">
              <a:buFont typeface="Arial" pitchFamily="34" charset="0"/>
              <a:buChar char="•"/>
            </a:pPr>
            <a:r>
              <a:rPr lang="en-US" sz="2000" b="1" dirty="0" smtClean="0"/>
              <a:t>PC register</a:t>
            </a:r>
            <a:r>
              <a:rPr lang="en-US" sz="2000" dirty="0" smtClean="0"/>
              <a:t> store the physical memory address of the statements which is currently executing. In Java, each thread has its separate PC register.</a:t>
            </a:r>
          </a:p>
          <a:p>
            <a:pPr algn="just">
              <a:buFont typeface="Arial" pitchFamily="34" charset="0"/>
              <a:buChar char="•"/>
            </a:pPr>
            <a:r>
              <a:rPr lang="en-US" sz="2000" dirty="0" smtClean="0"/>
              <a:t>Java supports and uses </a:t>
            </a:r>
            <a:r>
              <a:rPr lang="en-US" sz="2000" b="1" dirty="0" smtClean="0"/>
              <a:t>native code</a:t>
            </a:r>
            <a:r>
              <a:rPr lang="en-US" sz="2000" dirty="0" smtClean="0"/>
              <a:t> as well. Many low level code is written in languages like C and C++. Native method stacks hold the instruction of native code.</a:t>
            </a:r>
          </a:p>
          <a:p>
            <a:endParaRPr lang="en-US" dirty="0"/>
          </a:p>
        </p:txBody>
      </p:sp>
      <p:sp>
        <p:nvSpPr>
          <p:cNvPr id="5" name="Rectangle 4"/>
          <p:cNvSpPr/>
          <p:nvPr/>
        </p:nvSpPr>
        <p:spPr>
          <a:xfrm>
            <a:off x="142844" y="146033"/>
            <a:ext cx="4357718" cy="461665"/>
          </a:xfrm>
          <a:prstGeom prst="rect">
            <a:avLst/>
          </a:prstGeom>
        </p:spPr>
        <p:txBody>
          <a:bodyPr wrap="square">
            <a:spAutoFit/>
          </a:bodyPr>
          <a:lstStyle/>
          <a:p>
            <a:r>
              <a:rPr lang="en-US" sz="2400" b="1" dirty="0" smtClean="0"/>
              <a:t>JVM Architecture Continued…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1B6C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291</Words>
  <Application>Microsoft Office PowerPoint</Application>
  <PresentationFormat>Custom</PresentationFormat>
  <Paragraphs>98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CENTRE OF</vt:lpstr>
      <vt:lpstr>AGENDA</vt:lpstr>
      <vt:lpstr>Understanding the execution of java program</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OF</dc:title>
  <dc:creator>LENOVO</dc:creator>
  <cp:lastModifiedBy>LENOVO</cp:lastModifiedBy>
  <cp:revision>7</cp:revision>
  <dcterms:created xsi:type="dcterms:W3CDTF">2022-10-31T15:38:00Z</dcterms:created>
  <dcterms:modified xsi:type="dcterms:W3CDTF">2022-11-10T12:37:26Z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Creator">
    <vt:lpwstr>Microsoft® PowerPoint® 2016</vt:lpwstr>
  </property>
  <property fmtid="{D5CDD505-2E9C-101B-9397-08002B2CF9AE}" pid="4" name="LastSaved">
    <vt:filetime>2022-10-31T00:00:00Z</vt:filetime>
  </property>
</Properties>
</file>