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25"/>
  </p:notesMasterIdLst>
  <p:handoutMasterIdLst>
    <p:handoutMasterId r:id="rId26"/>
  </p:handoutMasterIdLst>
  <p:sldIdLst>
    <p:sldId id="256" r:id="rId2"/>
    <p:sldId id="257" r:id="rId3"/>
    <p:sldId id="258" r:id="rId4"/>
    <p:sldId id="259" r:id="rId5"/>
    <p:sldId id="276" r:id="rId6"/>
    <p:sldId id="260" r:id="rId7"/>
    <p:sldId id="261" r:id="rId8"/>
    <p:sldId id="262" r:id="rId9"/>
    <p:sldId id="263" r:id="rId10"/>
    <p:sldId id="277" r:id="rId11"/>
    <p:sldId id="264" r:id="rId12"/>
    <p:sldId id="265" r:id="rId13"/>
    <p:sldId id="266" r:id="rId14"/>
    <p:sldId id="267" r:id="rId15"/>
    <p:sldId id="268" r:id="rId16"/>
    <p:sldId id="278" r:id="rId17"/>
    <p:sldId id="269" r:id="rId18"/>
    <p:sldId id="270" r:id="rId19"/>
    <p:sldId id="271" r:id="rId20"/>
    <p:sldId id="272" r:id="rId21"/>
    <p:sldId id="273" r:id="rId22"/>
    <p:sldId id="274" r:id="rId23"/>
    <p:sldId id="275" r:id="rId2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491" autoAdjust="0"/>
  </p:normalViewPr>
  <p:slideViewPr>
    <p:cSldViewPr snapToGrid="0">
      <p:cViewPr varScale="1">
        <p:scale>
          <a:sx n="42" d="100"/>
          <a:sy n="42" d="100"/>
        </p:scale>
        <p:origin x="72" y="1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9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F70F716-2F5F-4AE0-8020-958C90A363DF}"/>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8780A89C-BE2E-45C4-A29B-6AEC31384E0E}"/>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r>
              <a:rPr kumimoji="1" lang="en-US" altLang="ja-JP"/>
              <a:t>2024/2/19</a:t>
            </a:r>
            <a:endParaRPr kumimoji="1" lang="ja-JP" altLang="en-US"/>
          </a:p>
        </p:txBody>
      </p:sp>
      <p:sp>
        <p:nvSpPr>
          <p:cNvPr id="4" name="フッター プレースホルダー 3">
            <a:extLst>
              <a:ext uri="{FF2B5EF4-FFF2-40B4-BE49-F238E27FC236}">
                <a16:creationId xmlns:a16="http://schemas.microsoft.com/office/drawing/2014/main" id="{ECBB8ADD-0D35-4DA6-9E2A-4F0D80D7770A}"/>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18F98B3E-3BF5-4B0E-B073-85F14CF2506C}"/>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8F84F7B-494C-4E40-AB02-12D577BD9EA0}" type="slidenum">
              <a:rPr kumimoji="1" lang="ja-JP" altLang="en-US" smtClean="0"/>
              <a:t>‹#›</a:t>
            </a:fld>
            <a:endParaRPr kumimoji="1" lang="ja-JP" altLang="en-US"/>
          </a:p>
        </p:txBody>
      </p:sp>
    </p:spTree>
    <p:extLst>
      <p:ext uri="{BB962C8B-B14F-4D97-AF65-F5344CB8AC3E}">
        <p14:creationId xmlns:p14="http://schemas.microsoft.com/office/powerpoint/2010/main" val="130583608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r>
              <a:rPr kumimoji="1" lang="en-US" altLang="ja-JP"/>
              <a:t>2024/2/19</a:t>
            </a:r>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EEB9B4B-C93E-44A9-9066-566F2C17D67A}" type="slidenum">
              <a:rPr kumimoji="1" lang="ja-JP" altLang="en-US" smtClean="0"/>
              <a:t>‹#›</a:t>
            </a:fld>
            <a:endParaRPr kumimoji="1" lang="ja-JP" altLang="en-US"/>
          </a:p>
        </p:txBody>
      </p:sp>
    </p:spTree>
    <p:extLst>
      <p:ext uri="{BB962C8B-B14F-4D97-AF65-F5344CB8AC3E}">
        <p14:creationId xmlns:p14="http://schemas.microsoft.com/office/powerpoint/2010/main" val="337534876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a:t>
            </a:fld>
            <a:endParaRPr kumimoji="1" lang="ja-JP" altLang="en-US"/>
          </a:p>
        </p:txBody>
      </p:sp>
      <p:sp>
        <p:nvSpPr>
          <p:cNvPr id="5" name="日付プレースホルダー 4">
            <a:extLst>
              <a:ext uri="{FF2B5EF4-FFF2-40B4-BE49-F238E27FC236}">
                <a16:creationId xmlns:a16="http://schemas.microsoft.com/office/drawing/2014/main" id="{0E39B1DD-D8CC-48DC-A99A-3D43FE52D2D3}"/>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110419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データベースで使用しているデータは</a:t>
            </a:r>
            <a:r>
              <a:rPr kumimoji="1" lang="en-US" altLang="ja-JP" dirty="0" err="1"/>
              <a:t>todos</a:t>
            </a:r>
            <a:r>
              <a:rPr kumimoji="1" lang="ja-JP" altLang="en-US" dirty="0"/>
              <a:t>テーブルのみとなっています。</a:t>
            </a:r>
            <a:endParaRPr kumimoji="1" lang="en-US" altLang="ja-JP" dirty="0"/>
          </a:p>
          <a:p>
            <a:r>
              <a:rPr kumimoji="1" lang="ja-JP" altLang="en-US" dirty="0"/>
              <a:t>テーブルの属性は、</a:t>
            </a:r>
            <a:r>
              <a:rPr kumimoji="1" lang="en-US" altLang="ja-JP" dirty="0"/>
              <a:t>ID</a:t>
            </a:r>
            <a:r>
              <a:rPr kumimoji="1" lang="ja-JP" altLang="en-US" dirty="0"/>
              <a:t>、タスク名、日付、開始時間、終了時間の</a:t>
            </a:r>
            <a:r>
              <a:rPr kumimoji="1" lang="en-US" altLang="ja-JP" dirty="0"/>
              <a:t>5</a:t>
            </a:r>
            <a:r>
              <a:rPr kumimoji="1" lang="ja-JP" altLang="en-US" dirty="0"/>
              <a:t>つです。</a:t>
            </a:r>
            <a:endParaRPr kumimoji="1" lang="en-US" altLang="ja-JP" dirty="0"/>
          </a:p>
          <a:p>
            <a:r>
              <a:rPr kumimoji="1" lang="ja-JP" altLang="en-US" dirty="0"/>
              <a:t>主キーは</a:t>
            </a:r>
            <a:r>
              <a:rPr kumimoji="1" lang="en-US" altLang="ja-JP" dirty="0"/>
              <a:t>ID</a:t>
            </a:r>
            <a:r>
              <a:rPr kumimoji="1" lang="ja-JP" altLang="en-US" dirty="0"/>
              <a:t>で</a:t>
            </a:r>
            <a:r>
              <a:rPr kumimoji="1" lang="en-US" altLang="ja-JP" dirty="0"/>
              <a:t>serial</a:t>
            </a:r>
            <a:r>
              <a:rPr kumimoji="1" lang="ja-JP" altLang="en-US" dirty="0"/>
              <a:t>型で設定しています。他の</a:t>
            </a:r>
            <a:r>
              <a:rPr kumimoji="1" lang="en-US" altLang="ja-JP" dirty="0"/>
              <a:t>4</a:t>
            </a:r>
            <a:r>
              <a:rPr kumimoji="1" lang="ja-JP" altLang="en-US" dirty="0"/>
              <a:t>つは</a:t>
            </a:r>
            <a:r>
              <a:rPr kumimoji="1" lang="en-US" altLang="ja-JP" dirty="0"/>
              <a:t>text</a:t>
            </a:r>
            <a:r>
              <a:rPr kumimoji="1" lang="ja-JP" altLang="en-US" dirty="0"/>
              <a:t>型で設定しています。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10</a:t>
            </a:fld>
            <a:endParaRPr kumimoji="1" lang="ja-JP" altLang="en-US"/>
          </a:p>
        </p:txBody>
      </p:sp>
      <p:sp>
        <p:nvSpPr>
          <p:cNvPr id="5" name="日付プレースホルダー 4">
            <a:extLst>
              <a:ext uri="{FF2B5EF4-FFF2-40B4-BE49-F238E27FC236}">
                <a16:creationId xmlns:a16="http://schemas.microsoft.com/office/drawing/2014/main" id="{FBB566C3-0E71-454E-91DC-BE26DA8D859F}"/>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338929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こちらが新規追加部分となります。</a:t>
            </a:r>
            <a:endParaRPr kumimoji="1" lang="en-US" altLang="ja-JP" dirty="0"/>
          </a:p>
          <a:p>
            <a:r>
              <a:rPr kumimoji="1" lang="ja-JP" altLang="en-US" dirty="0"/>
              <a:t>開始時間と終了時間は省略可となっており、</a:t>
            </a:r>
            <a:endParaRPr kumimoji="1" lang="en-US" altLang="ja-JP" dirty="0"/>
          </a:p>
          <a:p>
            <a:r>
              <a:rPr kumimoji="1" lang="ja-JP" altLang="en-US" dirty="0"/>
              <a:t>省略した場合、未設定としてデータベースに保存されます。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11</a:t>
            </a:fld>
            <a:endParaRPr kumimoji="1" lang="ja-JP" altLang="en-US"/>
          </a:p>
        </p:txBody>
      </p:sp>
      <p:sp>
        <p:nvSpPr>
          <p:cNvPr id="5" name="日付プレースホルダー 4">
            <a:extLst>
              <a:ext uri="{FF2B5EF4-FFF2-40B4-BE49-F238E27FC236}">
                <a16:creationId xmlns:a16="http://schemas.microsoft.com/office/drawing/2014/main" id="{3F15163C-2258-40A4-AF4A-C41841FC579B}"/>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844338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こちらがデータベースから取得したデータを表示する部分になります。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12</a:t>
            </a:fld>
            <a:endParaRPr kumimoji="1" lang="ja-JP" altLang="en-US"/>
          </a:p>
        </p:txBody>
      </p:sp>
      <p:sp>
        <p:nvSpPr>
          <p:cNvPr id="5" name="日付プレースホルダー 4">
            <a:extLst>
              <a:ext uri="{FF2B5EF4-FFF2-40B4-BE49-F238E27FC236}">
                <a16:creationId xmlns:a16="http://schemas.microsoft.com/office/drawing/2014/main" id="{A2097DA0-0682-4B7E-989B-13C012077210}"/>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46842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変更する際は、入力部分に変更後の値を入力していただき、</a:t>
            </a:r>
            <a:endParaRPr kumimoji="1" lang="en-US" altLang="ja-JP" dirty="0"/>
          </a:p>
          <a:p>
            <a:r>
              <a:rPr kumimoji="1" lang="ja-JP" altLang="en-US" dirty="0"/>
              <a:t>変更したい項目を出力部分で選択し、</a:t>
            </a:r>
            <a:endParaRPr kumimoji="1" lang="en-US" altLang="ja-JP" dirty="0"/>
          </a:p>
          <a:p>
            <a:r>
              <a:rPr kumimoji="1" lang="ja-JP" altLang="en-US" dirty="0"/>
              <a:t>変更ボタンをクリックする。</a:t>
            </a:r>
            <a:endParaRPr kumimoji="1" lang="en-US" altLang="ja-JP" dirty="0"/>
          </a:p>
          <a:p>
            <a:r>
              <a:rPr kumimoji="1" lang="ja-JP" altLang="en-US" dirty="0"/>
              <a:t>削除は、出力部分の削除したい項目を選択し、</a:t>
            </a:r>
            <a:endParaRPr kumimoji="1" lang="en-US" altLang="ja-JP" dirty="0"/>
          </a:p>
          <a:p>
            <a:r>
              <a:rPr kumimoji="1" lang="ja-JP" altLang="en-US" dirty="0"/>
              <a:t>削除ボタンをクリックする。</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13</a:t>
            </a:fld>
            <a:endParaRPr kumimoji="1" lang="ja-JP" altLang="en-US"/>
          </a:p>
        </p:txBody>
      </p:sp>
      <p:sp>
        <p:nvSpPr>
          <p:cNvPr id="5" name="日付プレースホルダー 4">
            <a:extLst>
              <a:ext uri="{FF2B5EF4-FFF2-40B4-BE49-F238E27FC236}">
                <a16:creationId xmlns:a16="http://schemas.microsoft.com/office/drawing/2014/main" id="{2D98A4A7-6A91-477F-9FA6-AF8F70B09E39}"/>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401741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つ目は、貸借管理アプリ </a:t>
            </a:r>
            <a:r>
              <a:rPr kumimoji="1" lang="en-US" altLang="ja-JP" dirty="0"/>
              <a:t>(</a:t>
            </a:r>
            <a:r>
              <a:rPr kumimoji="1" lang="ja-JP" altLang="en-US" dirty="0"/>
              <a:t>別名</a:t>
            </a:r>
            <a:r>
              <a:rPr kumimoji="1" lang="en-US" altLang="ja-JP" dirty="0"/>
              <a:t>:</a:t>
            </a:r>
            <a:r>
              <a:rPr kumimoji="1" lang="ja-JP" altLang="en-US" dirty="0"/>
              <a:t>天上不知唯我独損</a:t>
            </a:r>
            <a:r>
              <a:rPr kumimoji="1" lang="en-US" altLang="ja-JP" dirty="0"/>
              <a:t>(</a:t>
            </a:r>
            <a:r>
              <a:rPr kumimoji="1" lang="ja-JP" altLang="en-US" dirty="0"/>
              <a:t>ハコワレ</a:t>
            </a:r>
            <a:r>
              <a:rPr kumimoji="1" lang="en-US" altLang="ja-JP" dirty="0"/>
              <a:t>)</a:t>
            </a:r>
            <a:r>
              <a:rPr kumimoji="1" lang="ja-JP" altLang="en-US" dirty="0"/>
              <a:t>、命名</a:t>
            </a:r>
            <a:r>
              <a:rPr kumimoji="1" lang="en-US" altLang="ja-JP" dirty="0"/>
              <a:t>:</a:t>
            </a:r>
            <a:r>
              <a:rPr kumimoji="1" lang="ja-JP" altLang="en-US" dirty="0"/>
              <a:t>喜久山</a:t>
            </a:r>
            <a:r>
              <a:rPr kumimoji="1" lang="en-US" altLang="ja-JP" dirty="0"/>
              <a:t>)</a:t>
            </a:r>
            <a:r>
              <a:rPr kumimoji="1" lang="ja-JP" altLang="en-US" dirty="0"/>
              <a:t>です。</a:t>
            </a:r>
            <a:endParaRPr kumimoji="1" lang="en-US" altLang="ja-JP" dirty="0"/>
          </a:p>
          <a:p>
            <a:r>
              <a:rPr kumimoji="1" lang="ja-JP" altLang="en-US" dirty="0"/>
              <a:t>このアプリに使用している言語は </a:t>
            </a:r>
            <a:r>
              <a:rPr kumimoji="1" lang="en-US" altLang="ja-JP" dirty="0"/>
              <a:t>VBA</a:t>
            </a:r>
            <a:r>
              <a:rPr kumimoji="1" lang="ja-JP" altLang="en-US" dirty="0"/>
              <a:t>、</a:t>
            </a:r>
            <a:r>
              <a:rPr kumimoji="1" lang="en-US" altLang="ja-JP" dirty="0"/>
              <a:t>SQLite</a:t>
            </a:r>
            <a:r>
              <a:rPr kumimoji="1" lang="ja-JP" altLang="en-US" dirty="0"/>
              <a:t> です。</a:t>
            </a:r>
            <a:endParaRPr kumimoji="1" lang="en-US" altLang="ja-JP" dirty="0"/>
          </a:p>
          <a:p>
            <a:r>
              <a:rPr kumimoji="1" lang="ja-JP" altLang="en-US" dirty="0"/>
              <a:t>このアプリは自分で使用することを目的で作成しており、利息の計算をするのが面倒なので</a:t>
            </a:r>
            <a:endParaRPr kumimoji="1" lang="en-US" altLang="ja-JP" dirty="0"/>
          </a:p>
          <a:p>
            <a:r>
              <a:rPr kumimoji="1" lang="ja-JP" altLang="en-US" dirty="0"/>
              <a:t>前々から欲しいと思っていながら、ずっと作らずにいたアプリを制作しました。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14</a:t>
            </a:fld>
            <a:endParaRPr kumimoji="1" lang="ja-JP" altLang="en-US"/>
          </a:p>
        </p:txBody>
      </p:sp>
      <p:sp>
        <p:nvSpPr>
          <p:cNvPr id="5" name="日付プレースホルダー 4">
            <a:extLst>
              <a:ext uri="{FF2B5EF4-FFF2-40B4-BE49-F238E27FC236}">
                <a16:creationId xmlns:a16="http://schemas.microsoft.com/office/drawing/2014/main" id="{BFCD0D4C-CF77-4B31-8B97-B76CD0DFC171}"/>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80188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機能としては、ログイン、データの取得、データの追加、データの更新があります。</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15</a:t>
            </a:fld>
            <a:endParaRPr kumimoji="1" lang="ja-JP" altLang="en-US"/>
          </a:p>
        </p:txBody>
      </p:sp>
      <p:sp>
        <p:nvSpPr>
          <p:cNvPr id="5" name="日付プレースホルダー 4">
            <a:extLst>
              <a:ext uri="{FF2B5EF4-FFF2-40B4-BE49-F238E27FC236}">
                <a16:creationId xmlns:a16="http://schemas.microsoft.com/office/drawing/2014/main" id="{1832E59C-6A25-4C44-A8DF-D95BA6390CD4}"/>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99600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データベースに使用しているテーブルには</a:t>
            </a:r>
            <a:r>
              <a:rPr kumimoji="1" lang="en-US" altLang="ja-JP" dirty="0" err="1"/>
              <a:t>loan_borrow</a:t>
            </a:r>
            <a:r>
              <a:rPr kumimoji="1" lang="ja-JP" altLang="en-US" dirty="0"/>
              <a:t>テーブルと</a:t>
            </a:r>
            <a:r>
              <a:rPr kumimoji="1" lang="en-US" altLang="ja-JP" dirty="0" err="1"/>
              <a:t>client_info</a:t>
            </a:r>
            <a:r>
              <a:rPr kumimoji="1" lang="ja-JP" altLang="en-US" dirty="0"/>
              <a:t>テーブルがあります。</a:t>
            </a:r>
            <a:endParaRPr kumimoji="1" lang="en-US" altLang="ja-JP" dirty="0"/>
          </a:p>
          <a:p>
            <a:r>
              <a:rPr kumimoji="1" lang="en-US" altLang="ja-JP" dirty="0" err="1"/>
              <a:t>loan_borrow</a:t>
            </a:r>
            <a:r>
              <a:rPr kumimoji="1" lang="ja-JP" altLang="en-US" dirty="0"/>
              <a:t>テーブルには属性として、</a:t>
            </a:r>
            <a:r>
              <a:rPr kumimoji="1" lang="en-US" altLang="ja-JP" dirty="0"/>
              <a:t>ID</a:t>
            </a:r>
            <a:r>
              <a:rPr kumimoji="1" lang="ja-JP" altLang="en-US" dirty="0"/>
              <a:t>、</a:t>
            </a:r>
            <a:r>
              <a:rPr kumimoji="1" lang="en-US" altLang="ja-JP" dirty="0" err="1"/>
              <a:t>client_info</a:t>
            </a:r>
            <a:r>
              <a:rPr kumimoji="1" lang="ja-JP" altLang="en-US" dirty="0"/>
              <a:t>テーブルの</a:t>
            </a:r>
            <a:r>
              <a:rPr kumimoji="1" lang="en-US" altLang="ja-JP" dirty="0"/>
              <a:t>ID</a:t>
            </a:r>
            <a:r>
              <a:rPr kumimoji="1" lang="ja-JP" altLang="en-US" dirty="0"/>
              <a:t>、日付、金額があります。</a:t>
            </a:r>
            <a:endParaRPr kumimoji="1" lang="en-US" altLang="ja-JP" dirty="0"/>
          </a:p>
          <a:p>
            <a:r>
              <a:rPr kumimoji="1" lang="ja-JP" altLang="en-US" dirty="0"/>
              <a:t>主キーは</a:t>
            </a:r>
            <a:r>
              <a:rPr kumimoji="1" lang="en-US" altLang="ja-JP" dirty="0"/>
              <a:t>id</a:t>
            </a:r>
            <a:r>
              <a:rPr kumimoji="1" lang="ja-JP" altLang="en-US" dirty="0"/>
              <a:t>を</a:t>
            </a:r>
            <a:r>
              <a:rPr kumimoji="1" lang="en-US" altLang="ja-JP" dirty="0"/>
              <a:t>serial</a:t>
            </a:r>
            <a:r>
              <a:rPr kumimoji="1" lang="ja-JP" altLang="en-US" dirty="0"/>
              <a:t>型で設定しています。</a:t>
            </a:r>
            <a:r>
              <a:rPr kumimoji="1" lang="en-US" altLang="ja-JP" dirty="0" err="1"/>
              <a:t>a_id</a:t>
            </a:r>
            <a:r>
              <a:rPr kumimoji="1" lang="ja-JP" altLang="en-US" dirty="0"/>
              <a:t>には</a:t>
            </a:r>
            <a:r>
              <a:rPr kumimoji="1" lang="en-US" altLang="ja-JP" dirty="0" err="1"/>
              <a:t>client_info</a:t>
            </a:r>
            <a:r>
              <a:rPr kumimoji="1" lang="ja-JP" altLang="en-US" dirty="0"/>
              <a:t>テーブルの</a:t>
            </a:r>
            <a:r>
              <a:rPr kumimoji="1" lang="en-US" altLang="ja-JP" dirty="0"/>
              <a:t>id</a:t>
            </a:r>
            <a:r>
              <a:rPr kumimoji="1" lang="ja-JP" altLang="en-US" dirty="0"/>
              <a:t>を外部キーとして設定しています。</a:t>
            </a:r>
            <a:endParaRPr kumimoji="1" lang="en-US" altLang="ja-JP" dirty="0"/>
          </a:p>
          <a:p>
            <a:r>
              <a:rPr kumimoji="1" lang="en-US" altLang="ja-JP" dirty="0" err="1"/>
              <a:t>a_id</a:t>
            </a:r>
            <a:r>
              <a:rPr kumimoji="1" lang="ja-JP" altLang="en-US" dirty="0"/>
              <a:t>と</a:t>
            </a:r>
            <a:r>
              <a:rPr kumimoji="1" lang="en-US" altLang="ja-JP" dirty="0"/>
              <a:t>amount</a:t>
            </a:r>
            <a:r>
              <a:rPr kumimoji="1" lang="ja-JP" altLang="en-US" dirty="0"/>
              <a:t>は数値として、</a:t>
            </a:r>
            <a:r>
              <a:rPr kumimoji="1" lang="en-US" altLang="ja-JP" dirty="0"/>
              <a:t>date</a:t>
            </a:r>
            <a:r>
              <a:rPr kumimoji="1" lang="ja-JP" altLang="en-US" dirty="0"/>
              <a:t>には文字列型を設定してます。</a:t>
            </a:r>
            <a:endParaRPr kumimoji="1" lang="en-US" altLang="ja-JP" dirty="0"/>
          </a:p>
          <a:p>
            <a:r>
              <a:rPr kumimoji="1" lang="en-US" altLang="ja-JP" dirty="0" err="1"/>
              <a:t>client_info</a:t>
            </a:r>
            <a:r>
              <a:rPr kumimoji="1" lang="ja-JP" altLang="en-US" dirty="0"/>
              <a:t>テーブルには属性として、</a:t>
            </a:r>
            <a:r>
              <a:rPr kumimoji="1" lang="en-US" altLang="ja-JP" dirty="0"/>
              <a:t>ID</a:t>
            </a:r>
            <a:r>
              <a:rPr kumimoji="1" lang="ja-JP" altLang="en-US" dirty="0"/>
              <a:t>、氏名、利息、元本、総金額があります。</a:t>
            </a:r>
            <a:endParaRPr kumimoji="1" lang="en-US" altLang="ja-JP" dirty="0"/>
          </a:p>
          <a:p>
            <a:r>
              <a:rPr kumimoji="1" lang="ja-JP" altLang="en-US" dirty="0"/>
              <a:t>主キーには</a:t>
            </a:r>
            <a:r>
              <a:rPr kumimoji="1" lang="en-US" altLang="ja-JP" dirty="0"/>
              <a:t>id</a:t>
            </a:r>
            <a:r>
              <a:rPr kumimoji="1" lang="ja-JP" altLang="en-US" dirty="0"/>
              <a:t>を</a:t>
            </a:r>
            <a:r>
              <a:rPr kumimoji="1" lang="en-US" altLang="ja-JP" dirty="0"/>
              <a:t>serial</a:t>
            </a:r>
            <a:r>
              <a:rPr kumimoji="1" lang="ja-JP" altLang="en-US" dirty="0"/>
              <a:t>型で設定しています。</a:t>
            </a:r>
            <a:r>
              <a:rPr kumimoji="1" lang="en-US" altLang="ja-JP" dirty="0"/>
              <a:t>name</a:t>
            </a:r>
            <a:r>
              <a:rPr kumimoji="1" lang="ja-JP" altLang="en-US" dirty="0"/>
              <a:t>には文字列型、</a:t>
            </a:r>
            <a:r>
              <a:rPr kumimoji="1" lang="en-US" altLang="ja-JP" dirty="0"/>
              <a:t>interest</a:t>
            </a:r>
            <a:r>
              <a:rPr kumimoji="1" lang="ja-JP" altLang="en-US" dirty="0"/>
              <a:t>・</a:t>
            </a:r>
            <a:r>
              <a:rPr kumimoji="1" lang="en-US" altLang="ja-JP" dirty="0"/>
              <a:t>principal</a:t>
            </a:r>
            <a:r>
              <a:rPr kumimoji="1" lang="ja-JP" altLang="en-US" dirty="0"/>
              <a:t>・</a:t>
            </a:r>
            <a:r>
              <a:rPr kumimoji="1" lang="en-US" altLang="ja-JP" dirty="0" err="1"/>
              <a:t>total_amount</a:t>
            </a:r>
            <a:r>
              <a:rPr kumimoji="1" lang="ja-JP" altLang="en-US" dirty="0"/>
              <a:t>には数値型で設定しています。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16</a:t>
            </a:fld>
            <a:endParaRPr kumimoji="1" lang="ja-JP" altLang="en-US"/>
          </a:p>
        </p:txBody>
      </p:sp>
      <p:sp>
        <p:nvSpPr>
          <p:cNvPr id="5" name="日付プレースホルダー 4">
            <a:extLst>
              <a:ext uri="{FF2B5EF4-FFF2-40B4-BE49-F238E27FC236}">
                <a16:creationId xmlns:a16="http://schemas.microsoft.com/office/drawing/2014/main" id="{15C304D3-6671-410B-A2E2-1F90B6B42F32}"/>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3451089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ファイルを起動すると最初に</a:t>
            </a:r>
            <a:r>
              <a:rPr kumimoji="1" lang="en-US" altLang="ja-JP" dirty="0"/>
              <a:t>password</a:t>
            </a:r>
            <a:r>
              <a:rPr kumimoji="1" lang="ja-JP" altLang="en-US" dirty="0"/>
              <a:t>を求められるので入力します。</a:t>
            </a:r>
            <a:endParaRPr kumimoji="1" lang="en-US" altLang="ja-JP" dirty="0"/>
          </a:p>
          <a:p>
            <a:r>
              <a:rPr kumimoji="1" lang="en-US" altLang="ja-JP" dirty="0"/>
              <a:t>password</a:t>
            </a:r>
            <a:r>
              <a:rPr kumimoji="1" lang="ja-JP" altLang="en-US" dirty="0"/>
              <a:t>が一致した場合データベースからデータを取得して画面に表示します。</a:t>
            </a:r>
            <a:endParaRPr kumimoji="1" lang="en-US" altLang="ja-JP"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17</a:t>
            </a:fld>
            <a:endParaRPr kumimoji="1" lang="ja-JP" altLang="en-US"/>
          </a:p>
        </p:txBody>
      </p:sp>
      <p:sp>
        <p:nvSpPr>
          <p:cNvPr id="5" name="日付プレースホルダー 4">
            <a:extLst>
              <a:ext uri="{FF2B5EF4-FFF2-40B4-BE49-F238E27FC236}">
                <a16:creationId xmlns:a16="http://schemas.microsoft.com/office/drawing/2014/main" id="{0A712C45-75FF-43CD-92A2-1C2B47A26EFC}"/>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4289752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表示内容は、氏名、</a:t>
            </a:r>
            <a:r>
              <a:rPr kumimoji="1" lang="en-US" altLang="ja-JP" dirty="0"/>
              <a:t>id</a:t>
            </a:r>
            <a:r>
              <a:rPr kumimoji="1" lang="ja-JP" altLang="en-US" dirty="0"/>
              <a:t>、元本、利息、総金額です。</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18</a:t>
            </a:fld>
            <a:endParaRPr kumimoji="1" lang="ja-JP" altLang="en-US"/>
          </a:p>
        </p:txBody>
      </p:sp>
      <p:sp>
        <p:nvSpPr>
          <p:cNvPr id="5" name="日付プレースホルダー 4">
            <a:extLst>
              <a:ext uri="{FF2B5EF4-FFF2-40B4-BE49-F238E27FC236}">
                <a16:creationId xmlns:a16="http://schemas.microsoft.com/office/drawing/2014/main" id="{7D463F0C-D440-40C1-AC1E-65CA46922A1B}"/>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718387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新規追加ボタンをクリックすると、</a:t>
            </a:r>
            <a:endParaRPr kumimoji="1" lang="en-US" altLang="ja-JP" dirty="0"/>
          </a:p>
          <a:p>
            <a:r>
              <a:rPr kumimoji="1" lang="ja-JP" altLang="en-US" dirty="0"/>
              <a:t>氏名を入力する画面が出るので入力。</a:t>
            </a:r>
            <a:endParaRPr kumimoji="1" lang="en-US" altLang="ja-JP" dirty="0"/>
          </a:p>
          <a:p>
            <a:r>
              <a:rPr kumimoji="1" lang="ja-JP" altLang="en-US" dirty="0"/>
              <a:t>追加ボタンをクリックすると、データベースに氏名を追加</a:t>
            </a:r>
            <a:endParaRPr kumimoji="1" lang="en-US" altLang="ja-JP" dirty="0"/>
          </a:p>
          <a:p>
            <a:r>
              <a:rPr kumimoji="1" lang="ja-JP" altLang="en-US" dirty="0"/>
              <a:t>その際に、元本、利息、総金額に</a:t>
            </a:r>
            <a:r>
              <a:rPr kumimoji="1" lang="en-US" altLang="ja-JP" dirty="0"/>
              <a:t>0</a:t>
            </a:r>
            <a:r>
              <a:rPr kumimoji="1" lang="ja-JP" altLang="en-US" dirty="0"/>
              <a:t>を入力</a:t>
            </a:r>
            <a:endParaRPr kumimoji="1" lang="en-US" altLang="ja-JP"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19</a:t>
            </a:fld>
            <a:endParaRPr kumimoji="1" lang="ja-JP" altLang="en-US"/>
          </a:p>
        </p:txBody>
      </p:sp>
      <p:sp>
        <p:nvSpPr>
          <p:cNvPr id="5" name="日付プレースホルダー 4">
            <a:extLst>
              <a:ext uri="{FF2B5EF4-FFF2-40B4-BE49-F238E27FC236}">
                <a16:creationId xmlns:a16="http://schemas.microsoft.com/office/drawing/2014/main" id="{BE6B6ED5-8CE3-430C-9CAF-29B84111E847}"/>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91735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今回作成したアプリはタスク管理アプリ、</a:t>
            </a:r>
            <a:r>
              <a:rPr kumimoji="1" lang="en-US" altLang="ja-JP" dirty="0" err="1"/>
              <a:t>ToDo</a:t>
            </a:r>
            <a:r>
              <a:rPr kumimoji="1" lang="ja-JP" altLang="en-US" dirty="0"/>
              <a:t>リストアプリ、貸借管理アプリの</a:t>
            </a:r>
            <a:r>
              <a:rPr kumimoji="1" lang="en-US" altLang="ja-JP" dirty="0"/>
              <a:t>3</a:t>
            </a:r>
            <a:r>
              <a:rPr kumimoji="1" lang="ja-JP" altLang="en-US" dirty="0"/>
              <a:t>つです。</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2</a:t>
            </a:fld>
            <a:endParaRPr kumimoji="1" lang="ja-JP" altLang="en-US"/>
          </a:p>
        </p:txBody>
      </p:sp>
      <p:sp>
        <p:nvSpPr>
          <p:cNvPr id="5" name="日付プレースホルダー 4">
            <a:extLst>
              <a:ext uri="{FF2B5EF4-FFF2-40B4-BE49-F238E27FC236}">
                <a16:creationId xmlns:a16="http://schemas.microsoft.com/office/drawing/2014/main" id="{973A5C46-C818-445E-A929-24C3DA1440EC}"/>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1438231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a:t>
            </a:r>
            <a:r>
              <a:rPr kumimoji="1" lang="ja-JP" altLang="en-US" dirty="0"/>
              <a:t>ボタン</a:t>
            </a:r>
            <a:r>
              <a:rPr kumimoji="1" lang="en-US" altLang="ja-JP" dirty="0"/>
              <a:t>(accounts receivable)</a:t>
            </a:r>
            <a:r>
              <a:rPr kumimoji="1" lang="ja-JP" altLang="en-US" dirty="0"/>
              <a:t>をクリックするとユーザーフォームが表示されます。</a:t>
            </a:r>
            <a:endParaRPr kumimoji="1" lang="en-US" altLang="ja-JP" dirty="0"/>
          </a:p>
          <a:p>
            <a:r>
              <a:rPr kumimoji="1" lang="ja-JP" altLang="en-US" dirty="0"/>
              <a:t>氏名をリストから選択すると</a:t>
            </a:r>
            <a:r>
              <a:rPr kumimoji="1" lang="en-US" altLang="ja-JP" dirty="0"/>
              <a:t>ID</a:t>
            </a:r>
            <a:r>
              <a:rPr kumimoji="1" lang="ja-JP" altLang="en-US" dirty="0"/>
              <a:t>が自動で入力されます。</a:t>
            </a:r>
            <a:endParaRPr kumimoji="1" lang="en-US" altLang="ja-JP" dirty="0"/>
          </a:p>
          <a:p>
            <a:r>
              <a:rPr kumimoji="1" lang="ja-JP" altLang="en-US" dirty="0"/>
              <a:t>年月日に</a:t>
            </a:r>
            <a:r>
              <a:rPr kumimoji="1" lang="en-US" altLang="ja-JP" dirty="0" err="1"/>
              <a:t>yyyy</a:t>
            </a:r>
            <a:r>
              <a:rPr kumimoji="1" lang="en-US" altLang="ja-JP" dirty="0"/>
              <a:t>-MM-dd</a:t>
            </a:r>
            <a:r>
              <a:rPr kumimoji="1" lang="ja-JP" altLang="en-US" dirty="0"/>
              <a:t>の形式で入力</a:t>
            </a:r>
            <a:endParaRPr kumimoji="1" lang="en-US" altLang="ja-JP" dirty="0"/>
          </a:p>
          <a:p>
            <a:r>
              <a:rPr kumimoji="1" lang="ja-JP" altLang="en-US" dirty="0"/>
              <a:t>金額に数値を入力して</a:t>
            </a:r>
            <a:r>
              <a:rPr kumimoji="1" lang="en-US" altLang="ja-JP" dirty="0"/>
              <a:t>OK</a:t>
            </a:r>
            <a:r>
              <a:rPr kumimoji="1" lang="ja-JP" altLang="en-US" dirty="0"/>
              <a:t>ボタンをクリックする。</a:t>
            </a:r>
            <a:endParaRPr kumimoji="1" lang="en-US" altLang="ja-JP" dirty="0"/>
          </a:p>
          <a:p>
            <a:r>
              <a:rPr kumimoji="1" lang="ja-JP" altLang="en-US" dirty="0"/>
              <a:t>利息</a:t>
            </a:r>
            <a:r>
              <a:rPr kumimoji="1" lang="en-US" altLang="ja-JP" dirty="0"/>
              <a:t>(</a:t>
            </a:r>
            <a:r>
              <a:rPr kumimoji="1" lang="ja-JP" altLang="en-US" dirty="0"/>
              <a:t>年利</a:t>
            </a:r>
            <a:r>
              <a:rPr kumimoji="1" lang="en-US" altLang="ja-JP" dirty="0"/>
              <a:t>5%)</a:t>
            </a:r>
            <a:r>
              <a:rPr kumimoji="1" lang="ja-JP" altLang="en-US" dirty="0"/>
              <a:t>の計算をしたうえでデータベースに反映する。</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20</a:t>
            </a:fld>
            <a:endParaRPr kumimoji="1" lang="ja-JP" altLang="en-US"/>
          </a:p>
        </p:txBody>
      </p:sp>
      <p:sp>
        <p:nvSpPr>
          <p:cNvPr id="5" name="日付プレースホルダー 4">
            <a:extLst>
              <a:ext uri="{FF2B5EF4-FFF2-40B4-BE49-F238E27FC236}">
                <a16:creationId xmlns:a16="http://schemas.microsoft.com/office/drawing/2014/main" id="{4C48F913-2E38-4F98-B58A-169801F26F9B}"/>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3853109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a:t>
            </a:r>
            <a:r>
              <a:rPr kumimoji="1" lang="ja-JP" altLang="en-US" dirty="0"/>
              <a:t>ボタン</a:t>
            </a:r>
            <a:r>
              <a:rPr kumimoji="1" lang="en-US" altLang="ja-JP" dirty="0"/>
              <a:t>(Accounts payable)</a:t>
            </a:r>
            <a:r>
              <a:rPr kumimoji="1" lang="ja-JP" altLang="en-US" dirty="0"/>
              <a:t>をクリックすると、ユーザーフォームが表示されるので</a:t>
            </a:r>
            <a:endParaRPr kumimoji="1" lang="en-US" altLang="ja-JP" dirty="0"/>
          </a:p>
          <a:p>
            <a:r>
              <a:rPr kumimoji="1" lang="ja-JP" altLang="en-US" dirty="0"/>
              <a:t>氏名をリストから選択すると自動的に</a:t>
            </a:r>
            <a:r>
              <a:rPr kumimoji="1" lang="en-US" altLang="ja-JP" dirty="0"/>
              <a:t>ID</a:t>
            </a:r>
            <a:r>
              <a:rPr kumimoji="1" lang="ja-JP" altLang="en-US" dirty="0"/>
              <a:t>に数値が入力され、利息と元本の値が表示されます。</a:t>
            </a:r>
            <a:endParaRPr kumimoji="1" lang="en-US" altLang="ja-JP" dirty="0"/>
          </a:p>
          <a:p>
            <a:r>
              <a:rPr kumimoji="1" lang="ja-JP" altLang="en-US" dirty="0"/>
              <a:t>年月日を</a:t>
            </a:r>
            <a:r>
              <a:rPr kumimoji="1" lang="en-US" altLang="ja-JP" dirty="0" err="1"/>
              <a:t>yyyy</a:t>
            </a:r>
            <a:r>
              <a:rPr kumimoji="1" lang="en-US" altLang="ja-JP" dirty="0"/>
              <a:t>-MM-dd</a:t>
            </a:r>
            <a:r>
              <a:rPr kumimoji="1" lang="ja-JP" altLang="en-US" dirty="0"/>
              <a:t>の形式で入力</a:t>
            </a:r>
            <a:endParaRPr kumimoji="1" lang="en-US" altLang="ja-JP" dirty="0"/>
          </a:p>
          <a:p>
            <a:r>
              <a:rPr kumimoji="1" lang="ja-JP" altLang="en-US" dirty="0"/>
              <a:t>利息と元本に</a:t>
            </a:r>
            <a:r>
              <a:rPr kumimoji="1" lang="en-US" altLang="ja-JP" dirty="0"/>
              <a:t>0</a:t>
            </a:r>
            <a:r>
              <a:rPr kumimoji="1" lang="ja-JP" altLang="en-US" dirty="0"/>
              <a:t>～表示されている値までの数値を入力する。</a:t>
            </a:r>
            <a:endParaRPr kumimoji="1" lang="en-US" altLang="ja-JP" dirty="0"/>
          </a:p>
          <a:p>
            <a:r>
              <a:rPr kumimoji="1" lang="en-US" altLang="ja-JP" dirty="0"/>
              <a:t>OK</a:t>
            </a:r>
            <a:r>
              <a:rPr kumimoji="1" lang="ja-JP" altLang="en-US" dirty="0"/>
              <a:t>ボタンをクリックするとデータベースに反映する。</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21</a:t>
            </a:fld>
            <a:endParaRPr kumimoji="1" lang="ja-JP" altLang="en-US"/>
          </a:p>
        </p:txBody>
      </p:sp>
      <p:sp>
        <p:nvSpPr>
          <p:cNvPr id="5" name="日付プレースホルダー 4">
            <a:extLst>
              <a:ext uri="{FF2B5EF4-FFF2-40B4-BE49-F238E27FC236}">
                <a16:creationId xmlns:a16="http://schemas.microsoft.com/office/drawing/2014/main" id="{48A0FCF6-7D08-4DD1-9645-8B8138636979}"/>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41818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J2</a:t>
            </a:r>
            <a:r>
              <a:rPr kumimoji="1" lang="ja-JP" altLang="en-US" dirty="0"/>
              <a:t>のセルで氏名のリストを選択し、詳細ボタンをクリックすると</a:t>
            </a:r>
            <a:endParaRPr kumimoji="1" lang="en-US" altLang="ja-JP" dirty="0"/>
          </a:p>
          <a:p>
            <a:r>
              <a:rPr kumimoji="1" lang="ja-JP" altLang="en-US" dirty="0"/>
              <a:t>データベースからリストを取得し、、表示する。</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22</a:t>
            </a:fld>
            <a:endParaRPr kumimoji="1" lang="ja-JP" altLang="en-US"/>
          </a:p>
        </p:txBody>
      </p:sp>
      <p:sp>
        <p:nvSpPr>
          <p:cNvPr id="5" name="日付プレースホルダー 4">
            <a:extLst>
              <a:ext uri="{FF2B5EF4-FFF2-40B4-BE49-F238E27FC236}">
                <a16:creationId xmlns:a16="http://schemas.microsoft.com/office/drawing/2014/main" id="{28DF3AE3-97F9-46B0-BB93-F06691748CF4}"/>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4274275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23</a:t>
            </a:fld>
            <a:endParaRPr kumimoji="1" lang="ja-JP" altLang="en-US"/>
          </a:p>
        </p:txBody>
      </p:sp>
      <p:sp>
        <p:nvSpPr>
          <p:cNvPr id="5" name="日付プレースホルダー 4">
            <a:extLst>
              <a:ext uri="{FF2B5EF4-FFF2-40B4-BE49-F238E27FC236}">
                <a16:creationId xmlns:a16="http://schemas.microsoft.com/office/drawing/2014/main" id="{70D8F4CD-A78E-4D53-83F7-9422ACA49C1C}"/>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422794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タスク管理アプリに使用している言語は、</a:t>
            </a:r>
            <a:r>
              <a:rPr kumimoji="1" lang="en-US" altLang="ja-JP" dirty="0"/>
              <a:t>Java</a:t>
            </a:r>
            <a:r>
              <a:rPr kumimoji="1" lang="ja-JP" altLang="en-US" dirty="0"/>
              <a:t>、</a:t>
            </a:r>
            <a:r>
              <a:rPr kumimoji="1" lang="en-US" altLang="ja-JP" dirty="0"/>
              <a:t>PostgreSQL</a:t>
            </a:r>
            <a:r>
              <a:rPr kumimoji="1" lang="ja-JP" altLang="en-US" dirty="0"/>
              <a:t>、</a:t>
            </a:r>
            <a:r>
              <a:rPr kumimoji="1" lang="en-US" altLang="ja-JP" dirty="0"/>
              <a:t>HTML</a:t>
            </a:r>
            <a:r>
              <a:rPr kumimoji="1" lang="ja-JP" altLang="en-US" dirty="0"/>
              <a:t>、</a:t>
            </a:r>
            <a:r>
              <a:rPr kumimoji="1" lang="en-US" altLang="ja-JP" dirty="0"/>
              <a:t>CSS</a:t>
            </a:r>
            <a:r>
              <a:rPr kumimoji="1" lang="ja-JP" altLang="en-US" dirty="0"/>
              <a:t>、</a:t>
            </a:r>
            <a:r>
              <a:rPr kumimoji="1" lang="en-US" altLang="ja-JP" dirty="0"/>
              <a:t>JavaScript</a:t>
            </a:r>
            <a:r>
              <a:rPr kumimoji="1" lang="ja-JP" altLang="en-US" dirty="0"/>
              <a:t>です。</a:t>
            </a:r>
            <a:endParaRPr kumimoji="1" lang="en-US" altLang="ja-JP" dirty="0"/>
          </a:p>
          <a:p>
            <a:r>
              <a:rPr kumimoji="1" lang="ja-JP" altLang="en-US" dirty="0"/>
              <a:t>今回、タスク管理アプリを作成しようと思った拝啓には就職活動をする際に、重要な情報が記載してあるメールがどんどん流れていき探すのが大変だったということと、大量にしなければならないことが一気に増え、何から手を付ければいいのかわからなくなった。という背景があります。今回このアプリを作成することでやらなければならないことを洗い出し、整理し、進行度をチェックすることでしっかり管理できればと思い作成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3</a:t>
            </a:fld>
            <a:endParaRPr kumimoji="1" lang="ja-JP" altLang="en-US"/>
          </a:p>
        </p:txBody>
      </p:sp>
      <p:sp>
        <p:nvSpPr>
          <p:cNvPr id="5" name="日付プレースホルダー 4">
            <a:extLst>
              <a:ext uri="{FF2B5EF4-FFF2-40B4-BE49-F238E27FC236}">
                <a16:creationId xmlns:a16="http://schemas.microsoft.com/office/drawing/2014/main" id="{9E5603C6-A293-41A7-802E-3E88AC958D75}"/>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330113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機能としては、データベースから取得したタスクリストを表示、新しいタスクの追加、既にあるタスクの更新・削除があります。</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4</a:t>
            </a:fld>
            <a:endParaRPr kumimoji="1" lang="ja-JP" altLang="en-US"/>
          </a:p>
        </p:txBody>
      </p:sp>
      <p:sp>
        <p:nvSpPr>
          <p:cNvPr id="5" name="日付プレースホルダー 4">
            <a:extLst>
              <a:ext uri="{FF2B5EF4-FFF2-40B4-BE49-F238E27FC236}">
                <a16:creationId xmlns:a16="http://schemas.microsoft.com/office/drawing/2014/main" id="{FA91C6D6-7CD9-4B6A-953A-6D92058A0591}"/>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164921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データベースで使用しているテーブルの詳細は、</a:t>
            </a:r>
            <a:r>
              <a:rPr kumimoji="1" lang="en-US" altLang="ja-JP" dirty="0"/>
              <a:t>tasks</a:t>
            </a:r>
            <a:r>
              <a:rPr kumimoji="1" lang="ja-JP" altLang="en-US" dirty="0"/>
              <a:t>テーブルが</a:t>
            </a:r>
            <a:r>
              <a:rPr kumimoji="1" lang="en-US" altLang="ja-JP" dirty="0"/>
              <a:t>1</a:t>
            </a:r>
            <a:r>
              <a:rPr kumimoji="1" lang="ja-JP" altLang="en-US" dirty="0"/>
              <a:t>つあります。</a:t>
            </a:r>
            <a:endParaRPr kumimoji="1" lang="en-US" altLang="ja-JP" dirty="0"/>
          </a:p>
          <a:p>
            <a:r>
              <a:rPr kumimoji="1" lang="en-US" altLang="ja-JP" dirty="0"/>
              <a:t>tasks</a:t>
            </a:r>
            <a:r>
              <a:rPr kumimoji="1" lang="ja-JP" altLang="en-US" dirty="0"/>
              <a:t>テーブルの内容は、属性として </a:t>
            </a:r>
            <a:r>
              <a:rPr kumimoji="1" lang="en-US" altLang="ja-JP" dirty="0"/>
              <a:t>ID</a:t>
            </a:r>
            <a:r>
              <a:rPr kumimoji="1" lang="ja-JP" altLang="en-US" dirty="0"/>
              <a:t>、タスク名、期日、重要度、ステータスがあります。</a:t>
            </a:r>
            <a:endParaRPr kumimoji="1" lang="en-US" altLang="ja-JP" dirty="0"/>
          </a:p>
          <a:p>
            <a:r>
              <a:rPr kumimoji="1" lang="en-US" altLang="ja-JP" dirty="0"/>
              <a:t>ID</a:t>
            </a:r>
            <a:r>
              <a:rPr kumimoji="1" lang="ja-JP" altLang="en-US" dirty="0"/>
              <a:t>は</a:t>
            </a:r>
            <a:r>
              <a:rPr kumimoji="1" lang="en-US" altLang="ja-JP" dirty="0"/>
              <a:t>serial</a:t>
            </a:r>
            <a:r>
              <a:rPr kumimoji="1" lang="ja-JP" altLang="en-US" dirty="0"/>
              <a:t>型と主キーを設定しています。タスク名・重要度・ステータスは</a:t>
            </a:r>
            <a:r>
              <a:rPr kumimoji="1" lang="en-US" altLang="ja-JP" dirty="0"/>
              <a:t>text</a:t>
            </a:r>
            <a:r>
              <a:rPr kumimoji="1" lang="ja-JP" altLang="en-US" dirty="0"/>
              <a:t>型、期日は</a:t>
            </a:r>
            <a:r>
              <a:rPr kumimoji="1" lang="en-US" altLang="ja-JP" dirty="0"/>
              <a:t>date</a:t>
            </a:r>
            <a:r>
              <a:rPr kumimoji="1" lang="ja-JP" altLang="en-US" dirty="0"/>
              <a:t>型で設定しています。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5</a:t>
            </a:fld>
            <a:endParaRPr kumimoji="1" lang="ja-JP" altLang="en-US"/>
          </a:p>
        </p:txBody>
      </p:sp>
      <p:sp>
        <p:nvSpPr>
          <p:cNvPr id="5" name="日付プレースホルダー 4">
            <a:extLst>
              <a:ext uri="{FF2B5EF4-FFF2-40B4-BE49-F238E27FC236}">
                <a16:creationId xmlns:a16="http://schemas.microsoft.com/office/drawing/2014/main" id="{030B729C-75C0-41E1-B63D-57816D280F32}"/>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29213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こちらがメイン画面になります。</a:t>
            </a:r>
            <a:r>
              <a:rPr kumimoji="1" lang="en-US" altLang="ja-JP" dirty="0"/>
              <a:t>Tasks</a:t>
            </a:r>
            <a:r>
              <a:rPr kumimoji="1" lang="ja-JP" altLang="en-US" dirty="0"/>
              <a:t>の表にデータベースから取得したリストを表示しています。</a:t>
            </a:r>
            <a:endParaRPr kumimoji="1" lang="en-US" altLang="ja-JP" dirty="0"/>
          </a:p>
          <a:p>
            <a:r>
              <a:rPr kumimoji="1" lang="ja-JP" altLang="en-US" dirty="0"/>
              <a:t>表の下の変更ボタンをクリックすると、変更画面に移動します。</a:t>
            </a:r>
            <a:endParaRPr kumimoji="1" lang="en-US" altLang="ja-JP" dirty="0"/>
          </a:p>
          <a:p>
            <a:r>
              <a:rPr kumimoji="1" lang="en-US" altLang="ja-JP" dirty="0"/>
              <a:t>Add New Task</a:t>
            </a:r>
            <a:r>
              <a:rPr kumimoji="1" lang="ja-JP" altLang="en-US" dirty="0"/>
              <a:t>の部分で新規追加を行います。</a:t>
            </a:r>
            <a:endParaRPr kumimoji="1" lang="en-US" altLang="ja-JP" dirty="0"/>
          </a:p>
          <a:p>
            <a:r>
              <a:rPr kumimoji="1" lang="ja-JP" altLang="en-US" dirty="0"/>
              <a:t>タスク名と期日に値が入っていないとエラーを返します。</a:t>
            </a:r>
            <a:endParaRPr kumimoji="1" lang="en-US" altLang="ja-JP" dirty="0"/>
          </a:p>
          <a:p>
            <a:r>
              <a:rPr kumimoji="1" lang="ja-JP" altLang="en-US" dirty="0"/>
              <a:t>タスク追加ボタンをクリックすると、ステータスの値を未着手とした状態でデータベースに保存されます。</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6</a:t>
            </a:fld>
            <a:endParaRPr kumimoji="1" lang="ja-JP" altLang="en-US"/>
          </a:p>
        </p:txBody>
      </p:sp>
      <p:sp>
        <p:nvSpPr>
          <p:cNvPr id="5" name="日付プレースホルダー 4">
            <a:extLst>
              <a:ext uri="{FF2B5EF4-FFF2-40B4-BE49-F238E27FC236}">
                <a16:creationId xmlns:a16="http://schemas.microsoft.com/office/drawing/2014/main" id="{08E0959E-907B-4CE5-ABA8-116FAD3E5861}"/>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182694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こちらが変更画面となります。</a:t>
            </a:r>
            <a:endParaRPr kumimoji="1" lang="en-US" altLang="ja-JP" dirty="0"/>
          </a:p>
          <a:p>
            <a:r>
              <a:rPr kumimoji="1" lang="ja-JP" altLang="en-US" dirty="0"/>
              <a:t>全項目の変更を可能にしています。</a:t>
            </a:r>
            <a:endParaRPr kumimoji="1" lang="en-US" altLang="ja-JP" dirty="0"/>
          </a:p>
          <a:p>
            <a:r>
              <a:rPr kumimoji="1" lang="ja-JP" altLang="en-US" dirty="0"/>
              <a:t>タスクの変更・削除は</a:t>
            </a:r>
            <a:r>
              <a:rPr kumimoji="1" lang="en-US" altLang="ja-JP" dirty="0"/>
              <a:t>1</a:t>
            </a:r>
            <a:r>
              <a:rPr kumimoji="1" lang="ja-JP" altLang="en-US" dirty="0"/>
              <a:t>行ずつ実行します。</a:t>
            </a:r>
            <a:endParaRPr kumimoji="1" lang="en-US" altLang="ja-JP" dirty="0"/>
          </a:p>
          <a:p>
            <a:r>
              <a:rPr kumimoji="1" lang="ja-JP" altLang="en-US" dirty="0"/>
              <a:t>注意：削除する時に確認画面が表示されません。</a:t>
            </a:r>
            <a:endParaRPr kumimoji="1" lang="en-US" altLang="ja-JP" dirty="0"/>
          </a:p>
          <a:p>
            <a:r>
              <a:rPr kumimoji="1" lang="ja-JP" altLang="en-US" dirty="0"/>
              <a:t>戻るボタンをクリックするとメイン画面に移動します。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7</a:t>
            </a:fld>
            <a:endParaRPr kumimoji="1" lang="ja-JP" altLang="en-US"/>
          </a:p>
        </p:txBody>
      </p:sp>
      <p:sp>
        <p:nvSpPr>
          <p:cNvPr id="5" name="日付プレースホルダー 4">
            <a:extLst>
              <a:ext uri="{FF2B5EF4-FFF2-40B4-BE49-F238E27FC236}">
                <a16:creationId xmlns:a16="http://schemas.microsoft.com/office/drawing/2014/main" id="{0A6CFB0E-EC9F-4B43-B3C4-37AEAE834B62}"/>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68129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つめは</a:t>
            </a:r>
            <a:r>
              <a:rPr kumimoji="1" lang="en-US" altLang="ja-JP" dirty="0" err="1"/>
              <a:t>ToDo</a:t>
            </a:r>
            <a:r>
              <a:rPr kumimoji="1" lang="ja-JP" altLang="en-US" dirty="0"/>
              <a:t>リストアプリです。使用している言語は、</a:t>
            </a:r>
            <a:r>
              <a:rPr kumimoji="1" lang="en-US" altLang="ja-JP" dirty="0"/>
              <a:t>Python</a:t>
            </a:r>
            <a:r>
              <a:rPr kumimoji="1" lang="ja-JP" altLang="en-US" dirty="0"/>
              <a:t>、</a:t>
            </a:r>
            <a:r>
              <a:rPr kumimoji="1" lang="en-US" altLang="ja-JP" dirty="0"/>
              <a:t>SQLite </a:t>
            </a:r>
            <a:r>
              <a:rPr kumimoji="1" lang="ja-JP" altLang="en-US" dirty="0"/>
              <a:t>です。</a:t>
            </a:r>
            <a:endParaRPr kumimoji="1" lang="en-US" altLang="ja-JP" dirty="0"/>
          </a:p>
          <a:p>
            <a:r>
              <a:rPr kumimoji="1" lang="ja-JP" altLang="en-US" dirty="0"/>
              <a:t>このアプリを制作しようと思った背景には、買い物に行こうと思っていたけど忘れてしまうなど、</a:t>
            </a:r>
            <a:endParaRPr kumimoji="1" lang="en-US" altLang="ja-JP" dirty="0"/>
          </a:p>
          <a:p>
            <a:r>
              <a:rPr kumimoji="1" lang="ja-JP" altLang="en-US" dirty="0"/>
              <a:t>普段やらなければならないことを忘れて、結局しないままで終わるということが挙げられます。</a:t>
            </a:r>
            <a:endParaRPr kumimoji="1" lang="en-US" altLang="ja-JP" dirty="0"/>
          </a:p>
          <a:p>
            <a:r>
              <a:rPr kumimoji="1" lang="ja-JP" altLang="en-US" dirty="0"/>
              <a:t>それを予防するためにやることリストを作成し確認するために作成しました。</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8</a:t>
            </a:fld>
            <a:endParaRPr kumimoji="1" lang="ja-JP" altLang="en-US"/>
          </a:p>
        </p:txBody>
      </p:sp>
      <p:sp>
        <p:nvSpPr>
          <p:cNvPr id="5" name="日付プレースホルダー 4">
            <a:extLst>
              <a:ext uri="{FF2B5EF4-FFF2-40B4-BE49-F238E27FC236}">
                <a16:creationId xmlns:a16="http://schemas.microsoft.com/office/drawing/2014/main" id="{64926C60-F18B-4839-BD11-9623B61B449E}"/>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409872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機能としては、新規タスクの追加、データベースから取得したリストの表示、既存タスクの更新と削除が可能です。</a:t>
            </a:r>
          </a:p>
        </p:txBody>
      </p:sp>
      <p:sp>
        <p:nvSpPr>
          <p:cNvPr id="4" name="スライド番号プレースホルダー 3"/>
          <p:cNvSpPr>
            <a:spLocks noGrp="1"/>
          </p:cNvSpPr>
          <p:nvPr>
            <p:ph type="sldNum" sz="quarter" idx="5"/>
          </p:nvPr>
        </p:nvSpPr>
        <p:spPr/>
        <p:txBody>
          <a:bodyPr/>
          <a:lstStyle/>
          <a:p>
            <a:fld id="{5EEB9B4B-C93E-44A9-9066-566F2C17D67A}" type="slidenum">
              <a:rPr kumimoji="1" lang="ja-JP" altLang="en-US" smtClean="0"/>
              <a:t>9</a:t>
            </a:fld>
            <a:endParaRPr kumimoji="1" lang="ja-JP" altLang="en-US"/>
          </a:p>
        </p:txBody>
      </p:sp>
      <p:sp>
        <p:nvSpPr>
          <p:cNvPr id="5" name="日付プレースホルダー 4">
            <a:extLst>
              <a:ext uri="{FF2B5EF4-FFF2-40B4-BE49-F238E27FC236}">
                <a16:creationId xmlns:a16="http://schemas.microsoft.com/office/drawing/2014/main" id="{72B2C7AE-81D2-4BF0-B939-48CAEFAEFC03}"/>
              </a:ext>
            </a:extLst>
          </p:cNvPr>
          <p:cNvSpPr>
            <a:spLocks noGrp="1"/>
          </p:cNvSpPr>
          <p:nvPr>
            <p:ph type="dt" idx="1"/>
          </p:nvPr>
        </p:nvSpPr>
        <p:spPr/>
        <p:txBody>
          <a:bodyPr/>
          <a:lstStyle/>
          <a:p>
            <a:r>
              <a:rPr kumimoji="1" lang="en-US" altLang="ja-JP"/>
              <a:t>2024/2/19</a:t>
            </a:r>
            <a:endParaRPr kumimoji="1" lang="ja-JP" altLang="en-US"/>
          </a:p>
        </p:txBody>
      </p:sp>
    </p:spTree>
    <p:extLst>
      <p:ext uri="{BB962C8B-B14F-4D97-AF65-F5344CB8AC3E}">
        <p14:creationId xmlns:p14="http://schemas.microsoft.com/office/powerpoint/2010/main" val="22718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98AD2-F245-4DB8-8FFF-6BC41E651B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B30798-F866-498C-AA71-8F0648021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7D1F2B-C101-4C4F-8B0B-A6F0A81233BD}"/>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5" name="フッター プレースホルダー 4">
            <a:extLst>
              <a:ext uri="{FF2B5EF4-FFF2-40B4-BE49-F238E27FC236}">
                <a16:creationId xmlns:a16="http://schemas.microsoft.com/office/drawing/2014/main" id="{6E88902B-C6A3-41B1-8A90-103259985F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CD0DD-663F-4FF4-8300-2733F612406E}"/>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98979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C0398-1DDF-4E09-BFC3-F3800DCE066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769876-A4AE-4CE3-8527-1241ACA5B6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D1755E-478C-4C54-BC08-B2EF0F55D0A8}"/>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5" name="フッター プレースホルダー 4">
            <a:extLst>
              <a:ext uri="{FF2B5EF4-FFF2-40B4-BE49-F238E27FC236}">
                <a16:creationId xmlns:a16="http://schemas.microsoft.com/office/drawing/2014/main" id="{FD06C145-E168-4988-831C-ABCCB57500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A7F1F1-FFD2-47D2-B586-BF2A6493E1FC}"/>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132948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69B8572-8976-4C4B-96EF-9980906D14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121169-E5B7-428C-AAAA-104F53D9C10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876880-C69B-450F-98F3-3B35BD57CB82}"/>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5" name="フッター プレースホルダー 4">
            <a:extLst>
              <a:ext uri="{FF2B5EF4-FFF2-40B4-BE49-F238E27FC236}">
                <a16:creationId xmlns:a16="http://schemas.microsoft.com/office/drawing/2014/main" id="{8E8EACBC-6AD1-4AFB-A29F-764AD1FDF7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E26EA8-BB06-4E97-95E0-4684FABEBB3D}"/>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52320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45BCF-2DA0-4AAA-A204-37738C80B3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951299-81C0-4BEF-8CBC-D7CB46B3DC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245C9-7D6E-45E1-9B90-1E28B25A566A}"/>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5" name="フッター プレースホルダー 4">
            <a:extLst>
              <a:ext uri="{FF2B5EF4-FFF2-40B4-BE49-F238E27FC236}">
                <a16:creationId xmlns:a16="http://schemas.microsoft.com/office/drawing/2014/main" id="{407297C3-F566-4343-B5A5-17D0E08C6D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08B43-A1DF-4147-AF18-62739743FF10}"/>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3794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A1727-608F-4987-B087-D08AE1008B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9867ED-E458-4BAA-943C-B95A19EEF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263A08-DF8D-40F4-825F-73A6EF2ABF44}"/>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5" name="フッター プレースホルダー 4">
            <a:extLst>
              <a:ext uri="{FF2B5EF4-FFF2-40B4-BE49-F238E27FC236}">
                <a16:creationId xmlns:a16="http://schemas.microsoft.com/office/drawing/2014/main" id="{3F906DF0-4285-480D-85B3-FB1F181E05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EBDABB-8602-4E33-8AE5-A42D42A073CC}"/>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389775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2EE1AF-3253-4C52-BDD0-819D5944B5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95CB33-44F8-4A71-B5B6-9AF3C91C7E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4AD720-C0DC-4E7F-ABBB-5FB989BF51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2F461C-4DA9-4EC0-955D-2C3CE1FC49A8}"/>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6" name="フッター プレースホルダー 5">
            <a:extLst>
              <a:ext uri="{FF2B5EF4-FFF2-40B4-BE49-F238E27FC236}">
                <a16:creationId xmlns:a16="http://schemas.microsoft.com/office/drawing/2014/main" id="{0884FBD3-6069-4895-9A0F-52C8123C22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6E4FDB-C1DF-45BA-B8EF-6B1C1362DABD}"/>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97692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9CA42-D2BE-4C79-9B6D-B9E9E1BE577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B0DB53-04E2-4877-94E9-21A0F71B2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E14967-E7EC-4684-B109-A0AC014153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902691-5E5B-4553-BACE-E2D585DEF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7097416-CAD0-4A9C-84D6-1BD2E1A828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B99828-2CA7-4D43-958C-3A40D62DE354}"/>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8" name="フッター プレースホルダー 7">
            <a:extLst>
              <a:ext uri="{FF2B5EF4-FFF2-40B4-BE49-F238E27FC236}">
                <a16:creationId xmlns:a16="http://schemas.microsoft.com/office/drawing/2014/main" id="{B97503CC-65E9-419D-AC35-92408CDA5D4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06CF42A-B2DB-4D59-8948-65B1C8D0939B}"/>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08140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EE7F9-323C-413C-824A-8B56F5C40E7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1434AA-BFC3-4C72-B9CF-16DA8CBAF74E}"/>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4" name="フッター プレースホルダー 3">
            <a:extLst>
              <a:ext uri="{FF2B5EF4-FFF2-40B4-BE49-F238E27FC236}">
                <a16:creationId xmlns:a16="http://schemas.microsoft.com/office/drawing/2014/main" id="{769DFC4D-92B0-4BFE-9D8D-4A84EED7E96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1D6196-D000-4A7F-8E73-0210F4A55CC5}"/>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1408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3EC8D9F-CE47-4762-9B61-12C108D60772}"/>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3" name="フッター プレースホルダー 2">
            <a:extLst>
              <a:ext uri="{FF2B5EF4-FFF2-40B4-BE49-F238E27FC236}">
                <a16:creationId xmlns:a16="http://schemas.microsoft.com/office/drawing/2014/main" id="{A9880F5A-E00A-4686-8F73-1A6CBC0EF0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D127CF-3B4B-4D39-8929-C2733629846B}"/>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110836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985B72-6F55-49A5-BDE9-6AF1CF7C89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ED0229-3F61-4B9A-8AB5-8B5D0F369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46F816-7E17-40BE-B543-37F8166E4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09407A-3E18-41D0-AAAD-F0AB5660F72E}"/>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6" name="フッター プレースホルダー 5">
            <a:extLst>
              <a:ext uri="{FF2B5EF4-FFF2-40B4-BE49-F238E27FC236}">
                <a16:creationId xmlns:a16="http://schemas.microsoft.com/office/drawing/2014/main" id="{3D3DCB88-9A12-4177-A3CD-B524AEB7EC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A5F794-21E7-4826-A601-C2A089F88FCE}"/>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301248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241F8-8EBA-4953-B04E-78ADA4AD97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C6057FA-F260-42C5-89F0-5E65511CA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D5B684-2E72-442E-BAFE-BEB3BDD1B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FB6697-1D69-4D95-9FBD-F65CDF5A3186}"/>
              </a:ext>
            </a:extLst>
          </p:cNvPr>
          <p:cNvSpPr>
            <a:spLocks noGrp="1"/>
          </p:cNvSpPr>
          <p:nvPr>
            <p:ph type="dt" sz="half" idx="10"/>
          </p:nvPr>
        </p:nvSpPr>
        <p:spPr/>
        <p:txBody>
          <a:bodyPr/>
          <a:lstStyle/>
          <a:p>
            <a:fld id="{3F46F053-698C-4E38-857B-64E191719F00}" type="datetimeFigureOut">
              <a:rPr kumimoji="1" lang="ja-JP" altLang="en-US" smtClean="0"/>
              <a:t>2024/2/16</a:t>
            </a:fld>
            <a:endParaRPr kumimoji="1" lang="ja-JP" altLang="en-US"/>
          </a:p>
        </p:txBody>
      </p:sp>
      <p:sp>
        <p:nvSpPr>
          <p:cNvPr id="6" name="フッター プレースホルダー 5">
            <a:extLst>
              <a:ext uri="{FF2B5EF4-FFF2-40B4-BE49-F238E27FC236}">
                <a16:creationId xmlns:a16="http://schemas.microsoft.com/office/drawing/2014/main" id="{0E0BD600-E26E-4151-86FB-7D0D2ADC6C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F6BEE8-DDBF-4999-937D-E3C710ED472B}"/>
              </a:ext>
            </a:extLst>
          </p:cNvPr>
          <p:cNvSpPr>
            <a:spLocks noGrp="1"/>
          </p:cNvSpPr>
          <p:nvPr>
            <p:ph type="sldNum" sz="quarter" idx="12"/>
          </p:nvPr>
        </p:nvSpPr>
        <p:spPr/>
        <p:txBody>
          <a:body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211586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4508AF-58AE-4DE7-9509-079614670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9BF9C3-8869-41B8-A3CE-4EB1E0CD6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30B669-2452-487A-B113-D454C5700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6F053-698C-4E38-857B-64E191719F00}" type="datetimeFigureOut">
              <a:rPr kumimoji="1" lang="ja-JP" altLang="en-US" smtClean="0"/>
              <a:t>2024/2/16</a:t>
            </a:fld>
            <a:endParaRPr kumimoji="1" lang="ja-JP" altLang="en-US"/>
          </a:p>
        </p:txBody>
      </p:sp>
      <p:sp>
        <p:nvSpPr>
          <p:cNvPr id="5" name="フッター プレースホルダー 4">
            <a:extLst>
              <a:ext uri="{FF2B5EF4-FFF2-40B4-BE49-F238E27FC236}">
                <a16:creationId xmlns:a16="http://schemas.microsoft.com/office/drawing/2014/main" id="{6D8B3506-6CDA-455B-BCC3-6C5B6EDA8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FE62C0-7416-4635-A26A-AE3689D0C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C56AF-E170-47E1-A98A-20512B83B0BE}" type="slidenum">
              <a:rPr kumimoji="1" lang="ja-JP" altLang="en-US" smtClean="0"/>
              <a:t>‹#›</a:t>
            </a:fld>
            <a:endParaRPr kumimoji="1" lang="ja-JP" altLang="en-US"/>
          </a:p>
        </p:txBody>
      </p:sp>
    </p:spTree>
    <p:extLst>
      <p:ext uri="{BB962C8B-B14F-4D97-AF65-F5344CB8AC3E}">
        <p14:creationId xmlns:p14="http://schemas.microsoft.com/office/powerpoint/2010/main" val="179143148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F51B5-EED1-4517-BB02-D6382496E09A}"/>
              </a:ext>
            </a:extLst>
          </p:cNvPr>
          <p:cNvSpPr>
            <a:spLocks noGrp="1"/>
          </p:cNvSpPr>
          <p:nvPr>
            <p:ph type="ctrTitle"/>
          </p:nvPr>
        </p:nvSpPr>
        <p:spPr>
          <a:xfrm>
            <a:off x="1524000" y="1989137"/>
            <a:ext cx="9144000" cy="1201103"/>
          </a:xfrm>
        </p:spPr>
        <p:txBody>
          <a:bodyPr>
            <a:normAutofit/>
          </a:bodyPr>
          <a:lstStyle/>
          <a:p>
            <a:r>
              <a:rPr kumimoji="1" lang="ja-JP" altLang="en-US" b="1" dirty="0">
                <a:latin typeface="メイリオ" panose="020B0604030504040204" pitchFamily="50" charset="-128"/>
                <a:ea typeface="メイリオ" panose="020B0604030504040204" pitchFamily="50" charset="-128"/>
              </a:rPr>
              <a:t>最終課題</a:t>
            </a:r>
          </a:p>
        </p:txBody>
      </p:sp>
      <p:sp>
        <p:nvSpPr>
          <p:cNvPr id="3" name="字幕 2">
            <a:extLst>
              <a:ext uri="{FF2B5EF4-FFF2-40B4-BE49-F238E27FC236}">
                <a16:creationId xmlns:a16="http://schemas.microsoft.com/office/drawing/2014/main" id="{4D1499DE-B91E-40AF-B1E1-178F69D8C2B9}"/>
              </a:ext>
            </a:extLst>
          </p:cNvPr>
          <p:cNvSpPr>
            <a:spLocks noGrp="1"/>
          </p:cNvSpPr>
          <p:nvPr>
            <p:ph type="subTitle" idx="1"/>
          </p:nvPr>
        </p:nvSpPr>
        <p:spPr>
          <a:xfrm>
            <a:off x="4591050" y="4102101"/>
            <a:ext cx="3009900" cy="949959"/>
          </a:xfrm>
        </p:spPr>
        <p:txBody>
          <a:bodyPr>
            <a:normAutofit/>
          </a:bodyPr>
          <a:lstStyle/>
          <a:p>
            <a:r>
              <a:rPr lang="ja-JP" altLang="en-US" b="1" dirty="0">
                <a:latin typeface="メイリオ" panose="020B0604030504040204" pitchFamily="50" charset="-128"/>
                <a:ea typeface="メイリオ" panose="020B0604030504040204" pitchFamily="50" charset="-128"/>
              </a:rPr>
              <a:t>山口芳和</a:t>
            </a:r>
            <a:endParaRPr lang="en-US" altLang="ja-JP" b="1" dirty="0">
              <a:latin typeface="メイリオ" panose="020B0604030504040204" pitchFamily="50" charset="-128"/>
              <a:ea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rPr>
              <a:t>2024/02/19</a:t>
            </a:r>
          </a:p>
        </p:txBody>
      </p:sp>
    </p:spTree>
    <p:extLst>
      <p:ext uri="{BB962C8B-B14F-4D97-AF65-F5344CB8AC3E}">
        <p14:creationId xmlns:p14="http://schemas.microsoft.com/office/powerpoint/2010/main" val="48689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D5B6F-0AD7-49A8-802F-F474397B35E9}"/>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a:t>
            </a:r>
            <a:r>
              <a:rPr lang="en-US" altLang="ja-JP" dirty="0" err="1">
                <a:latin typeface="メイリオ" panose="020B0604030504040204" pitchFamily="50" charset="-128"/>
                <a:ea typeface="メイリオ" panose="020B0604030504040204" pitchFamily="50" charset="-128"/>
              </a:rPr>
              <a:t>ToDo</a:t>
            </a:r>
            <a:r>
              <a:rPr lang="ja-JP" altLang="en-US" dirty="0">
                <a:latin typeface="メイリオ" panose="020B0604030504040204" pitchFamily="50" charset="-128"/>
                <a:ea typeface="メイリオ" panose="020B0604030504040204" pitchFamily="50" charset="-128"/>
              </a:rPr>
              <a:t>リストアプリ</a:t>
            </a:r>
            <a:endParaRPr kumimoji="1" lang="ja-JP" altLang="en-US" dirty="0"/>
          </a:p>
        </p:txBody>
      </p:sp>
      <p:sp>
        <p:nvSpPr>
          <p:cNvPr id="3" name="コンテンツ プレースホルダー 2">
            <a:extLst>
              <a:ext uri="{FF2B5EF4-FFF2-40B4-BE49-F238E27FC236}">
                <a16:creationId xmlns:a16="http://schemas.microsoft.com/office/drawing/2014/main" id="{F3478664-64C4-48FD-810F-283D1F2FF5D3}"/>
              </a:ext>
            </a:extLst>
          </p:cNvPr>
          <p:cNvSpPr>
            <a:spLocks noGrp="1"/>
          </p:cNvSpPr>
          <p:nvPr>
            <p:ph idx="1"/>
          </p:nvPr>
        </p:nvSpPr>
        <p:spPr>
          <a:xfrm>
            <a:off x="838200" y="1825625"/>
            <a:ext cx="3748088" cy="4351338"/>
          </a:xfrm>
        </p:spPr>
        <p:txBody>
          <a:body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(ER</a:t>
            </a:r>
            <a:r>
              <a:rPr lang="ja-JP" altLang="en-US" dirty="0">
                <a:latin typeface="メイリオ" panose="020B0604030504040204" pitchFamily="50" charset="-128"/>
                <a:ea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7A9DC34F-19E1-4EBB-B84E-2933D3289D9F}"/>
              </a:ext>
            </a:extLst>
          </p:cNvPr>
          <p:cNvSpPr txBox="1"/>
          <p:nvPr/>
        </p:nvSpPr>
        <p:spPr>
          <a:xfrm>
            <a:off x="5103494" y="2851282"/>
            <a:ext cx="5663566" cy="3108543"/>
          </a:xfrm>
          <a:prstGeom prst="rect">
            <a:avLst/>
          </a:prstGeom>
          <a:noFill/>
        </p:spPr>
        <p:txBody>
          <a:bodyPr wrap="square" rtlCol="0">
            <a:spAutoFit/>
          </a:bodyPr>
          <a:lstStyle/>
          <a:p>
            <a:r>
              <a:rPr lang="en-US" altLang="ja-JP" sz="2800" dirty="0" err="1">
                <a:latin typeface="メイリオ" panose="020B0604030504040204" pitchFamily="50" charset="-128"/>
                <a:ea typeface="メイリオ" panose="020B0604030504040204" pitchFamily="50" charset="-128"/>
              </a:rPr>
              <a:t>todos</a:t>
            </a:r>
            <a:r>
              <a:rPr kumimoji="1" lang="ja-JP" altLang="en-US" sz="2800" dirty="0">
                <a:latin typeface="メイリオ" panose="020B0604030504040204" pitchFamily="50" charset="-128"/>
                <a:ea typeface="メイリオ" panose="020B0604030504040204" pitchFamily="50" charset="-128"/>
              </a:rPr>
              <a:t>テーブル</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r>
              <a:rPr lang="en-US" altLang="ja-JP" sz="2800" dirty="0">
                <a:latin typeface="メイリオ" panose="020B0604030504040204" pitchFamily="50" charset="-128"/>
                <a:ea typeface="メイリオ" panose="020B0604030504040204" pitchFamily="50" charset="-128"/>
              </a:rPr>
              <a:t>id:			ID</a:t>
            </a:r>
          </a:p>
          <a:p>
            <a:r>
              <a:rPr lang="en-US" altLang="ja-JP" sz="2800" dirty="0">
                <a:latin typeface="メイリオ" panose="020B0604030504040204" pitchFamily="50" charset="-128"/>
                <a:ea typeface="メイリオ" panose="020B0604030504040204" pitchFamily="50" charset="-128"/>
              </a:rPr>
              <a:t>task</a:t>
            </a:r>
            <a:r>
              <a:rPr kumimoji="1" lang="en-US" altLang="ja-JP" sz="2800" dirty="0">
                <a:latin typeface="メイリオ" panose="020B0604030504040204" pitchFamily="50" charset="-128"/>
                <a:ea typeface="メイリオ" panose="020B0604030504040204" pitchFamily="50" charset="-128"/>
              </a:rPr>
              <a:t>:			</a:t>
            </a:r>
            <a:r>
              <a:rPr kumimoji="1" lang="ja-JP" altLang="en-US" sz="2800" dirty="0">
                <a:latin typeface="メイリオ" panose="020B0604030504040204" pitchFamily="50" charset="-128"/>
                <a:ea typeface="メイリオ" panose="020B0604030504040204" pitchFamily="50" charset="-128"/>
              </a:rPr>
              <a:t>タスク名</a:t>
            </a:r>
            <a:r>
              <a:rPr lang="en-US" altLang="ja-JP" sz="2800" dirty="0" err="1">
                <a:latin typeface="メイリオ" panose="020B0604030504040204" pitchFamily="50" charset="-128"/>
                <a:ea typeface="メイリオ" panose="020B0604030504040204" pitchFamily="50" charset="-128"/>
              </a:rPr>
              <a:t>d</a:t>
            </a:r>
            <a:r>
              <a:rPr kumimoji="1" lang="en-US" altLang="ja-JP" sz="2800" dirty="0" err="1">
                <a:latin typeface="メイリオ" panose="020B0604030504040204" pitchFamily="50" charset="-128"/>
                <a:ea typeface="メイリオ" panose="020B0604030504040204" pitchFamily="50" charset="-128"/>
              </a:rPr>
              <a:t>ue_date</a:t>
            </a:r>
            <a:r>
              <a:rPr kumimoji="1" lang="en-US" altLang="ja-JP"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日付</a:t>
            </a:r>
            <a:endParaRPr kumimoji="1" lang="en-US" altLang="ja-JP" sz="2800" dirty="0">
              <a:latin typeface="メイリオ" panose="020B0604030504040204" pitchFamily="50" charset="-128"/>
              <a:ea typeface="メイリオ" panose="020B0604030504040204" pitchFamily="50" charset="-128"/>
            </a:endParaRPr>
          </a:p>
          <a:p>
            <a:r>
              <a:rPr lang="en-US" altLang="ja-JP" sz="2800" dirty="0" err="1">
                <a:latin typeface="メイリオ" panose="020B0604030504040204" pitchFamily="50" charset="-128"/>
                <a:ea typeface="メイリオ" panose="020B0604030504040204" pitchFamily="50" charset="-128"/>
              </a:rPr>
              <a:t>due_time</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開始時間</a:t>
            </a:r>
            <a:endParaRPr lang="en-US" altLang="ja-JP" sz="2800" dirty="0">
              <a:latin typeface="メイリオ" panose="020B0604030504040204" pitchFamily="50" charset="-128"/>
              <a:ea typeface="メイリオ" panose="020B0604030504040204" pitchFamily="50" charset="-128"/>
            </a:endParaRPr>
          </a:p>
          <a:p>
            <a:r>
              <a:rPr lang="en-US" altLang="ja-JP" sz="2800" dirty="0" err="1">
                <a:latin typeface="メイリオ" panose="020B0604030504040204" pitchFamily="50" charset="-128"/>
                <a:ea typeface="メイリオ" panose="020B0604030504040204" pitchFamily="50" charset="-128"/>
              </a:rPr>
              <a:t>e</a:t>
            </a:r>
            <a:r>
              <a:rPr kumimoji="1" lang="en-US" altLang="ja-JP" sz="2800" dirty="0" err="1">
                <a:latin typeface="メイリオ" panose="020B0604030504040204" pitchFamily="50" charset="-128"/>
                <a:ea typeface="メイリオ" panose="020B0604030504040204" pitchFamily="50" charset="-128"/>
              </a:rPr>
              <a:t>nd_time</a:t>
            </a:r>
            <a:r>
              <a:rPr kumimoji="1" lang="en-US" altLang="ja-JP" sz="2800" dirty="0">
                <a:latin typeface="メイリオ" panose="020B0604030504040204" pitchFamily="50" charset="-128"/>
                <a:ea typeface="メイリオ" panose="020B0604030504040204" pitchFamily="50" charset="-128"/>
              </a:rPr>
              <a:t>:		</a:t>
            </a:r>
            <a:r>
              <a:rPr kumimoji="1" lang="ja-JP" altLang="en-US" sz="2800" dirty="0">
                <a:latin typeface="メイリオ" panose="020B0604030504040204" pitchFamily="50" charset="-128"/>
                <a:ea typeface="メイリオ" panose="020B0604030504040204" pitchFamily="50" charset="-128"/>
              </a:rPr>
              <a:t>終了時間</a:t>
            </a:r>
          </a:p>
        </p:txBody>
      </p:sp>
      <p:pic>
        <p:nvPicPr>
          <p:cNvPr id="7" name="図 6">
            <a:extLst>
              <a:ext uri="{FF2B5EF4-FFF2-40B4-BE49-F238E27FC236}">
                <a16:creationId xmlns:a16="http://schemas.microsoft.com/office/drawing/2014/main" id="{229897E6-3EF6-4400-99CB-1C4D2C272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766" y="2481261"/>
            <a:ext cx="2698434" cy="3848586"/>
          </a:xfrm>
          <a:prstGeom prst="rect">
            <a:avLst/>
          </a:prstGeom>
        </p:spPr>
      </p:pic>
    </p:spTree>
    <p:extLst>
      <p:ext uri="{BB962C8B-B14F-4D97-AF65-F5344CB8AC3E}">
        <p14:creationId xmlns:p14="http://schemas.microsoft.com/office/powerpoint/2010/main" val="85627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1C142-1368-4B5A-907A-C83F30230C2C}"/>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a:t>
            </a:r>
            <a:r>
              <a:rPr lang="en-US" altLang="ja-JP" dirty="0" err="1">
                <a:latin typeface="メイリオ" panose="020B0604030504040204" pitchFamily="50" charset="-128"/>
                <a:ea typeface="メイリオ" panose="020B0604030504040204" pitchFamily="50" charset="-128"/>
              </a:rPr>
              <a:t>ToDo</a:t>
            </a:r>
            <a:r>
              <a:rPr lang="ja-JP" altLang="en-US" dirty="0">
                <a:latin typeface="メイリオ" panose="020B0604030504040204" pitchFamily="50" charset="-128"/>
                <a:ea typeface="メイリオ" panose="020B0604030504040204" pitchFamily="50" charset="-128"/>
              </a:rPr>
              <a:t>リストアプリ</a:t>
            </a:r>
            <a:endParaRPr kumimoji="1" lang="ja-JP" altLang="en-US" dirty="0"/>
          </a:p>
        </p:txBody>
      </p:sp>
      <p:sp>
        <p:nvSpPr>
          <p:cNvPr id="3" name="コンテンツ プレースホルダー 2">
            <a:extLst>
              <a:ext uri="{FF2B5EF4-FFF2-40B4-BE49-F238E27FC236}">
                <a16:creationId xmlns:a16="http://schemas.microsoft.com/office/drawing/2014/main" id="{C36DBE64-62E3-4CD2-ACFB-FAF81B15B14E}"/>
              </a:ext>
            </a:extLst>
          </p:cNvPr>
          <p:cNvSpPr>
            <a:spLocks noGrp="1"/>
          </p:cNvSpPr>
          <p:nvPr>
            <p:ph idx="1"/>
          </p:nvPr>
        </p:nvSpPr>
        <p:spPr>
          <a:xfrm>
            <a:off x="838200" y="1825625"/>
            <a:ext cx="4488180" cy="4351338"/>
          </a:xfrm>
        </p:spPr>
        <p:txBody>
          <a:bodyPr/>
          <a:lstStyle/>
          <a:p>
            <a:r>
              <a:rPr kumimoji="1" lang="ja-JP" altLang="en-US" dirty="0"/>
              <a:t>詳細　</a:t>
            </a:r>
            <a:r>
              <a:rPr kumimoji="1" lang="en-US" altLang="ja-JP" dirty="0"/>
              <a:t>(</a:t>
            </a:r>
            <a:r>
              <a:rPr kumimoji="1" lang="ja-JP" altLang="en-US" dirty="0"/>
              <a:t>入力部分</a:t>
            </a:r>
            <a:r>
              <a:rPr kumimoji="1" lang="en-US" altLang="ja-JP" dirty="0"/>
              <a:t>)</a:t>
            </a:r>
            <a:endParaRPr kumimoji="1" lang="ja-JP" altLang="en-US" dirty="0"/>
          </a:p>
        </p:txBody>
      </p:sp>
      <p:pic>
        <p:nvPicPr>
          <p:cNvPr id="5" name="図 4">
            <a:extLst>
              <a:ext uri="{FF2B5EF4-FFF2-40B4-BE49-F238E27FC236}">
                <a16:creationId xmlns:a16="http://schemas.microsoft.com/office/drawing/2014/main" id="{C5496F74-761D-4461-8F59-B13E3C4CE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26850"/>
            <a:ext cx="4144104" cy="3325310"/>
          </a:xfrm>
          <a:prstGeom prst="rect">
            <a:avLst/>
          </a:prstGeom>
        </p:spPr>
      </p:pic>
      <p:sp>
        <p:nvSpPr>
          <p:cNvPr id="6" name="テキスト ボックス 5">
            <a:extLst>
              <a:ext uri="{FF2B5EF4-FFF2-40B4-BE49-F238E27FC236}">
                <a16:creationId xmlns:a16="http://schemas.microsoft.com/office/drawing/2014/main" id="{856304B7-67A3-4F9C-BF22-CD71BCE7FFD9}"/>
              </a:ext>
            </a:extLst>
          </p:cNvPr>
          <p:cNvSpPr txBox="1"/>
          <p:nvPr/>
        </p:nvSpPr>
        <p:spPr>
          <a:xfrm>
            <a:off x="5486400" y="2526850"/>
            <a:ext cx="5867400" cy="2246769"/>
          </a:xfrm>
          <a:prstGeom prst="rect">
            <a:avLst/>
          </a:prstGeom>
          <a:noFill/>
        </p:spPr>
        <p:txBody>
          <a:bodyPr wrap="square" rtlCol="0">
            <a:spAutoFit/>
          </a:bodyPr>
          <a:lstStyle/>
          <a:p>
            <a:r>
              <a:rPr kumimoji="1" lang="ja-JP" altLang="en-US" sz="2800" dirty="0"/>
              <a:t>入力内容</a:t>
            </a:r>
            <a:endParaRPr kumimoji="1" lang="en-US" altLang="ja-JP" sz="2800" dirty="0"/>
          </a:p>
          <a:p>
            <a:r>
              <a:rPr lang="ja-JP" altLang="en-US" sz="2800" dirty="0"/>
              <a:t>・タスク名</a:t>
            </a:r>
            <a:endParaRPr lang="en-US" altLang="ja-JP" sz="2800" dirty="0"/>
          </a:p>
          <a:p>
            <a:r>
              <a:rPr kumimoji="1" lang="ja-JP" altLang="en-US" sz="2800" dirty="0"/>
              <a:t>・年月日</a:t>
            </a:r>
            <a:endParaRPr kumimoji="1" lang="en-US" altLang="ja-JP" sz="2800" dirty="0"/>
          </a:p>
          <a:p>
            <a:r>
              <a:rPr lang="ja-JP" altLang="en-US" sz="2800" dirty="0"/>
              <a:t>・開始時間 </a:t>
            </a:r>
            <a:r>
              <a:rPr lang="ja-JP" altLang="en-US" sz="2800" dirty="0">
                <a:solidFill>
                  <a:srgbClr val="FF0000"/>
                </a:solidFill>
              </a:rPr>
              <a:t>省略可</a:t>
            </a:r>
            <a:endParaRPr lang="en-US" altLang="ja-JP" sz="2800" dirty="0"/>
          </a:p>
          <a:p>
            <a:r>
              <a:rPr kumimoji="1" lang="ja-JP" altLang="en-US" sz="2800" dirty="0"/>
              <a:t>・終了時間 </a:t>
            </a:r>
            <a:r>
              <a:rPr lang="ja-JP" altLang="en-US" sz="2800" dirty="0">
                <a:solidFill>
                  <a:srgbClr val="FF0000"/>
                </a:solidFill>
              </a:rPr>
              <a:t>省略可</a:t>
            </a:r>
            <a:endParaRPr kumimoji="1" lang="ja-JP" altLang="en-US" sz="2800" dirty="0"/>
          </a:p>
        </p:txBody>
      </p:sp>
    </p:spTree>
    <p:extLst>
      <p:ext uri="{BB962C8B-B14F-4D97-AF65-F5344CB8AC3E}">
        <p14:creationId xmlns:p14="http://schemas.microsoft.com/office/powerpoint/2010/main" val="64940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1C142-1368-4B5A-907A-C83F30230C2C}"/>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a:t>
            </a:r>
            <a:r>
              <a:rPr lang="en-US" altLang="ja-JP" dirty="0" err="1">
                <a:latin typeface="メイリオ" panose="020B0604030504040204" pitchFamily="50" charset="-128"/>
                <a:ea typeface="メイリオ" panose="020B0604030504040204" pitchFamily="50" charset="-128"/>
              </a:rPr>
              <a:t>ToDo</a:t>
            </a:r>
            <a:r>
              <a:rPr lang="ja-JP" altLang="en-US" dirty="0">
                <a:latin typeface="メイリオ" panose="020B0604030504040204" pitchFamily="50" charset="-128"/>
                <a:ea typeface="メイリオ" panose="020B0604030504040204" pitchFamily="50" charset="-128"/>
              </a:rPr>
              <a:t>リストアプリ</a:t>
            </a:r>
            <a:endParaRPr kumimoji="1" lang="ja-JP" altLang="en-US" dirty="0"/>
          </a:p>
        </p:txBody>
      </p:sp>
      <p:sp>
        <p:nvSpPr>
          <p:cNvPr id="3" name="コンテンツ プレースホルダー 2">
            <a:extLst>
              <a:ext uri="{FF2B5EF4-FFF2-40B4-BE49-F238E27FC236}">
                <a16:creationId xmlns:a16="http://schemas.microsoft.com/office/drawing/2014/main" id="{C36DBE64-62E3-4CD2-ACFB-FAF81B15B14E}"/>
              </a:ext>
            </a:extLst>
          </p:cNvPr>
          <p:cNvSpPr>
            <a:spLocks noGrp="1"/>
          </p:cNvSpPr>
          <p:nvPr>
            <p:ph idx="1"/>
          </p:nvPr>
        </p:nvSpPr>
        <p:spPr>
          <a:xfrm>
            <a:off x="838200" y="1825625"/>
            <a:ext cx="4488180" cy="4351338"/>
          </a:xfrm>
        </p:spPr>
        <p:txBody>
          <a:bodyPr/>
          <a:lstStyle/>
          <a:p>
            <a:r>
              <a:rPr kumimoji="1" lang="ja-JP" altLang="en-US" dirty="0"/>
              <a:t>詳細　</a:t>
            </a:r>
            <a:r>
              <a:rPr kumimoji="1" lang="en-US" altLang="ja-JP" dirty="0"/>
              <a:t>(</a:t>
            </a:r>
            <a:r>
              <a:rPr lang="ja-JP" altLang="en-US" dirty="0"/>
              <a:t>出力</a:t>
            </a:r>
            <a:r>
              <a:rPr kumimoji="1" lang="ja-JP" altLang="en-US" dirty="0"/>
              <a:t>部分</a:t>
            </a:r>
            <a:r>
              <a:rPr kumimoji="1" lang="en-US" altLang="ja-JP" dirty="0"/>
              <a:t>)</a:t>
            </a:r>
            <a:endParaRPr kumimoji="1" lang="ja-JP" altLang="en-US" dirty="0"/>
          </a:p>
        </p:txBody>
      </p:sp>
      <p:sp>
        <p:nvSpPr>
          <p:cNvPr id="6" name="テキスト ボックス 5">
            <a:extLst>
              <a:ext uri="{FF2B5EF4-FFF2-40B4-BE49-F238E27FC236}">
                <a16:creationId xmlns:a16="http://schemas.microsoft.com/office/drawing/2014/main" id="{856304B7-67A3-4F9C-BF22-CD71BCE7FFD9}"/>
              </a:ext>
            </a:extLst>
          </p:cNvPr>
          <p:cNvSpPr txBox="1"/>
          <p:nvPr/>
        </p:nvSpPr>
        <p:spPr>
          <a:xfrm>
            <a:off x="7749540" y="2526850"/>
            <a:ext cx="3604260" cy="2246769"/>
          </a:xfrm>
          <a:prstGeom prst="rect">
            <a:avLst/>
          </a:prstGeom>
          <a:noFill/>
        </p:spPr>
        <p:txBody>
          <a:bodyPr wrap="square" rtlCol="0">
            <a:spAutoFit/>
          </a:bodyPr>
          <a:lstStyle/>
          <a:p>
            <a:r>
              <a:rPr lang="ja-JP" altLang="en-US" sz="2800" dirty="0"/>
              <a:t>出力</a:t>
            </a:r>
            <a:r>
              <a:rPr kumimoji="1" lang="ja-JP" altLang="en-US" sz="2800" dirty="0"/>
              <a:t>内容</a:t>
            </a:r>
            <a:endParaRPr kumimoji="1" lang="en-US" altLang="ja-JP" sz="2800" dirty="0"/>
          </a:p>
          <a:p>
            <a:r>
              <a:rPr lang="ja-JP" altLang="en-US" sz="2800" dirty="0"/>
              <a:t>・タスク名</a:t>
            </a:r>
            <a:endParaRPr lang="en-US" altLang="ja-JP" sz="2800" dirty="0"/>
          </a:p>
          <a:p>
            <a:r>
              <a:rPr kumimoji="1" lang="ja-JP" altLang="en-US" sz="2800" dirty="0"/>
              <a:t>・年月日</a:t>
            </a:r>
            <a:endParaRPr kumimoji="1" lang="en-US" altLang="ja-JP" sz="2800" dirty="0"/>
          </a:p>
          <a:p>
            <a:r>
              <a:rPr lang="ja-JP" altLang="en-US" sz="2800" dirty="0"/>
              <a:t>・開始時間 </a:t>
            </a:r>
            <a:endParaRPr lang="en-US" altLang="ja-JP" sz="2800" dirty="0"/>
          </a:p>
          <a:p>
            <a:r>
              <a:rPr kumimoji="1" lang="ja-JP" altLang="en-US" sz="2800" dirty="0"/>
              <a:t>・終了時間 </a:t>
            </a:r>
          </a:p>
        </p:txBody>
      </p:sp>
      <p:pic>
        <p:nvPicPr>
          <p:cNvPr id="9" name="図 8">
            <a:extLst>
              <a:ext uri="{FF2B5EF4-FFF2-40B4-BE49-F238E27FC236}">
                <a16:creationId xmlns:a16="http://schemas.microsoft.com/office/drawing/2014/main" id="{B6C2A56E-46C7-42C4-918C-5A5F1363E85F}"/>
              </a:ext>
            </a:extLst>
          </p:cNvPr>
          <p:cNvPicPr>
            <a:picLocks noChangeAspect="1"/>
          </p:cNvPicPr>
          <p:nvPr/>
        </p:nvPicPr>
        <p:blipFill rotWithShape="1">
          <a:blip r:embed="rId3">
            <a:extLst>
              <a:ext uri="{28A0092B-C50C-407E-A947-70E740481C1C}">
                <a14:useLocalDpi xmlns:a14="http://schemas.microsoft.com/office/drawing/2010/main" val="0"/>
              </a:ext>
            </a:extLst>
          </a:blip>
          <a:srcRect t="44473" b="20190"/>
          <a:stretch/>
        </p:blipFill>
        <p:spPr>
          <a:xfrm>
            <a:off x="838200" y="2526850"/>
            <a:ext cx="6345828" cy="2246769"/>
          </a:xfrm>
          <a:prstGeom prst="rect">
            <a:avLst/>
          </a:prstGeom>
        </p:spPr>
      </p:pic>
    </p:spTree>
    <p:extLst>
      <p:ext uri="{BB962C8B-B14F-4D97-AF65-F5344CB8AC3E}">
        <p14:creationId xmlns:p14="http://schemas.microsoft.com/office/powerpoint/2010/main" val="379193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1C142-1368-4B5A-907A-C83F30230C2C}"/>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a:t>
            </a:r>
            <a:r>
              <a:rPr lang="en-US" altLang="ja-JP" dirty="0" err="1">
                <a:latin typeface="メイリオ" panose="020B0604030504040204" pitchFamily="50" charset="-128"/>
                <a:ea typeface="メイリオ" panose="020B0604030504040204" pitchFamily="50" charset="-128"/>
              </a:rPr>
              <a:t>ToDo</a:t>
            </a:r>
            <a:r>
              <a:rPr lang="ja-JP" altLang="en-US" dirty="0">
                <a:latin typeface="メイリオ" panose="020B0604030504040204" pitchFamily="50" charset="-128"/>
                <a:ea typeface="メイリオ" panose="020B0604030504040204" pitchFamily="50" charset="-128"/>
              </a:rPr>
              <a:t>リストアプリ</a:t>
            </a:r>
            <a:endParaRPr kumimoji="1" lang="ja-JP" altLang="en-US" dirty="0"/>
          </a:p>
        </p:txBody>
      </p:sp>
      <p:sp>
        <p:nvSpPr>
          <p:cNvPr id="3" name="コンテンツ プレースホルダー 2">
            <a:extLst>
              <a:ext uri="{FF2B5EF4-FFF2-40B4-BE49-F238E27FC236}">
                <a16:creationId xmlns:a16="http://schemas.microsoft.com/office/drawing/2014/main" id="{C36DBE64-62E3-4CD2-ACFB-FAF81B15B14E}"/>
              </a:ext>
            </a:extLst>
          </p:cNvPr>
          <p:cNvSpPr>
            <a:spLocks noGrp="1"/>
          </p:cNvSpPr>
          <p:nvPr>
            <p:ph idx="1"/>
          </p:nvPr>
        </p:nvSpPr>
        <p:spPr>
          <a:xfrm>
            <a:off x="838200" y="1825625"/>
            <a:ext cx="10515600" cy="4351338"/>
          </a:xfrm>
        </p:spPr>
        <p:txBody>
          <a:bodyPr/>
          <a:lstStyle/>
          <a:p>
            <a:r>
              <a:rPr kumimoji="1" lang="ja-JP" altLang="en-US" dirty="0"/>
              <a:t>詳細　</a:t>
            </a:r>
            <a:r>
              <a:rPr kumimoji="1" lang="en-US" altLang="ja-JP" dirty="0"/>
              <a:t>(</a:t>
            </a:r>
            <a:r>
              <a:rPr kumimoji="1" lang="ja-JP" altLang="en-US" dirty="0"/>
              <a:t>変更・削除</a:t>
            </a:r>
            <a:r>
              <a:rPr kumimoji="1" lang="en-US" altLang="ja-JP" dirty="0"/>
              <a:t>)</a:t>
            </a:r>
          </a:p>
          <a:p>
            <a:pPr marL="0" indent="0">
              <a:buNone/>
            </a:pPr>
            <a:r>
              <a:rPr lang="ja-JP" altLang="en-US" dirty="0"/>
              <a:t>　・変更</a:t>
            </a:r>
            <a:endParaRPr lang="en-US" altLang="ja-JP" dirty="0"/>
          </a:p>
          <a:p>
            <a:pPr marL="0" indent="0">
              <a:buNone/>
            </a:pPr>
            <a:r>
              <a:rPr kumimoji="1" lang="en-US" altLang="ja-JP" dirty="0"/>
              <a:t>	</a:t>
            </a:r>
            <a:r>
              <a:rPr kumimoji="1" lang="ja-JP" altLang="en-US" dirty="0"/>
              <a:t>入力部分に変更後の値を入力</a:t>
            </a:r>
            <a:endParaRPr kumimoji="1" lang="en-US" altLang="ja-JP" dirty="0"/>
          </a:p>
          <a:p>
            <a:pPr marL="0" indent="0">
              <a:buNone/>
            </a:pPr>
            <a:r>
              <a:rPr lang="en-US" altLang="ja-JP" dirty="0"/>
              <a:t>	</a:t>
            </a:r>
            <a:r>
              <a:rPr lang="ja-JP" altLang="en-US" dirty="0"/>
              <a:t>出力部分の変更したい項目を選択</a:t>
            </a:r>
            <a:endParaRPr lang="en-US" altLang="ja-JP" dirty="0"/>
          </a:p>
          <a:p>
            <a:pPr marL="0" indent="0">
              <a:buNone/>
            </a:pPr>
            <a:r>
              <a:rPr lang="en-US" altLang="ja-JP" dirty="0"/>
              <a:t>	</a:t>
            </a:r>
            <a:r>
              <a:rPr lang="ja-JP" altLang="en-US" dirty="0"/>
              <a:t>変更ボタンをクリック</a:t>
            </a:r>
            <a:endParaRPr lang="en-US" altLang="ja-JP" dirty="0"/>
          </a:p>
          <a:p>
            <a:pPr marL="0" indent="0">
              <a:buNone/>
            </a:pPr>
            <a:r>
              <a:rPr lang="ja-JP" altLang="en-US" dirty="0"/>
              <a:t>　・削除</a:t>
            </a:r>
            <a:endParaRPr lang="en-US" altLang="ja-JP" dirty="0"/>
          </a:p>
          <a:p>
            <a:pPr marL="0" indent="0">
              <a:buNone/>
            </a:pPr>
            <a:r>
              <a:rPr kumimoji="1" lang="en-US" altLang="ja-JP" dirty="0"/>
              <a:t>	</a:t>
            </a:r>
            <a:r>
              <a:rPr lang="ja-JP" altLang="en-US" dirty="0"/>
              <a:t>出力部分の削除したい項目を選択</a:t>
            </a:r>
            <a:endParaRPr lang="en-US" altLang="ja-JP" dirty="0"/>
          </a:p>
          <a:p>
            <a:pPr marL="0" indent="0">
              <a:buNone/>
            </a:pPr>
            <a:r>
              <a:rPr kumimoji="1" lang="en-US" altLang="ja-JP" dirty="0"/>
              <a:t>	</a:t>
            </a:r>
            <a:r>
              <a:rPr kumimoji="1" lang="ja-JP" altLang="en-US" dirty="0"/>
              <a:t>削除ボタンをクリック</a:t>
            </a:r>
          </a:p>
        </p:txBody>
      </p:sp>
    </p:spTree>
    <p:extLst>
      <p:ext uri="{BB962C8B-B14F-4D97-AF65-F5344CB8AC3E}">
        <p14:creationId xmlns:p14="http://schemas.microsoft.com/office/powerpoint/2010/main" val="289389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105156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・使用言語</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VBA</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SQLite: ver. 3.41.2</a:t>
            </a:r>
          </a:p>
          <a:p>
            <a:pPr marL="0" indent="0">
              <a:buNone/>
            </a:pPr>
            <a:r>
              <a:rPr lang="ja-JP" altLang="en-US" dirty="0">
                <a:latin typeface="メイリオ" panose="020B0604030504040204" pitchFamily="50" charset="-128"/>
                <a:ea typeface="メイリオ" panose="020B0604030504040204" pitchFamily="50" charset="-128"/>
              </a:rPr>
              <a:t>・制作の目的</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・背景</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・利息の計算が面倒くさい</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・目的</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・管理を楽にする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0789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105156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・機能</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・ログイン</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・取得</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・追加</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・更新</a:t>
            </a:r>
          </a:p>
        </p:txBody>
      </p:sp>
    </p:spTree>
    <p:extLst>
      <p:ext uri="{BB962C8B-B14F-4D97-AF65-F5344CB8AC3E}">
        <p14:creationId xmlns:p14="http://schemas.microsoft.com/office/powerpoint/2010/main" val="211897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D5B6F-0AD7-49A8-802F-F474397B35E9}"/>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3" name="コンテンツ プレースホルダー 2">
            <a:extLst>
              <a:ext uri="{FF2B5EF4-FFF2-40B4-BE49-F238E27FC236}">
                <a16:creationId xmlns:a16="http://schemas.microsoft.com/office/drawing/2014/main" id="{F3478664-64C4-48FD-810F-283D1F2FF5D3}"/>
              </a:ext>
            </a:extLst>
          </p:cNvPr>
          <p:cNvSpPr>
            <a:spLocks noGrp="1"/>
          </p:cNvSpPr>
          <p:nvPr>
            <p:ph idx="1"/>
          </p:nvPr>
        </p:nvSpPr>
        <p:spPr>
          <a:xfrm>
            <a:off x="838200" y="1825625"/>
            <a:ext cx="3748088" cy="4351338"/>
          </a:xfrm>
        </p:spPr>
        <p:txBody>
          <a:body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(ER</a:t>
            </a:r>
            <a:r>
              <a:rPr lang="ja-JP" altLang="en-US" dirty="0">
                <a:latin typeface="メイリオ" panose="020B0604030504040204" pitchFamily="50" charset="-128"/>
                <a:ea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7A9DC34F-19E1-4EBB-B84E-2933D3289D9F}"/>
              </a:ext>
            </a:extLst>
          </p:cNvPr>
          <p:cNvSpPr txBox="1"/>
          <p:nvPr/>
        </p:nvSpPr>
        <p:spPr>
          <a:xfrm>
            <a:off x="5646420" y="2083535"/>
            <a:ext cx="6038418" cy="4093428"/>
          </a:xfrm>
          <a:prstGeom prst="rect">
            <a:avLst/>
          </a:prstGeom>
          <a:noFill/>
        </p:spPr>
        <p:txBody>
          <a:bodyPr wrap="square" rtlCol="0">
            <a:spAutoFit/>
          </a:bodyPr>
          <a:lstStyle/>
          <a:p>
            <a:r>
              <a:rPr lang="en-US" altLang="ja-JP" sz="2400" dirty="0" err="1">
                <a:latin typeface="メイリオ" panose="020B0604030504040204" pitchFamily="50" charset="-128"/>
                <a:ea typeface="メイリオ" panose="020B0604030504040204" pitchFamily="50" charset="-128"/>
              </a:rPr>
              <a:t>loan_borrow</a:t>
            </a:r>
            <a:r>
              <a:rPr lang="ja-JP" altLang="en-US" sz="2400" dirty="0">
                <a:latin typeface="メイリオ" panose="020B0604030504040204" pitchFamily="50" charset="-128"/>
                <a:ea typeface="メイリオ" panose="020B0604030504040204" pitchFamily="50" charset="-128"/>
              </a:rPr>
              <a:t>テーブル</a:t>
            </a:r>
            <a:endParaRPr lang="en-US" altLang="ja-JP" sz="2400" dirty="0">
              <a:latin typeface="メイリオ" panose="020B0604030504040204" pitchFamily="50" charset="-128"/>
              <a:ea typeface="メイリオ" panose="020B0604030504040204" pitchFamily="50" charset="-128"/>
            </a:endParaRPr>
          </a:p>
          <a:p>
            <a:endParaRPr lang="en-US" altLang="ja-JP" sz="1000" dirty="0">
              <a:latin typeface="メイリオ" panose="020B0604030504040204" pitchFamily="50" charset="-128"/>
              <a:ea typeface="メイリオ" panose="020B0604030504040204" pitchFamily="50" charset="-128"/>
            </a:endParaRPr>
          </a:p>
          <a:p>
            <a:r>
              <a:rPr lang="en-US" altLang="ja-JP" sz="2400" dirty="0" err="1">
                <a:latin typeface="メイリオ" panose="020B0604030504040204" pitchFamily="50" charset="-128"/>
                <a:ea typeface="メイリオ" panose="020B0604030504040204" pitchFamily="50" charset="-128"/>
              </a:rPr>
              <a:t>a_id</a:t>
            </a:r>
            <a:r>
              <a:rPr lang="en-US" altLang="ja-JP" sz="2400" dirty="0">
                <a:latin typeface="メイリオ" panose="020B0604030504040204" pitchFamily="50" charset="-128"/>
                <a:ea typeface="メイリオ" panose="020B0604030504040204" pitchFamily="50" charset="-128"/>
              </a:rPr>
              <a:t>:		</a:t>
            </a:r>
            <a:r>
              <a:rPr lang="en-US" altLang="ja-JP" sz="2400" dirty="0" err="1">
                <a:latin typeface="メイリオ" panose="020B0604030504040204" pitchFamily="50" charset="-128"/>
                <a:ea typeface="メイリオ" panose="020B0604030504040204" pitchFamily="50" charset="-128"/>
              </a:rPr>
              <a:t>client_info</a:t>
            </a:r>
            <a:r>
              <a:rPr lang="ja-JP" altLang="en-US" sz="2400" dirty="0">
                <a:latin typeface="メイリオ" panose="020B0604030504040204" pitchFamily="50" charset="-128"/>
                <a:ea typeface="メイリオ" panose="020B0604030504040204" pitchFamily="50" charset="-128"/>
              </a:rPr>
              <a:t>テーブルの</a:t>
            </a:r>
            <a:r>
              <a:rPr lang="en-US" altLang="ja-JP" sz="2400" dirty="0">
                <a:latin typeface="メイリオ" panose="020B0604030504040204" pitchFamily="50" charset="-128"/>
                <a:ea typeface="メイリオ" panose="020B0604030504040204" pitchFamily="50" charset="-128"/>
              </a:rPr>
              <a:t>id</a:t>
            </a:r>
          </a:p>
          <a:p>
            <a:r>
              <a:rPr kumimoji="1" lang="en-US" altLang="ja-JP" sz="2400" dirty="0">
                <a:latin typeface="メイリオ" panose="020B0604030504040204" pitchFamily="50" charset="-128"/>
                <a:ea typeface="メイリオ" panose="020B0604030504040204" pitchFamily="50" charset="-128"/>
              </a:rPr>
              <a:t>date:		</a:t>
            </a:r>
            <a:r>
              <a:rPr lang="ja-JP" altLang="en-US" sz="2400" dirty="0">
                <a:latin typeface="メイリオ" panose="020B0604030504040204" pitchFamily="50" charset="-128"/>
                <a:ea typeface="メイリオ" panose="020B0604030504040204" pitchFamily="50" charset="-128"/>
              </a:rPr>
              <a:t>日付</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amount:	</a:t>
            </a:r>
            <a:r>
              <a:rPr kumimoji="1" lang="ja-JP" altLang="en-US" sz="2400" dirty="0">
                <a:latin typeface="メイリオ" panose="020B0604030504040204" pitchFamily="50" charset="-128"/>
                <a:ea typeface="メイリオ" panose="020B0604030504040204" pitchFamily="50" charset="-128"/>
              </a:rPr>
              <a:t>金額</a:t>
            </a:r>
            <a:endParaRPr kumimoji="1"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en-US" altLang="ja-JP" sz="2400" dirty="0" err="1">
                <a:latin typeface="メイリオ" panose="020B0604030504040204" pitchFamily="50" charset="-128"/>
                <a:ea typeface="メイリオ" panose="020B0604030504040204" pitchFamily="50" charset="-128"/>
              </a:rPr>
              <a:t>c</a:t>
            </a:r>
            <a:r>
              <a:rPr kumimoji="1" lang="en-US" altLang="ja-JP" sz="2400" dirty="0" err="1">
                <a:latin typeface="メイリオ" panose="020B0604030504040204" pitchFamily="50" charset="-128"/>
                <a:ea typeface="メイリオ" panose="020B0604030504040204" pitchFamily="50" charset="-128"/>
              </a:rPr>
              <a:t>lient_info</a:t>
            </a:r>
            <a:r>
              <a:rPr kumimoji="1" lang="ja-JP" altLang="en-US" sz="2400" dirty="0">
                <a:latin typeface="メイリオ" panose="020B0604030504040204" pitchFamily="50" charset="-128"/>
                <a:ea typeface="メイリオ" panose="020B0604030504040204" pitchFamily="50" charset="-128"/>
              </a:rPr>
              <a:t>テーブル</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10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name:		</a:t>
            </a:r>
            <a:r>
              <a:rPr lang="ja-JP" altLang="en-US" sz="2400" dirty="0">
                <a:latin typeface="メイリオ" panose="020B0604030504040204" pitchFamily="50" charset="-128"/>
                <a:ea typeface="メイリオ" panose="020B0604030504040204" pitchFamily="50" charset="-128"/>
              </a:rPr>
              <a:t>氏名</a:t>
            </a:r>
            <a:endParaRPr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interest:		</a:t>
            </a:r>
            <a:r>
              <a:rPr lang="ja-JP" altLang="en-US" sz="2400" dirty="0">
                <a:latin typeface="メイリオ" panose="020B0604030504040204" pitchFamily="50" charset="-128"/>
                <a:ea typeface="メイリオ" panose="020B0604030504040204" pitchFamily="50" charset="-128"/>
              </a:rPr>
              <a:t>利息</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p</a:t>
            </a:r>
            <a:r>
              <a:rPr kumimoji="1" lang="en-US" altLang="ja-JP" sz="2400" dirty="0">
                <a:latin typeface="メイリオ" panose="020B0604030504040204" pitchFamily="50" charset="-128"/>
                <a:ea typeface="メイリオ" panose="020B0604030504040204" pitchFamily="50" charset="-128"/>
              </a:rPr>
              <a:t>rincipal:		</a:t>
            </a:r>
            <a:r>
              <a:rPr kumimoji="1" lang="ja-JP" altLang="en-US" sz="2400" dirty="0">
                <a:latin typeface="メイリオ" panose="020B0604030504040204" pitchFamily="50" charset="-128"/>
                <a:ea typeface="メイリオ" panose="020B0604030504040204" pitchFamily="50" charset="-128"/>
              </a:rPr>
              <a:t>元本</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err="1">
                <a:latin typeface="メイリオ" panose="020B0604030504040204" pitchFamily="50" charset="-128"/>
                <a:ea typeface="メイリオ" panose="020B0604030504040204" pitchFamily="50" charset="-128"/>
              </a:rPr>
              <a:t>total_amount</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総金額</a:t>
            </a:r>
          </a:p>
        </p:txBody>
      </p:sp>
      <p:pic>
        <p:nvPicPr>
          <p:cNvPr id="5" name="図 4">
            <a:extLst>
              <a:ext uri="{FF2B5EF4-FFF2-40B4-BE49-F238E27FC236}">
                <a16:creationId xmlns:a16="http://schemas.microsoft.com/office/drawing/2014/main" id="{0425441D-9F61-47F6-B406-F0F60EDB4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63" y="2571591"/>
            <a:ext cx="4910657" cy="2859405"/>
          </a:xfrm>
          <a:prstGeom prst="rect">
            <a:avLst/>
          </a:prstGeom>
        </p:spPr>
      </p:pic>
    </p:spTree>
    <p:extLst>
      <p:ext uri="{BB962C8B-B14F-4D97-AF65-F5344CB8AC3E}">
        <p14:creationId xmlns:p14="http://schemas.microsoft.com/office/powerpoint/2010/main" val="304373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52578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ログイン</a:t>
            </a:r>
            <a:r>
              <a:rPr lang="en-US" altLang="ja-JP" dirty="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306FDE4-362B-4B82-8366-0DF691950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89748"/>
            <a:ext cx="3870960" cy="2262094"/>
          </a:xfrm>
          <a:prstGeom prst="rect">
            <a:avLst/>
          </a:prstGeom>
        </p:spPr>
      </p:pic>
      <p:sp>
        <p:nvSpPr>
          <p:cNvPr id="6" name="テキスト ボックス 5">
            <a:extLst>
              <a:ext uri="{FF2B5EF4-FFF2-40B4-BE49-F238E27FC236}">
                <a16:creationId xmlns:a16="http://schemas.microsoft.com/office/drawing/2014/main" id="{3CBD4462-27A2-4021-A4C0-714A83E599B1}"/>
              </a:ext>
            </a:extLst>
          </p:cNvPr>
          <p:cNvSpPr txBox="1"/>
          <p:nvPr/>
        </p:nvSpPr>
        <p:spPr>
          <a:xfrm>
            <a:off x="6096000" y="2789748"/>
            <a:ext cx="3962400" cy="2246769"/>
          </a:xfrm>
          <a:prstGeom prst="rect">
            <a:avLst/>
          </a:prstGeom>
          <a:noFill/>
        </p:spPr>
        <p:txBody>
          <a:bodyPr wrap="square" rtlCol="0">
            <a:spAutoFit/>
          </a:bodyPr>
          <a:lstStyle/>
          <a:p>
            <a:r>
              <a:rPr kumimoji="1" lang="ja-JP" altLang="en-US" sz="2800" dirty="0"/>
              <a:t>他人に見られないようにログイン機能を搭載</a:t>
            </a:r>
            <a:endParaRPr kumimoji="1" lang="en-US" altLang="ja-JP" sz="2800" dirty="0"/>
          </a:p>
          <a:p>
            <a:endParaRPr kumimoji="1" lang="en-US" altLang="ja-JP" sz="2800" dirty="0"/>
          </a:p>
          <a:p>
            <a:r>
              <a:rPr lang="en-US" altLang="ja-JP" sz="2800" dirty="0"/>
              <a:t>OK</a:t>
            </a:r>
            <a:r>
              <a:rPr lang="ja-JP" altLang="en-US" sz="2800" dirty="0"/>
              <a:t>ボタンクリックで</a:t>
            </a:r>
            <a:endParaRPr lang="en-US" altLang="ja-JP" sz="2800" dirty="0"/>
          </a:p>
          <a:p>
            <a:r>
              <a:rPr kumimoji="1" lang="ja-JP" altLang="en-US" sz="2800" dirty="0"/>
              <a:t>データ取得</a:t>
            </a:r>
          </a:p>
        </p:txBody>
      </p:sp>
    </p:spTree>
    <p:extLst>
      <p:ext uri="{BB962C8B-B14F-4D97-AF65-F5344CB8AC3E}">
        <p14:creationId xmlns:p14="http://schemas.microsoft.com/office/powerpoint/2010/main" val="46071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52578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表示データ</a:t>
            </a:r>
            <a:r>
              <a:rPr lang="en-US" altLang="ja-JP" dirty="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CBD4462-27A2-4021-A4C0-714A83E599B1}"/>
              </a:ext>
            </a:extLst>
          </p:cNvPr>
          <p:cNvSpPr txBox="1"/>
          <p:nvPr/>
        </p:nvSpPr>
        <p:spPr>
          <a:xfrm>
            <a:off x="6530340" y="2789748"/>
            <a:ext cx="3962400" cy="2677656"/>
          </a:xfrm>
          <a:prstGeom prst="rect">
            <a:avLst/>
          </a:prstGeom>
          <a:noFill/>
        </p:spPr>
        <p:txBody>
          <a:bodyPr wrap="square" rtlCol="0">
            <a:spAutoFit/>
          </a:bodyPr>
          <a:lstStyle/>
          <a:p>
            <a:r>
              <a:rPr lang="ja-JP" altLang="en-US" sz="2800" dirty="0"/>
              <a:t>表示内容</a:t>
            </a:r>
            <a:endParaRPr lang="en-US" altLang="ja-JP" sz="2800" dirty="0"/>
          </a:p>
          <a:p>
            <a:r>
              <a:rPr kumimoji="1" lang="ja-JP" altLang="en-US" sz="2800" dirty="0"/>
              <a:t>・氏名</a:t>
            </a:r>
            <a:endParaRPr kumimoji="1" lang="en-US" altLang="ja-JP" sz="2800" dirty="0"/>
          </a:p>
          <a:p>
            <a:r>
              <a:rPr lang="ja-JP" altLang="en-US" sz="2800" dirty="0"/>
              <a:t>・</a:t>
            </a:r>
            <a:r>
              <a:rPr lang="en-US" altLang="ja-JP" sz="2800" dirty="0"/>
              <a:t>id</a:t>
            </a:r>
          </a:p>
          <a:p>
            <a:r>
              <a:rPr kumimoji="1" lang="ja-JP" altLang="en-US" sz="2800" dirty="0"/>
              <a:t>・元本</a:t>
            </a:r>
            <a:endParaRPr kumimoji="1" lang="en-US" altLang="ja-JP" sz="2800" dirty="0"/>
          </a:p>
          <a:p>
            <a:r>
              <a:rPr lang="ja-JP" altLang="en-US" sz="2800" dirty="0"/>
              <a:t>・利息</a:t>
            </a:r>
            <a:endParaRPr lang="en-US" altLang="ja-JP" sz="2800" dirty="0"/>
          </a:p>
          <a:p>
            <a:r>
              <a:rPr kumimoji="1" lang="ja-JP" altLang="en-US" sz="2800" dirty="0"/>
              <a:t>・総金額</a:t>
            </a:r>
            <a:endParaRPr kumimoji="1" lang="en-US" altLang="ja-JP" sz="2800" dirty="0"/>
          </a:p>
        </p:txBody>
      </p:sp>
      <p:pic>
        <p:nvPicPr>
          <p:cNvPr id="7" name="図 6">
            <a:extLst>
              <a:ext uri="{FF2B5EF4-FFF2-40B4-BE49-F238E27FC236}">
                <a16:creationId xmlns:a16="http://schemas.microsoft.com/office/drawing/2014/main" id="{A458485A-6439-491C-9375-EE551CEBD1AC}"/>
              </a:ext>
            </a:extLst>
          </p:cNvPr>
          <p:cNvPicPr>
            <a:picLocks noChangeAspect="1"/>
          </p:cNvPicPr>
          <p:nvPr/>
        </p:nvPicPr>
        <p:blipFill rotWithShape="1">
          <a:blip r:embed="rId3">
            <a:extLst>
              <a:ext uri="{28A0092B-C50C-407E-A947-70E740481C1C}">
                <a14:useLocalDpi xmlns:a14="http://schemas.microsoft.com/office/drawing/2010/main" val="0"/>
              </a:ext>
            </a:extLst>
          </a:blip>
          <a:srcRect l="3187" t="34157" r="68875" b="39086"/>
          <a:stretch/>
        </p:blipFill>
        <p:spPr>
          <a:xfrm>
            <a:off x="838200" y="2789748"/>
            <a:ext cx="5168373" cy="2636217"/>
          </a:xfrm>
          <a:prstGeom prst="rect">
            <a:avLst/>
          </a:prstGeom>
        </p:spPr>
      </p:pic>
    </p:spTree>
    <p:extLst>
      <p:ext uri="{BB962C8B-B14F-4D97-AF65-F5344CB8AC3E}">
        <p14:creationId xmlns:p14="http://schemas.microsoft.com/office/powerpoint/2010/main" val="232691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52578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氏名追加</a:t>
            </a:r>
            <a:r>
              <a:rPr lang="en-US" altLang="ja-JP" dirty="0">
                <a:latin typeface="メイリオ" panose="020B0604030504040204" pitchFamily="50" charset="-128"/>
                <a:ea typeface="メイリオ" panose="020B0604030504040204" pitchFamily="50" charset="-128"/>
              </a:rPr>
              <a:t>)</a:t>
            </a:r>
          </a:p>
          <a:p>
            <a:pPr marL="0" indent="0">
              <a:buNone/>
            </a:pPr>
            <a:r>
              <a:rPr lang="ja-JP" altLang="en-US" dirty="0">
                <a:latin typeface="メイリオ" panose="020B0604030504040204" pitchFamily="50" charset="-128"/>
                <a:ea typeface="メイリオ" panose="020B0604030504040204" pitchFamily="50" charset="-128"/>
              </a:rPr>
              <a:t>　</a:t>
            </a:r>
          </a:p>
        </p:txBody>
      </p:sp>
      <p:sp>
        <p:nvSpPr>
          <p:cNvPr id="8" name="コンテンツ プレースホルダー 3">
            <a:extLst>
              <a:ext uri="{FF2B5EF4-FFF2-40B4-BE49-F238E27FC236}">
                <a16:creationId xmlns:a16="http://schemas.microsoft.com/office/drawing/2014/main" id="{B82FFE81-1372-4FC5-AAFB-B0941C80B525}"/>
              </a:ext>
            </a:extLst>
          </p:cNvPr>
          <p:cNvSpPr txBox="1">
            <a:spLocks/>
          </p:cNvSpPr>
          <p:nvPr/>
        </p:nvSpPr>
        <p:spPr>
          <a:xfrm>
            <a:off x="6096000" y="2883651"/>
            <a:ext cx="5257800" cy="3293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・新規追加ボタンをクリック</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・氏名を入力</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・追加をクリック</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2A29EB46-1668-44D8-82EF-1B4920D4C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3652"/>
            <a:ext cx="4304630" cy="2031248"/>
          </a:xfrm>
          <a:prstGeom prst="rect">
            <a:avLst/>
          </a:prstGeom>
        </p:spPr>
      </p:pic>
    </p:spTree>
    <p:extLst>
      <p:ext uri="{BB962C8B-B14F-4D97-AF65-F5344CB8AC3E}">
        <p14:creationId xmlns:p14="http://schemas.microsoft.com/office/powerpoint/2010/main" val="362735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88D1A-BA5B-42A1-830F-EFFA1FE0738D}"/>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EF322BC2-824F-4607-8AC7-1A2190615985}"/>
              </a:ext>
            </a:extLst>
          </p:cNvPr>
          <p:cNvSpPr>
            <a:spLocks noGrp="1"/>
          </p:cNvSpPr>
          <p:nvPr>
            <p:ph idx="1"/>
          </p:nvPr>
        </p:nvSpPr>
        <p:spPr/>
        <p:txBody>
          <a:bodyPr/>
          <a:lstStyle/>
          <a:p>
            <a:pPr marL="514350" indent="-514350">
              <a:buAutoNum type="arabicPeriod"/>
            </a:pPr>
            <a:r>
              <a:rPr lang="ja-JP" altLang="en-US" dirty="0">
                <a:latin typeface="メイリオ" panose="020B0604030504040204" pitchFamily="50" charset="-128"/>
                <a:ea typeface="メイリオ" panose="020B0604030504040204" pitchFamily="50" charset="-128"/>
              </a:rPr>
              <a:t>タスク管理アプリ</a:t>
            </a:r>
            <a:endParaRPr lang="en-US" altLang="ja-JP" dirty="0">
              <a:latin typeface="メイリオ" panose="020B0604030504040204" pitchFamily="50" charset="-128"/>
              <a:ea typeface="メイリオ" panose="020B0604030504040204" pitchFamily="50" charset="-128"/>
            </a:endParaRPr>
          </a:p>
          <a:p>
            <a:pPr marL="514350" indent="-514350">
              <a:buAutoNum type="arabicPeriod"/>
            </a:pPr>
            <a:r>
              <a:rPr kumimoji="1" lang="en-US" altLang="ja-JP" dirty="0" err="1">
                <a:latin typeface="メイリオ" panose="020B0604030504040204" pitchFamily="50" charset="-128"/>
                <a:ea typeface="メイリオ" panose="020B0604030504040204" pitchFamily="50" charset="-128"/>
              </a:rPr>
              <a:t>ToDo</a:t>
            </a:r>
            <a:r>
              <a:rPr kumimoji="1" lang="ja-JP" altLang="en-US" dirty="0">
                <a:latin typeface="メイリオ" panose="020B0604030504040204" pitchFamily="50" charset="-128"/>
                <a:ea typeface="メイリオ" panose="020B0604030504040204" pitchFamily="50" charset="-128"/>
              </a:rPr>
              <a:t>リストアプリ</a:t>
            </a:r>
            <a:endParaRPr kumimoji="1" lang="en-US" altLang="ja-JP" dirty="0">
              <a:latin typeface="メイリオ" panose="020B0604030504040204" pitchFamily="50" charset="-128"/>
              <a:ea typeface="メイリオ" panose="020B0604030504040204" pitchFamily="50" charset="-128"/>
            </a:endParaRPr>
          </a:p>
          <a:p>
            <a:pPr marL="514350" indent="-514350">
              <a:buAutoNum type="arabicPeriod"/>
            </a:pPr>
            <a:r>
              <a:rPr kumimoji="1" lang="ja-JP" altLang="en-US" dirty="0">
                <a:latin typeface="メイリオ" panose="020B0604030504040204" pitchFamily="50" charset="-128"/>
                <a:ea typeface="メイリオ" panose="020B0604030504040204" pitchFamily="50" charset="-128"/>
              </a:rPr>
              <a:t>貸借管理アプリ</a:t>
            </a:r>
            <a:endParaRPr kumimoji="1" lang="en-US" altLang="ja-JP" dirty="0">
              <a:latin typeface="メイリオ" panose="020B0604030504040204" pitchFamily="50" charset="-128"/>
              <a:ea typeface="メイリオ" panose="020B0604030504040204" pitchFamily="50" charset="-128"/>
            </a:endParaRPr>
          </a:p>
          <a:p>
            <a:pPr marL="514350" indent="-514350">
              <a:buAutoNum type="arabicPeriod"/>
            </a:pPr>
            <a:r>
              <a:rPr lang="ja-JP" altLang="en-US" dirty="0">
                <a:latin typeface="メイリオ" panose="020B0604030504040204" pitchFamily="50" charset="-128"/>
                <a:ea typeface="メイリオ" panose="020B0604030504040204" pitchFamily="50" charset="-128"/>
              </a:rPr>
              <a:t>まとめ</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7283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52578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(AR</a:t>
            </a:r>
            <a:r>
              <a:rPr lang="ja-JP" altLang="en-US" dirty="0">
                <a:latin typeface="メイリオ" panose="020B0604030504040204" pitchFamily="50" charset="-128"/>
                <a:ea typeface="メイリオ" panose="020B0604030504040204" pitchFamily="50" charset="-128"/>
              </a:rPr>
              <a:t>追加</a:t>
            </a:r>
            <a:r>
              <a:rPr lang="en-US" altLang="ja-JP" dirty="0">
                <a:latin typeface="メイリオ" panose="020B0604030504040204" pitchFamily="50" charset="-128"/>
                <a:ea typeface="メイリオ" panose="020B0604030504040204" pitchFamily="50" charset="-128"/>
              </a:rPr>
              <a:t>)</a:t>
            </a:r>
          </a:p>
          <a:p>
            <a:pPr marL="0" indent="0">
              <a:buNone/>
            </a:pPr>
            <a:r>
              <a:rPr lang="ja-JP" altLang="en-US" dirty="0">
                <a:latin typeface="メイリオ" panose="020B0604030504040204" pitchFamily="50" charset="-128"/>
                <a:ea typeface="メイリオ" panose="020B0604030504040204" pitchFamily="50" charset="-128"/>
              </a:rPr>
              <a:t>　</a:t>
            </a:r>
          </a:p>
        </p:txBody>
      </p:sp>
      <p:sp>
        <p:nvSpPr>
          <p:cNvPr id="8" name="コンテンツ プレースホルダー 3">
            <a:extLst>
              <a:ext uri="{FF2B5EF4-FFF2-40B4-BE49-F238E27FC236}">
                <a16:creationId xmlns:a16="http://schemas.microsoft.com/office/drawing/2014/main" id="{B82FFE81-1372-4FC5-AAFB-B0941C80B525}"/>
              </a:ext>
            </a:extLst>
          </p:cNvPr>
          <p:cNvSpPr txBox="1">
            <a:spLocks/>
          </p:cNvSpPr>
          <p:nvPr/>
        </p:nvSpPr>
        <p:spPr>
          <a:xfrm>
            <a:off x="6096000" y="2883651"/>
            <a:ext cx="5257800" cy="3293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・氏名をリストから選択</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ID</a:t>
            </a:r>
            <a:r>
              <a:rPr lang="ja-JP" altLang="en-US" dirty="0">
                <a:solidFill>
                  <a:srgbClr val="FF0000"/>
                </a:solidFill>
                <a:latin typeface="メイリオ" panose="020B0604030504040204" pitchFamily="50" charset="-128"/>
                <a:ea typeface="メイリオ" panose="020B0604030504040204" pitchFamily="50" charset="-128"/>
              </a:rPr>
              <a:t>は触らない</a:t>
            </a:r>
            <a:endParaRPr lang="en-US" altLang="ja-JP" dirty="0">
              <a:solidFill>
                <a:srgbClr val="FF0000"/>
              </a:solidFill>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・年月日を入力</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en-US" altLang="ja-JP" dirty="0">
                <a:latin typeface="メイリオ" panose="020B0604030504040204" pitchFamily="50" charset="-128"/>
                <a:ea typeface="メイリオ" panose="020B0604030504040204" pitchFamily="50" charset="-128"/>
              </a:rPr>
              <a:t>	</a:t>
            </a:r>
            <a:r>
              <a:rPr lang="ja-JP" altLang="en-US" dirty="0">
                <a:solidFill>
                  <a:srgbClr val="FF0000"/>
                </a:solidFill>
                <a:latin typeface="メイリオ" panose="020B0604030504040204" pitchFamily="50" charset="-128"/>
                <a:ea typeface="メイリオ" panose="020B0604030504040204" pitchFamily="50" charset="-128"/>
              </a:rPr>
              <a:t>形式は</a:t>
            </a:r>
            <a:r>
              <a:rPr lang="en-US" altLang="ja-JP" dirty="0" err="1">
                <a:solidFill>
                  <a:srgbClr val="FF0000"/>
                </a:solidFill>
                <a:latin typeface="メイリオ" panose="020B0604030504040204" pitchFamily="50" charset="-128"/>
                <a:ea typeface="メイリオ" panose="020B0604030504040204" pitchFamily="50" charset="-128"/>
              </a:rPr>
              <a:t>yyyy</a:t>
            </a:r>
            <a:r>
              <a:rPr lang="en-US" altLang="ja-JP" dirty="0">
                <a:solidFill>
                  <a:srgbClr val="FF0000"/>
                </a:solidFill>
                <a:latin typeface="メイリオ" panose="020B0604030504040204" pitchFamily="50" charset="-128"/>
                <a:ea typeface="メイリオ" panose="020B0604030504040204" pitchFamily="50" charset="-128"/>
              </a:rPr>
              <a:t>-MM-dd</a:t>
            </a: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・金額を入力</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en-US" altLang="ja-JP" dirty="0">
                <a:latin typeface="メイリオ" panose="020B0604030504040204" pitchFamily="50" charset="-128"/>
                <a:ea typeface="メイリオ" panose="020B0604030504040204" pitchFamily="50" charset="-128"/>
              </a:rPr>
              <a:t>	</a:t>
            </a:r>
            <a:r>
              <a:rPr lang="ja-JP" altLang="en-US" dirty="0">
                <a:solidFill>
                  <a:srgbClr val="FF0000"/>
                </a:solidFill>
                <a:latin typeface="メイリオ" panose="020B0604030504040204" pitchFamily="50" charset="-128"/>
                <a:ea typeface="メイリオ" panose="020B0604030504040204" pitchFamily="50" charset="-128"/>
              </a:rPr>
              <a:t>数値のみ</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14D46D95-E828-4E04-A409-73887C944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3650"/>
            <a:ext cx="4053305" cy="3293311"/>
          </a:xfrm>
          <a:prstGeom prst="rect">
            <a:avLst/>
          </a:prstGeom>
        </p:spPr>
      </p:pic>
    </p:spTree>
    <p:extLst>
      <p:ext uri="{BB962C8B-B14F-4D97-AF65-F5344CB8AC3E}">
        <p14:creationId xmlns:p14="http://schemas.microsoft.com/office/powerpoint/2010/main" val="262449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52578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(AP</a:t>
            </a:r>
            <a:r>
              <a:rPr lang="ja-JP" altLang="en-US" dirty="0">
                <a:latin typeface="メイリオ" panose="020B0604030504040204" pitchFamily="50" charset="-128"/>
                <a:ea typeface="メイリオ" panose="020B0604030504040204" pitchFamily="50" charset="-128"/>
              </a:rPr>
              <a:t>追加</a:t>
            </a:r>
            <a:r>
              <a:rPr lang="en-US" altLang="ja-JP" dirty="0">
                <a:latin typeface="メイリオ" panose="020B0604030504040204" pitchFamily="50" charset="-128"/>
                <a:ea typeface="メイリオ" panose="020B0604030504040204" pitchFamily="50" charset="-128"/>
              </a:rPr>
              <a:t>)</a:t>
            </a:r>
          </a:p>
          <a:p>
            <a:pPr marL="0" indent="0">
              <a:buNone/>
            </a:pPr>
            <a:r>
              <a:rPr lang="ja-JP" altLang="en-US" dirty="0">
                <a:latin typeface="メイリオ" panose="020B0604030504040204" pitchFamily="50" charset="-128"/>
                <a:ea typeface="メイリオ" panose="020B0604030504040204" pitchFamily="50" charset="-128"/>
              </a:rPr>
              <a:t>　</a:t>
            </a:r>
          </a:p>
        </p:txBody>
      </p:sp>
      <p:sp>
        <p:nvSpPr>
          <p:cNvPr id="8" name="コンテンツ プレースホルダー 3">
            <a:extLst>
              <a:ext uri="{FF2B5EF4-FFF2-40B4-BE49-F238E27FC236}">
                <a16:creationId xmlns:a16="http://schemas.microsoft.com/office/drawing/2014/main" id="{B82FFE81-1372-4FC5-AAFB-B0941C80B525}"/>
              </a:ext>
            </a:extLst>
          </p:cNvPr>
          <p:cNvSpPr txBox="1">
            <a:spLocks/>
          </p:cNvSpPr>
          <p:nvPr/>
        </p:nvSpPr>
        <p:spPr>
          <a:xfrm>
            <a:off x="6096000" y="2883651"/>
            <a:ext cx="5257800" cy="3293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・氏名をリストから選択</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ID</a:t>
            </a:r>
            <a:r>
              <a:rPr lang="ja-JP" altLang="en-US" dirty="0">
                <a:solidFill>
                  <a:srgbClr val="FF0000"/>
                </a:solidFill>
                <a:latin typeface="メイリオ" panose="020B0604030504040204" pitchFamily="50" charset="-128"/>
                <a:ea typeface="メイリオ" panose="020B0604030504040204" pitchFamily="50" charset="-128"/>
              </a:rPr>
              <a:t>は触らない</a:t>
            </a:r>
            <a:endParaRPr lang="en-US" altLang="ja-JP" dirty="0">
              <a:solidFill>
                <a:srgbClr val="FF0000"/>
              </a:solidFill>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・年月日を入力</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en-US" altLang="ja-JP" dirty="0">
                <a:latin typeface="メイリオ" panose="020B0604030504040204" pitchFamily="50" charset="-128"/>
                <a:ea typeface="メイリオ" panose="020B0604030504040204" pitchFamily="50" charset="-128"/>
              </a:rPr>
              <a:t>	</a:t>
            </a:r>
            <a:r>
              <a:rPr lang="ja-JP" altLang="en-US" dirty="0">
                <a:solidFill>
                  <a:srgbClr val="FF0000"/>
                </a:solidFill>
                <a:latin typeface="メイリオ" panose="020B0604030504040204" pitchFamily="50" charset="-128"/>
                <a:ea typeface="メイリオ" panose="020B0604030504040204" pitchFamily="50" charset="-128"/>
              </a:rPr>
              <a:t>形式は</a:t>
            </a:r>
            <a:r>
              <a:rPr lang="en-US" altLang="ja-JP" dirty="0" err="1">
                <a:solidFill>
                  <a:srgbClr val="FF0000"/>
                </a:solidFill>
                <a:latin typeface="メイリオ" panose="020B0604030504040204" pitchFamily="50" charset="-128"/>
                <a:ea typeface="メイリオ" panose="020B0604030504040204" pitchFamily="50" charset="-128"/>
              </a:rPr>
              <a:t>yyyy</a:t>
            </a:r>
            <a:r>
              <a:rPr lang="en-US" altLang="ja-JP" dirty="0">
                <a:solidFill>
                  <a:srgbClr val="FF0000"/>
                </a:solidFill>
                <a:latin typeface="メイリオ" panose="020B0604030504040204" pitchFamily="50" charset="-128"/>
                <a:ea typeface="メイリオ" panose="020B0604030504040204" pitchFamily="50" charset="-128"/>
              </a:rPr>
              <a:t>-MM-dd</a:t>
            </a: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・利息と元本に数値を入力</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a:t>
            </a:r>
            <a:r>
              <a:rPr lang="ja-JP" altLang="en-US" dirty="0">
                <a:solidFill>
                  <a:srgbClr val="FF0000"/>
                </a:solidFill>
                <a:latin typeface="メイリオ" panose="020B0604030504040204" pitchFamily="50" charset="-128"/>
                <a:ea typeface="メイリオ" panose="020B0604030504040204" pitchFamily="50" charset="-128"/>
              </a:rPr>
              <a:t>空欄がないよう入力</a:t>
            </a:r>
            <a:endParaRPr lang="en-US" altLang="ja-JP" dirty="0">
              <a:solidFill>
                <a:srgbClr val="FF0000"/>
              </a:solidFill>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90A3CB0C-DB8C-413B-84A7-5D943E073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66395"/>
            <a:ext cx="3048000" cy="3765787"/>
          </a:xfrm>
          <a:prstGeom prst="rect">
            <a:avLst/>
          </a:prstGeom>
        </p:spPr>
      </p:pic>
    </p:spTree>
    <p:extLst>
      <p:ext uri="{BB962C8B-B14F-4D97-AF65-F5344CB8AC3E}">
        <p14:creationId xmlns:p14="http://schemas.microsoft.com/office/powerpoint/2010/main" val="93130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DDA26-6E81-40D6-B57E-F3BD24EE86D6}"/>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3. </a:t>
            </a:r>
            <a:r>
              <a:rPr lang="ja-JP" altLang="en-US" dirty="0">
                <a:latin typeface="メイリオ" panose="020B0604030504040204" pitchFamily="50" charset="-128"/>
                <a:ea typeface="メイリオ" panose="020B0604030504040204" pitchFamily="50" charset="-128"/>
              </a:rPr>
              <a:t>貸借管理アプリ</a:t>
            </a:r>
            <a:endParaRPr kumimoji="1" lang="ja-JP" altLang="en-US" dirty="0"/>
          </a:p>
        </p:txBody>
      </p:sp>
      <p:sp>
        <p:nvSpPr>
          <p:cNvPr id="4" name="コンテンツ プレースホルダー 3">
            <a:extLst>
              <a:ext uri="{FF2B5EF4-FFF2-40B4-BE49-F238E27FC236}">
                <a16:creationId xmlns:a16="http://schemas.microsoft.com/office/drawing/2014/main" id="{46986F70-4713-4567-8A3C-1D693368CAF1}"/>
              </a:ext>
            </a:extLst>
          </p:cNvPr>
          <p:cNvSpPr>
            <a:spLocks noGrp="1"/>
          </p:cNvSpPr>
          <p:nvPr>
            <p:ph idx="1"/>
          </p:nvPr>
        </p:nvSpPr>
        <p:spPr>
          <a:xfrm>
            <a:off x="838200" y="1825625"/>
            <a:ext cx="5257800" cy="4351338"/>
          </a:xfrm>
        </p:spPr>
        <p:txBody>
          <a:bodyPr/>
          <a:lstStyle/>
          <a:p>
            <a:pPr marL="0" inden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(AP</a:t>
            </a:r>
            <a:r>
              <a:rPr lang="ja-JP" altLang="en-US" dirty="0">
                <a:latin typeface="メイリオ" panose="020B0604030504040204" pitchFamily="50" charset="-128"/>
                <a:ea typeface="メイリオ" panose="020B0604030504040204" pitchFamily="50" charset="-128"/>
              </a:rPr>
              <a:t>追加</a:t>
            </a:r>
            <a:r>
              <a:rPr lang="en-US" altLang="ja-JP" dirty="0">
                <a:latin typeface="メイリオ" panose="020B0604030504040204" pitchFamily="50" charset="-128"/>
                <a:ea typeface="メイリオ" panose="020B0604030504040204" pitchFamily="50" charset="-128"/>
              </a:rPr>
              <a:t>)</a:t>
            </a:r>
          </a:p>
          <a:p>
            <a:pPr marL="0" indent="0">
              <a:buNone/>
            </a:pPr>
            <a:r>
              <a:rPr lang="ja-JP" altLang="en-US" dirty="0">
                <a:latin typeface="メイリオ" panose="020B0604030504040204" pitchFamily="50" charset="-128"/>
                <a:ea typeface="メイリオ" panose="020B0604030504040204" pitchFamily="50" charset="-128"/>
              </a:rPr>
              <a:t>　</a:t>
            </a:r>
          </a:p>
        </p:txBody>
      </p:sp>
      <p:sp>
        <p:nvSpPr>
          <p:cNvPr id="8" name="コンテンツ プレースホルダー 3">
            <a:extLst>
              <a:ext uri="{FF2B5EF4-FFF2-40B4-BE49-F238E27FC236}">
                <a16:creationId xmlns:a16="http://schemas.microsoft.com/office/drawing/2014/main" id="{B82FFE81-1372-4FC5-AAFB-B0941C80B525}"/>
              </a:ext>
            </a:extLst>
          </p:cNvPr>
          <p:cNvSpPr txBox="1">
            <a:spLocks/>
          </p:cNvSpPr>
          <p:nvPr/>
        </p:nvSpPr>
        <p:spPr>
          <a:xfrm>
            <a:off x="6096000" y="2883651"/>
            <a:ext cx="5257800" cy="3293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J2</a:t>
            </a:r>
            <a:r>
              <a:rPr lang="ja-JP" altLang="en-US" dirty="0">
                <a:latin typeface="メイリオ" panose="020B0604030504040204" pitchFamily="50" charset="-128"/>
                <a:ea typeface="メイリオ" panose="020B0604030504040204" pitchFamily="50" charset="-128"/>
              </a:rPr>
              <a:t>のセルでリストを選択</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・詳細ボタンをクリック</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・詳細を表示</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5E165098-271E-4CC2-870C-EA47BE62370E}"/>
              </a:ext>
            </a:extLst>
          </p:cNvPr>
          <p:cNvPicPr>
            <a:picLocks noChangeAspect="1"/>
          </p:cNvPicPr>
          <p:nvPr/>
        </p:nvPicPr>
        <p:blipFill rotWithShape="1">
          <a:blip r:embed="rId3">
            <a:extLst>
              <a:ext uri="{28A0092B-C50C-407E-A947-70E740481C1C}">
                <a14:useLocalDpi xmlns:a14="http://schemas.microsoft.com/office/drawing/2010/main" val="0"/>
              </a:ext>
            </a:extLst>
          </a:blip>
          <a:srcRect l="24613" t="32867" r="29976" b="29578"/>
          <a:stretch/>
        </p:blipFill>
        <p:spPr>
          <a:xfrm>
            <a:off x="838199" y="2709704"/>
            <a:ext cx="4019565" cy="3467258"/>
          </a:xfrm>
          <a:prstGeom prst="rect">
            <a:avLst/>
          </a:prstGeom>
        </p:spPr>
      </p:pic>
    </p:spTree>
    <p:extLst>
      <p:ext uri="{BB962C8B-B14F-4D97-AF65-F5344CB8AC3E}">
        <p14:creationId xmlns:p14="http://schemas.microsoft.com/office/powerpoint/2010/main" val="177595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D01E3-2F94-4DE7-ADC1-D8E56F028D70}"/>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lang="ja-JP" altLang="en-US" dirty="0">
                <a:latin typeface="メイリオ" panose="020B0604030504040204" pitchFamily="50" charset="-128"/>
                <a:ea typeface="メイリオ" panose="020B0604030504040204" pitchFamily="50" charset="-128"/>
              </a:rPr>
              <a:t>まとめ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CEA68AEA-59F4-40AE-8A4C-A4A36D3BD354}"/>
              </a:ext>
            </a:extLst>
          </p:cNvPr>
          <p:cNvSpPr>
            <a:spLocks noGrp="1"/>
          </p:cNvSpPr>
          <p:nvPr>
            <p:ph idx="1"/>
          </p:nvPr>
        </p:nvSpPr>
        <p:spPr/>
        <p:txBody>
          <a:bodyPr/>
          <a:lstStyle/>
          <a:p>
            <a:r>
              <a:rPr kumimoji="1" lang="ja-JP" altLang="en-US" dirty="0"/>
              <a:t>作成したアプリ</a:t>
            </a:r>
            <a:endParaRPr kumimoji="1" lang="en-US" altLang="ja-JP" dirty="0"/>
          </a:p>
          <a:p>
            <a:pPr marL="0" indent="0">
              <a:buNone/>
            </a:pPr>
            <a:r>
              <a:rPr lang="ja-JP" altLang="en-US" dirty="0"/>
              <a:t>　・タスク管理アプリ</a:t>
            </a:r>
            <a:endParaRPr lang="en-US" altLang="ja-JP" dirty="0"/>
          </a:p>
          <a:p>
            <a:pPr marL="0" indent="0">
              <a:buNone/>
            </a:pPr>
            <a:r>
              <a:rPr kumimoji="1" lang="ja-JP" altLang="en-US" dirty="0"/>
              <a:t>　・</a:t>
            </a:r>
            <a:r>
              <a:rPr kumimoji="1" lang="en-US" altLang="ja-JP" dirty="0" err="1"/>
              <a:t>ToDo</a:t>
            </a:r>
            <a:r>
              <a:rPr kumimoji="1" lang="ja-JP" altLang="en-US" dirty="0"/>
              <a:t>リストアプリ</a:t>
            </a:r>
            <a:endParaRPr kumimoji="1" lang="en-US" altLang="ja-JP" dirty="0"/>
          </a:p>
          <a:p>
            <a:pPr marL="0" indent="0">
              <a:buNone/>
            </a:pPr>
            <a:r>
              <a:rPr kumimoji="1" lang="ja-JP" altLang="en-US" dirty="0"/>
              <a:t>　・貸借管理アプリ</a:t>
            </a:r>
          </a:p>
        </p:txBody>
      </p:sp>
    </p:spTree>
    <p:extLst>
      <p:ext uri="{BB962C8B-B14F-4D97-AF65-F5344CB8AC3E}">
        <p14:creationId xmlns:p14="http://schemas.microsoft.com/office/powerpoint/2010/main" val="105617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5721F-77B1-4D68-88FF-AA8A972A4EBB}"/>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lang="ja-JP" altLang="en-US" dirty="0">
                <a:latin typeface="メイリオ" panose="020B0604030504040204" pitchFamily="50" charset="-128"/>
                <a:ea typeface="メイリオ" panose="020B0604030504040204" pitchFamily="50" charset="-128"/>
              </a:rPr>
              <a:t>タスク管理アプリ</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5151710-5350-44AE-B00D-A36C01266C7A}"/>
              </a:ext>
            </a:extLst>
          </p:cNvPr>
          <p:cNvSpPr>
            <a:spLocks noGrp="1"/>
          </p:cNvSpPr>
          <p:nvPr>
            <p:ph idx="1"/>
          </p:nvPr>
        </p:nvSpPr>
        <p:spPr/>
        <p:txBody>
          <a:bodyPr>
            <a:normAutofit lnSpcReduction="10000"/>
          </a:bodyPr>
          <a:lstStyle/>
          <a:p>
            <a:pPr marL="0" indent="0">
              <a:buNone/>
            </a:pPr>
            <a:r>
              <a:rPr lang="ja-JP" altLang="en-US" dirty="0">
                <a:latin typeface="メイリオ" panose="020B0604030504040204" pitchFamily="50" charset="-128"/>
                <a:ea typeface="メイリオ" panose="020B0604030504040204" pitchFamily="50" charset="-128"/>
              </a:rPr>
              <a:t>・使用言語</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Java: ver. 17.0.2</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PostgreSQL: ver. 11.2</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HTML5</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CSS3</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JavaScript</a:t>
            </a:r>
          </a:p>
          <a:p>
            <a:pPr marL="0" indent="0">
              <a:buNone/>
            </a:pPr>
            <a:r>
              <a:rPr lang="ja-JP" altLang="en-US" dirty="0">
                <a:latin typeface="メイリオ" panose="020B0604030504040204" pitchFamily="50" charset="-128"/>
                <a:ea typeface="メイリオ" panose="020B0604030504040204" pitchFamily="50" charset="-128"/>
              </a:rPr>
              <a:t>・制作の目的</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・背景</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・重要な情報を紛失</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・何から手を付ければいいのかわからない</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・目的</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・タスクリストを作成　・進行度をチェック</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169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21365-76B4-444C-8A55-AD1761263166}"/>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lang="ja-JP" altLang="en-US" dirty="0">
                <a:latin typeface="メイリオ" panose="020B0604030504040204" pitchFamily="50" charset="-128"/>
                <a:ea typeface="メイリオ" panose="020B0604030504040204" pitchFamily="50" charset="-128"/>
              </a:rPr>
              <a:t>タスク管理アプリ</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FDA906F7-7220-4D35-BBE2-49493B6B09EE}"/>
              </a:ext>
            </a:extLst>
          </p:cNvPr>
          <p:cNvSpPr>
            <a:spLocks noGrp="1"/>
          </p:cNvSpPr>
          <p:nvPr>
            <p:ph idx="1"/>
          </p:nvPr>
        </p:nvSpPr>
        <p:spPr/>
        <p:txBody>
          <a:bodyPr/>
          <a:lstStyle/>
          <a:p>
            <a:pPr marL="0" indent="0">
              <a:buNone/>
            </a:pPr>
            <a:endParaRPr lang="en-US" altLang="ja-JP" dirty="0">
              <a:latin typeface="メイリオ" panose="020B0604030504040204" pitchFamily="50" charset="-128"/>
              <a:ea typeface="メイリオ" panose="020B0604030504040204" pitchFamily="50" charset="-128"/>
            </a:endParaRPr>
          </a:p>
          <a:p>
            <a:endParaRPr lang="en-US" altLang="ja-JP" dirty="0"/>
          </a:p>
        </p:txBody>
      </p:sp>
      <p:sp>
        <p:nvSpPr>
          <p:cNvPr id="4" name="コンテンツ プレースホルダー 2">
            <a:extLst>
              <a:ext uri="{FF2B5EF4-FFF2-40B4-BE49-F238E27FC236}">
                <a16:creationId xmlns:a16="http://schemas.microsoft.com/office/drawing/2014/main" id="{2D796BBA-C778-4B7E-A706-846F293FAA7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・機能</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・タスクリストを表示</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・新規タスクの追加</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・既存タスクの更新</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・既存タスクの削除</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036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D5B6F-0AD7-49A8-802F-F474397B35E9}"/>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lang="ja-JP" altLang="en-US" dirty="0">
                <a:latin typeface="メイリオ" panose="020B0604030504040204" pitchFamily="50" charset="-128"/>
                <a:ea typeface="メイリオ" panose="020B0604030504040204" pitchFamily="50" charset="-128"/>
              </a:rPr>
              <a:t>タスク管理アプリ</a:t>
            </a:r>
            <a:endParaRPr kumimoji="1" lang="ja-JP" altLang="en-US" dirty="0"/>
          </a:p>
        </p:txBody>
      </p:sp>
      <p:sp>
        <p:nvSpPr>
          <p:cNvPr id="3" name="コンテンツ プレースホルダー 2">
            <a:extLst>
              <a:ext uri="{FF2B5EF4-FFF2-40B4-BE49-F238E27FC236}">
                <a16:creationId xmlns:a16="http://schemas.microsoft.com/office/drawing/2014/main" id="{F3478664-64C4-48FD-810F-283D1F2FF5D3}"/>
              </a:ext>
            </a:extLst>
          </p:cNvPr>
          <p:cNvSpPr>
            <a:spLocks noGrp="1"/>
          </p:cNvSpPr>
          <p:nvPr>
            <p:ph idx="1"/>
          </p:nvPr>
        </p:nvSpPr>
        <p:spPr>
          <a:xfrm>
            <a:off x="838200" y="1825625"/>
            <a:ext cx="3748088" cy="4351338"/>
          </a:xfrm>
        </p:spPr>
        <p:txBody>
          <a:body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・詳細　</a:t>
            </a:r>
            <a:r>
              <a:rPr lang="en-US" altLang="ja-JP" dirty="0">
                <a:latin typeface="メイリオ" panose="020B0604030504040204" pitchFamily="50" charset="-128"/>
                <a:ea typeface="メイリオ" panose="020B0604030504040204" pitchFamily="50" charset="-128"/>
              </a:rPr>
              <a:t>(ER</a:t>
            </a:r>
            <a:r>
              <a:rPr lang="ja-JP" altLang="en-US" dirty="0">
                <a:latin typeface="メイリオ" panose="020B0604030504040204" pitchFamily="50" charset="-128"/>
                <a:ea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rPr>
              <a:t>)</a:t>
            </a:r>
          </a:p>
        </p:txBody>
      </p:sp>
      <p:pic>
        <p:nvPicPr>
          <p:cNvPr id="5" name="図 4">
            <a:extLst>
              <a:ext uri="{FF2B5EF4-FFF2-40B4-BE49-F238E27FC236}">
                <a16:creationId xmlns:a16="http://schemas.microsoft.com/office/drawing/2014/main" id="{B8364401-25CA-4FBF-8C86-7AD7C5378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481262"/>
            <a:ext cx="3076575" cy="3760258"/>
          </a:xfrm>
          <a:prstGeom prst="rect">
            <a:avLst/>
          </a:prstGeom>
        </p:spPr>
      </p:pic>
      <p:sp>
        <p:nvSpPr>
          <p:cNvPr id="6" name="テキスト ボックス 5">
            <a:extLst>
              <a:ext uri="{FF2B5EF4-FFF2-40B4-BE49-F238E27FC236}">
                <a16:creationId xmlns:a16="http://schemas.microsoft.com/office/drawing/2014/main" id="{7A9DC34F-19E1-4EBB-B84E-2933D3289D9F}"/>
              </a:ext>
            </a:extLst>
          </p:cNvPr>
          <p:cNvSpPr txBox="1"/>
          <p:nvPr/>
        </p:nvSpPr>
        <p:spPr>
          <a:xfrm>
            <a:off x="5172074" y="2481261"/>
            <a:ext cx="5663566" cy="3108543"/>
          </a:xfrm>
          <a:prstGeom prst="rect">
            <a:avLst/>
          </a:prstGeom>
          <a:noFill/>
        </p:spPr>
        <p:txBody>
          <a:bodyPr wrap="square" rtlCol="0">
            <a:spAutoFit/>
          </a:bodyPr>
          <a:lstStyle/>
          <a:p>
            <a:r>
              <a:rPr kumimoji="1" lang="en-US" altLang="ja-JP" sz="2800" dirty="0">
                <a:latin typeface="メイリオ" panose="020B0604030504040204" pitchFamily="50" charset="-128"/>
                <a:ea typeface="メイリオ" panose="020B0604030504040204" pitchFamily="50" charset="-128"/>
              </a:rPr>
              <a:t>tasks</a:t>
            </a:r>
            <a:r>
              <a:rPr kumimoji="1" lang="ja-JP" altLang="en-US" sz="2800" dirty="0">
                <a:latin typeface="メイリオ" panose="020B0604030504040204" pitchFamily="50" charset="-128"/>
                <a:ea typeface="メイリオ" panose="020B0604030504040204" pitchFamily="50" charset="-128"/>
              </a:rPr>
              <a:t>テーブル</a:t>
            </a:r>
            <a:endParaRPr kumimoji="1" lang="en-US" altLang="ja-JP" sz="2800" dirty="0">
              <a:latin typeface="メイリオ" panose="020B0604030504040204" pitchFamily="50" charset="-128"/>
              <a:ea typeface="メイリオ" panose="020B0604030504040204" pitchFamily="50" charset="-128"/>
            </a:endParaRPr>
          </a:p>
          <a:p>
            <a:endParaRPr kumimoji="1" lang="en-US" altLang="ja-JP" sz="2800" dirty="0">
              <a:latin typeface="メイリオ" panose="020B0604030504040204" pitchFamily="50" charset="-128"/>
              <a:ea typeface="メイリオ" panose="020B0604030504040204" pitchFamily="50" charset="-128"/>
            </a:endParaRPr>
          </a:p>
          <a:p>
            <a:r>
              <a:rPr lang="en-US" altLang="ja-JP" sz="2800" dirty="0">
                <a:latin typeface="メイリオ" panose="020B0604030504040204" pitchFamily="50" charset="-128"/>
                <a:ea typeface="メイリオ" panose="020B0604030504040204" pitchFamily="50" charset="-128"/>
              </a:rPr>
              <a:t>id:			ID</a:t>
            </a:r>
          </a:p>
          <a:p>
            <a:r>
              <a:rPr kumimoji="1" lang="en-US" altLang="ja-JP" sz="2800" dirty="0">
                <a:latin typeface="メイリオ" panose="020B0604030504040204" pitchFamily="50" charset="-128"/>
                <a:ea typeface="メイリオ" panose="020B0604030504040204" pitchFamily="50" charset="-128"/>
              </a:rPr>
              <a:t>description:	</a:t>
            </a:r>
            <a:r>
              <a:rPr kumimoji="1" lang="ja-JP" altLang="en-US" sz="2800" dirty="0">
                <a:latin typeface="メイリオ" panose="020B0604030504040204" pitchFamily="50" charset="-128"/>
                <a:ea typeface="メイリオ" panose="020B0604030504040204" pitchFamily="50" charset="-128"/>
              </a:rPr>
              <a:t>タスク名</a:t>
            </a:r>
            <a:endParaRPr kumimoji="1" lang="en-US" altLang="ja-JP" sz="2800" dirty="0">
              <a:latin typeface="メイリオ" panose="020B0604030504040204" pitchFamily="50" charset="-128"/>
              <a:ea typeface="メイリオ" panose="020B0604030504040204" pitchFamily="50" charset="-128"/>
            </a:endParaRPr>
          </a:p>
          <a:p>
            <a:r>
              <a:rPr lang="en-US" altLang="ja-JP" sz="2800" dirty="0" err="1">
                <a:latin typeface="メイリオ" panose="020B0604030504040204" pitchFamily="50" charset="-128"/>
                <a:ea typeface="メイリオ" panose="020B0604030504040204" pitchFamily="50" charset="-128"/>
              </a:rPr>
              <a:t>duedate</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期日</a:t>
            </a:r>
            <a:endParaRPr lang="en-US" altLang="ja-JP" sz="2800" dirty="0">
              <a:latin typeface="メイリオ" panose="020B0604030504040204" pitchFamily="50" charset="-128"/>
              <a:ea typeface="メイリオ" panose="020B0604030504040204" pitchFamily="50" charset="-128"/>
            </a:endParaRPr>
          </a:p>
          <a:p>
            <a:r>
              <a:rPr kumimoji="1" lang="en-US" altLang="ja-JP" sz="2800" dirty="0">
                <a:latin typeface="メイリオ" panose="020B0604030504040204" pitchFamily="50" charset="-128"/>
                <a:ea typeface="メイリオ" panose="020B0604030504040204" pitchFamily="50" charset="-128"/>
              </a:rPr>
              <a:t>importance:</a:t>
            </a:r>
            <a:r>
              <a:rPr lang="en-US" altLang="ja-JP" sz="2800" dirty="0">
                <a:latin typeface="メイリオ" panose="020B0604030504040204" pitchFamily="50" charset="-128"/>
                <a:ea typeface="メイリオ" panose="020B0604030504040204" pitchFamily="50" charset="-128"/>
              </a:rPr>
              <a:t>	</a:t>
            </a:r>
            <a:r>
              <a:rPr kumimoji="1" lang="ja-JP" altLang="en-US" sz="2800" dirty="0">
                <a:latin typeface="メイリオ" panose="020B0604030504040204" pitchFamily="50" charset="-128"/>
                <a:ea typeface="メイリオ" panose="020B0604030504040204" pitchFamily="50" charset="-128"/>
              </a:rPr>
              <a:t>重要度</a:t>
            </a:r>
            <a:endParaRPr kumimoji="1" lang="en-US" altLang="ja-JP" sz="2800" dirty="0">
              <a:latin typeface="メイリオ" panose="020B0604030504040204" pitchFamily="50" charset="-128"/>
              <a:ea typeface="メイリオ" panose="020B0604030504040204" pitchFamily="50" charset="-128"/>
            </a:endParaRPr>
          </a:p>
          <a:p>
            <a:r>
              <a:rPr lang="en-US" altLang="ja-JP" sz="2800" dirty="0">
                <a:latin typeface="メイリオ" panose="020B0604030504040204" pitchFamily="50" charset="-128"/>
                <a:ea typeface="メイリオ" panose="020B0604030504040204" pitchFamily="50" charset="-128"/>
              </a:rPr>
              <a:t>status:</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ステータス</a:t>
            </a:r>
            <a:endParaRPr kumimoji="1"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347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2D03-8D96-4578-8EAE-90B1C76FC831}"/>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lang="ja-JP" altLang="en-US" dirty="0">
                <a:latin typeface="メイリオ" panose="020B0604030504040204" pitchFamily="50" charset="-128"/>
                <a:ea typeface="メイリオ" panose="020B0604030504040204" pitchFamily="50" charset="-128"/>
              </a:rPr>
              <a:t>タスク管理アプリ</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44D4E5E-4736-45B9-A03F-041C40C92A75}"/>
              </a:ext>
            </a:extLst>
          </p:cNvPr>
          <p:cNvSpPr>
            <a:spLocks noGrp="1"/>
          </p:cNvSpPr>
          <p:nvPr>
            <p:ph idx="1"/>
          </p:nvPr>
        </p:nvSpPr>
        <p:spPr/>
        <p:txBody>
          <a:bodyPr/>
          <a:lstStyle/>
          <a:p>
            <a:r>
              <a:rPr kumimoji="1" lang="ja-JP" altLang="en-US" dirty="0">
                <a:latin typeface="メイリオ" panose="020B0604030504040204" pitchFamily="50" charset="-128"/>
                <a:ea typeface="メイリオ" panose="020B0604030504040204" pitchFamily="50" charset="-128"/>
              </a:rPr>
              <a:t>詳細　</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メイン画面</a:t>
            </a:r>
            <a:r>
              <a:rPr kumimoji="1" lang="en-US" altLang="ja-JP" dirty="0">
                <a:latin typeface="メイリオ" panose="020B0604030504040204" pitchFamily="50" charset="-128"/>
                <a:ea typeface="メイリオ" panose="020B0604030504040204" pitchFamily="50" charset="-128"/>
              </a:rPr>
              <a:t>)</a:t>
            </a:r>
          </a:p>
        </p:txBody>
      </p:sp>
      <p:pic>
        <p:nvPicPr>
          <p:cNvPr id="4" name="コンテンツ プレースホルダー 4">
            <a:extLst>
              <a:ext uri="{FF2B5EF4-FFF2-40B4-BE49-F238E27FC236}">
                <a16:creationId xmlns:a16="http://schemas.microsoft.com/office/drawing/2014/main" id="{9DAE00BE-C4A2-4353-ACFD-A76EE08A21F0}"/>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t="10773"/>
          <a:stretch/>
        </p:blipFill>
        <p:spPr>
          <a:xfrm>
            <a:off x="823911" y="2328863"/>
            <a:ext cx="6560505" cy="4164012"/>
          </a:xfrm>
          <a:prstGeom prst="rect">
            <a:avLst/>
          </a:prstGeom>
        </p:spPr>
      </p:pic>
      <p:sp>
        <p:nvSpPr>
          <p:cNvPr id="6" name="テキスト ボックス 5">
            <a:extLst>
              <a:ext uri="{FF2B5EF4-FFF2-40B4-BE49-F238E27FC236}">
                <a16:creationId xmlns:a16="http://schemas.microsoft.com/office/drawing/2014/main" id="{A7ED39ED-86CF-4DE2-B467-9DD2CFAD9CA4}"/>
              </a:ext>
            </a:extLst>
          </p:cNvPr>
          <p:cNvSpPr txBox="1"/>
          <p:nvPr/>
        </p:nvSpPr>
        <p:spPr>
          <a:xfrm>
            <a:off x="7743824" y="2214781"/>
            <a:ext cx="3609975" cy="427809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2800" dirty="0">
                <a:latin typeface="メイリオ" panose="020B0604030504040204" pitchFamily="50" charset="-128"/>
                <a:ea typeface="メイリオ" panose="020B0604030504040204" pitchFamily="50" charset="-128"/>
              </a:rPr>
              <a:t>Tasks</a:t>
            </a:r>
          </a:p>
          <a:p>
            <a:r>
              <a:rPr kumimoji="1" lang="ja-JP" altLang="en-US" sz="2400" dirty="0">
                <a:latin typeface="メイリオ" panose="020B0604030504040204" pitchFamily="50" charset="-128"/>
                <a:ea typeface="メイリオ" panose="020B0604030504040204" pitchFamily="50" charset="-128"/>
              </a:rPr>
              <a:t>・タスク名</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・期日</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・重要度</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・ステータス</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kumimoji="1" lang="en-US" altLang="ja-JP" sz="2800" dirty="0">
                <a:latin typeface="メイリオ" panose="020B0604030504040204" pitchFamily="50" charset="-128"/>
                <a:ea typeface="メイリオ" panose="020B0604030504040204" pitchFamily="50" charset="-128"/>
              </a:rPr>
              <a:t>Add New Task</a:t>
            </a:r>
          </a:p>
          <a:p>
            <a:r>
              <a:rPr kumimoji="1" lang="ja-JP" altLang="en-US" sz="2400" dirty="0">
                <a:latin typeface="メイリオ" panose="020B0604030504040204" pitchFamily="50" charset="-128"/>
                <a:ea typeface="メイリオ" panose="020B0604030504040204" pitchFamily="50" charset="-128"/>
              </a:rPr>
              <a:t>・タスク名</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・期日</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・重要度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高・中・低</a:t>
            </a:r>
            <a:r>
              <a:rPr kumimoji="1" lang="en-US" altLang="ja-JP" sz="2400" dirty="0">
                <a:latin typeface="メイリオ" panose="020B0604030504040204" pitchFamily="50" charset="-128"/>
                <a:ea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rPr>
              <a:t>・ステータス</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未着手</a:t>
            </a:r>
            <a:r>
              <a:rPr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975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54E3B-6785-4F9A-B796-1C51A9AAD9C3}"/>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lang="ja-JP" altLang="en-US" dirty="0">
                <a:latin typeface="メイリオ" panose="020B0604030504040204" pitchFamily="50" charset="-128"/>
                <a:ea typeface="メイリオ" panose="020B0604030504040204" pitchFamily="50" charset="-128"/>
              </a:rPr>
              <a:t>タスク管理アプリ</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DE5D9116-F384-499F-AD2D-BA981AF6A8C8}"/>
              </a:ext>
            </a:extLst>
          </p:cNvPr>
          <p:cNvSpPr>
            <a:spLocks noGrp="1"/>
          </p:cNvSpPr>
          <p:nvPr>
            <p:ph idx="1"/>
          </p:nvPr>
        </p:nvSpPr>
        <p:spPr/>
        <p:txBody>
          <a:bodyPr/>
          <a:lstStyle/>
          <a:p>
            <a:r>
              <a:rPr lang="ja-JP" altLang="en-US" dirty="0"/>
              <a:t>詳細　</a:t>
            </a:r>
            <a:r>
              <a:rPr lang="en-US" altLang="ja-JP" dirty="0"/>
              <a:t>(</a:t>
            </a:r>
            <a:r>
              <a:rPr lang="ja-JP" altLang="en-US" dirty="0"/>
              <a:t>変更画面</a:t>
            </a:r>
            <a:r>
              <a:rPr lang="en-US" altLang="ja-JP" dirty="0"/>
              <a:t>)</a:t>
            </a:r>
            <a:endParaRPr lang="ja-JP" altLang="en-US" dirty="0"/>
          </a:p>
        </p:txBody>
      </p:sp>
      <p:pic>
        <p:nvPicPr>
          <p:cNvPr id="7" name="コンテンツ プレースホルダー 4">
            <a:extLst>
              <a:ext uri="{FF2B5EF4-FFF2-40B4-BE49-F238E27FC236}">
                <a16:creationId xmlns:a16="http://schemas.microsoft.com/office/drawing/2014/main" id="{DADB81D5-7605-456E-BF65-896AAE8C6107}"/>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t="11021"/>
          <a:stretch/>
        </p:blipFill>
        <p:spPr>
          <a:xfrm>
            <a:off x="838200" y="2457451"/>
            <a:ext cx="6805613" cy="3443983"/>
          </a:xfrm>
          <a:prstGeom prst="rect">
            <a:avLst/>
          </a:prstGeom>
        </p:spPr>
      </p:pic>
      <p:sp>
        <p:nvSpPr>
          <p:cNvPr id="8" name="テキスト ボックス 7">
            <a:extLst>
              <a:ext uri="{FF2B5EF4-FFF2-40B4-BE49-F238E27FC236}">
                <a16:creationId xmlns:a16="http://schemas.microsoft.com/office/drawing/2014/main" id="{0C8B9F5D-489A-49D8-AD8B-634328582AF6}"/>
              </a:ext>
            </a:extLst>
          </p:cNvPr>
          <p:cNvSpPr txBox="1"/>
          <p:nvPr/>
        </p:nvSpPr>
        <p:spPr>
          <a:xfrm>
            <a:off x="7643813" y="2457451"/>
            <a:ext cx="3891780" cy="2431435"/>
          </a:xfrm>
          <a:prstGeom prst="rect">
            <a:avLst/>
          </a:prstGeom>
          <a:noFill/>
        </p:spPr>
        <p:txBody>
          <a:bodyPr wrap="square" rtlCol="0">
            <a:spAutoFit/>
          </a:bodyPr>
          <a:lstStyle/>
          <a:p>
            <a:r>
              <a:rPr kumimoji="1" lang="ja-JP" altLang="en-US" sz="2800" dirty="0">
                <a:latin typeface="メイリオ" panose="020B0604030504040204" pitchFamily="50" charset="-128"/>
                <a:ea typeface="メイリオ" panose="020B0604030504040204" pitchFamily="50" charset="-128"/>
              </a:rPr>
              <a:t>タスクの変更</a:t>
            </a:r>
            <a:endParaRPr kumimoji="1" lang="en-US" altLang="ja-JP" sz="28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・全項目変更可能</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ただし</a:t>
            </a:r>
            <a:r>
              <a:rPr lang="en-US" altLang="ja-JP" sz="2400" dirty="0">
                <a:solidFill>
                  <a:srgbClr val="FF0000"/>
                </a:solidFill>
                <a:latin typeface="メイリオ" panose="020B0604030504040204" pitchFamily="50" charset="-128"/>
                <a:ea typeface="メイリオ" panose="020B0604030504040204" pitchFamily="50" charset="-128"/>
              </a:rPr>
              <a:t>1</a:t>
            </a:r>
            <a:r>
              <a:rPr lang="ja-JP" altLang="en-US" sz="2400" dirty="0">
                <a:solidFill>
                  <a:srgbClr val="FF0000"/>
                </a:solidFill>
                <a:latin typeface="メイリオ" panose="020B0604030504040204" pitchFamily="50" charset="-128"/>
                <a:ea typeface="メイリオ" panose="020B0604030504040204" pitchFamily="50" charset="-128"/>
              </a:rPr>
              <a:t>行ずつ</a:t>
            </a:r>
            <a:endParaRPr lang="en-US" altLang="ja-JP" sz="2400" dirty="0">
              <a:solidFill>
                <a:srgbClr val="FF0000"/>
              </a:solidFill>
              <a:latin typeface="メイリオ" panose="020B0604030504040204" pitchFamily="50" charset="-128"/>
              <a:ea typeface="メイリオ" panose="020B0604030504040204" pitchFamily="50" charset="-128"/>
            </a:endParaRPr>
          </a:p>
          <a:p>
            <a:endParaRPr lang="en-US" altLang="ja-JP" sz="2400" dirty="0">
              <a:solidFill>
                <a:srgbClr val="FF0000"/>
              </a:solidFill>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タスクの削除</a:t>
            </a:r>
            <a:endParaRPr lang="en-US" altLang="ja-JP" sz="2800" dirty="0">
              <a:latin typeface="メイリオ" panose="020B0604030504040204" pitchFamily="50" charset="-128"/>
              <a:ea typeface="メイリオ" panose="020B0604030504040204" pitchFamily="50" charset="-128"/>
            </a:endParaRPr>
          </a:p>
          <a:p>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削除確認画面なし</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603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2EFAC-AB57-4F1E-9CDB-4B6F4F34F011}"/>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a:t>
            </a:r>
            <a:r>
              <a:rPr lang="en-US" altLang="ja-JP" dirty="0" err="1">
                <a:latin typeface="メイリオ" panose="020B0604030504040204" pitchFamily="50" charset="-128"/>
                <a:ea typeface="メイリオ" panose="020B0604030504040204" pitchFamily="50" charset="-128"/>
              </a:rPr>
              <a:t>ToDo</a:t>
            </a:r>
            <a:r>
              <a:rPr lang="ja-JP" altLang="en-US" dirty="0">
                <a:latin typeface="メイリオ" panose="020B0604030504040204" pitchFamily="50" charset="-128"/>
                <a:ea typeface="メイリオ" panose="020B0604030504040204" pitchFamily="50" charset="-128"/>
              </a:rPr>
              <a:t>リストアプリ</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D01C0CF0-050F-47BE-AA89-A70F30DABA10}"/>
              </a:ext>
            </a:extLst>
          </p:cNvPr>
          <p:cNvSpPr>
            <a:spLocks noGrp="1"/>
          </p:cNvSpPr>
          <p:nvPr>
            <p:ph idx="1"/>
          </p:nvPr>
        </p:nvSpPr>
        <p:spPr/>
        <p:txBody>
          <a:bodyPr/>
          <a:lstStyle/>
          <a:p>
            <a:pPr marL="0" indent="0">
              <a:buNone/>
            </a:pPr>
            <a:r>
              <a:rPr lang="ja-JP" altLang="en-US" dirty="0">
                <a:latin typeface="メイリオ" panose="020B0604030504040204" pitchFamily="50" charset="-128"/>
                <a:ea typeface="メイリオ" panose="020B0604030504040204" pitchFamily="50" charset="-128"/>
              </a:rPr>
              <a:t>・使用言語</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Python: ver. 3.11.4</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SQLite: ver. 3.41.2</a:t>
            </a:r>
          </a:p>
          <a:p>
            <a:pPr marL="0" indent="0">
              <a:buNone/>
            </a:pPr>
            <a:r>
              <a:rPr lang="ja-JP" altLang="en-US" dirty="0">
                <a:latin typeface="メイリオ" panose="020B0604030504040204" pitchFamily="50" charset="-128"/>
                <a:ea typeface="メイリオ" panose="020B0604030504040204" pitchFamily="50" charset="-128"/>
              </a:rPr>
              <a:t>・制作の目的</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・背景</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・しなければならないことを忘れる</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・目的</a:t>
            </a:r>
            <a:endParaRPr lang="en-US" altLang="ja-JP" dirty="0">
              <a:latin typeface="メイリオ" panose="020B0604030504040204" pitchFamily="50" charset="-128"/>
              <a:ea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・やるべきことを整理するリストを作成</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18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0BB4C-CBBD-44AF-BC8D-8E9E1F87500E}"/>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2. </a:t>
            </a:r>
            <a:r>
              <a:rPr lang="en-US" altLang="ja-JP" dirty="0" err="1">
                <a:latin typeface="メイリオ" panose="020B0604030504040204" pitchFamily="50" charset="-128"/>
                <a:ea typeface="メイリオ" panose="020B0604030504040204" pitchFamily="50" charset="-128"/>
              </a:rPr>
              <a:t>ToDo</a:t>
            </a:r>
            <a:r>
              <a:rPr lang="ja-JP" altLang="en-US" dirty="0">
                <a:latin typeface="メイリオ" panose="020B0604030504040204" pitchFamily="50" charset="-128"/>
                <a:ea typeface="メイリオ" panose="020B0604030504040204" pitchFamily="50" charset="-128"/>
              </a:rPr>
              <a:t>リストアプリ</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61537903-AEC5-4B0B-99B3-F9E210514876}"/>
              </a:ext>
            </a:extLst>
          </p:cNvPr>
          <p:cNvSpPr>
            <a:spLocks noGrp="1"/>
          </p:cNvSpPr>
          <p:nvPr>
            <p:ph idx="1"/>
          </p:nvPr>
        </p:nvSpPr>
        <p:spPr/>
        <p:txBody>
          <a:bodyPr>
            <a:normAutofit/>
          </a:bodyPr>
          <a:lstStyle/>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・機能</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・新規追加</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・リストの表示</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・更新</a:t>
            </a:r>
            <a:endParaRPr lang="en-US" altLang="ja-JP" dirty="0">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dirty="0">
                <a:latin typeface="メイリオ" panose="020B0604030504040204" pitchFamily="50" charset="-128"/>
                <a:ea typeface="メイリオ" panose="020B0604030504040204" pitchFamily="50" charset="-128"/>
              </a:rPr>
              <a:t>　・削除</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555491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959</TotalTime>
  <Words>1928</Words>
  <Application>Microsoft Office PowerPoint</Application>
  <PresentationFormat>ワイド画面</PresentationFormat>
  <Paragraphs>286</Paragraphs>
  <Slides>23</Slides>
  <Notes>23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メイリオ</vt:lpstr>
      <vt:lpstr>游ゴシック</vt:lpstr>
      <vt:lpstr>游ゴシック Light</vt:lpstr>
      <vt:lpstr>Arial</vt:lpstr>
      <vt:lpstr>Office テーマ</vt:lpstr>
      <vt:lpstr>最終課題</vt:lpstr>
      <vt:lpstr>目次</vt:lpstr>
      <vt:lpstr>1. タスク管理アプリ</vt:lpstr>
      <vt:lpstr>1. タスク管理アプリ</vt:lpstr>
      <vt:lpstr>1. タスク管理アプリ</vt:lpstr>
      <vt:lpstr>1. タスク管理アプリ</vt:lpstr>
      <vt:lpstr>1. タスク管理アプリ</vt:lpstr>
      <vt:lpstr>2. ToDoリストアプリ</vt:lpstr>
      <vt:lpstr>2. ToDoリストアプリ</vt:lpstr>
      <vt:lpstr>2. ToDoリストアプリ</vt:lpstr>
      <vt:lpstr>2. ToDoリストアプリ</vt:lpstr>
      <vt:lpstr>2. ToDoリストアプリ</vt:lpstr>
      <vt:lpstr>2. ToDoリストアプリ</vt:lpstr>
      <vt:lpstr>3. 貸借管理アプリ</vt:lpstr>
      <vt:lpstr>3. 貸借管理アプリ</vt:lpstr>
      <vt:lpstr>3. 貸借管理アプリ</vt:lpstr>
      <vt:lpstr>3. 貸借管理アプリ</vt:lpstr>
      <vt:lpstr>3. 貸借管理アプリ</vt:lpstr>
      <vt:lpstr>3. 貸借管理アプリ</vt:lpstr>
      <vt:lpstr>3. 貸借管理アプリ</vt:lpstr>
      <vt:lpstr>3. 貸借管理アプリ</vt:lpstr>
      <vt:lpstr>3. 貸借管理アプリ</vt:lpstr>
      <vt:lpstr>4. 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タスク管理アプリ</dc:title>
  <dc:creator>7d10</dc:creator>
  <cp:lastModifiedBy>7d10</cp:lastModifiedBy>
  <cp:revision>138</cp:revision>
  <cp:lastPrinted>2024-02-16T02:29:56Z</cp:lastPrinted>
  <dcterms:created xsi:type="dcterms:W3CDTF">2024-02-06T01:13:50Z</dcterms:created>
  <dcterms:modified xsi:type="dcterms:W3CDTF">2024-02-16T03:05:24Z</dcterms:modified>
</cp:coreProperties>
</file>