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CBF272B-6575-EA8C-1904-2BAEB45EF64C}"/>
              </a:ext>
            </a:extLst>
          </p:cNvPr>
          <p:cNvSpPr/>
          <p:nvPr/>
        </p:nvSpPr>
        <p:spPr>
          <a:xfrm>
            <a:off x="1520464" y="239013"/>
            <a:ext cx="9274628" cy="8198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</a:rPr>
              <a:t>サイロ化・属性</a:t>
            </a:r>
            <a:r>
              <a:rPr kumimoji="1" lang="ja-JP" altLang="en-US" b="1">
                <a:solidFill>
                  <a:sysClr val="windowText" lastClr="000000"/>
                </a:solidFill>
              </a:rPr>
              <a:t>の不整合</a:t>
            </a:r>
            <a:endParaRPr kumimoji="1" lang="en-US" altLang="ja-JP" b="1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ja-JP" b="1" dirty="0">
              <a:solidFill>
                <a:sysClr val="windowText" lastClr="000000"/>
              </a:solidFill>
            </a:endParaRPr>
          </a:p>
          <a:p>
            <a:pPr algn="ctr"/>
            <a:endParaRPr kumimoji="1" lang="ja-JP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雲 3">
            <a:extLst>
              <a:ext uri="{FF2B5EF4-FFF2-40B4-BE49-F238E27FC236}">
                <a16:creationId xmlns:a16="http://schemas.microsoft.com/office/drawing/2014/main" id="{0BB4A34D-D18A-521D-BF02-CAA9A27A7DE8}"/>
              </a:ext>
            </a:extLst>
          </p:cNvPr>
          <p:cNvSpPr/>
          <p:nvPr/>
        </p:nvSpPr>
        <p:spPr>
          <a:xfrm>
            <a:off x="5512215" y="2822212"/>
            <a:ext cx="3971420" cy="531223"/>
          </a:xfrm>
          <a:prstGeom prst="cloud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</a:rPr>
              <a:t>属性名称の標準化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E810A172-A99C-4F1C-2AC0-7F4D8D73A0AD}"/>
              </a:ext>
            </a:extLst>
          </p:cNvPr>
          <p:cNvGrpSpPr/>
          <p:nvPr/>
        </p:nvGrpSpPr>
        <p:grpSpPr>
          <a:xfrm>
            <a:off x="1849713" y="612121"/>
            <a:ext cx="8509992" cy="310987"/>
            <a:chOff x="1652911" y="821129"/>
            <a:chExt cx="8509992" cy="310987"/>
          </a:xfrm>
        </p:grpSpPr>
        <p:sp>
          <p:nvSpPr>
            <p:cNvPr id="14" name="フローチャート: データ 13">
              <a:extLst>
                <a:ext uri="{FF2B5EF4-FFF2-40B4-BE49-F238E27FC236}">
                  <a16:creationId xmlns:a16="http://schemas.microsoft.com/office/drawing/2014/main" id="{ED7CB307-4926-E490-46C7-4D46C9A86ED5}"/>
                </a:ext>
              </a:extLst>
            </p:cNvPr>
            <p:cNvSpPr/>
            <p:nvPr/>
          </p:nvSpPr>
          <p:spPr>
            <a:xfrm>
              <a:off x="1652911" y="848857"/>
              <a:ext cx="1249220" cy="283259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dk1"/>
                  </a:solidFill>
                </a:rPr>
                <a:t>PDF</a:t>
              </a:r>
              <a:endParaRPr kumimoji="1" lang="ja-JP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5" name="フローチャート: データ 14">
              <a:extLst>
                <a:ext uri="{FF2B5EF4-FFF2-40B4-BE49-F238E27FC236}">
                  <a16:creationId xmlns:a16="http://schemas.microsoft.com/office/drawing/2014/main" id="{5F95DF75-05A0-6A4C-19DA-024331E5F387}"/>
                </a:ext>
              </a:extLst>
            </p:cNvPr>
            <p:cNvSpPr/>
            <p:nvPr/>
          </p:nvSpPr>
          <p:spPr>
            <a:xfrm>
              <a:off x="3089921" y="843129"/>
              <a:ext cx="1249220" cy="283259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EXCEL</a:t>
              </a:r>
              <a:endParaRPr kumimoji="1" lang="ja-JP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6" name="フローチャート: データ 15">
              <a:extLst>
                <a:ext uri="{FF2B5EF4-FFF2-40B4-BE49-F238E27FC236}">
                  <a16:creationId xmlns:a16="http://schemas.microsoft.com/office/drawing/2014/main" id="{B75BEB51-FA61-5DD7-A2D2-424C4FE94302}"/>
                </a:ext>
              </a:extLst>
            </p:cNvPr>
            <p:cNvSpPr/>
            <p:nvPr/>
          </p:nvSpPr>
          <p:spPr>
            <a:xfrm>
              <a:off x="5963941" y="839689"/>
              <a:ext cx="1249220" cy="283259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GIS</a:t>
              </a:r>
              <a:endParaRPr kumimoji="1" lang="ja-JP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7" name="フローチャート: データ 16">
              <a:extLst>
                <a:ext uri="{FF2B5EF4-FFF2-40B4-BE49-F238E27FC236}">
                  <a16:creationId xmlns:a16="http://schemas.microsoft.com/office/drawing/2014/main" id="{8C685A3B-1CDB-3773-EDC7-6933F2B55E14}"/>
                </a:ext>
              </a:extLst>
            </p:cNvPr>
            <p:cNvSpPr/>
            <p:nvPr/>
          </p:nvSpPr>
          <p:spPr>
            <a:xfrm>
              <a:off x="7400951" y="839689"/>
              <a:ext cx="1249220" cy="283259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JSON</a:t>
              </a:r>
              <a:endParaRPr kumimoji="1" lang="ja-JP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8" name="フローチャート: データ 17">
              <a:extLst>
                <a:ext uri="{FF2B5EF4-FFF2-40B4-BE49-F238E27FC236}">
                  <a16:creationId xmlns:a16="http://schemas.microsoft.com/office/drawing/2014/main" id="{8A82DF70-F896-E603-8B31-B23FFFFBE195}"/>
                </a:ext>
              </a:extLst>
            </p:cNvPr>
            <p:cNvSpPr/>
            <p:nvPr/>
          </p:nvSpPr>
          <p:spPr>
            <a:xfrm>
              <a:off x="4526931" y="843128"/>
              <a:ext cx="1249220" cy="283259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CSV</a:t>
              </a:r>
              <a:endParaRPr kumimoji="1" lang="ja-JP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9" name="フローチャート: データ 18">
              <a:extLst>
                <a:ext uri="{FF2B5EF4-FFF2-40B4-BE49-F238E27FC236}">
                  <a16:creationId xmlns:a16="http://schemas.microsoft.com/office/drawing/2014/main" id="{ACBE915C-7F7D-6049-76C9-455DD21842C9}"/>
                </a:ext>
              </a:extLst>
            </p:cNvPr>
            <p:cNvSpPr/>
            <p:nvPr/>
          </p:nvSpPr>
          <p:spPr>
            <a:xfrm>
              <a:off x="8837961" y="821129"/>
              <a:ext cx="1324942" cy="283259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SQLite</a:t>
              </a:r>
              <a:endParaRPr kumimoji="1" lang="ja-JP" altLang="en-US" dirty="0">
                <a:solidFill>
                  <a:schemeClr val="dk1"/>
                </a:solidFill>
              </a:endParaRPr>
            </a:p>
          </p:txBody>
        </p:sp>
      </p:grpSp>
      <p:sp>
        <p:nvSpPr>
          <p:cNvPr id="22" name="AutoShape 2" descr="logo">
            <a:extLst>
              <a:ext uri="{FF2B5EF4-FFF2-40B4-BE49-F238E27FC236}">
                <a16:creationId xmlns:a16="http://schemas.microsoft.com/office/drawing/2014/main" id="{0FA440DA-A379-FAF4-962E-B258D4E713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7534" y="3189240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F99F20F0-4B14-E342-6E3E-4FEA78DE9DF9}"/>
              </a:ext>
            </a:extLst>
          </p:cNvPr>
          <p:cNvGrpSpPr/>
          <p:nvPr/>
        </p:nvGrpSpPr>
        <p:grpSpPr>
          <a:xfrm>
            <a:off x="1523428" y="1742987"/>
            <a:ext cx="9274629" cy="1706880"/>
            <a:chOff x="1515293" y="1698261"/>
            <a:chExt cx="9274629" cy="1706880"/>
          </a:xfrm>
        </p:grpSpPr>
        <p:sp>
          <p:nvSpPr>
            <p:cNvPr id="11" name="フローチャート: 処理 10">
              <a:extLst>
                <a:ext uri="{FF2B5EF4-FFF2-40B4-BE49-F238E27FC236}">
                  <a16:creationId xmlns:a16="http://schemas.microsoft.com/office/drawing/2014/main" id="{684AF26B-28DD-7790-8284-17A0135BE35F}"/>
                </a:ext>
              </a:extLst>
            </p:cNvPr>
            <p:cNvSpPr/>
            <p:nvPr/>
          </p:nvSpPr>
          <p:spPr>
            <a:xfrm>
              <a:off x="5504080" y="1828018"/>
              <a:ext cx="3896140" cy="853037"/>
            </a:xfrm>
            <a:prstGeom prst="flowChartProcess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Python</a:t>
              </a:r>
              <a:r>
                <a:rPr lang="ja-JP" altLang="en-US" b="0" i="0" dirty="0">
                  <a:solidFill>
                    <a:srgbClr val="333333"/>
                  </a:solidFill>
                  <a:effectLst/>
                  <a:latin typeface="Open Sans" panose="020F0502020204030204" pitchFamily="34" charset="0"/>
                </a:rPr>
                <a:t>データ解析用ライブラリ</a:t>
              </a:r>
              <a:endParaRPr lang="en-US" altLang="ja-JP" b="0" i="0" dirty="0">
                <a:solidFill>
                  <a:srgbClr val="333333"/>
                </a:solidFill>
                <a:effectLst/>
                <a:latin typeface="Open Sans" panose="020F0502020204030204" pitchFamily="34" charset="0"/>
              </a:endParaRPr>
            </a:p>
            <a:p>
              <a:pPr algn="ctr"/>
              <a:r>
                <a:rPr lang="en-US" altLang="ja-JP" b="1" i="0" dirty="0">
                  <a:solidFill>
                    <a:srgbClr val="0D0D0D"/>
                  </a:solidFill>
                  <a:effectLst/>
                  <a:latin typeface="Söhne Mono"/>
                </a:rPr>
                <a:t>PyPDF2</a:t>
              </a:r>
              <a:r>
                <a:rPr lang="ja-JP" altLang="en-US" b="1" i="0" dirty="0">
                  <a:solidFill>
                    <a:srgbClr val="0D0D0D"/>
                  </a:solidFill>
                  <a:effectLst/>
                  <a:latin typeface="Söhne Mono"/>
                </a:rPr>
                <a:t>　</a:t>
              </a:r>
              <a:r>
                <a:rPr lang="en-US" altLang="ja-JP" b="1" i="0" dirty="0" err="1">
                  <a:solidFill>
                    <a:srgbClr val="0D0D0D"/>
                  </a:solidFill>
                  <a:effectLst/>
                  <a:latin typeface="Söhne Mono"/>
                </a:rPr>
                <a:t>Openpyxl</a:t>
              </a:r>
              <a:r>
                <a:rPr lang="ja-JP" altLang="en-US" b="1" dirty="0">
                  <a:solidFill>
                    <a:srgbClr val="0D0D0D"/>
                  </a:solidFill>
                  <a:latin typeface="Söhne"/>
                </a:rPr>
                <a:t>　</a:t>
              </a:r>
              <a:r>
                <a:rPr lang="en-US" altLang="ja-JP" b="1" i="0" dirty="0">
                  <a:solidFill>
                    <a:srgbClr val="0D0D0D"/>
                  </a:solidFill>
                  <a:effectLst/>
                  <a:latin typeface="Söhne"/>
                </a:rPr>
                <a:t>Pandas</a:t>
              </a:r>
              <a:r>
                <a:rPr lang="ja-JP" altLang="en-US" b="1" i="0" dirty="0">
                  <a:solidFill>
                    <a:srgbClr val="0D0D0D"/>
                  </a:solidFill>
                  <a:effectLst/>
                  <a:latin typeface="Söhne"/>
                </a:rPr>
                <a:t>　</a:t>
              </a:r>
              <a:r>
                <a:rPr lang="en-US" altLang="ja-JP" b="1" i="0" dirty="0">
                  <a:solidFill>
                    <a:srgbClr val="0D0D0D"/>
                  </a:solidFill>
                  <a:effectLst/>
                  <a:latin typeface="Söhne"/>
                </a:rPr>
                <a:t> </a:t>
              </a:r>
              <a:r>
                <a:rPr lang="en-US" altLang="ja-JP" b="1" i="0" dirty="0" err="1">
                  <a:solidFill>
                    <a:srgbClr val="0D0D0D"/>
                  </a:solidFill>
                  <a:effectLst/>
                  <a:latin typeface="Söhne"/>
                </a:rPr>
                <a:t>GeoPandas</a:t>
              </a:r>
              <a:r>
                <a:rPr lang="ja-JP" altLang="en-US" b="1" i="0" dirty="0">
                  <a:solidFill>
                    <a:srgbClr val="0D0D0D"/>
                  </a:solidFill>
                  <a:effectLst/>
                  <a:latin typeface="Söhne"/>
                </a:rPr>
                <a:t>　</a:t>
              </a:r>
              <a:r>
                <a:rPr lang="en-US" altLang="ja-JP" b="1" i="0" dirty="0">
                  <a:solidFill>
                    <a:srgbClr val="0D0D0D"/>
                  </a:solidFill>
                  <a:effectLst/>
                  <a:latin typeface="Söhne"/>
                </a:rPr>
                <a:t>Shapely</a:t>
              </a:r>
              <a:r>
                <a:rPr lang="ja-JP" altLang="en-US" dirty="0">
                  <a:solidFill>
                    <a:srgbClr val="333333"/>
                  </a:solidFill>
                  <a:latin typeface="Open Sans" panose="020F0502020204030204" pitchFamily="34" charset="0"/>
                </a:rPr>
                <a:t>　　</a:t>
              </a:r>
              <a:r>
                <a:rPr lang="en-US" altLang="ja-JP" b="1" i="0" dirty="0" err="1">
                  <a:solidFill>
                    <a:srgbClr val="0D0D0D"/>
                  </a:solidFill>
                  <a:effectLst/>
                  <a:latin typeface="Söhne Mono"/>
                </a:rPr>
                <a:t>SQLAlchemy</a:t>
              </a:r>
              <a:endParaRPr kumimoji="1" lang="ja-JP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1" name="フローチャート: 定義済み処理 20">
              <a:extLst>
                <a:ext uri="{FF2B5EF4-FFF2-40B4-BE49-F238E27FC236}">
                  <a16:creationId xmlns:a16="http://schemas.microsoft.com/office/drawing/2014/main" id="{BF851967-9A64-E3BC-22F2-F6EE327E352C}"/>
                </a:ext>
              </a:extLst>
            </p:cNvPr>
            <p:cNvSpPr/>
            <p:nvPr/>
          </p:nvSpPr>
          <p:spPr>
            <a:xfrm>
              <a:off x="1515293" y="1698261"/>
              <a:ext cx="9274629" cy="1706880"/>
            </a:xfrm>
            <a:prstGeom prst="flowChartPredefinedProcess">
              <a:avLst/>
            </a:prstGeom>
            <a:noFill/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b="1" dirty="0">
                <a:solidFill>
                  <a:schemeClr val="tx1"/>
                </a:solidFill>
              </a:endParaRPr>
            </a:p>
            <a:p>
              <a:endParaRPr kumimoji="1" lang="en-US" altLang="ja-JP" b="1" dirty="0">
                <a:solidFill>
                  <a:schemeClr val="tx1"/>
                </a:solidFill>
              </a:endParaRPr>
            </a:p>
            <a:p>
              <a:endParaRPr kumimoji="1" lang="en-US" altLang="ja-JP" b="1" dirty="0">
                <a:solidFill>
                  <a:schemeClr val="tx1"/>
                </a:solidFill>
              </a:endParaRPr>
            </a:p>
            <a:p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6A8E7140-7BB6-9C20-58B9-58E081AD3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91780" y="1886672"/>
              <a:ext cx="2576513" cy="1450642"/>
            </a:xfrm>
            <a:prstGeom prst="rect">
              <a:avLst/>
            </a:prstGeom>
          </p:spPr>
        </p:pic>
      </p:grpSp>
      <p:cxnSp>
        <p:nvCxnSpPr>
          <p:cNvPr id="31" name="コネクタ: 曲線 30">
            <a:extLst>
              <a:ext uri="{FF2B5EF4-FFF2-40B4-BE49-F238E27FC236}">
                <a16:creationId xmlns:a16="http://schemas.microsoft.com/office/drawing/2014/main" id="{FF1B7533-912E-D048-3EC7-55BA4E0FC035}"/>
              </a:ext>
            </a:extLst>
          </p:cNvPr>
          <p:cNvCxnSpPr>
            <a:cxnSpLocks/>
            <a:stCxn id="14" idx="4"/>
            <a:endCxn id="21" idx="0"/>
          </p:cNvCxnSpPr>
          <p:nvPr/>
        </p:nvCxnSpPr>
        <p:spPr>
          <a:xfrm rot="16200000" flipH="1">
            <a:off x="3907594" y="-510163"/>
            <a:ext cx="819879" cy="368642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曲線 32">
            <a:extLst>
              <a:ext uri="{FF2B5EF4-FFF2-40B4-BE49-F238E27FC236}">
                <a16:creationId xmlns:a16="http://schemas.microsoft.com/office/drawing/2014/main" id="{97BA4D8B-5C72-9FD6-1FA9-38EFDCD18CDF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 rot="5400000">
            <a:off x="7505186" y="-449062"/>
            <a:ext cx="847607" cy="353649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曲線 35">
            <a:extLst>
              <a:ext uri="{FF2B5EF4-FFF2-40B4-BE49-F238E27FC236}">
                <a16:creationId xmlns:a16="http://schemas.microsoft.com/office/drawing/2014/main" id="{5035A523-5C7A-1601-F193-4382520B85AB}"/>
              </a:ext>
            </a:extLst>
          </p:cNvPr>
          <p:cNvCxnSpPr>
            <a:cxnSpLocks/>
            <a:stCxn id="17" idx="4"/>
            <a:endCxn id="21" idx="0"/>
          </p:cNvCxnSpPr>
          <p:nvPr/>
        </p:nvCxnSpPr>
        <p:spPr>
          <a:xfrm rot="5400000">
            <a:off x="6777030" y="297653"/>
            <a:ext cx="829047" cy="2061620"/>
          </a:xfrm>
          <a:prstGeom prst="curvedConnector3">
            <a:avLst>
              <a:gd name="adj1" fmla="val 4474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曲線 40">
            <a:extLst>
              <a:ext uri="{FF2B5EF4-FFF2-40B4-BE49-F238E27FC236}">
                <a16:creationId xmlns:a16="http://schemas.microsoft.com/office/drawing/2014/main" id="{29406597-567D-C1CB-B237-3569022F21DE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rot="16200000" flipH="1">
            <a:off x="4623235" y="205478"/>
            <a:ext cx="825607" cy="2249410"/>
          </a:xfrm>
          <a:prstGeom prst="curvedConnector3">
            <a:avLst>
              <a:gd name="adj1" fmla="val 4578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コネクタ: 曲線 45">
            <a:extLst>
              <a:ext uri="{FF2B5EF4-FFF2-40B4-BE49-F238E27FC236}">
                <a16:creationId xmlns:a16="http://schemas.microsoft.com/office/drawing/2014/main" id="{C19F0871-4FE4-ED22-5739-7589CC27C70C}"/>
              </a:ext>
            </a:extLst>
          </p:cNvPr>
          <p:cNvCxnSpPr>
            <a:cxnSpLocks/>
            <a:stCxn id="18" idx="4"/>
            <a:endCxn id="21" idx="0"/>
          </p:cNvCxnSpPr>
          <p:nvPr/>
        </p:nvCxnSpPr>
        <p:spPr>
          <a:xfrm rot="16200000" flipH="1">
            <a:off x="5341739" y="923983"/>
            <a:ext cx="825608" cy="81240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コネクタ: 曲線 49">
            <a:extLst>
              <a:ext uri="{FF2B5EF4-FFF2-40B4-BE49-F238E27FC236}">
                <a16:creationId xmlns:a16="http://schemas.microsoft.com/office/drawing/2014/main" id="{731EAD7A-D50E-9E2E-B39C-6F1CF40EF10B}"/>
              </a:ext>
            </a:extLst>
          </p:cNvPr>
          <p:cNvCxnSpPr>
            <a:cxnSpLocks/>
            <a:stCxn id="16" idx="4"/>
            <a:endCxn id="21" idx="0"/>
          </p:cNvCxnSpPr>
          <p:nvPr/>
        </p:nvCxnSpPr>
        <p:spPr>
          <a:xfrm rot="5400000">
            <a:off x="6058525" y="1016158"/>
            <a:ext cx="829047" cy="62461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フローチャート: 複数書類 71">
            <a:extLst>
              <a:ext uri="{FF2B5EF4-FFF2-40B4-BE49-F238E27FC236}">
                <a16:creationId xmlns:a16="http://schemas.microsoft.com/office/drawing/2014/main" id="{141A09A4-038A-7ACB-DAB2-45D34CE7832A}"/>
              </a:ext>
            </a:extLst>
          </p:cNvPr>
          <p:cNvSpPr/>
          <p:nvPr/>
        </p:nvSpPr>
        <p:spPr>
          <a:xfrm>
            <a:off x="1523427" y="4170501"/>
            <a:ext cx="9274628" cy="1450642"/>
          </a:xfrm>
          <a:prstGeom prst="flowChartMultidocumen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</a:rPr>
              <a:t>拡張政府相互運用性フレームワーク　データベース</a:t>
            </a:r>
            <a:endParaRPr kumimoji="1" lang="en-US" altLang="ja-JP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</a:rPr>
              <a:t>（</a:t>
            </a:r>
            <a:r>
              <a:rPr kumimoji="1" lang="en-US" altLang="ja-JP" b="1" dirty="0">
                <a:solidFill>
                  <a:sysClr val="windowText" lastClr="000000"/>
                </a:solidFill>
              </a:rPr>
              <a:t>EGIFDB</a:t>
            </a:r>
            <a:r>
              <a:rPr kumimoji="1" lang="ja-JP" altLang="en-US" b="1" dirty="0">
                <a:solidFill>
                  <a:sysClr val="windowText" lastClr="000000"/>
                </a:solidFill>
              </a:rPr>
              <a:t>：</a:t>
            </a:r>
            <a:r>
              <a:rPr kumimoji="1" lang="en-US" altLang="ja-JP" b="1" dirty="0">
                <a:solidFill>
                  <a:sysClr val="windowText" lastClr="000000"/>
                </a:solidFill>
              </a:rPr>
              <a:t>Extended</a:t>
            </a:r>
            <a:r>
              <a:rPr kumimoji="1" lang="ja-JP" altLang="en-US" b="1" dirty="0">
                <a:solidFill>
                  <a:sysClr val="windowText" lastClr="000000"/>
                </a:solidFill>
              </a:rPr>
              <a:t>　</a:t>
            </a:r>
            <a:r>
              <a:rPr kumimoji="1" lang="en-US" altLang="ja-JP" b="1" dirty="0">
                <a:solidFill>
                  <a:sysClr val="windowText" lastClr="000000"/>
                </a:solidFill>
              </a:rPr>
              <a:t>Government Interoperability Framework  Data Base)</a:t>
            </a:r>
            <a:endParaRPr kumimoji="1" lang="ja-JP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75" name="矢印: ストライプ 74">
            <a:extLst>
              <a:ext uri="{FF2B5EF4-FFF2-40B4-BE49-F238E27FC236}">
                <a16:creationId xmlns:a16="http://schemas.microsoft.com/office/drawing/2014/main" id="{A4FA370F-AC6F-102C-A6D7-DE90E3752BF0}"/>
              </a:ext>
            </a:extLst>
          </p:cNvPr>
          <p:cNvSpPr/>
          <p:nvPr/>
        </p:nvSpPr>
        <p:spPr>
          <a:xfrm rot="5400000">
            <a:off x="5862824" y="2715194"/>
            <a:ext cx="595833" cy="2203401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dk1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AAE6D394-8C2E-DFB7-F8A0-D5F1999B5227}"/>
              </a:ext>
            </a:extLst>
          </p:cNvPr>
          <p:cNvSpPr txBox="1"/>
          <p:nvPr/>
        </p:nvSpPr>
        <p:spPr>
          <a:xfrm>
            <a:off x="5798675" y="3632228"/>
            <a:ext cx="72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蓄積</a:t>
            </a:r>
          </a:p>
        </p:txBody>
      </p:sp>
      <p:sp>
        <p:nvSpPr>
          <p:cNvPr id="77" name="フローチャート: 書類 76">
            <a:extLst>
              <a:ext uri="{FF2B5EF4-FFF2-40B4-BE49-F238E27FC236}">
                <a16:creationId xmlns:a16="http://schemas.microsoft.com/office/drawing/2014/main" id="{01D33418-FFF2-2F41-B139-24D5FD0A4EA1}"/>
              </a:ext>
            </a:extLst>
          </p:cNvPr>
          <p:cNvSpPr/>
          <p:nvPr/>
        </p:nvSpPr>
        <p:spPr>
          <a:xfrm>
            <a:off x="1410789" y="6061164"/>
            <a:ext cx="1959429" cy="461554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子育て</a:t>
            </a:r>
          </a:p>
        </p:txBody>
      </p:sp>
      <p:sp>
        <p:nvSpPr>
          <p:cNvPr id="82" name="フローチャート: 書類 81">
            <a:extLst>
              <a:ext uri="{FF2B5EF4-FFF2-40B4-BE49-F238E27FC236}">
                <a16:creationId xmlns:a16="http://schemas.microsoft.com/office/drawing/2014/main" id="{8F538296-7D28-8AEE-FC66-142BE3D3EEE0}"/>
              </a:ext>
            </a:extLst>
          </p:cNvPr>
          <p:cNvSpPr/>
          <p:nvPr/>
        </p:nvSpPr>
        <p:spPr>
          <a:xfrm>
            <a:off x="3888105" y="6061164"/>
            <a:ext cx="1959429" cy="461554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施設</a:t>
            </a:r>
          </a:p>
        </p:txBody>
      </p:sp>
      <p:sp>
        <p:nvSpPr>
          <p:cNvPr id="83" name="フローチャート: 書類 82">
            <a:extLst>
              <a:ext uri="{FF2B5EF4-FFF2-40B4-BE49-F238E27FC236}">
                <a16:creationId xmlns:a16="http://schemas.microsoft.com/office/drawing/2014/main" id="{82247A45-5FBF-486B-09CA-6497A277F8D0}"/>
              </a:ext>
            </a:extLst>
          </p:cNvPr>
          <p:cNvSpPr/>
          <p:nvPr/>
        </p:nvSpPr>
        <p:spPr>
          <a:xfrm>
            <a:off x="6361884" y="6061164"/>
            <a:ext cx="1959429" cy="461554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地域コミュニティー</a:t>
            </a:r>
          </a:p>
        </p:txBody>
      </p:sp>
      <p:sp>
        <p:nvSpPr>
          <p:cNvPr id="84" name="フローチャート: 書類 83">
            <a:extLst>
              <a:ext uri="{FF2B5EF4-FFF2-40B4-BE49-F238E27FC236}">
                <a16:creationId xmlns:a16="http://schemas.microsoft.com/office/drawing/2014/main" id="{93E75180-9353-5154-6869-42BC502A0A42}"/>
              </a:ext>
            </a:extLst>
          </p:cNvPr>
          <p:cNvSpPr/>
          <p:nvPr/>
        </p:nvSpPr>
        <p:spPr>
          <a:xfrm>
            <a:off x="8835663" y="6061164"/>
            <a:ext cx="1959429" cy="461554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福祉</a:t>
            </a:r>
          </a:p>
        </p:txBody>
      </p:sp>
      <p:sp>
        <p:nvSpPr>
          <p:cNvPr id="105" name="矢印: 下 104">
            <a:extLst>
              <a:ext uri="{FF2B5EF4-FFF2-40B4-BE49-F238E27FC236}">
                <a16:creationId xmlns:a16="http://schemas.microsoft.com/office/drawing/2014/main" id="{1B478889-6A1D-9718-4102-09FC63748010}"/>
              </a:ext>
            </a:extLst>
          </p:cNvPr>
          <p:cNvSpPr/>
          <p:nvPr/>
        </p:nvSpPr>
        <p:spPr>
          <a:xfrm>
            <a:off x="2307772" y="5676833"/>
            <a:ext cx="166551" cy="292890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sp>
        <p:nvSpPr>
          <p:cNvPr id="106" name="矢印: 下 105">
            <a:extLst>
              <a:ext uri="{FF2B5EF4-FFF2-40B4-BE49-F238E27FC236}">
                <a16:creationId xmlns:a16="http://schemas.microsoft.com/office/drawing/2014/main" id="{1D02028D-B000-BAAE-81BE-6F1622499EC1}"/>
              </a:ext>
            </a:extLst>
          </p:cNvPr>
          <p:cNvSpPr/>
          <p:nvPr/>
        </p:nvSpPr>
        <p:spPr>
          <a:xfrm>
            <a:off x="4723733" y="5676833"/>
            <a:ext cx="166551" cy="292890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sp>
        <p:nvSpPr>
          <p:cNvPr id="107" name="矢印: 下 106">
            <a:extLst>
              <a:ext uri="{FF2B5EF4-FFF2-40B4-BE49-F238E27FC236}">
                <a16:creationId xmlns:a16="http://schemas.microsoft.com/office/drawing/2014/main" id="{AAF59D21-D9EE-7C88-97DB-7BBD5DDEC91B}"/>
              </a:ext>
            </a:extLst>
          </p:cNvPr>
          <p:cNvSpPr/>
          <p:nvPr/>
        </p:nvSpPr>
        <p:spPr>
          <a:xfrm>
            <a:off x="7262441" y="5676833"/>
            <a:ext cx="166551" cy="292890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sp>
        <p:nvSpPr>
          <p:cNvPr id="108" name="矢印: 下 107">
            <a:extLst>
              <a:ext uri="{FF2B5EF4-FFF2-40B4-BE49-F238E27FC236}">
                <a16:creationId xmlns:a16="http://schemas.microsoft.com/office/drawing/2014/main" id="{69C53300-9BDC-EDA6-1DBB-37D66A184295}"/>
              </a:ext>
            </a:extLst>
          </p:cNvPr>
          <p:cNvSpPr/>
          <p:nvPr/>
        </p:nvSpPr>
        <p:spPr>
          <a:xfrm>
            <a:off x="9735095" y="5676833"/>
            <a:ext cx="166551" cy="292890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77422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47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Söhne</vt:lpstr>
      <vt:lpstr>Söhne Mono</vt:lpstr>
      <vt:lpstr>Arial</vt:lpstr>
      <vt:lpstr>Calibri</vt:lpstr>
      <vt:lpstr>Calibri Light</vt:lpstr>
      <vt:lpstr>Open Sans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hcq</dc:creator>
  <cp:lastModifiedBy>竜三 山本</cp:lastModifiedBy>
  <cp:revision>5</cp:revision>
  <dcterms:created xsi:type="dcterms:W3CDTF">2015-12-11T07:38:00Z</dcterms:created>
  <dcterms:modified xsi:type="dcterms:W3CDTF">2024-02-24T21:47:16Z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1041-10.8.0.5392</vt:lpwstr>
  </property>
</Properties>
</file>