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307" r:id="rId2"/>
    <p:sldId id="306" r:id="rId3"/>
    <p:sldId id="30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274" autoAdjust="0"/>
  </p:normalViewPr>
  <p:slideViewPr>
    <p:cSldViewPr showGuides="1">
      <p:cViewPr varScale="1">
        <p:scale>
          <a:sx n="93" d="100"/>
          <a:sy n="93" d="100"/>
        </p:scale>
        <p:origin x="1188" y="84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官公庁の業務は、法令による情報、住民サービス、業者のニーズ、施設管理、災害情報などの多くの「情報」を取り扱う事でもあります。</a:t>
            </a:r>
            <a:endParaRPr kumimoji="1" lang="en-US" altLang="ja-JP" dirty="0"/>
          </a:p>
          <a:p>
            <a:r>
              <a:rPr kumimoji="1" lang="ja-JP" altLang="en-US" dirty="0"/>
              <a:t>これらの情報を、起案文章を初めとする、様々な業務において、アナログであれデジタルであれ、個別管理された情報を元に、手入力でエクセルなどに入力している場合には、多くの問題を潜在的に抱えることとなります。</a:t>
            </a:r>
            <a:endParaRPr kumimoji="1" lang="en-US" altLang="ja-JP" dirty="0"/>
          </a:p>
          <a:p>
            <a:r>
              <a:rPr kumimoji="1" lang="ja-JP" altLang="en-US" dirty="0"/>
              <a:t>主な問題は、手入力することによる入力ミス、個別に管理された情報を取り扱うことにより、業務が、複雑な業務　となることによる、判断ミスや業務の遅延が挙げられます。</a:t>
            </a:r>
            <a:endParaRPr kumimoji="1" lang="en-US" altLang="ja-JP" dirty="0"/>
          </a:p>
          <a:p>
            <a:r>
              <a:rPr kumimoji="1" lang="ja-JP" altLang="en-US" dirty="0"/>
              <a:t>これらの業務における課題を解決するためには、これらの業務を「不要な業務」とすることです。</a:t>
            </a:r>
            <a:endParaRPr kumimoji="1" lang="en-US" altLang="ja-JP" dirty="0"/>
          </a:p>
          <a:p>
            <a:r>
              <a:rPr kumimoji="1" lang="ja-JP" altLang="en-US" dirty="0"/>
              <a:t>それを行うことが、「</a:t>
            </a:r>
            <a:r>
              <a:rPr kumimoji="1" lang="en-US" altLang="ja-JP" dirty="0"/>
              <a:t>DX</a:t>
            </a:r>
            <a:r>
              <a:rPr kumimoji="1" lang="ja-JP" altLang="en-US" dirty="0"/>
              <a:t>」であり、それらを可能とするシステムが、情報プラットフォームとして、地図情報システムである</a:t>
            </a:r>
            <a:r>
              <a:rPr kumimoji="1" lang="en-US" altLang="ja-JP" dirty="0"/>
              <a:t>GIS</a:t>
            </a:r>
            <a:r>
              <a:rPr kumimoji="1" lang="ja-JP" altLang="en-US" dirty="0"/>
              <a:t>です。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data.metro.tokyo.lg.j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2991" y="188640"/>
            <a:ext cx="1200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2"/>
              </a:rPr>
              <a:t>東京都オープンデータカタログサイトビジュアライゼーション</a:t>
            </a:r>
            <a:endParaRPr lang="ja-JP" altLang="en-US" sz="3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285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QGISの画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97" y="1356689"/>
            <a:ext cx="2496362" cy="11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081750" y="2869506"/>
            <a:ext cx="1301200" cy="587213"/>
            <a:chOff x="835329" y="3604207"/>
            <a:chExt cx="1301200" cy="587213"/>
          </a:xfrm>
        </p:grpSpPr>
        <p:sp>
          <p:nvSpPr>
            <p:cNvPr id="13" name="四角形: 角を丸くする 12"/>
            <p:cNvSpPr/>
            <p:nvPr/>
          </p:nvSpPr>
          <p:spPr>
            <a:xfrm>
              <a:off x="835329" y="3604207"/>
              <a:ext cx="1301200" cy="5872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400" b="1" dirty="0">
                  <a:solidFill>
                    <a:srgbClr val="FF0000"/>
                  </a:solidFill>
                  <a:latin typeface="+mn-ea"/>
                </a:rPr>
                <a:t>業務　　　　</a:t>
              </a:r>
            </a:p>
          </p:txBody>
        </p:sp>
        <p:pic>
          <p:nvPicPr>
            <p:cNvPr id="12" name="Picture 6" descr="Microsoft Excelの画像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41"/>
            <a:stretch>
              <a:fillRect/>
            </a:stretch>
          </p:blipFill>
          <p:spPr bwMode="auto">
            <a:xfrm>
              <a:off x="1410946" y="3664483"/>
              <a:ext cx="561343" cy="45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雲 34"/>
          <p:cNvSpPr/>
          <p:nvPr/>
        </p:nvSpPr>
        <p:spPr>
          <a:xfrm>
            <a:off x="2982521" y="1386622"/>
            <a:ext cx="6236316" cy="2557355"/>
          </a:xfrm>
          <a:prstGeom prst="cloud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四角形: 角を丸くする 7"/>
          <p:cNvSpPr/>
          <p:nvPr/>
        </p:nvSpPr>
        <p:spPr>
          <a:xfrm>
            <a:off x="1657367" y="4296494"/>
            <a:ext cx="4058405" cy="1298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情報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いつ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　</a:t>
            </a:r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From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＿</a:t>
            </a:r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To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時間情報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どこで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位置情報（２</a:t>
            </a:r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D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、３</a:t>
            </a:r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D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だれが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　その他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すべての情報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38" name="テキスト ボックス 1037"/>
          <p:cNvSpPr txBox="1"/>
          <p:nvPr/>
        </p:nvSpPr>
        <p:spPr>
          <a:xfrm>
            <a:off x="3632141" y="2330703"/>
            <a:ext cx="3036305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使いやすさ向上　　　汎用検索機能  </a:t>
            </a:r>
            <a:endParaRPr kumimoji="1" lang="en-US" altLang="ja-JP" sz="1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汎用属性表示　　　　エクセル連携</a:t>
            </a:r>
            <a:endParaRPr kumimoji="1" lang="ja-JP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四角形: 角を丸くする 4"/>
          <p:cNvSpPr/>
          <p:nvPr/>
        </p:nvSpPr>
        <p:spPr>
          <a:xfrm>
            <a:off x="3708762" y="3333519"/>
            <a:ext cx="3545317" cy="8412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統合情報システム</a:t>
            </a:r>
            <a:endParaRPr kumimoji="1"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Integrated Information System</a:t>
            </a:r>
          </a:p>
        </p:txBody>
      </p:sp>
      <p:sp>
        <p:nvSpPr>
          <p:cNvPr id="1047" name="四角形: 角を丸くする 1046"/>
          <p:cNvSpPr/>
          <p:nvPr/>
        </p:nvSpPr>
        <p:spPr>
          <a:xfrm>
            <a:off x="7513554" y="2669658"/>
            <a:ext cx="1488928" cy="14244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ﾍﾞﾝﾀﾞｰﾛｯｸｲﾝ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のない情報</a:t>
            </a:r>
          </a:p>
        </p:txBody>
      </p:sp>
      <p:pic>
        <p:nvPicPr>
          <p:cNvPr id="1045" name="Picture 2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05" y="2767912"/>
            <a:ext cx="463154" cy="5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Open Geospatial Consortiumの画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30" y="2797691"/>
            <a:ext cx="498837" cy="4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四角形: 角を丸くする 1048"/>
          <p:cNvSpPr/>
          <p:nvPr/>
        </p:nvSpPr>
        <p:spPr>
          <a:xfrm>
            <a:off x="982123" y="1072604"/>
            <a:ext cx="3382966" cy="100412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特別なソフト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のからの脱却</a:t>
            </a:r>
            <a:endParaRPr kumimoji="1" lang="en-US" altLang="ja-JP" sz="1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　　　</a:t>
            </a:r>
            <a:r>
              <a:rPr kumimoji="1" lang="en-US" altLang="ja-JP" sz="1400" b="1" dirty="0">
                <a:solidFill>
                  <a:srgbClr val="0000FF"/>
                </a:solidFill>
                <a:latin typeface="+mn-ea"/>
              </a:rPr>
              <a:t>DX</a:t>
            </a: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・</a:t>
            </a:r>
            <a:r>
              <a:rPr kumimoji="1" lang="en-US" altLang="ja-JP" sz="1400" b="1" dirty="0">
                <a:solidFill>
                  <a:srgbClr val="0000FF"/>
                </a:solidFill>
                <a:latin typeface="+mn-ea"/>
              </a:rPr>
              <a:t>BPR</a:t>
            </a: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への利用促進</a:t>
            </a:r>
            <a:endParaRPr kumimoji="1" lang="en-US" altLang="ja-JP" sz="1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　　汎用機能強化</a:t>
            </a:r>
          </a:p>
        </p:txBody>
      </p:sp>
      <p:sp>
        <p:nvSpPr>
          <p:cNvPr id="4" name="矢印: 左右 3"/>
          <p:cNvSpPr/>
          <p:nvPr/>
        </p:nvSpPr>
        <p:spPr>
          <a:xfrm>
            <a:off x="2607951" y="2974322"/>
            <a:ext cx="652428" cy="364974"/>
          </a:xfrm>
          <a:prstGeom prst="left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四角形: 角を丸くする 18"/>
          <p:cNvSpPr/>
          <p:nvPr/>
        </p:nvSpPr>
        <p:spPr>
          <a:xfrm>
            <a:off x="8828041" y="3711202"/>
            <a:ext cx="2115055" cy="9423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OPEN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DATA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674" y="3892972"/>
            <a:ext cx="563306" cy="5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四角形: 角を丸くする 35"/>
          <p:cNvSpPr/>
          <p:nvPr/>
        </p:nvSpPr>
        <p:spPr>
          <a:xfrm>
            <a:off x="6734269" y="2255867"/>
            <a:ext cx="2067887" cy="3273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100" b="1" dirty="0">
                <a:solidFill>
                  <a:srgbClr val="FF0000"/>
                </a:solidFill>
                <a:latin typeface="+mn-ea"/>
              </a:rPr>
              <a:t>注意：同時編集できない</a:t>
            </a:r>
          </a:p>
        </p:txBody>
      </p:sp>
      <p:sp>
        <p:nvSpPr>
          <p:cNvPr id="37" name="四角形: 角を丸くする 36"/>
          <p:cNvSpPr/>
          <p:nvPr/>
        </p:nvSpPr>
        <p:spPr>
          <a:xfrm>
            <a:off x="6553048" y="1239810"/>
            <a:ext cx="1001128" cy="296361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rgbClr val="00B050"/>
                </a:solidFill>
                <a:latin typeface="+mn-ea"/>
              </a:rPr>
              <a:t>ﾃﾞｽｸﾄｯﾌﾟ</a:t>
            </a:r>
            <a:endParaRPr kumimoji="1" lang="ja-JP" altLang="en-US" sz="12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8" name="四角形: 角を丸くする 37"/>
          <p:cNvSpPr/>
          <p:nvPr/>
        </p:nvSpPr>
        <p:spPr>
          <a:xfrm>
            <a:off x="9120218" y="4160001"/>
            <a:ext cx="740588" cy="296361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44D123-FEBE-99B7-3BAF-7FD11D364713}"/>
              </a:ext>
            </a:extLst>
          </p:cNvPr>
          <p:cNvSpPr/>
          <p:nvPr/>
        </p:nvSpPr>
        <p:spPr>
          <a:xfrm>
            <a:off x="1199456" y="5900021"/>
            <a:ext cx="9793088" cy="63504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bg1"/>
                </a:solidFill>
                <a:latin typeface="+mn-ea"/>
              </a:rPr>
              <a:t>ベンダーロック解除 　　　　　　　必要に応じてオープンデータ化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096EB1D-E838-769D-E0BF-4D8FE14D1CA1}"/>
              </a:ext>
            </a:extLst>
          </p:cNvPr>
          <p:cNvSpPr/>
          <p:nvPr/>
        </p:nvSpPr>
        <p:spPr>
          <a:xfrm>
            <a:off x="4767378" y="6016217"/>
            <a:ext cx="1156662" cy="4157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7" name="Picture 4" descr="PostGISの画像">
            <a:extLst>
              <a:ext uri="{FF2B5EF4-FFF2-40B4-BE49-F238E27FC236}">
                <a16:creationId xmlns:a16="http://schemas.microsoft.com/office/drawing/2014/main" id="{F7024D2C-D8E7-5AF5-1D57-E97A4465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240" y="2464772"/>
            <a:ext cx="1424305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対角を丸める 31"/>
          <p:cNvSpPr/>
          <p:nvPr/>
        </p:nvSpPr>
        <p:spPr>
          <a:xfrm>
            <a:off x="7410021" y="315127"/>
            <a:ext cx="4032367" cy="27714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バックエンド</a:t>
            </a:r>
          </a:p>
        </p:txBody>
      </p:sp>
      <p:pic>
        <p:nvPicPr>
          <p:cNvPr id="29" name="Picture 8" descr="QGISの画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3" y="817750"/>
            <a:ext cx="3808510" cy="18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/>
          <p:cNvSpPr/>
          <p:nvPr/>
        </p:nvSpPr>
        <p:spPr>
          <a:xfrm>
            <a:off x="983432" y="429873"/>
            <a:ext cx="3666257" cy="4157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情報プラットフォーム　</a:t>
            </a:r>
            <a:r>
              <a:rPr kumimoji="1" lang="en-US" altLang="ja-JP" sz="1400" dirty="0">
                <a:solidFill>
                  <a:srgbClr val="FF0000"/>
                </a:solidFill>
                <a:latin typeface="+mn-ea"/>
              </a:rPr>
              <a:t>GIS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四角形: 角を丸くする 22"/>
          <p:cNvSpPr/>
          <p:nvPr/>
        </p:nvSpPr>
        <p:spPr>
          <a:xfrm>
            <a:off x="7666162" y="431827"/>
            <a:ext cx="3647535" cy="8726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情報の一元管理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正確な情報の発信</a:t>
            </a:r>
          </a:p>
        </p:txBody>
      </p:sp>
      <p:pic>
        <p:nvPicPr>
          <p:cNvPr id="27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9" y="1537634"/>
            <a:ext cx="888529" cy="9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Open Geospatial Consortiumの画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29" y="1639318"/>
            <a:ext cx="777715" cy="7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四角形: 対角を丸める 30"/>
          <p:cNvSpPr/>
          <p:nvPr/>
        </p:nvSpPr>
        <p:spPr>
          <a:xfrm>
            <a:off x="749612" y="315127"/>
            <a:ext cx="4032367" cy="27714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　　</a:t>
            </a:r>
            <a:endParaRPr kumimoji="1"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フロントエンド</a:t>
            </a:r>
          </a:p>
        </p:txBody>
      </p:sp>
      <p:sp>
        <p:nvSpPr>
          <p:cNvPr id="36" name="四角形: 角を丸くする 35"/>
          <p:cNvSpPr/>
          <p:nvPr/>
        </p:nvSpPr>
        <p:spPr>
          <a:xfrm>
            <a:off x="4910670" y="1177028"/>
            <a:ext cx="2370660" cy="1037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ベンダーロック解除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オープンデータ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7CECB41-3288-BB30-703C-24728FF8ABD6}"/>
              </a:ext>
            </a:extLst>
          </p:cNvPr>
          <p:cNvSpPr/>
          <p:nvPr/>
        </p:nvSpPr>
        <p:spPr>
          <a:xfrm>
            <a:off x="638957" y="5700170"/>
            <a:ext cx="6676220" cy="746716"/>
          </a:xfrm>
          <a:prstGeom prst="round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accent3"/>
                </a:solidFill>
                <a:latin typeface="+mn-ea"/>
              </a:rPr>
              <a:t>　　　　　　　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エクセルシートへのフレキシブルなデータ出力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業務の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DX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推進</a:t>
            </a:r>
          </a:p>
        </p:txBody>
      </p:sp>
      <p:pic>
        <p:nvPicPr>
          <p:cNvPr id="38" name="Picture 6" descr="Microsoft Excelの画像">
            <a:extLst>
              <a:ext uri="{FF2B5EF4-FFF2-40B4-BE49-F238E27FC236}">
                <a16:creationId xmlns:a16="http://schemas.microsoft.com/office/drawing/2014/main" id="{A5076C46-11EA-0569-CE93-95EEB5C0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11" y="5766341"/>
            <a:ext cx="1428774" cy="6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QGISの画像">
            <a:extLst>
              <a:ext uri="{FF2B5EF4-FFF2-40B4-BE49-F238E27FC236}">
                <a16:creationId xmlns:a16="http://schemas.microsoft.com/office/drawing/2014/main" id="{5621B041-31E1-348D-D300-975BB1AC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73" y="4071649"/>
            <a:ext cx="1905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C08B9CE0-700F-5CDA-552A-83937B34087E}"/>
              </a:ext>
            </a:extLst>
          </p:cNvPr>
          <p:cNvSpPr/>
          <p:nvPr/>
        </p:nvSpPr>
        <p:spPr>
          <a:xfrm>
            <a:off x="638957" y="3558484"/>
            <a:ext cx="4088893" cy="587213"/>
          </a:xfrm>
          <a:prstGeom prst="round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accent3"/>
                </a:solidFill>
                <a:latin typeface="+mn-ea"/>
              </a:rPr>
              <a:t>オープンソース地図情報システム　</a:t>
            </a:r>
            <a:r>
              <a:rPr kumimoji="1" lang="en-US" altLang="ja-JP" sz="1600" dirty="0">
                <a:solidFill>
                  <a:schemeClr val="accent3"/>
                </a:solidFill>
                <a:latin typeface="+mn-ea"/>
              </a:rPr>
              <a:t>QGIS</a:t>
            </a:r>
            <a:endParaRPr kumimoji="1" lang="ja-JP" altLang="en-US" sz="16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645E276E-3848-AB88-B291-495DE928604B}"/>
              </a:ext>
            </a:extLst>
          </p:cNvPr>
          <p:cNvSpPr/>
          <p:nvPr/>
        </p:nvSpPr>
        <p:spPr>
          <a:xfrm>
            <a:off x="1667680" y="4760500"/>
            <a:ext cx="4170823" cy="22994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100" dirty="0" err="1">
                <a:solidFill>
                  <a:schemeClr val="tx1"/>
                </a:solidFill>
                <a:latin typeface="+mn-ea"/>
              </a:rPr>
              <a:t>PostGIS:PosgreSQL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をベースとした高速な情報管理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FF398D3-BD2F-B018-BD0F-8191ADBF920C}"/>
              </a:ext>
            </a:extLst>
          </p:cNvPr>
          <p:cNvSpPr/>
          <p:nvPr/>
        </p:nvSpPr>
        <p:spPr>
          <a:xfrm>
            <a:off x="1667681" y="5028646"/>
            <a:ext cx="4170823" cy="22994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ファイルサーバ：ファイル形式の管理しやすい情報管理</a:t>
            </a:r>
          </a:p>
        </p:txBody>
      </p:sp>
      <p:sp>
        <p:nvSpPr>
          <p:cNvPr id="44" name="雲 43">
            <a:extLst>
              <a:ext uri="{FF2B5EF4-FFF2-40B4-BE49-F238E27FC236}">
                <a16:creationId xmlns:a16="http://schemas.microsoft.com/office/drawing/2014/main" id="{993504F7-A014-CF52-69D8-E5D0047D651C}"/>
              </a:ext>
            </a:extLst>
          </p:cNvPr>
          <p:cNvSpPr/>
          <p:nvPr/>
        </p:nvSpPr>
        <p:spPr>
          <a:xfrm>
            <a:off x="695401" y="4184436"/>
            <a:ext cx="6408712" cy="1370236"/>
          </a:xfrm>
          <a:prstGeom prst="cloud">
            <a:avLst/>
          </a:prstGeom>
          <a:noFill/>
          <a:ln>
            <a:solidFill>
              <a:srgbClr val="F77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100" b="1" dirty="0">
                <a:solidFill>
                  <a:schemeClr val="tx1"/>
                </a:solidFill>
                <a:latin typeface="+mn-ea"/>
              </a:rPr>
              <a:t>情報の一括管理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92C37A39-7311-C1D3-91A9-8D2C21C396C5}"/>
              </a:ext>
            </a:extLst>
          </p:cNvPr>
          <p:cNvSpPr/>
          <p:nvPr/>
        </p:nvSpPr>
        <p:spPr>
          <a:xfrm>
            <a:off x="4799857" y="3645024"/>
            <a:ext cx="2376264" cy="4157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1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をそのまま配信したい！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7663DFE1-A96D-EDE2-DCFB-7D468073509E}"/>
              </a:ext>
            </a:extLst>
          </p:cNvPr>
          <p:cNvSpPr/>
          <p:nvPr/>
        </p:nvSpPr>
        <p:spPr>
          <a:xfrm>
            <a:off x="1343473" y="4184436"/>
            <a:ext cx="252199" cy="14739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四角形: 対角を丸める 47">
            <a:extLst>
              <a:ext uri="{FF2B5EF4-FFF2-40B4-BE49-F238E27FC236}">
                <a16:creationId xmlns:a16="http://schemas.microsoft.com/office/drawing/2014/main" id="{B1E985E5-0B60-5E9A-B388-89444DCACFC8}"/>
              </a:ext>
            </a:extLst>
          </p:cNvPr>
          <p:cNvSpPr/>
          <p:nvPr/>
        </p:nvSpPr>
        <p:spPr>
          <a:xfrm>
            <a:off x="335361" y="3376143"/>
            <a:ext cx="11521280" cy="32212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100" b="1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</Words>
  <Application>Microsoft Office PowerPoint</Application>
  <PresentationFormat>ワイド画面</PresentationFormat>
  <Paragraphs>53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-apple-system</vt:lpstr>
      <vt:lpstr>メイリオ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2024-08-09T23:22:59Z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