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305" r:id="rId2"/>
    <p:sldId id="303" r:id="rId3"/>
    <p:sldId id="30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274" autoAdjust="0"/>
  </p:normalViewPr>
  <p:slideViewPr>
    <p:cSldViewPr>
      <p:cViewPr varScale="1">
        <p:scale>
          <a:sx n="89" d="100"/>
          <a:sy n="89" d="100"/>
        </p:scale>
        <p:origin x="12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26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92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3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08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827E-404A-42BE-A160-655696A5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85BAD-3CED-4FEE-B5D8-BCE844DC3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0AAF1B-0C4A-4398-BA98-D5B176AA5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6F9050E-5634-4EA3-B360-83633D8E58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>
            <a:extLst>
              <a:ext uri="{FF2B5EF4-FFF2-40B4-BE49-F238E27FC236}">
                <a16:creationId xmlns:a16="http://schemas.microsoft.com/office/drawing/2014/main" id="{CB53B960-D380-426E-B01A-8F0A5A8AD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9FCE081-65E5-453E-8E38-5E7661772D20}"/>
              </a:ext>
            </a:extLst>
          </p:cNvPr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70E104E-1724-4E16-8E71-ED5EF664B849}"/>
              </a:ext>
            </a:extLst>
          </p:cNvPr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8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9311E-F68C-4701-8498-2CBBFCEB1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6A25F4-89DE-4F58-A545-DCC519377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E4C7E5-2C2C-4C1B-900C-4FEF0C6CA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B232D7A6-1B18-4CC4-A924-F02DD2F66F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1D37A1EA-B107-467D-9EA7-A3D6FABE2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A45A46C7-FB65-47F1-94C1-05E67F7DF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BDA459BE-460D-4F78-B310-CBE8E344E1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7DFE000D-6490-4E4D-9F07-B21C1565A6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51BD221F-7778-4158-AD40-43DC20761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672ECA52-B525-4ECC-9C17-A987198017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F4E1AEC3-31B1-442D-AC49-AE95461064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3174BAEE-3703-4FAF-9CE2-38E78FAF84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8C0D46B9-C098-4D3C-9E08-F8230D32C2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D92F9985-ADEF-46FC-9E07-EDED4BBAEC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8DD7843F-0DD5-4CD6-8DE3-D446C4AB1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E3B37C08-FD62-45B5-B86A-B33221D080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1D15F835-CF97-486F-9613-085CA72CEF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F2C67A84-1E01-4055-BF39-C79D941903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1B3DBAB1-B141-4CC4-94E2-42A670EE26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6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A1F23-6C64-4634-BF2B-AD12EC7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4C9291-5E73-44DA-8560-45BA94E68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344135-B3C5-4EF6-9EF4-C784FF64B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>
            <a:extLst>
              <a:ext uri="{FF2B5EF4-FFF2-40B4-BE49-F238E27FC236}">
                <a16:creationId xmlns:a16="http://schemas.microsoft.com/office/drawing/2014/main" id="{E9887C17-8B9A-47B2-A86D-F88C21E78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364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649C9-9451-4710-BBC0-5FF3CE6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CBD575-29FA-494E-9B81-C708AFC83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4B820E-70FB-4D14-8A4F-7BE3FC1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FF6A98DB-7857-49EC-A11C-28A89071BE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1643707-E63B-4303-BBA0-B3E17558A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9EC3E60-5FF9-43F9-8AD4-F033A66A8E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ED937E5-48EC-4A82-B3AA-E9FC891BD4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>
            <a:extLst>
              <a:ext uri="{FF2B5EF4-FFF2-40B4-BE49-F238E27FC236}">
                <a16:creationId xmlns:a16="http://schemas.microsoft.com/office/drawing/2014/main" id="{F368B07E-D19D-4FD9-B132-3AF05B9CBD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EA776627-E2E3-4A45-BFBB-46BB399FF5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2B8986B2-EC3B-4774-A78B-4174DB6AE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>
            <a:extLst>
              <a:ext uri="{FF2B5EF4-FFF2-40B4-BE49-F238E27FC236}">
                <a16:creationId xmlns:a16="http://schemas.microsoft.com/office/drawing/2014/main" id="{C1F940A7-7255-42E4-A9AD-2018D8DC61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9533D2B4-C674-46B8-8FCA-13D1DA479A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A1C4A968-9834-4D2F-9D2C-2BE825D8D5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C1A95DD1-3B80-4F92-BD21-822E9638A63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8A087231-1587-4E2B-8255-4BFC170F3F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400C5617-C855-4741-879A-0DBA54454F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455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3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734F40-5956-41FB-A5CB-5A2CD26C3BC0}"/>
              </a:ext>
            </a:extLst>
          </p:cNvPr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A83B-8B89-40B4-BA95-178BFBB5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B1681-B960-4FC6-A3F8-518356A38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2CE22-6E39-412F-9B93-B277FD618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20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89" r:id="rId4"/>
    <p:sldLayoutId id="2147483691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22B234C5-6BB2-4702-9A6B-6A19948C3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39081"/>
              </p:ext>
            </p:extLst>
          </p:nvPr>
        </p:nvGraphicFramePr>
        <p:xfrm>
          <a:off x="335360" y="1556792"/>
          <a:ext cx="11521278" cy="520429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55885629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837791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9863360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03952293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2044910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815958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730937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008776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15213171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3185894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691821412"/>
                    </a:ext>
                  </a:extLst>
                </a:gridCol>
                <a:gridCol w="2016222">
                  <a:extLst>
                    <a:ext uri="{9D8B030D-6E8A-4147-A177-3AD203B41FA5}">
                      <a16:colId xmlns:a16="http://schemas.microsoft.com/office/drawing/2014/main" val="2633117357"/>
                    </a:ext>
                  </a:extLst>
                </a:gridCol>
              </a:tblGrid>
              <a:tr h="2178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1993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1998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2000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2009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2012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2013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2014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2015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2017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2022</a:t>
                      </a:r>
                      <a:endParaRPr kumimoji="1" lang="ja-JP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bg1"/>
                          </a:solidFill>
                        </a:rPr>
                        <a:t>2023/11</a:t>
                      </a:r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</a:rPr>
                        <a:t>月～</a:t>
                      </a: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3698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経歴</a:t>
                      </a: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岡山県総社市役所（土木技術者）</a:t>
                      </a: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建設技術研究所</a:t>
                      </a:r>
                    </a:p>
                  </a:txBody>
                  <a:tcPr marL="99588" marR="99588" marT="49794" marB="49794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3974"/>
                  </a:ext>
                </a:extLst>
              </a:tr>
              <a:tr h="930047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300" dirty="0"/>
                        <a:t>部署名</a:t>
                      </a:r>
                      <a:endParaRPr kumimoji="1" lang="en-US" altLang="zh-TW" sz="130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300" dirty="0"/>
                        <a:t>役職名</a:t>
                      </a:r>
                      <a:endParaRPr kumimoji="1" lang="en-US" altLang="zh-TW" sz="130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3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下水道課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技師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都市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計画課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技師</a:t>
                      </a: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土木課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技師・主任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200" spc="-150" dirty="0"/>
                        <a:t>下水道課</a:t>
                      </a:r>
                      <a:endParaRPr kumimoji="1" lang="en-US" altLang="zh-TW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主任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200" spc="-150" dirty="0"/>
                        <a:t>上水道課</a:t>
                      </a:r>
                      <a:endParaRPr kumimoji="1" lang="en-US" altLang="zh-TW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200" spc="-150" dirty="0"/>
                        <a:t>主任</a:t>
                      </a:r>
                      <a:endParaRPr kumimoji="1" lang="en-US" altLang="zh-TW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200" spc="-150" dirty="0"/>
                        <a:t>農林課</a:t>
                      </a:r>
                      <a:endParaRPr kumimoji="1" lang="en-US" altLang="zh-TW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200" spc="-150" dirty="0"/>
                        <a:t>係長</a:t>
                      </a:r>
                      <a:endParaRPr kumimoji="1" lang="en-US" altLang="zh-TW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zh-TW" altLang="en-US" sz="1200" spc="-150" dirty="0"/>
                        <a:t>下水道課</a:t>
                      </a:r>
                      <a:endParaRPr kumimoji="1" lang="en-US" altLang="zh-TW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係長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環境課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係長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課長補佐</a:t>
                      </a: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地域応援課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課長補佐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主幹・課長</a:t>
                      </a: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上水道課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課長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事業管理ＰＰＰ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200" spc="-150" dirty="0"/>
                        <a:t>主任技術者（契約社員）</a:t>
                      </a:r>
                      <a:endParaRPr kumimoji="1" lang="en-US" altLang="ja-JP" sz="1200" spc="-150" dirty="0"/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spc="-15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063588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180975" indent="-180975" algn="r">
                        <a:lnSpc>
                          <a:spcPct val="130000"/>
                        </a:lnSpc>
                        <a:spcAft>
                          <a:spcPts val="300"/>
                        </a:spcAft>
                        <a:tabLst>
                          <a:tab pos="627063" algn="l"/>
                        </a:tabLst>
                      </a:pPr>
                      <a:r>
                        <a:rPr kumimoji="1" lang="ja-JP" altLang="en-US" sz="1300" dirty="0"/>
                        <a:t>計画等</a:t>
                      </a:r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026680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361950" indent="-361950" algn="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300" dirty="0"/>
                        <a:t>測量</a:t>
                      </a:r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36518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kumimoji="1" lang="ja-JP" altLang="en-US" sz="1300" dirty="0"/>
                        <a:t>設計</a:t>
                      </a:r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13677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36195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/>
                        <a:t>積算</a:t>
                      </a:r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555749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/>
                        <a:t>施工管理</a:t>
                      </a:r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06244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361950" marR="0" lvl="0" indent="-276225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/>
                        <a:t>地元調整</a:t>
                      </a:r>
                      <a:endParaRPr kumimoji="1" lang="en-US" altLang="ja-JP" sz="13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29188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361950" marR="0" lvl="0" indent="-276225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/>
                        <a:t>用地交渉</a:t>
                      </a:r>
                      <a:endParaRPr kumimoji="1" lang="en-US" altLang="ja-JP" sz="13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274710"/>
                  </a:ext>
                </a:extLst>
              </a:tr>
              <a:tr h="425374">
                <a:tc>
                  <a:txBody>
                    <a:bodyPr/>
                    <a:lstStyle/>
                    <a:p>
                      <a:pPr marL="361950" marR="0" lvl="0" indent="-361950" algn="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/>
                        <a:t>その他</a:t>
                      </a:r>
                      <a:endParaRPr kumimoji="1" lang="en-US" altLang="ja-JP" sz="13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endParaRPr kumimoji="1" lang="ja-JP" altLang="en-US" sz="1200" dirty="0"/>
                    </a:p>
                  </a:txBody>
                  <a:tcPr marL="99588" marR="99588" marT="49794" marB="4979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7941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03573CB-C831-3781-E4D2-57CF5CCF4630}"/>
              </a:ext>
            </a:extLst>
          </p:cNvPr>
          <p:cNvSpPr/>
          <p:nvPr/>
        </p:nvSpPr>
        <p:spPr>
          <a:xfrm>
            <a:off x="351541" y="147026"/>
            <a:ext cx="3584219" cy="13377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8" name="表 15">
            <a:extLst>
              <a:ext uri="{FF2B5EF4-FFF2-40B4-BE49-F238E27FC236}">
                <a16:creationId xmlns:a16="http://schemas.microsoft.com/office/drawing/2014/main" id="{5A5557AD-A280-3396-4FF6-FC6FE6B0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75894"/>
              </p:ext>
            </p:extLst>
          </p:nvPr>
        </p:nvGraphicFramePr>
        <p:xfrm>
          <a:off x="4151784" y="143665"/>
          <a:ext cx="75608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229473143"/>
                    </a:ext>
                  </a:extLst>
                </a:gridCol>
                <a:gridCol w="6192687">
                  <a:extLst>
                    <a:ext uri="{9D8B030D-6E8A-4147-A177-3AD203B41FA5}">
                      <a16:colId xmlns:a16="http://schemas.microsoft.com/office/drawing/2014/main" val="477384052"/>
                    </a:ext>
                  </a:extLst>
                </a:gridCol>
              </a:tblGrid>
              <a:tr h="220049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氏名：年齢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山本　竜三：５６才（１９６８年生まれ）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17951"/>
                  </a:ext>
                </a:extLst>
              </a:tr>
              <a:tr h="220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出身地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岡山県総社市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681468"/>
                  </a:ext>
                </a:extLst>
              </a:tr>
              <a:tr h="220049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学歴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高知大学 農学部　農業工学科　土木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コース</a:t>
                      </a:r>
                      <a:r>
                        <a:rPr kumimoji="1" lang="zh-TW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  <a:r>
                        <a:rPr kumimoji="1" lang="en-US" altLang="ja-JP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1991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  <a:r>
                        <a:rPr kumimoji="1" lang="zh-TW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卒業</a:t>
                      </a:r>
                      <a:endParaRPr kumimoji="1" lang="ja-JP" altLang="en-US" sz="16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74361"/>
                  </a:ext>
                </a:extLst>
              </a:tr>
              <a:tr h="248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趣味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QGIS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・</a:t>
                      </a:r>
                      <a:r>
                        <a:rPr kumimoji="1" lang="en-US" altLang="ja-JP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LIZMAP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</a:t>
                      </a:r>
                      <a:r>
                        <a:rPr kumimoji="1" lang="en-US" altLang="ja-JP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OSS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活動、</a:t>
                      </a:r>
                      <a:r>
                        <a:rPr kumimoji="1" lang="en-US" altLang="ja-JP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AI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（Ｄｉｆｙ）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10847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8E4CE93-116A-62C3-4029-D98805EDE0F5}"/>
              </a:ext>
            </a:extLst>
          </p:cNvPr>
          <p:cNvSpPr txBox="1"/>
          <p:nvPr/>
        </p:nvSpPr>
        <p:spPr>
          <a:xfrm>
            <a:off x="479377" y="156572"/>
            <a:ext cx="1661398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28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自己紹介</a:t>
            </a:r>
            <a:endParaRPr kumimoji="1" lang="en-US" altLang="ja-JP" sz="28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28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土木編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2155F53-5ABB-8E1E-255C-AF986CDE120A}"/>
              </a:ext>
            </a:extLst>
          </p:cNvPr>
          <p:cNvSpPr/>
          <p:nvPr/>
        </p:nvSpPr>
        <p:spPr>
          <a:xfrm>
            <a:off x="1420696" y="3402111"/>
            <a:ext cx="576064" cy="238321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開削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推進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沈埋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1F342C5-F391-AD2E-E88C-06DBAFA7F89E}"/>
              </a:ext>
            </a:extLst>
          </p:cNvPr>
          <p:cNvSpPr/>
          <p:nvPr/>
        </p:nvSpPr>
        <p:spPr>
          <a:xfrm>
            <a:off x="2932863" y="3402111"/>
            <a:ext cx="1002900" cy="2821402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（道路）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生活道路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幹線道路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（公園）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岡山県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総合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ｸﾞﾗｳﾝﾄﾞ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77A904E-94CF-BE1D-F3E5-6F2E3D4A122E}"/>
              </a:ext>
            </a:extLst>
          </p:cNvPr>
          <p:cNvSpPr/>
          <p:nvPr/>
        </p:nvSpPr>
        <p:spPr>
          <a:xfrm>
            <a:off x="4877080" y="4286243"/>
            <a:ext cx="648071" cy="108012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開削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DB90A99-7127-58A4-9096-BBACA2447ED8}"/>
              </a:ext>
            </a:extLst>
          </p:cNvPr>
          <p:cNvSpPr/>
          <p:nvPr/>
        </p:nvSpPr>
        <p:spPr>
          <a:xfrm>
            <a:off x="2212783" y="4286425"/>
            <a:ext cx="576064" cy="1518713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総社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運動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公園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76904AA-459E-D8DC-5B17-E66E19905CCC}"/>
              </a:ext>
            </a:extLst>
          </p:cNvPr>
          <p:cNvSpPr/>
          <p:nvPr/>
        </p:nvSpPr>
        <p:spPr>
          <a:xfrm>
            <a:off x="4084991" y="3409057"/>
            <a:ext cx="648073" cy="2376264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開削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7555795-1E9D-24E9-48B7-A70A3AAFC61C}"/>
              </a:ext>
            </a:extLst>
          </p:cNvPr>
          <p:cNvSpPr/>
          <p:nvPr/>
        </p:nvSpPr>
        <p:spPr>
          <a:xfrm>
            <a:off x="7253344" y="4286243"/>
            <a:ext cx="720079" cy="1121755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一般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廃棄物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最終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処分場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14351F7-C466-C13D-4D25-F4B96C5037CD}"/>
              </a:ext>
            </a:extLst>
          </p:cNvPr>
          <p:cNvSpPr/>
          <p:nvPr/>
        </p:nvSpPr>
        <p:spPr>
          <a:xfrm>
            <a:off x="8075555" y="4286243"/>
            <a:ext cx="858881" cy="1121755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雪舟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生誕地公園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1A7FFCC-8A96-D7B0-32CF-6A10A7FC3DA5}"/>
              </a:ext>
            </a:extLst>
          </p:cNvPr>
          <p:cNvSpPr/>
          <p:nvPr/>
        </p:nvSpPr>
        <p:spPr>
          <a:xfrm>
            <a:off x="8117439" y="6359574"/>
            <a:ext cx="858881" cy="30978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維持管理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9FC118F-880C-6950-721D-13A6C631E2FE}"/>
              </a:ext>
            </a:extLst>
          </p:cNvPr>
          <p:cNvSpPr/>
          <p:nvPr/>
        </p:nvSpPr>
        <p:spPr>
          <a:xfrm>
            <a:off x="6461255" y="3343595"/>
            <a:ext cx="648073" cy="445138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区域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ts val="6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見直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DEE31CE-BAC6-8204-9225-DA769EBAA8EB}"/>
              </a:ext>
            </a:extLst>
          </p:cNvPr>
          <p:cNvSpPr/>
          <p:nvPr/>
        </p:nvSpPr>
        <p:spPr>
          <a:xfrm>
            <a:off x="5638381" y="3343594"/>
            <a:ext cx="648074" cy="445138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氾濫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ts val="6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解析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71A3C24-4F4A-4066-C049-2D1D3462297A}"/>
              </a:ext>
            </a:extLst>
          </p:cNvPr>
          <p:cNvSpPr/>
          <p:nvPr/>
        </p:nvSpPr>
        <p:spPr>
          <a:xfrm>
            <a:off x="5632191" y="6359574"/>
            <a:ext cx="648075" cy="30978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事務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CF55E5-896E-889E-0DEE-8040BC125847}"/>
              </a:ext>
            </a:extLst>
          </p:cNvPr>
          <p:cNvSpPr/>
          <p:nvPr/>
        </p:nvSpPr>
        <p:spPr>
          <a:xfrm>
            <a:off x="6459053" y="6359574"/>
            <a:ext cx="648075" cy="30978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事務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8FEBAE1-04FC-DD8C-E6FE-88E78B8953D7}"/>
              </a:ext>
            </a:extLst>
          </p:cNvPr>
          <p:cNvSpPr/>
          <p:nvPr/>
        </p:nvSpPr>
        <p:spPr>
          <a:xfrm>
            <a:off x="7251144" y="6357593"/>
            <a:ext cx="648075" cy="30978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事務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351AF21-5DDA-9AF7-B0A8-97462DEC1C59}"/>
              </a:ext>
            </a:extLst>
          </p:cNvPr>
          <p:cNvSpPr/>
          <p:nvPr/>
        </p:nvSpPr>
        <p:spPr>
          <a:xfrm>
            <a:off x="9120333" y="6357593"/>
            <a:ext cx="648075" cy="30978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事務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61B6068-436C-4CCE-B610-42F070ABF05E}"/>
              </a:ext>
            </a:extLst>
          </p:cNvPr>
          <p:cNvSpPr/>
          <p:nvPr/>
        </p:nvSpPr>
        <p:spPr>
          <a:xfrm>
            <a:off x="9873396" y="6352721"/>
            <a:ext cx="648075" cy="30978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DX</a:t>
            </a:r>
            <a:endParaRPr kumimoji="1"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0194CB8-13FF-CA2C-0515-AAB743279C7B}"/>
              </a:ext>
            </a:extLst>
          </p:cNvPr>
          <p:cNvSpPr/>
          <p:nvPr/>
        </p:nvSpPr>
        <p:spPr>
          <a:xfrm>
            <a:off x="10416479" y="5098212"/>
            <a:ext cx="1296143" cy="309786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事業監理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AAF8D4A-B211-C2F6-8FA6-32516D0CF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26869"/>
            <a:ext cx="1342447" cy="1342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30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09F9D-4D01-E54B-269C-FB3B833B4D04}"/>
              </a:ext>
            </a:extLst>
          </p:cNvPr>
          <p:cNvSpPr/>
          <p:nvPr/>
        </p:nvSpPr>
        <p:spPr>
          <a:xfrm>
            <a:off x="351541" y="147026"/>
            <a:ext cx="3584219" cy="13377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AF162A-EC4A-6893-17ED-2C8A6C3D9250}"/>
              </a:ext>
            </a:extLst>
          </p:cNvPr>
          <p:cNvSpPr txBox="1"/>
          <p:nvPr/>
        </p:nvSpPr>
        <p:spPr>
          <a:xfrm>
            <a:off x="479377" y="156572"/>
            <a:ext cx="1661398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28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自己分析</a:t>
            </a:r>
            <a:endParaRPr kumimoji="1" lang="en-US" altLang="ja-JP" sz="28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28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能力ｼｰﾄ</a:t>
            </a:r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F960A862-D3CD-74A9-BDB4-514A49B2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01330"/>
              </p:ext>
            </p:extLst>
          </p:nvPr>
        </p:nvGraphicFramePr>
        <p:xfrm>
          <a:off x="351540" y="1625015"/>
          <a:ext cx="11433090" cy="4827722"/>
        </p:xfrm>
        <a:graphic>
          <a:graphicData uri="http://schemas.openxmlformats.org/drawingml/2006/table">
            <a:tbl>
              <a:tblPr/>
              <a:tblGrid>
                <a:gridCol w="480012">
                  <a:extLst>
                    <a:ext uri="{9D8B030D-6E8A-4147-A177-3AD203B41FA5}">
                      <a16:colId xmlns:a16="http://schemas.microsoft.com/office/drawing/2014/main" val="1401089603"/>
                    </a:ext>
                  </a:extLst>
                </a:gridCol>
                <a:gridCol w="2717930">
                  <a:extLst>
                    <a:ext uri="{9D8B030D-6E8A-4147-A177-3AD203B41FA5}">
                      <a16:colId xmlns:a16="http://schemas.microsoft.com/office/drawing/2014/main" val="1448548271"/>
                    </a:ext>
                  </a:extLst>
                </a:gridCol>
                <a:gridCol w="1610414">
                  <a:extLst>
                    <a:ext uri="{9D8B030D-6E8A-4147-A177-3AD203B41FA5}">
                      <a16:colId xmlns:a16="http://schemas.microsoft.com/office/drawing/2014/main" val="5609691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81742624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859333781"/>
                    </a:ext>
                  </a:extLst>
                </a:gridCol>
                <a:gridCol w="3384374">
                  <a:extLst>
                    <a:ext uri="{9D8B030D-6E8A-4147-A177-3AD203B41FA5}">
                      <a16:colId xmlns:a16="http://schemas.microsoft.com/office/drawing/2014/main" val="3156220918"/>
                    </a:ext>
                  </a:extLst>
                </a:gridCol>
              </a:tblGrid>
              <a:tr h="57606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能力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　低い　　　　　　　　　　　　　　　　　　　　　　　　　　　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高い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899060"/>
                  </a:ext>
                </a:extLst>
              </a:tr>
              <a:tr h="576064"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高い</a:t>
                      </a:r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  <a:p>
                      <a:pPr algn="ctr"/>
                      <a:endParaRPr kumimoji="1" lang="ja-JP" altLang="en-US" dirty="0"/>
                    </a:p>
                    <a:p>
                      <a:pPr algn="ctr"/>
                      <a:r>
                        <a:rPr kumimoji="1" lang="ja-JP" altLang="en-US" dirty="0"/>
                        <a:t>低い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DX</a:t>
                      </a:r>
                      <a:r>
                        <a:rPr kumimoji="1" lang="ja-JP" altLang="en-US" sz="1800" b="0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推進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システム作成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システム導入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プロジェクト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CDE</a:t>
                      </a:r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監理業務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4811152"/>
                  </a:ext>
                </a:extLst>
              </a:tr>
              <a:tr h="132768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ＧＩＳを用いた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rgbClr val="0070C0"/>
                          </a:solidFill>
                        </a:rPr>
                        <a:t>台帳・資料整理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長期間の事業は資料整理が重要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いつ・どこでを視覚化・ファイリング！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完成図、管理用図面、管理台帳及び技術関係資料整理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960682"/>
                  </a:ext>
                </a:extLst>
              </a:tr>
              <a:tr h="61149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BIM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Ｄ・ﾎﾟｲﾝﾄｸﾗｳﾄﾞ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Ｄ・情報（ﾃﾞｰﾀ）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638509"/>
                  </a:ext>
                </a:extLst>
              </a:tr>
              <a:tr h="100743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kumimoji="1" lang="zh-TW" altLang="en-US" dirty="0">
                          <a:solidFill>
                            <a:srgbClr val="0070C0"/>
                          </a:solidFill>
                        </a:rPr>
                        <a:t>級土木施工管理</a:t>
                      </a:r>
                      <a:r>
                        <a:rPr kumimoji="1" lang="ja-JP" altLang="en-US" dirty="0">
                          <a:solidFill>
                            <a:srgbClr val="0070C0"/>
                          </a:solidFill>
                        </a:rPr>
                        <a:t>技士</a:t>
                      </a:r>
                      <a:endParaRPr kumimoji="1" lang="en-US" altLang="ja-JP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安全管理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現場管理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発注者支援業務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事業監理業務</a:t>
                      </a:r>
                      <a:endParaRPr kumimoji="1" lang="en-US" altLang="ja-JP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392450"/>
                  </a:ext>
                </a:extLst>
              </a:tr>
              <a:tr h="728986"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低い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0070C0"/>
                          </a:solidFill>
                        </a:rPr>
                        <a:t>測量士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現地測量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用地測量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用地測量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GIS</a:t>
                      </a:r>
                      <a:r>
                        <a:rPr kumimoji="1" lang="ja-JP" altLang="en-US" dirty="0"/>
                        <a:t>によるﾃﾞｰﾀ整理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074989"/>
                  </a:ext>
                </a:extLst>
              </a:tr>
            </a:tbl>
          </a:graphicData>
        </a:graphic>
      </p:graphicFrame>
      <p:sp>
        <p:nvSpPr>
          <p:cNvPr id="37" name="矢印: ストライプ 36">
            <a:extLst>
              <a:ext uri="{FF2B5EF4-FFF2-40B4-BE49-F238E27FC236}">
                <a16:creationId xmlns:a16="http://schemas.microsoft.com/office/drawing/2014/main" id="{5006FECF-AE9A-E8DD-D199-9B1295791B9A}"/>
              </a:ext>
            </a:extLst>
          </p:cNvPr>
          <p:cNvSpPr/>
          <p:nvPr/>
        </p:nvSpPr>
        <p:spPr>
          <a:xfrm>
            <a:off x="4511824" y="1628800"/>
            <a:ext cx="6480720" cy="429093"/>
          </a:xfrm>
          <a:prstGeom prst="stripedRightArrow">
            <a:avLst/>
          </a:prstGeom>
          <a:gradFill flip="none" rotWithShape="1">
            <a:gsLst>
              <a:gs pos="0">
                <a:srgbClr val="0000FF"/>
              </a:gs>
              <a:gs pos="41000">
                <a:schemeClr val="accent3">
                  <a:lumMod val="45000"/>
                  <a:lumOff val="55000"/>
                </a:schemeClr>
              </a:gs>
              <a:gs pos="68000">
                <a:schemeClr val="accent3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0" name="表 15">
            <a:extLst>
              <a:ext uri="{FF2B5EF4-FFF2-40B4-BE49-F238E27FC236}">
                <a16:creationId xmlns:a16="http://schemas.microsoft.com/office/drawing/2014/main" id="{5DE79A98-5FC0-9962-B4B1-7E0C82A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2819"/>
              </p:ext>
            </p:extLst>
          </p:nvPr>
        </p:nvGraphicFramePr>
        <p:xfrm>
          <a:off x="4151784" y="143664"/>
          <a:ext cx="763284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13">
                  <a:extLst>
                    <a:ext uri="{9D8B030D-6E8A-4147-A177-3AD203B41FA5}">
                      <a16:colId xmlns:a16="http://schemas.microsoft.com/office/drawing/2014/main" val="2229473143"/>
                    </a:ext>
                  </a:extLst>
                </a:gridCol>
                <a:gridCol w="5452033">
                  <a:extLst>
                    <a:ext uri="{9D8B030D-6E8A-4147-A177-3AD203B41FA5}">
                      <a16:colId xmlns:a16="http://schemas.microsoft.com/office/drawing/2014/main" val="477384052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DX</a:t>
                      </a:r>
                      <a:r>
                        <a:rPr kumimoji="1" lang="ja-JP" altLang="en-US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推進</a:t>
                      </a:r>
                    </a:p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台帳・資料作成</a:t>
                      </a:r>
                      <a:endParaRPr kumimoji="1" lang="en-US" altLang="ja-JP" sz="1600" b="1" dirty="0">
                        <a:solidFill>
                          <a:srgbClr val="0070C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GIS,BOX</a:t>
                      </a: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等を用いたプロジェクト</a:t>
                      </a: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CDE</a:t>
                      </a: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事業監理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3382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zh-TW" altLang="en-US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級土木施工管理技士</a:t>
                      </a:r>
                      <a:endParaRPr kumimoji="1" lang="en-US" altLang="zh-TW" sz="1600" b="1" dirty="0">
                        <a:solidFill>
                          <a:srgbClr val="0070C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70C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測量士</a:t>
                      </a:r>
                      <a:endParaRPr kumimoji="1" lang="zh-TW" altLang="en-US" sz="1600" b="1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法令・基準・通達に基づいた事業監理の実施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関係機関との調整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74361"/>
                  </a:ext>
                </a:extLst>
              </a:tr>
            </a:tbl>
          </a:graphicData>
        </a:graphic>
      </p:graphicFrame>
      <p:sp>
        <p:nvSpPr>
          <p:cNvPr id="41" name="矢印: ストライプ 40">
            <a:extLst>
              <a:ext uri="{FF2B5EF4-FFF2-40B4-BE49-F238E27FC236}">
                <a16:creationId xmlns:a16="http://schemas.microsoft.com/office/drawing/2014/main" id="{041AD761-621E-314D-D857-D71675BDCC12}"/>
              </a:ext>
            </a:extLst>
          </p:cNvPr>
          <p:cNvSpPr/>
          <p:nvPr/>
        </p:nvSpPr>
        <p:spPr>
          <a:xfrm rot="16200000">
            <a:off x="-564740" y="4113076"/>
            <a:ext cx="2304256" cy="360040"/>
          </a:xfrm>
          <a:prstGeom prst="stripedRightArrow">
            <a:avLst/>
          </a:prstGeom>
          <a:gradFill flip="none" rotWithShape="1">
            <a:gsLst>
              <a:gs pos="0">
                <a:srgbClr val="0000FF"/>
              </a:gs>
              <a:gs pos="41000">
                <a:schemeClr val="accent3">
                  <a:lumMod val="45000"/>
                  <a:lumOff val="55000"/>
                </a:schemeClr>
              </a:gs>
              <a:gs pos="68000">
                <a:schemeClr val="accent3">
                  <a:lumMod val="45000"/>
                  <a:lumOff val="5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スクロール: 横 7">
            <a:extLst>
              <a:ext uri="{FF2B5EF4-FFF2-40B4-BE49-F238E27FC236}">
                <a16:creationId xmlns:a16="http://schemas.microsoft.com/office/drawing/2014/main" id="{19BCE439-1446-CF1E-C7CF-98C2B1F9B778}"/>
              </a:ext>
            </a:extLst>
          </p:cNvPr>
          <p:cNvSpPr/>
          <p:nvPr/>
        </p:nvSpPr>
        <p:spPr>
          <a:xfrm>
            <a:off x="3647728" y="2839312"/>
            <a:ext cx="4608512" cy="1179375"/>
          </a:xfrm>
          <a:prstGeom prst="horizontalScroll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1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C310F44-3EC5-A6ED-C414-61489246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26869"/>
            <a:ext cx="1342447" cy="1342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221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対角を丸める 29">
            <a:extLst>
              <a:ext uri="{FF2B5EF4-FFF2-40B4-BE49-F238E27FC236}">
                <a16:creationId xmlns:a16="http://schemas.microsoft.com/office/drawing/2014/main" id="{F16E17FF-85D5-A472-2402-9EF2C76690B5}"/>
              </a:ext>
            </a:extLst>
          </p:cNvPr>
          <p:cNvSpPr/>
          <p:nvPr/>
        </p:nvSpPr>
        <p:spPr>
          <a:xfrm>
            <a:off x="419985" y="260649"/>
            <a:ext cx="11436655" cy="4824536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土木事業監理経歴概要（公務員時代）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1A0FC09B-6D10-F9A2-DACA-729D7AED62D0}"/>
              </a:ext>
            </a:extLst>
          </p:cNvPr>
          <p:cNvSpPr/>
          <p:nvPr/>
        </p:nvSpPr>
        <p:spPr>
          <a:xfrm>
            <a:off x="749528" y="4728133"/>
            <a:ext cx="10513168" cy="63504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ACF2C40-A826-0767-D8F4-F5272AD5E981}"/>
              </a:ext>
            </a:extLst>
          </p:cNvPr>
          <p:cNvSpPr/>
          <p:nvPr/>
        </p:nvSpPr>
        <p:spPr>
          <a:xfrm>
            <a:off x="1199456" y="1196752"/>
            <a:ext cx="9073008" cy="637269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F9556C8-709D-38E6-E6FF-671AD81B926C}"/>
              </a:ext>
            </a:extLst>
          </p:cNvPr>
          <p:cNvSpPr/>
          <p:nvPr/>
        </p:nvSpPr>
        <p:spPr>
          <a:xfrm>
            <a:off x="1423490" y="1304088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道路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258AA00-5CED-0E06-C386-6C7BB81D32DE}"/>
              </a:ext>
            </a:extLst>
          </p:cNvPr>
          <p:cNvSpPr/>
          <p:nvPr/>
        </p:nvSpPr>
        <p:spPr>
          <a:xfrm>
            <a:off x="2765501" y="1304088"/>
            <a:ext cx="1598005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河川・水路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C8909DF-8C02-DB68-0A0C-E83F1740CDC2}"/>
              </a:ext>
            </a:extLst>
          </p:cNvPr>
          <p:cNvSpPr/>
          <p:nvPr/>
        </p:nvSpPr>
        <p:spPr>
          <a:xfrm>
            <a:off x="4553389" y="1304088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公園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FB9CE5-B86D-F592-8325-19D8A29D5FED}"/>
              </a:ext>
            </a:extLst>
          </p:cNvPr>
          <p:cNvSpPr/>
          <p:nvPr/>
        </p:nvSpPr>
        <p:spPr>
          <a:xfrm>
            <a:off x="5895400" y="1304088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上水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70E217C-228F-C3EB-369F-BC8B66B7BC61}"/>
              </a:ext>
            </a:extLst>
          </p:cNvPr>
          <p:cNvSpPr/>
          <p:nvPr/>
        </p:nvSpPr>
        <p:spPr>
          <a:xfrm>
            <a:off x="7237411" y="1304088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下水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BBC3544-A068-1AC8-ED5A-50C3E6CB29DA}"/>
              </a:ext>
            </a:extLst>
          </p:cNvPr>
          <p:cNvSpPr/>
          <p:nvPr/>
        </p:nvSpPr>
        <p:spPr>
          <a:xfrm>
            <a:off x="8579422" y="1304088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施設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9F32892-9CCF-E0DC-A232-86A0EA3AA951}"/>
              </a:ext>
            </a:extLst>
          </p:cNvPr>
          <p:cNvSpPr/>
          <p:nvPr/>
        </p:nvSpPr>
        <p:spPr>
          <a:xfrm>
            <a:off x="1423490" y="2253926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路床改良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F942344-EE37-025A-DADE-FBC8A0F9DFBA}"/>
              </a:ext>
            </a:extLst>
          </p:cNvPr>
          <p:cNvSpPr/>
          <p:nvPr/>
        </p:nvSpPr>
        <p:spPr>
          <a:xfrm>
            <a:off x="1422089" y="2886962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舗装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74B447B-0C48-6A3D-2E16-FA4B60BDEA3D}"/>
              </a:ext>
            </a:extLst>
          </p:cNvPr>
          <p:cNvSpPr/>
          <p:nvPr/>
        </p:nvSpPr>
        <p:spPr>
          <a:xfrm>
            <a:off x="1110741" y="4826084"/>
            <a:ext cx="976686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計画等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BA67987-65D0-144F-E4B4-F3BCC589A9A4}"/>
              </a:ext>
            </a:extLst>
          </p:cNvPr>
          <p:cNvSpPr/>
          <p:nvPr/>
        </p:nvSpPr>
        <p:spPr>
          <a:xfrm>
            <a:off x="4312650" y="4826084"/>
            <a:ext cx="976686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積算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CE9A1808-965D-FC91-7FFA-1D52D58CC34D}"/>
              </a:ext>
            </a:extLst>
          </p:cNvPr>
          <p:cNvSpPr/>
          <p:nvPr/>
        </p:nvSpPr>
        <p:spPr>
          <a:xfrm>
            <a:off x="5379953" y="4826084"/>
            <a:ext cx="1956362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施工管理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1E8C53A-8203-E435-5A1B-101B18F745CD}"/>
              </a:ext>
            </a:extLst>
          </p:cNvPr>
          <p:cNvSpPr/>
          <p:nvPr/>
        </p:nvSpPr>
        <p:spPr>
          <a:xfrm>
            <a:off x="7426932" y="4826084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地元調整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E8C629F-4959-5E9F-6B59-84834BCDC13F}"/>
              </a:ext>
            </a:extLst>
          </p:cNvPr>
          <p:cNvSpPr/>
          <p:nvPr/>
        </p:nvSpPr>
        <p:spPr>
          <a:xfrm>
            <a:off x="2987624" y="2253926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多自然型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FA05630-FEDF-7D4A-B8A6-13C547999A7A}"/>
              </a:ext>
            </a:extLst>
          </p:cNvPr>
          <p:cNvSpPr/>
          <p:nvPr/>
        </p:nvSpPr>
        <p:spPr>
          <a:xfrm>
            <a:off x="2987624" y="3514977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暫定掘削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1D3E26F-E3C8-F61A-E2D8-3C70B55A00F0}"/>
              </a:ext>
            </a:extLst>
          </p:cNvPr>
          <p:cNvSpPr/>
          <p:nvPr/>
        </p:nvSpPr>
        <p:spPr>
          <a:xfrm>
            <a:off x="4557641" y="2253926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土木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1BADD31-14CA-A525-E615-D8F4880A2235}"/>
              </a:ext>
            </a:extLst>
          </p:cNvPr>
          <p:cNvSpPr/>
          <p:nvPr/>
        </p:nvSpPr>
        <p:spPr>
          <a:xfrm>
            <a:off x="4570407" y="2886962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建築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BC9AEC1-C39E-5E3E-FD7E-CB36A57A29CA}"/>
              </a:ext>
            </a:extLst>
          </p:cNvPr>
          <p:cNvSpPr/>
          <p:nvPr/>
        </p:nvSpPr>
        <p:spPr>
          <a:xfrm>
            <a:off x="4421153" y="3514977"/>
            <a:ext cx="1443120" cy="429070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電気・通信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EE033B5A-A922-7408-66AC-4E1EEDAB6941}"/>
              </a:ext>
            </a:extLst>
          </p:cNvPr>
          <p:cNvSpPr/>
          <p:nvPr/>
        </p:nvSpPr>
        <p:spPr>
          <a:xfrm>
            <a:off x="4421153" y="4141584"/>
            <a:ext cx="1443120" cy="415733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給水・排水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AB0F15DD-7B55-2F6E-E813-3B61C72008EE}"/>
              </a:ext>
            </a:extLst>
          </p:cNvPr>
          <p:cNvSpPr/>
          <p:nvPr/>
        </p:nvSpPr>
        <p:spPr>
          <a:xfrm>
            <a:off x="5895400" y="2253926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配水管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F483141-E79F-87CC-9A38-77F9B4D9DAAE}"/>
              </a:ext>
            </a:extLst>
          </p:cNvPr>
          <p:cNvSpPr/>
          <p:nvPr/>
        </p:nvSpPr>
        <p:spPr>
          <a:xfrm>
            <a:off x="7241662" y="2253926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計画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8C3C818-8A64-0C7D-3541-E588DDE8CF88}"/>
              </a:ext>
            </a:extLst>
          </p:cNvPr>
          <p:cNvSpPr/>
          <p:nvPr/>
        </p:nvSpPr>
        <p:spPr>
          <a:xfrm>
            <a:off x="7241662" y="3514977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推進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E0D9E5A-1811-D665-CB2C-BB0C7B5F6D26}"/>
              </a:ext>
            </a:extLst>
          </p:cNvPr>
          <p:cNvSpPr/>
          <p:nvPr/>
        </p:nvSpPr>
        <p:spPr>
          <a:xfrm>
            <a:off x="7241662" y="4141584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沈埋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B74B2D2-9307-BA65-4892-248F52769667}"/>
              </a:ext>
            </a:extLst>
          </p:cNvPr>
          <p:cNvSpPr/>
          <p:nvPr/>
        </p:nvSpPr>
        <p:spPr>
          <a:xfrm>
            <a:off x="8398548" y="2253926"/>
            <a:ext cx="1513876" cy="973795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一般廃棄物最終処分場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013F999-E5C7-4D41-C511-D74A4305D78E}"/>
              </a:ext>
            </a:extLst>
          </p:cNvPr>
          <p:cNvSpPr/>
          <p:nvPr/>
        </p:nvSpPr>
        <p:spPr>
          <a:xfrm>
            <a:off x="2987624" y="4141584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水利計算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7FC17BB-594F-38C4-1A2B-FD08A521F86A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1999554" y="1719820"/>
            <a:ext cx="0" cy="534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0B32BAA-37CB-3D2A-B75A-CC09BDA38042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H="1">
            <a:off x="3563688" y="1719820"/>
            <a:ext cx="816" cy="534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539018A9-DE46-6999-F697-F3E91A045C36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5129453" y="1719820"/>
            <a:ext cx="4252" cy="534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3B7FA7E-6FF6-B6ED-38FF-D09B6E82040C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>
            <a:off x="6471464" y="1719820"/>
            <a:ext cx="0" cy="534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0F70ED4-A2FC-F465-D8FA-45B86FB4AF04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7813475" y="1719820"/>
            <a:ext cx="4251" cy="534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29AFD5F2-8E86-4A2D-96EA-F55D5B2E6EF4}"/>
              </a:ext>
            </a:extLst>
          </p:cNvPr>
          <p:cNvCxnSpPr>
            <a:cxnSpLocks/>
            <a:stCxn id="14" idx="2"/>
            <a:endCxn id="47" idx="0"/>
          </p:cNvCxnSpPr>
          <p:nvPr/>
        </p:nvCxnSpPr>
        <p:spPr>
          <a:xfrm>
            <a:off x="9155486" y="1719820"/>
            <a:ext cx="0" cy="534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8B9597EA-06B0-C3E6-4E02-63ECE19B33F8}"/>
              </a:ext>
            </a:extLst>
          </p:cNvPr>
          <p:cNvSpPr/>
          <p:nvPr/>
        </p:nvSpPr>
        <p:spPr>
          <a:xfrm>
            <a:off x="7231510" y="2886962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開削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ECCAF83A-DFEA-6A56-7263-DAF78EDA1A91}"/>
              </a:ext>
            </a:extLst>
          </p:cNvPr>
          <p:cNvSpPr/>
          <p:nvPr/>
        </p:nvSpPr>
        <p:spPr>
          <a:xfrm>
            <a:off x="1422089" y="3514977"/>
            <a:ext cx="1152128" cy="382439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取り合い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19CBF65B-477B-42D9-06A9-2D0ED4F1854C}"/>
              </a:ext>
            </a:extLst>
          </p:cNvPr>
          <p:cNvSpPr/>
          <p:nvPr/>
        </p:nvSpPr>
        <p:spPr>
          <a:xfrm>
            <a:off x="2987624" y="2886962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ゲート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D99C0A8-14AE-77E4-0549-8FC8836B6329}"/>
              </a:ext>
            </a:extLst>
          </p:cNvPr>
          <p:cNvSpPr/>
          <p:nvPr/>
        </p:nvSpPr>
        <p:spPr>
          <a:xfrm>
            <a:off x="2178044" y="4826084"/>
            <a:ext cx="976686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測量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5B6FDEB-E99F-761C-108F-FED2ABAF2D9F}"/>
              </a:ext>
            </a:extLst>
          </p:cNvPr>
          <p:cNvSpPr/>
          <p:nvPr/>
        </p:nvSpPr>
        <p:spPr>
          <a:xfrm>
            <a:off x="3245347" y="4826084"/>
            <a:ext cx="976686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設計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2180E66-257E-96BF-0296-A0475D3FB232}"/>
              </a:ext>
            </a:extLst>
          </p:cNvPr>
          <p:cNvSpPr/>
          <p:nvPr/>
        </p:nvSpPr>
        <p:spPr>
          <a:xfrm>
            <a:off x="8669677" y="4826084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用地交渉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7DBFAA4-D97F-6491-05DD-12D8EED66C5A}"/>
              </a:ext>
            </a:extLst>
          </p:cNvPr>
          <p:cNvSpPr/>
          <p:nvPr/>
        </p:nvSpPr>
        <p:spPr>
          <a:xfrm>
            <a:off x="9912424" y="4826084"/>
            <a:ext cx="976686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契約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B980DFA-9D35-CE11-FF8F-8A7D30A82844}"/>
              </a:ext>
            </a:extLst>
          </p:cNvPr>
          <p:cNvSpPr/>
          <p:nvPr/>
        </p:nvSpPr>
        <p:spPr>
          <a:xfrm>
            <a:off x="9624392" y="2041767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建築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74C2B40-F101-541C-BCF3-8375F9262553}"/>
              </a:ext>
            </a:extLst>
          </p:cNvPr>
          <p:cNvSpPr/>
          <p:nvPr/>
        </p:nvSpPr>
        <p:spPr>
          <a:xfrm>
            <a:off x="9723541" y="2570855"/>
            <a:ext cx="1443120" cy="429070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電気・通信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F36D40A-1C26-6674-98F1-A988E2742756}"/>
              </a:ext>
            </a:extLst>
          </p:cNvPr>
          <p:cNvSpPr/>
          <p:nvPr/>
        </p:nvSpPr>
        <p:spPr>
          <a:xfrm>
            <a:off x="8847139" y="3101974"/>
            <a:ext cx="1152128" cy="4157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chemeClr val="tx1"/>
                </a:solidFill>
                <a:latin typeface="+mn-ea"/>
              </a:rPr>
              <a:t>機械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B8F4A0-43BF-ECDD-4F83-2ACCA9668E45}"/>
              </a:ext>
            </a:extLst>
          </p:cNvPr>
          <p:cNvSpPr txBox="1"/>
          <p:nvPr/>
        </p:nvSpPr>
        <p:spPr>
          <a:xfrm>
            <a:off x="1109568" y="5589240"/>
            <a:ext cx="10153128" cy="7909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latin typeface="+mn-ea"/>
              </a:rPr>
              <a:t>　</a:t>
            </a:r>
            <a:r>
              <a:rPr kumimoji="1" lang="ja-JP" altLang="en-US" sz="1600" b="1" dirty="0">
                <a:latin typeface="+mn-ea"/>
              </a:rPr>
              <a:t>土木技術者ではありますが、建築・電気・通信・機械・契約・検査を初め、機械の制御フロー作成や</a:t>
            </a:r>
            <a:endParaRPr kumimoji="1" lang="en-US" altLang="ja-JP" sz="1600" b="1" dirty="0">
              <a:latin typeface="+mn-ea"/>
            </a:endParaRPr>
          </a:p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600" b="1" dirty="0">
                <a:latin typeface="+mn-ea"/>
              </a:rPr>
              <a:t>GIS</a:t>
            </a:r>
            <a:r>
              <a:rPr kumimoji="1" lang="ja-JP" altLang="en-US" sz="1600" b="1" dirty="0">
                <a:latin typeface="+mn-ea"/>
              </a:rPr>
              <a:t>・プラグラムなどの情報関係の業務を遂行しており、幅広い分野において経験を重ねてまいりました。</a:t>
            </a:r>
          </a:p>
        </p:txBody>
      </p:sp>
    </p:spTree>
    <p:extLst>
      <p:ext uri="{BB962C8B-B14F-4D97-AF65-F5344CB8AC3E}">
        <p14:creationId xmlns:p14="http://schemas.microsoft.com/office/powerpoint/2010/main" val="282051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100" b="1" dirty="0" smtClean="0">
            <a:solidFill>
              <a:srgbClr val="FF00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409</Words>
  <Application>Microsoft Office PowerPoint</Application>
  <PresentationFormat>ワイド画面</PresentationFormat>
  <Paragraphs>175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竜三 山本</cp:lastModifiedBy>
  <cp:revision>4</cp:revision>
  <dcterms:created xsi:type="dcterms:W3CDTF">2021-01-28T13:14:54Z</dcterms:created>
  <dcterms:modified xsi:type="dcterms:W3CDTF">2025-04-13T02:45:56Z</dcterms:modified>
</cp:coreProperties>
</file>