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notesMasterIdLst>
    <p:notesMasterId r:id="rId8"/>
  </p:notesMasterIdLst>
  <p:sldIdLst>
    <p:sldId id="322" r:id="rId2"/>
    <p:sldId id="311" r:id="rId3"/>
    <p:sldId id="321" r:id="rId4"/>
    <p:sldId id="319" r:id="rId5"/>
    <p:sldId id="318" r:id="rId6"/>
    <p:sldId id="32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86"/>
    <a:srgbClr val="0000FF"/>
    <a:srgbClr val="F7797D"/>
    <a:srgbClr val="78FFD6"/>
    <a:srgbClr val="A8FF78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8788" autoAdjust="0"/>
  </p:normalViewPr>
  <p:slideViewPr>
    <p:cSldViewPr showGuides="1">
      <p:cViewPr varScale="1">
        <p:scale>
          <a:sx n="83" d="100"/>
          <a:sy n="83" d="100"/>
        </p:scale>
        <p:origin x="792" y="90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3948F-45B2-4EAC-5D4D-2CC469753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51CA1C0-A082-118E-5564-D1710BFFF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C9D0FB4-238A-547B-31E7-8DC6DC14B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89D01C-21F2-3570-B4F4-F4BEA1377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70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35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033D8-3823-3F86-66EF-9D8030D8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C3EF86E-CEA7-B785-51A1-B1E2A71B2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7E957C4-6D5C-F35B-EA15-F5AFB34FF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3F252C-D0DE-C36A-0284-325E3FE75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91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6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0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10" Type="http://schemas.openxmlformats.org/officeDocument/2006/relationships/hyperlink" Target="https://docs.dify.ai/ja-jp/guides/knowledge-base/connect-external-knowledge-base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www.nilim.go.jp/lab/qbg/bimcim/standard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ilim.go.jp/lab/qbg/bimcim/standard.html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56A23-7639-4680-11F3-A8FEE14D4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グループ化 1074">
            <a:extLst>
              <a:ext uri="{FF2B5EF4-FFF2-40B4-BE49-F238E27FC236}">
                <a16:creationId xmlns:a16="http://schemas.microsoft.com/office/drawing/2014/main" id="{8802FB9C-AE06-CBB1-A4C6-3E503829B284}"/>
              </a:ext>
            </a:extLst>
          </p:cNvPr>
          <p:cNvGrpSpPr/>
          <p:nvPr/>
        </p:nvGrpSpPr>
        <p:grpSpPr>
          <a:xfrm>
            <a:off x="527776" y="2555224"/>
            <a:ext cx="11218377" cy="4110856"/>
            <a:chOff x="1781306" y="4903163"/>
            <a:chExt cx="9415944" cy="3782872"/>
          </a:xfrm>
        </p:grpSpPr>
        <p:sp>
          <p:nvSpPr>
            <p:cNvPr id="1076" name="雲 1075">
              <a:extLst>
                <a:ext uri="{FF2B5EF4-FFF2-40B4-BE49-F238E27FC236}">
                  <a16:creationId xmlns:a16="http://schemas.microsoft.com/office/drawing/2014/main" id="{C0EBAB3C-3EBF-9F6F-9A32-7CEA3666243A}"/>
                </a:ext>
              </a:extLst>
            </p:cNvPr>
            <p:cNvSpPr/>
            <p:nvPr/>
          </p:nvSpPr>
          <p:spPr>
            <a:xfrm>
              <a:off x="1781306" y="5288178"/>
              <a:ext cx="9415944" cy="3397857"/>
            </a:xfrm>
            <a:prstGeom prst="cloud">
              <a:avLst/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077" name="四角形: 角を丸くする 1076">
              <a:extLst>
                <a:ext uri="{FF2B5EF4-FFF2-40B4-BE49-F238E27FC236}">
                  <a16:creationId xmlns:a16="http://schemas.microsoft.com/office/drawing/2014/main" id="{DB4B2950-629D-251D-7F1D-AC0CA7FA72FA}"/>
                </a:ext>
              </a:extLst>
            </p:cNvPr>
            <p:cNvSpPr/>
            <p:nvPr/>
          </p:nvSpPr>
          <p:spPr>
            <a:xfrm>
              <a:off x="6355178" y="4903163"/>
              <a:ext cx="2448336" cy="725904"/>
            </a:xfrm>
            <a:prstGeom prst="roundRect">
              <a:avLst>
                <a:gd name="adj" fmla="val 50000"/>
              </a:avLst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クラウドストレージ</a:t>
              </a:r>
              <a:endParaRPr kumimoji="1" lang="en-US" altLang="ja-JP" sz="1200" dirty="0">
                <a:solidFill>
                  <a:srgbClr val="0000FF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アカウント・</a:t>
              </a:r>
              <a:r>
                <a:rPr kumimoji="1" lang="en-US" altLang="ja-JP" sz="1200" dirty="0">
                  <a:solidFill>
                    <a:srgbClr val="0000FF"/>
                  </a:solidFill>
                  <a:latin typeface="+mn-ea"/>
                </a:rPr>
                <a:t>API</a:t>
              </a: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による連携</a:t>
              </a:r>
            </a:p>
          </p:txBody>
        </p:sp>
        <p:pic>
          <p:nvPicPr>
            <p:cNvPr id="1078" name="図 1077">
              <a:extLst>
                <a:ext uri="{FF2B5EF4-FFF2-40B4-BE49-F238E27FC236}">
                  <a16:creationId xmlns:a16="http://schemas.microsoft.com/office/drawing/2014/main" id="{4CB369E0-9C98-3E9A-1105-9F4F239B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0279" y="5665692"/>
              <a:ext cx="1096084" cy="533619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6433C5-B422-5FDE-26E6-F3D02871DB19}"/>
              </a:ext>
            </a:extLst>
          </p:cNvPr>
          <p:cNvSpPr txBox="1"/>
          <p:nvPr/>
        </p:nvSpPr>
        <p:spPr>
          <a:xfrm>
            <a:off x="695400" y="192249"/>
            <a:ext cx="77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事業監理のトータルソリューション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124" name="四角形: 角を丸くする 1123">
            <a:extLst>
              <a:ext uri="{FF2B5EF4-FFF2-40B4-BE49-F238E27FC236}">
                <a16:creationId xmlns:a16="http://schemas.microsoft.com/office/drawing/2014/main" id="{E6C1FC19-C7DB-A1AF-3431-C17BB0911ACF}"/>
              </a:ext>
            </a:extLst>
          </p:cNvPr>
          <p:cNvSpPr/>
          <p:nvPr/>
        </p:nvSpPr>
        <p:spPr>
          <a:xfrm>
            <a:off x="8299249" y="1369473"/>
            <a:ext cx="3196766" cy="769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ja-JP" altLang="en-US" b="0" i="0" dirty="0">
                <a:effectLst/>
                <a:latin typeface="fkGroteskNeue"/>
              </a:rPr>
              <a:t>プロジェクト管理ツール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6" name="矢印: 上下 1125">
            <a:extLst>
              <a:ext uri="{FF2B5EF4-FFF2-40B4-BE49-F238E27FC236}">
                <a16:creationId xmlns:a16="http://schemas.microsoft.com/office/drawing/2014/main" id="{D0167491-95DB-B3CD-A9A2-E7F46875CEC1}"/>
              </a:ext>
            </a:extLst>
          </p:cNvPr>
          <p:cNvSpPr/>
          <p:nvPr/>
        </p:nvSpPr>
        <p:spPr>
          <a:xfrm>
            <a:off x="9897632" y="2232763"/>
            <a:ext cx="708201" cy="187384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連携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7BF1FD-B19D-83B8-4E9C-D2D8082C4A4A}"/>
              </a:ext>
            </a:extLst>
          </p:cNvPr>
          <p:cNvGrpSpPr/>
          <p:nvPr/>
        </p:nvGrpSpPr>
        <p:grpSpPr>
          <a:xfrm>
            <a:off x="476133" y="893607"/>
            <a:ext cx="3243603" cy="1640687"/>
            <a:chOff x="1237859" y="964499"/>
            <a:chExt cx="3243603" cy="1640687"/>
          </a:xfrm>
        </p:grpSpPr>
        <p:pic>
          <p:nvPicPr>
            <p:cNvPr id="2" name="Picture 5">
              <a:extLst>
                <a:ext uri="{FF2B5EF4-FFF2-40B4-BE49-F238E27FC236}">
                  <a16:creationId xmlns:a16="http://schemas.microsoft.com/office/drawing/2014/main" id="{7660D971-16CE-8210-E06B-E916CF492E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1237859" y="964499"/>
              <a:ext cx="1954255" cy="83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FD4C74-1C4E-7B85-C5CA-B23D48FF8641}"/>
                </a:ext>
              </a:extLst>
            </p:cNvPr>
            <p:cNvGrpSpPr/>
            <p:nvPr/>
          </p:nvGrpSpPr>
          <p:grpSpPr>
            <a:xfrm>
              <a:off x="1240229" y="1042268"/>
              <a:ext cx="3241233" cy="1562918"/>
              <a:chOff x="471989" y="1199700"/>
              <a:chExt cx="3241233" cy="1562918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AA0A1BA-4CB6-1700-2EE6-EC82F777E52B}"/>
                  </a:ext>
                </a:extLst>
              </p:cNvPr>
              <p:cNvSpPr/>
              <p:nvPr/>
            </p:nvSpPr>
            <p:spPr>
              <a:xfrm>
                <a:off x="471989" y="1199700"/>
                <a:ext cx="3194397" cy="15629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28F3A65-BE0B-550A-9A2A-17B93645A906}"/>
                  </a:ext>
                </a:extLst>
              </p:cNvPr>
              <p:cNvCxnSpPr>
                <a:cxnSpLocks/>
                <a:stCxn id="4" idx="1"/>
                <a:endCxn id="81" idx="1"/>
              </p:cNvCxnSpPr>
              <p:nvPr/>
            </p:nvCxnSpPr>
            <p:spPr>
              <a:xfrm>
                <a:off x="471989" y="1981159"/>
                <a:ext cx="32412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07835B7-DC64-D1FF-B1B2-AF8C008BC54A}"/>
                  </a:ext>
                </a:extLst>
              </p:cNvPr>
              <p:cNvSpPr txBox="1"/>
              <p:nvPr/>
            </p:nvSpPr>
            <p:spPr>
              <a:xfrm>
                <a:off x="535533" y="2233258"/>
                <a:ext cx="139686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200" b="1" i="0" dirty="0">
                    <a:solidFill>
                      <a:srgbClr val="141D2E"/>
                    </a:solidFill>
                    <a:effectLst/>
                    <a:latin typeface="__Inter_a923d8"/>
                  </a:rPr>
                  <a:t>ナレッジベース</a:t>
                </a:r>
                <a:endParaRPr lang="ja-JP" altLang="en-US" sz="1200" dirty="0"/>
              </a:p>
            </p:txBody>
          </p:sp>
        </p:grpSp>
      </p:grp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6EA583E-D402-1898-BC91-537AEBB77F46}"/>
              </a:ext>
            </a:extLst>
          </p:cNvPr>
          <p:cNvCxnSpPr>
            <a:cxnSpLocks/>
            <a:stCxn id="1077" idx="0"/>
            <a:endCxn id="81" idx="3"/>
          </p:cNvCxnSpPr>
          <p:nvPr/>
        </p:nvCxnSpPr>
        <p:spPr>
          <a:xfrm rot="16200000" flipV="1">
            <a:off x="6236857" y="1356383"/>
            <a:ext cx="802389" cy="1595294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30444A7A-F00A-E727-DA76-C10FFB8E3C23}"/>
              </a:ext>
            </a:extLst>
          </p:cNvPr>
          <p:cNvCxnSpPr>
            <a:cxnSpLocks/>
            <a:stCxn id="1124" idx="1"/>
            <a:endCxn id="81" idx="3"/>
          </p:cNvCxnSpPr>
          <p:nvPr/>
        </p:nvCxnSpPr>
        <p:spPr>
          <a:xfrm rot="10800000">
            <a:off x="5840405" y="1752836"/>
            <a:ext cx="2458845" cy="124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FF8651-B0CB-AA5F-E385-8C6A5B1BD373}"/>
              </a:ext>
            </a:extLst>
          </p:cNvPr>
          <p:cNvSpPr txBox="1"/>
          <p:nvPr/>
        </p:nvSpPr>
        <p:spPr>
          <a:xfrm>
            <a:off x="1592767" y="4191119"/>
            <a:ext cx="2565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プロジェクトの情報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各種協議録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設計報告書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D051B495-8E40-3F16-149D-DA91A1290CB7}"/>
              </a:ext>
            </a:extLst>
          </p:cNvPr>
          <p:cNvGrpSpPr/>
          <p:nvPr/>
        </p:nvGrpSpPr>
        <p:grpSpPr>
          <a:xfrm>
            <a:off x="4809558" y="4160550"/>
            <a:ext cx="4828579" cy="1921895"/>
            <a:chOff x="2662892" y="3971867"/>
            <a:chExt cx="4828579" cy="1921895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4D156F43-D933-3E38-0CEB-032603DDCDCD}"/>
                </a:ext>
              </a:extLst>
            </p:cNvPr>
            <p:cNvCxnSpPr>
              <a:cxnSpLocks/>
              <a:stCxn id="52" idx="1"/>
              <a:endCxn id="52" idx="3"/>
            </p:cNvCxnSpPr>
            <p:nvPr/>
          </p:nvCxnSpPr>
          <p:spPr>
            <a:xfrm>
              <a:off x="2993390" y="4944487"/>
              <a:ext cx="4156364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AF13BC1-8E80-041E-F14D-480B05F7EB9C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 flipV="1">
              <a:off x="5061523" y="4944487"/>
              <a:ext cx="10049" cy="61696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B46E7DE3-DF8C-B641-1509-1CF562F26FC3}"/>
                </a:ext>
              </a:extLst>
            </p:cNvPr>
            <p:cNvGrpSpPr/>
            <p:nvPr/>
          </p:nvGrpSpPr>
          <p:grpSpPr>
            <a:xfrm>
              <a:off x="2993390" y="4327527"/>
              <a:ext cx="4156364" cy="1233920"/>
              <a:chOff x="3935760" y="2996952"/>
              <a:chExt cx="4156364" cy="1233920"/>
            </a:xfrm>
          </p:grpSpPr>
          <p:sp>
            <p:nvSpPr>
              <p:cNvPr id="52" name="四角形: 角を丸くする 51">
                <a:extLst>
                  <a:ext uri="{FF2B5EF4-FFF2-40B4-BE49-F238E27FC236}">
                    <a16:creationId xmlns:a16="http://schemas.microsoft.com/office/drawing/2014/main" id="{F8A68D11-476B-F303-3FA3-65DD991287A7}"/>
                  </a:ext>
                </a:extLst>
              </p:cNvPr>
              <p:cNvSpPr/>
              <p:nvPr/>
            </p:nvSpPr>
            <p:spPr>
              <a:xfrm>
                <a:off x="3935760" y="2996952"/>
                <a:ext cx="4156364" cy="1233920"/>
              </a:xfrm>
              <a:prstGeom prst="roundRect">
                <a:avLst>
                  <a:gd name="adj" fmla="val 24007"/>
                </a:avLst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0555054-406E-45D6-9D65-975EF5EAE038}"/>
                  </a:ext>
                </a:extLst>
              </p:cNvPr>
              <p:cNvSpPr txBox="1"/>
              <p:nvPr/>
            </p:nvSpPr>
            <p:spPr>
              <a:xfrm>
                <a:off x="5062116" y="3152375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属性情報</a:t>
                </a: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3CEE3F5-F084-4327-4305-FAF367DDEC01}"/>
                  </a:ext>
                </a:extLst>
              </p:cNvPr>
              <p:cNvSpPr txBox="1"/>
              <p:nvPr/>
            </p:nvSpPr>
            <p:spPr>
              <a:xfrm>
                <a:off x="4198020" y="373878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施工計画</a:t>
                </a: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84EB1B1-1B3C-5FD6-497A-46621509726B}"/>
                  </a:ext>
                </a:extLst>
              </p:cNvPr>
              <p:cNvSpPr txBox="1"/>
              <p:nvPr/>
            </p:nvSpPr>
            <p:spPr>
              <a:xfrm>
                <a:off x="6003892" y="3736605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積算（数量計算）</a:t>
                </a: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AE370227-02E1-E9E5-6458-5B795551EDDF}"/>
                </a:ext>
              </a:extLst>
            </p:cNvPr>
            <p:cNvGrpSpPr/>
            <p:nvPr/>
          </p:nvGrpSpPr>
          <p:grpSpPr>
            <a:xfrm>
              <a:off x="3817099" y="3971867"/>
              <a:ext cx="2565597" cy="476806"/>
              <a:chOff x="2639617" y="769479"/>
              <a:chExt cx="2930320" cy="476806"/>
            </a:xfrm>
          </p:grpSpPr>
          <p:sp>
            <p:nvSpPr>
              <p:cNvPr id="50" name="四角形: 角を丸くする 49">
                <a:extLst>
                  <a:ext uri="{FF2B5EF4-FFF2-40B4-BE49-F238E27FC236}">
                    <a16:creationId xmlns:a16="http://schemas.microsoft.com/office/drawing/2014/main" id="{2F882EFF-3C59-911A-6726-0323AFA0D679}"/>
                  </a:ext>
                </a:extLst>
              </p:cNvPr>
              <p:cNvSpPr/>
              <p:nvPr/>
            </p:nvSpPr>
            <p:spPr>
              <a:xfrm>
                <a:off x="2639617" y="769479"/>
                <a:ext cx="2930320" cy="4768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46088" indent="-182563"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型式変換による連携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446088" indent="-182563" algn="ctr">
                  <a:lnSpc>
                    <a:spcPts val="5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様々な台帳と連携　</a:t>
                </a:r>
              </a:p>
            </p:txBody>
          </p:sp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0BBC9366-A8C0-6ED9-56AF-DAC959065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477" y="850093"/>
                <a:ext cx="373266" cy="319038"/>
              </a:xfrm>
              <a:prstGeom prst="rect">
                <a:avLst/>
              </a:prstGeom>
            </p:spPr>
          </p:pic>
        </p:grpSp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9BA3EE6F-4970-B449-B507-AAEB5517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5636" y="4058601"/>
              <a:ext cx="625835" cy="625835"/>
            </a:xfrm>
            <a:prstGeom prst="rect">
              <a:avLst/>
            </a:prstGeom>
          </p:spPr>
        </p:pic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B425526A-9C7B-023A-BC2E-13410B29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2892" y="4107991"/>
              <a:ext cx="660996" cy="629519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8AFAF1A3-B011-8AE6-D85F-B5A1A78C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13113" y="5354001"/>
              <a:ext cx="553600" cy="539761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929D2744-F1E9-C0DE-60FB-55B47C77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01304" y="5251846"/>
              <a:ext cx="507343" cy="565325"/>
            </a:xfrm>
            <a:prstGeom prst="rect">
              <a:avLst/>
            </a:prstGeom>
          </p:spPr>
        </p:pic>
      </p:grp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A8C454-9F76-7F0C-AC64-6F1B2406B56E}"/>
              </a:ext>
            </a:extLst>
          </p:cNvPr>
          <p:cNvSpPr/>
          <p:nvPr/>
        </p:nvSpPr>
        <p:spPr>
          <a:xfrm>
            <a:off x="1969521" y="4632958"/>
            <a:ext cx="1912933" cy="1097196"/>
          </a:xfrm>
          <a:prstGeom prst="roundRect">
            <a:avLst>
              <a:gd name="adj" fmla="val 19858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B06EB76-4713-4E1D-BCD5-CA32D0311DF0}"/>
              </a:ext>
            </a:extLst>
          </p:cNvPr>
          <p:cNvGrpSpPr/>
          <p:nvPr/>
        </p:nvGrpSpPr>
        <p:grpSpPr>
          <a:xfrm>
            <a:off x="3719736" y="971376"/>
            <a:ext cx="2120668" cy="1899368"/>
            <a:chOff x="4940422" y="628871"/>
            <a:chExt cx="2493144" cy="2566603"/>
          </a:xfrm>
        </p:grpSpPr>
        <p:pic>
          <p:nvPicPr>
            <p:cNvPr id="79" name="図 78">
              <a:hlinkClick r:id="rId10"/>
              <a:extLst>
                <a:ext uri="{FF2B5EF4-FFF2-40B4-BE49-F238E27FC236}">
                  <a16:creationId xmlns:a16="http://schemas.microsoft.com/office/drawing/2014/main" id="{5C503F2E-CC81-F183-9A65-343D8061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39366" y="808978"/>
              <a:ext cx="999241" cy="1031475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78052A66-6A01-C5F4-2648-96755C2E8B43}"/>
                </a:ext>
              </a:extLst>
            </p:cNvPr>
            <p:cNvSpPr txBox="1"/>
            <p:nvPr/>
          </p:nvSpPr>
          <p:spPr>
            <a:xfrm>
              <a:off x="5102490" y="1947784"/>
              <a:ext cx="2331076" cy="1247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外部ナレッジベース</a:t>
              </a:r>
            </a:p>
            <a:p>
              <a:pPr algn="ctr"/>
              <a:endPara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8437124-67F8-3ABF-E731-2A857E3A52D0}"/>
                </a:ext>
              </a:extLst>
            </p:cNvPr>
            <p:cNvSpPr/>
            <p:nvPr/>
          </p:nvSpPr>
          <p:spPr>
            <a:xfrm>
              <a:off x="4940422" y="628871"/>
              <a:ext cx="2493144" cy="21119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0BF18E66-2E06-0A4D-EF38-47A57E146EDA}"/>
              </a:ext>
            </a:extLst>
          </p:cNvPr>
          <p:cNvCxnSpPr>
            <a:cxnSpLocks/>
            <a:stCxn id="94" idx="0"/>
            <a:endCxn id="81" idx="2"/>
          </p:cNvCxnSpPr>
          <p:nvPr/>
        </p:nvCxnSpPr>
        <p:spPr>
          <a:xfrm rot="5400000" flipH="1" flipV="1">
            <a:off x="4505398" y="2803746"/>
            <a:ext cx="544123" cy="522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F74A460-EF9D-E7AC-92AB-B9C09B2985C2}"/>
              </a:ext>
            </a:extLst>
          </p:cNvPr>
          <p:cNvGrpSpPr/>
          <p:nvPr/>
        </p:nvGrpSpPr>
        <p:grpSpPr>
          <a:xfrm>
            <a:off x="3636630" y="2971359"/>
            <a:ext cx="2315354" cy="1108040"/>
            <a:chOff x="3590814" y="3000021"/>
            <a:chExt cx="2315354" cy="1108040"/>
          </a:xfrm>
        </p:grpSpPr>
        <p:sp>
          <p:nvSpPr>
            <p:cNvPr id="94" name="四角形: 角を丸くする 93">
              <a:extLst>
                <a:ext uri="{FF2B5EF4-FFF2-40B4-BE49-F238E27FC236}">
                  <a16:creationId xmlns:a16="http://schemas.microsoft.com/office/drawing/2014/main" id="{63EBA2F2-1634-D300-72AD-E4D279F4291D}"/>
                </a:ext>
              </a:extLst>
            </p:cNvPr>
            <p:cNvSpPr/>
            <p:nvPr/>
          </p:nvSpPr>
          <p:spPr>
            <a:xfrm>
              <a:off x="3668698" y="3107079"/>
              <a:ext cx="2120669" cy="8992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5" name="グラフィックス 74">
              <a:extLst>
                <a:ext uri="{FF2B5EF4-FFF2-40B4-BE49-F238E27FC236}">
                  <a16:creationId xmlns:a16="http://schemas.microsoft.com/office/drawing/2014/main" id="{637CAB33-B3B5-A7DA-9D17-9C27BB22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90814" y="3000021"/>
              <a:ext cx="2315354" cy="1108040"/>
            </a:xfrm>
            <a:prstGeom prst="rect">
              <a:avLst/>
            </a:prstGeom>
          </p:spPr>
        </p:pic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EF85340-108F-3808-76B3-8B3CF79BD66A}"/>
              </a:ext>
            </a:extLst>
          </p:cNvPr>
          <p:cNvSpPr txBox="1"/>
          <p:nvPr/>
        </p:nvSpPr>
        <p:spPr>
          <a:xfrm>
            <a:off x="10010478" y="4632958"/>
            <a:ext cx="143296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hlinkClick r:id="rId14"/>
              </a:rPr>
              <a:t>BIM/CIM</a:t>
            </a:r>
            <a:endParaRPr lang="ja-JP" altLang="en-US" sz="2400" dirty="0"/>
          </a:p>
        </p:txBody>
      </p:sp>
      <p:sp>
        <p:nvSpPr>
          <p:cNvPr id="10" name="四角形: 角を丸くする 9">
            <a:hlinkClick r:id="rId15" action="ppaction://hlinksldjump"/>
            <a:extLst>
              <a:ext uri="{FF2B5EF4-FFF2-40B4-BE49-F238E27FC236}">
                <a16:creationId xmlns:a16="http://schemas.microsoft.com/office/drawing/2014/main" id="{7611C08D-5E3C-82F0-81AB-89C6F29D1211}"/>
              </a:ext>
            </a:extLst>
          </p:cNvPr>
          <p:cNvSpPr/>
          <p:nvPr/>
        </p:nvSpPr>
        <p:spPr>
          <a:xfrm>
            <a:off x="214036" y="3216496"/>
            <a:ext cx="3328231" cy="617766"/>
          </a:xfrm>
          <a:prstGeom prst="roundRect">
            <a:avLst>
              <a:gd name="adj" fmla="val 50000"/>
            </a:avLst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ja-JP" altLang="en-US" sz="20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プロジェクト</a:t>
            </a:r>
            <a:r>
              <a:rPr lang="ja-JP" altLang="en-US" sz="2000" b="1" u="sng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ＣＤＥ</a:t>
            </a:r>
            <a:r>
              <a:rPr lang="ja-JP" altLang="en-US" sz="20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概要</a:t>
            </a:r>
            <a:endParaRPr kumimoji="1" lang="ja-JP" altLang="en-US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9225A38-12DB-097B-D692-1BA8DB50935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13302" r="79879" b="39316"/>
          <a:stretch/>
        </p:blipFill>
        <p:spPr>
          <a:xfrm>
            <a:off x="2581000" y="1160870"/>
            <a:ext cx="841475" cy="51457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7C4D2B9-AC17-8569-47AF-1B4A4E09DEA4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7606" r="62271" b="42372"/>
          <a:stretch/>
        </p:blipFill>
        <p:spPr>
          <a:xfrm>
            <a:off x="2148535" y="1856695"/>
            <a:ext cx="790717" cy="55276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A3E4911-4448-DBAF-A859-3E0B87CA7648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52082" t="13302" r="31433" b="42199"/>
          <a:stretch/>
        </p:blipFill>
        <p:spPr>
          <a:xfrm>
            <a:off x="2900219" y="1907624"/>
            <a:ext cx="689430" cy="483264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AC1E53C-77C4-D4B2-6076-60DFBD7F149C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2075701" y="1746392"/>
            <a:ext cx="1" cy="78790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BD9228-EE58-2BA8-9089-557C987326E6}"/>
              </a:ext>
            </a:extLst>
          </p:cNvPr>
          <p:cNvSpPr txBox="1"/>
          <p:nvPr/>
        </p:nvSpPr>
        <p:spPr>
          <a:xfrm>
            <a:off x="5470554" y="5995279"/>
            <a:ext cx="1566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ＣＡＤ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42AEBC22-D9BA-1061-19DF-02CCDCB59AAF}"/>
              </a:ext>
            </a:extLst>
          </p:cNvPr>
          <p:cNvSpPr/>
          <p:nvPr/>
        </p:nvSpPr>
        <p:spPr>
          <a:xfrm>
            <a:off x="2438952" y="2437500"/>
            <a:ext cx="726147" cy="71783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　自動化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4E21E726-BE4E-0960-B0B5-9F016B4FD4B4}"/>
              </a:ext>
            </a:extLst>
          </p:cNvPr>
          <p:cNvSpPr/>
          <p:nvPr/>
        </p:nvSpPr>
        <p:spPr>
          <a:xfrm>
            <a:off x="214036" y="5928288"/>
            <a:ext cx="3328231" cy="617766"/>
          </a:xfrm>
          <a:prstGeom prst="roundRect">
            <a:avLst>
              <a:gd name="adj" fmla="val 50000"/>
            </a:avLst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ja-JP" altLang="en-US" sz="2000" b="1" u="sng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構造計算等アプリ</a:t>
            </a:r>
          </a:p>
        </p:txBody>
      </p:sp>
    </p:spTree>
    <p:extLst>
      <p:ext uri="{BB962C8B-B14F-4D97-AF65-F5344CB8AC3E}">
        <p14:creationId xmlns:p14="http://schemas.microsoft.com/office/powerpoint/2010/main" val="211887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グループ化 1074">
            <a:extLst>
              <a:ext uri="{FF2B5EF4-FFF2-40B4-BE49-F238E27FC236}">
                <a16:creationId xmlns:a16="http://schemas.microsoft.com/office/drawing/2014/main" id="{3FCAE2F0-2D37-A5BD-C161-4950756E5F15}"/>
              </a:ext>
            </a:extLst>
          </p:cNvPr>
          <p:cNvGrpSpPr/>
          <p:nvPr/>
        </p:nvGrpSpPr>
        <p:grpSpPr>
          <a:xfrm>
            <a:off x="350799" y="476672"/>
            <a:ext cx="11841201" cy="6180836"/>
            <a:chOff x="-194387" y="2979138"/>
            <a:chExt cx="12129233" cy="5687699"/>
          </a:xfrm>
        </p:grpSpPr>
        <p:sp>
          <p:nvSpPr>
            <p:cNvPr id="1076" name="雲 1075">
              <a:extLst>
                <a:ext uri="{FF2B5EF4-FFF2-40B4-BE49-F238E27FC236}">
                  <a16:creationId xmlns:a16="http://schemas.microsoft.com/office/drawing/2014/main" id="{2FD251F9-93F9-F823-9F50-78CCE7671004}"/>
                </a:ext>
              </a:extLst>
            </p:cNvPr>
            <p:cNvSpPr/>
            <p:nvPr/>
          </p:nvSpPr>
          <p:spPr>
            <a:xfrm>
              <a:off x="-194387" y="3436995"/>
              <a:ext cx="12129233" cy="5229842"/>
            </a:xfrm>
            <a:prstGeom prst="cloud">
              <a:avLst/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077" name="四角形: 角を丸くする 1076">
              <a:extLst>
                <a:ext uri="{FF2B5EF4-FFF2-40B4-BE49-F238E27FC236}">
                  <a16:creationId xmlns:a16="http://schemas.microsoft.com/office/drawing/2014/main" id="{E896A39F-AE0E-45D3-B3BE-30885E9E4725}"/>
                </a:ext>
              </a:extLst>
            </p:cNvPr>
            <p:cNvSpPr/>
            <p:nvPr/>
          </p:nvSpPr>
          <p:spPr>
            <a:xfrm>
              <a:off x="8324500" y="2979138"/>
              <a:ext cx="2448336" cy="725904"/>
            </a:xfrm>
            <a:prstGeom prst="roundRect">
              <a:avLst>
                <a:gd name="adj" fmla="val 50000"/>
              </a:avLst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クラウドストレージ</a:t>
              </a:r>
              <a:endParaRPr kumimoji="1" lang="en-US" altLang="ja-JP" sz="1200" dirty="0">
                <a:solidFill>
                  <a:srgbClr val="0000FF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アカウント・</a:t>
              </a:r>
              <a:r>
                <a:rPr kumimoji="1" lang="en-US" altLang="ja-JP" sz="1200" dirty="0">
                  <a:solidFill>
                    <a:srgbClr val="0000FF"/>
                  </a:solidFill>
                  <a:latin typeface="+mn-ea"/>
                </a:rPr>
                <a:t>API</a:t>
              </a: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による連携</a:t>
              </a:r>
            </a:p>
          </p:txBody>
        </p:sp>
        <p:pic>
          <p:nvPicPr>
            <p:cNvPr id="1078" name="図 1077">
              <a:extLst>
                <a:ext uri="{FF2B5EF4-FFF2-40B4-BE49-F238E27FC236}">
                  <a16:creationId xmlns:a16="http://schemas.microsoft.com/office/drawing/2014/main" id="{09F85F85-0A63-A95E-22A0-68955061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4540" y="3802815"/>
              <a:ext cx="1096084" cy="533619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695400" y="19224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事業監理におけるプロジェクト</a:t>
            </a:r>
            <a:r>
              <a:rPr lang="ja-JP" altLang="en-US" sz="3200" b="1" u="sng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ＣＤＥ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8068AF2-F101-9669-C3DA-446605673F13}"/>
              </a:ext>
            </a:extLst>
          </p:cNvPr>
          <p:cNvCxnSpPr>
            <a:cxnSpLocks/>
            <a:stCxn id="26" idx="0"/>
            <a:endCxn id="36" idx="3"/>
          </p:cNvCxnSpPr>
          <p:nvPr/>
        </p:nvCxnSpPr>
        <p:spPr>
          <a:xfrm rot="16200000" flipV="1">
            <a:off x="8560481" y="2002685"/>
            <a:ext cx="1546139" cy="1855810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0F836AFA-5751-3832-60E5-E1C5D8768F19}"/>
              </a:ext>
            </a:extLst>
          </p:cNvPr>
          <p:cNvCxnSpPr>
            <a:cxnSpLocks/>
            <a:stCxn id="71" idx="0"/>
            <a:endCxn id="36" idx="2"/>
          </p:cNvCxnSpPr>
          <p:nvPr/>
        </p:nvCxnSpPr>
        <p:spPr>
          <a:xfrm rot="16200000" flipV="1">
            <a:off x="5876171" y="3225772"/>
            <a:ext cx="906060" cy="347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5B0F422A-528F-90A9-5C59-624BEE682664}"/>
              </a:ext>
            </a:extLst>
          </p:cNvPr>
          <p:cNvGrpSpPr/>
          <p:nvPr/>
        </p:nvGrpSpPr>
        <p:grpSpPr>
          <a:xfrm>
            <a:off x="4536828" y="2985100"/>
            <a:ext cx="3644221" cy="1871231"/>
            <a:chOff x="186709" y="728030"/>
            <a:chExt cx="3644221" cy="1871231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32F3D36A-78AC-2529-5933-2C9CCD1D3FDE}"/>
                </a:ext>
              </a:extLst>
            </p:cNvPr>
            <p:cNvGrpSpPr/>
            <p:nvPr/>
          </p:nvGrpSpPr>
          <p:grpSpPr>
            <a:xfrm>
              <a:off x="186709" y="1184284"/>
              <a:ext cx="2998147" cy="1220904"/>
              <a:chOff x="186709" y="1184284"/>
              <a:chExt cx="2998147" cy="1220904"/>
            </a:xfrm>
          </p:grpSpPr>
          <p:sp>
            <p:nvSpPr>
              <p:cNvPr id="71" name="四角形: 角を丸くする 70">
                <a:extLst>
                  <a:ext uri="{FF2B5EF4-FFF2-40B4-BE49-F238E27FC236}">
                    <a16:creationId xmlns:a16="http://schemas.microsoft.com/office/drawing/2014/main" id="{945687D8-91F0-F81B-65B2-305B2516B795}"/>
                  </a:ext>
                </a:extLst>
              </p:cNvPr>
              <p:cNvSpPr/>
              <p:nvPr/>
            </p:nvSpPr>
            <p:spPr>
              <a:xfrm>
                <a:off x="776782" y="1423470"/>
                <a:ext cx="2408074" cy="971183"/>
              </a:xfrm>
              <a:prstGeom prst="roundRect">
                <a:avLst>
                  <a:gd name="adj" fmla="val 19858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110" name="グラフィックス 109">
                <a:extLst>
                  <a:ext uri="{FF2B5EF4-FFF2-40B4-BE49-F238E27FC236}">
                    <a16:creationId xmlns:a16="http://schemas.microsoft.com/office/drawing/2014/main" id="{A741EF56-BA11-1982-C529-FF965B02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7406" y="1434004"/>
                <a:ext cx="2029381" cy="971184"/>
              </a:xfrm>
              <a:prstGeom prst="rect">
                <a:avLst/>
              </a:prstGeom>
            </p:spPr>
          </p:pic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32DBF1EF-FC6F-8F6C-1001-9066D3175108}"/>
                  </a:ext>
                </a:extLst>
              </p:cNvPr>
              <p:cNvSpPr/>
              <p:nvPr/>
            </p:nvSpPr>
            <p:spPr>
              <a:xfrm>
                <a:off x="186709" y="1184284"/>
                <a:ext cx="1516804" cy="4080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誰でも利用可能</a:t>
                </a:r>
              </a:p>
            </p:txBody>
          </p:sp>
        </p:grp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B2A6F439-1FF5-4DAE-66DD-9E722D7B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212" y="1066357"/>
              <a:ext cx="735288" cy="73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図 114">
              <a:extLst>
                <a:ext uri="{FF2B5EF4-FFF2-40B4-BE49-F238E27FC236}">
                  <a16:creationId xmlns:a16="http://schemas.microsoft.com/office/drawing/2014/main" id="{9A199ACB-F37D-AE17-0B4A-5FFB1DDC7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0018" y="2217412"/>
              <a:ext cx="1120912" cy="381849"/>
            </a:xfrm>
            <a:prstGeom prst="rect">
              <a:avLst/>
            </a:prstGeom>
          </p:spPr>
        </p:pic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240CC4FD-7DEB-009F-1D8B-1A730115701D}"/>
                </a:ext>
              </a:extLst>
            </p:cNvPr>
            <p:cNvSpPr/>
            <p:nvPr/>
          </p:nvSpPr>
          <p:spPr>
            <a:xfrm>
              <a:off x="2658792" y="728030"/>
              <a:ext cx="1116166" cy="40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配信</a:t>
              </a:r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AAED7391-3548-E56A-4945-05BFB70F4C06}"/>
              </a:ext>
            </a:extLst>
          </p:cNvPr>
          <p:cNvGrpSpPr/>
          <p:nvPr/>
        </p:nvGrpSpPr>
        <p:grpSpPr>
          <a:xfrm>
            <a:off x="8645353" y="3513603"/>
            <a:ext cx="2820139" cy="1161239"/>
            <a:chOff x="8604453" y="1232496"/>
            <a:chExt cx="2820139" cy="1161239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548F7442-0F3C-7DE1-605B-3210E18F3459}"/>
                </a:ext>
              </a:extLst>
            </p:cNvPr>
            <p:cNvGrpSpPr/>
            <p:nvPr/>
          </p:nvGrpSpPr>
          <p:grpSpPr>
            <a:xfrm>
              <a:off x="9016518" y="1422552"/>
              <a:ext cx="2408074" cy="971183"/>
              <a:chOff x="2423593" y="3429000"/>
              <a:chExt cx="2232248" cy="971183"/>
            </a:xfrm>
            <a:solidFill>
              <a:schemeClr val="bg1"/>
            </a:solidFill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027744B6-344E-A32B-6BB6-CAFBE0185BC8}"/>
                  </a:ext>
                </a:extLst>
              </p:cNvPr>
              <p:cNvSpPr/>
              <p:nvPr/>
            </p:nvSpPr>
            <p:spPr>
              <a:xfrm>
                <a:off x="2423593" y="3429000"/>
                <a:ext cx="2232248" cy="971183"/>
              </a:xfrm>
              <a:prstGeom prst="roundRect">
                <a:avLst>
                  <a:gd name="adj" fmla="val 19858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28D34F-8775-B49D-E880-B31D44F29DAA}"/>
                  </a:ext>
                </a:extLst>
              </p:cNvPr>
              <p:cNvSpPr txBox="1"/>
              <p:nvPr/>
            </p:nvSpPr>
            <p:spPr>
              <a:xfrm>
                <a:off x="2567609" y="3683758"/>
                <a:ext cx="1800200" cy="46166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400" dirty="0">
                    <a:hlinkClick r:id="rId8"/>
                  </a:rPr>
                  <a:t>BIM/CIM</a:t>
                </a:r>
                <a:endParaRPr lang="ja-JP" altLang="en-US" sz="2400" dirty="0"/>
              </a:p>
            </p:txBody>
          </p:sp>
        </p:grpSp>
        <p:sp>
          <p:nvSpPr>
            <p:cNvPr id="119" name="四角形: 角を丸くする 118">
              <a:extLst>
                <a:ext uri="{FF2B5EF4-FFF2-40B4-BE49-F238E27FC236}">
                  <a16:creationId xmlns:a16="http://schemas.microsoft.com/office/drawing/2014/main" id="{5C9DD38C-9BE1-0BD8-15C8-62F2703E5EE6}"/>
                </a:ext>
              </a:extLst>
            </p:cNvPr>
            <p:cNvSpPr/>
            <p:nvPr/>
          </p:nvSpPr>
          <p:spPr>
            <a:xfrm>
              <a:off x="8604453" y="1232496"/>
              <a:ext cx="1116166" cy="40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IFC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E4AF7A2F-326C-7994-E9BC-B6AD88724B96}"/>
              </a:ext>
            </a:extLst>
          </p:cNvPr>
          <p:cNvGrpSpPr/>
          <p:nvPr/>
        </p:nvGrpSpPr>
        <p:grpSpPr>
          <a:xfrm>
            <a:off x="1357448" y="3701393"/>
            <a:ext cx="2182788" cy="971183"/>
            <a:chOff x="4671251" y="1280212"/>
            <a:chExt cx="2685381" cy="971183"/>
          </a:xfrm>
          <a:solidFill>
            <a:schemeClr val="bg1"/>
          </a:solidFill>
        </p:grpSpPr>
        <p:grpSp>
          <p:nvGrpSpPr>
            <p:cNvPr id="1034" name="グループ化 1033">
              <a:extLst>
                <a:ext uri="{FF2B5EF4-FFF2-40B4-BE49-F238E27FC236}">
                  <a16:creationId xmlns:a16="http://schemas.microsoft.com/office/drawing/2014/main" id="{48F7152C-99A6-A13C-E8DB-F375ED87D76C}"/>
                </a:ext>
              </a:extLst>
            </p:cNvPr>
            <p:cNvGrpSpPr/>
            <p:nvPr/>
          </p:nvGrpSpPr>
          <p:grpSpPr>
            <a:xfrm>
              <a:off x="4671251" y="1280212"/>
              <a:ext cx="2685381" cy="971183"/>
              <a:chOff x="1417431" y="1161673"/>
              <a:chExt cx="2408074" cy="971183"/>
            </a:xfrm>
            <a:grpFill/>
          </p:grpSpPr>
          <p:sp>
            <p:nvSpPr>
              <p:cNvPr id="1037" name="四角形: 角を丸くする 1036">
                <a:extLst>
                  <a:ext uri="{FF2B5EF4-FFF2-40B4-BE49-F238E27FC236}">
                    <a16:creationId xmlns:a16="http://schemas.microsoft.com/office/drawing/2014/main" id="{FB76B856-F6AE-4307-1BED-C1E2202B3A46}"/>
                  </a:ext>
                </a:extLst>
              </p:cNvPr>
              <p:cNvSpPr/>
              <p:nvPr/>
            </p:nvSpPr>
            <p:spPr>
              <a:xfrm>
                <a:off x="1417431" y="1161673"/>
                <a:ext cx="2408074" cy="971183"/>
              </a:xfrm>
              <a:prstGeom prst="roundRect">
                <a:avLst>
                  <a:gd name="adj" fmla="val 19858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38" name="テキスト ボックス 1037">
                <a:extLst>
                  <a:ext uri="{FF2B5EF4-FFF2-40B4-BE49-F238E27FC236}">
                    <a16:creationId xmlns:a16="http://schemas.microsoft.com/office/drawing/2014/main" id="{8CBF5DAB-486A-6FF0-70F5-5DDACD3BF3BA}"/>
                  </a:ext>
                </a:extLst>
              </p:cNvPr>
              <p:cNvSpPr txBox="1"/>
              <p:nvPr/>
            </p:nvSpPr>
            <p:spPr>
              <a:xfrm>
                <a:off x="1705573" y="1289447"/>
                <a:ext cx="1728192" cy="369332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dirty="0"/>
                  <a:t>ＣＡＤ</a:t>
                </a:r>
              </a:p>
            </p:txBody>
          </p:sp>
        </p:grpSp>
        <p:cxnSp>
          <p:nvCxnSpPr>
            <p:cNvPr id="1035" name="直線コネクタ 1034">
              <a:extLst>
                <a:ext uri="{FF2B5EF4-FFF2-40B4-BE49-F238E27FC236}">
                  <a16:creationId xmlns:a16="http://schemas.microsoft.com/office/drawing/2014/main" id="{640FD5B6-9ED2-A233-F63C-9A8396B780D1}"/>
                </a:ext>
              </a:extLst>
            </p:cNvPr>
            <p:cNvCxnSpPr>
              <a:cxnSpLocks/>
              <a:stCxn id="1037" idx="1"/>
              <a:endCxn id="1037" idx="3"/>
            </p:cNvCxnSpPr>
            <p:nvPr/>
          </p:nvCxnSpPr>
          <p:spPr>
            <a:xfrm>
              <a:off x="4671251" y="1765804"/>
              <a:ext cx="268538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036" name="テキスト ボックス 1035">
              <a:extLst>
                <a:ext uri="{FF2B5EF4-FFF2-40B4-BE49-F238E27FC236}">
                  <a16:creationId xmlns:a16="http://schemas.microsoft.com/office/drawing/2014/main" id="{B926F636-1820-2073-479C-4A6BE3EF7AFF}"/>
                </a:ext>
              </a:extLst>
            </p:cNvPr>
            <p:cNvSpPr txBox="1"/>
            <p:nvPr/>
          </p:nvSpPr>
          <p:spPr>
            <a:xfrm>
              <a:off x="5050338" y="1823934"/>
              <a:ext cx="1927206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dirty="0"/>
                <a:t>ブロック属性</a:t>
              </a:r>
            </a:p>
          </p:txBody>
        </p:sp>
      </p:grpSp>
      <p:cxnSp>
        <p:nvCxnSpPr>
          <p:cNvPr id="1051" name="コネクタ: カギ線 1050">
            <a:extLst>
              <a:ext uri="{FF2B5EF4-FFF2-40B4-BE49-F238E27FC236}">
                <a16:creationId xmlns:a16="http://schemas.microsoft.com/office/drawing/2014/main" id="{2BDB7881-20A9-A491-293C-B7849F731ED3}"/>
              </a:ext>
            </a:extLst>
          </p:cNvPr>
          <p:cNvCxnSpPr>
            <a:cxnSpLocks/>
            <a:stCxn id="1037" idx="0"/>
            <a:endCxn id="36" idx="1"/>
          </p:cNvCxnSpPr>
          <p:nvPr/>
        </p:nvCxnSpPr>
        <p:spPr>
          <a:xfrm rot="5400000" flipH="1" flipV="1">
            <a:off x="2577125" y="2029238"/>
            <a:ext cx="1543873" cy="1800439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59B78FA-3638-A4C4-587B-4CDA72B47EA8}"/>
              </a:ext>
            </a:extLst>
          </p:cNvPr>
          <p:cNvGrpSpPr/>
          <p:nvPr/>
        </p:nvGrpSpPr>
        <p:grpSpPr>
          <a:xfrm>
            <a:off x="4249281" y="1184900"/>
            <a:ext cx="4156364" cy="1589580"/>
            <a:chOff x="4249281" y="1184900"/>
            <a:chExt cx="4156364" cy="1589580"/>
          </a:xfrm>
        </p:grpSpPr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AE71F79-C33C-4889-C26E-3E38F9DDA989}"/>
                </a:ext>
              </a:extLst>
            </p:cNvPr>
            <p:cNvCxnSpPr>
              <a:cxnSpLocks/>
              <a:stCxn id="36" idx="1"/>
              <a:endCxn id="36" idx="3"/>
            </p:cNvCxnSpPr>
            <p:nvPr/>
          </p:nvCxnSpPr>
          <p:spPr>
            <a:xfrm>
              <a:off x="4249281" y="2157520"/>
              <a:ext cx="4156364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49468AC-F9AB-8361-B1F9-6E8B4C6CD488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 flipV="1">
              <a:off x="6317414" y="2157520"/>
              <a:ext cx="10049" cy="61696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A33D32FE-06FC-AF0B-E99B-D20CF399EF1C}"/>
                </a:ext>
              </a:extLst>
            </p:cNvPr>
            <p:cNvGrpSpPr/>
            <p:nvPr/>
          </p:nvGrpSpPr>
          <p:grpSpPr>
            <a:xfrm>
              <a:off x="4249281" y="1540560"/>
              <a:ext cx="4156364" cy="1233920"/>
              <a:chOff x="3935760" y="2996952"/>
              <a:chExt cx="4156364" cy="1233920"/>
            </a:xfrm>
          </p:grpSpPr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3B108621-9514-A1A5-EB5D-9A509EA84FD1}"/>
                  </a:ext>
                </a:extLst>
              </p:cNvPr>
              <p:cNvSpPr/>
              <p:nvPr/>
            </p:nvSpPr>
            <p:spPr>
              <a:xfrm>
                <a:off x="3935760" y="2996952"/>
                <a:ext cx="4156364" cy="1233920"/>
              </a:xfrm>
              <a:prstGeom prst="roundRect">
                <a:avLst>
                  <a:gd name="adj" fmla="val 24007"/>
                </a:avLst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D0E436A-4F09-A397-9F62-4876D577EF9D}"/>
                  </a:ext>
                </a:extLst>
              </p:cNvPr>
              <p:cNvSpPr txBox="1"/>
              <p:nvPr/>
            </p:nvSpPr>
            <p:spPr>
              <a:xfrm>
                <a:off x="5062116" y="3152375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属性情報</a:t>
                </a: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65C98A2-9F19-D5A5-5B5C-EF52862F879C}"/>
                  </a:ext>
                </a:extLst>
              </p:cNvPr>
              <p:cNvSpPr txBox="1"/>
              <p:nvPr/>
            </p:nvSpPr>
            <p:spPr>
              <a:xfrm>
                <a:off x="4198020" y="373878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施工計画</a:t>
                </a: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7D4D640-197E-FB97-D3C9-AE2E3502FFF8}"/>
                  </a:ext>
                </a:extLst>
              </p:cNvPr>
              <p:cNvSpPr txBox="1"/>
              <p:nvPr/>
            </p:nvSpPr>
            <p:spPr>
              <a:xfrm>
                <a:off x="6003892" y="3736605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積算（数量計算）</a:t>
                </a:r>
              </a:p>
            </p:txBody>
          </p:sp>
        </p:grpSp>
        <p:grpSp>
          <p:nvGrpSpPr>
            <p:cNvPr id="1060" name="グループ化 1059">
              <a:extLst>
                <a:ext uri="{FF2B5EF4-FFF2-40B4-BE49-F238E27FC236}">
                  <a16:creationId xmlns:a16="http://schemas.microsoft.com/office/drawing/2014/main" id="{6C73A2B5-6FA9-2919-B3C4-767F4707F8EA}"/>
                </a:ext>
              </a:extLst>
            </p:cNvPr>
            <p:cNvGrpSpPr/>
            <p:nvPr/>
          </p:nvGrpSpPr>
          <p:grpSpPr>
            <a:xfrm>
              <a:off x="5072990" y="1184900"/>
              <a:ext cx="2565597" cy="476806"/>
              <a:chOff x="2639617" y="769479"/>
              <a:chExt cx="2930320" cy="476806"/>
            </a:xfrm>
          </p:grpSpPr>
          <p:sp>
            <p:nvSpPr>
              <p:cNvPr id="1055" name="四角形: 角を丸くする 1054">
                <a:extLst>
                  <a:ext uri="{FF2B5EF4-FFF2-40B4-BE49-F238E27FC236}">
                    <a16:creationId xmlns:a16="http://schemas.microsoft.com/office/drawing/2014/main" id="{01A0DFA7-A2BC-33BF-30B4-DCA12A95FE8C}"/>
                  </a:ext>
                </a:extLst>
              </p:cNvPr>
              <p:cNvSpPr/>
              <p:nvPr/>
            </p:nvSpPr>
            <p:spPr>
              <a:xfrm>
                <a:off x="2639617" y="769479"/>
                <a:ext cx="2930320" cy="4768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46088" indent="-182563"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型式変換による連携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446088" indent="-182563" algn="ctr">
                  <a:lnSpc>
                    <a:spcPts val="5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様々な台帳と連携　</a:t>
                </a:r>
              </a:p>
            </p:txBody>
          </p:sp>
          <p:pic>
            <p:nvPicPr>
              <p:cNvPr id="1059" name="図 1058">
                <a:extLst>
                  <a:ext uri="{FF2B5EF4-FFF2-40B4-BE49-F238E27FC236}">
                    <a16:creationId xmlns:a16="http://schemas.microsoft.com/office/drawing/2014/main" id="{429A1812-60EC-8F0C-45B9-34335DB97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6477" y="850093"/>
                <a:ext cx="373266" cy="319038"/>
              </a:xfrm>
              <a:prstGeom prst="rect">
                <a:avLst/>
              </a:prstGeom>
            </p:spPr>
          </p:pic>
        </p:grpSp>
      </p:grpSp>
      <p:pic>
        <p:nvPicPr>
          <p:cNvPr id="1088" name="図 1087">
            <a:extLst>
              <a:ext uri="{FF2B5EF4-FFF2-40B4-BE49-F238E27FC236}">
                <a16:creationId xmlns:a16="http://schemas.microsoft.com/office/drawing/2014/main" id="{E2ECB16D-F276-A80A-6F3A-82DCCACCF3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5526" y="3794247"/>
            <a:ext cx="625835" cy="625835"/>
          </a:xfrm>
          <a:prstGeom prst="rect">
            <a:avLst/>
          </a:prstGeom>
        </p:spPr>
      </p:pic>
      <p:pic>
        <p:nvPicPr>
          <p:cNvPr id="1091" name="図 1090">
            <a:extLst>
              <a:ext uri="{FF2B5EF4-FFF2-40B4-BE49-F238E27FC236}">
                <a16:creationId xmlns:a16="http://schemas.microsoft.com/office/drawing/2014/main" id="{C1C0F7BB-5E07-A218-77F7-CC6DC17F28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3455" y="3334530"/>
            <a:ext cx="660996" cy="629519"/>
          </a:xfrm>
          <a:prstGeom prst="rect">
            <a:avLst/>
          </a:prstGeom>
        </p:spPr>
      </p:pic>
      <p:pic>
        <p:nvPicPr>
          <p:cNvPr id="1094" name="図 1093">
            <a:extLst>
              <a:ext uri="{FF2B5EF4-FFF2-40B4-BE49-F238E27FC236}">
                <a16:creationId xmlns:a16="http://schemas.microsoft.com/office/drawing/2014/main" id="{3BC5416A-2DFD-1017-67A5-AFE4EE0F41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31643" y="4347161"/>
            <a:ext cx="553600" cy="539761"/>
          </a:xfrm>
          <a:prstGeom prst="rect">
            <a:avLst/>
          </a:prstGeom>
        </p:spPr>
      </p:pic>
      <p:pic>
        <p:nvPicPr>
          <p:cNvPr id="1096" name="図 1095">
            <a:extLst>
              <a:ext uri="{FF2B5EF4-FFF2-40B4-BE49-F238E27FC236}">
                <a16:creationId xmlns:a16="http://schemas.microsoft.com/office/drawing/2014/main" id="{19B47952-9FA4-DAC8-ED59-0EBE92F0BD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54773" y="3327407"/>
            <a:ext cx="507343" cy="565325"/>
          </a:xfrm>
          <a:prstGeom prst="rect">
            <a:avLst/>
          </a:prstGeom>
        </p:spPr>
      </p:pic>
      <p:grpSp>
        <p:nvGrpSpPr>
          <p:cNvPr id="1098" name="グループ化 1097">
            <a:extLst>
              <a:ext uri="{FF2B5EF4-FFF2-40B4-BE49-F238E27FC236}">
                <a16:creationId xmlns:a16="http://schemas.microsoft.com/office/drawing/2014/main" id="{F0D2E665-BB84-8B61-4E62-78140EB91A9E}"/>
              </a:ext>
            </a:extLst>
          </p:cNvPr>
          <p:cNvGrpSpPr/>
          <p:nvPr/>
        </p:nvGrpSpPr>
        <p:grpSpPr>
          <a:xfrm>
            <a:off x="5107034" y="5301704"/>
            <a:ext cx="2440857" cy="600755"/>
            <a:chOff x="1417431" y="1161673"/>
            <a:chExt cx="2408074" cy="575009"/>
          </a:xfrm>
          <a:solidFill>
            <a:schemeClr val="bg1"/>
          </a:solidFill>
        </p:grpSpPr>
        <p:sp>
          <p:nvSpPr>
            <p:cNvPr id="1101" name="四角形: 角を丸くする 1100">
              <a:extLst>
                <a:ext uri="{FF2B5EF4-FFF2-40B4-BE49-F238E27FC236}">
                  <a16:creationId xmlns:a16="http://schemas.microsoft.com/office/drawing/2014/main" id="{A4519046-C803-5427-A4C3-1C24CF6DF774}"/>
                </a:ext>
              </a:extLst>
            </p:cNvPr>
            <p:cNvSpPr/>
            <p:nvPr/>
          </p:nvSpPr>
          <p:spPr>
            <a:xfrm>
              <a:off x="1417431" y="1161673"/>
              <a:ext cx="2408074" cy="575009"/>
            </a:xfrm>
            <a:prstGeom prst="roundRect">
              <a:avLst>
                <a:gd name="adj" fmla="val 19858"/>
              </a:avLst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02" name="テキスト ボックス 1101">
              <a:extLst>
                <a:ext uri="{FF2B5EF4-FFF2-40B4-BE49-F238E27FC236}">
                  <a16:creationId xmlns:a16="http://schemas.microsoft.com/office/drawing/2014/main" id="{3A56F782-ED24-ED50-058A-62E97897FC6D}"/>
                </a:ext>
              </a:extLst>
            </p:cNvPr>
            <p:cNvSpPr txBox="1"/>
            <p:nvPr/>
          </p:nvSpPr>
          <p:spPr>
            <a:xfrm>
              <a:off x="1705573" y="1297361"/>
              <a:ext cx="1728192" cy="35350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dirty="0"/>
                <a:t>点群データ</a:t>
              </a:r>
            </a:p>
          </p:txBody>
        </p:sp>
      </p:grpSp>
      <p:cxnSp>
        <p:nvCxnSpPr>
          <p:cNvPr id="1109" name="コネクタ: カギ線 1108">
            <a:extLst>
              <a:ext uri="{FF2B5EF4-FFF2-40B4-BE49-F238E27FC236}">
                <a16:creationId xmlns:a16="http://schemas.microsoft.com/office/drawing/2014/main" id="{E5968884-4B4C-458A-F93B-354485D41B0F}"/>
              </a:ext>
            </a:extLst>
          </p:cNvPr>
          <p:cNvCxnSpPr>
            <a:cxnSpLocks/>
            <a:stCxn id="1037" idx="2"/>
            <a:endCxn id="1101" idx="1"/>
          </p:cNvCxnSpPr>
          <p:nvPr/>
        </p:nvCxnSpPr>
        <p:spPr>
          <a:xfrm rot="16200000" flipH="1">
            <a:off x="3313185" y="3808233"/>
            <a:ext cx="929506" cy="2658192"/>
          </a:xfrm>
          <a:prstGeom prst="bentConnector2">
            <a:avLst/>
          </a:prstGeom>
          <a:ln w="635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コネクタ: カギ線 1111">
            <a:extLst>
              <a:ext uri="{FF2B5EF4-FFF2-40B4-BE49-F238E27FC236}">
                <a16:creationId xmlns:a16="http://schemas.microsoft.com/office/drawing/2014/main" id="{82610CB7-1393-CB43-D18D-365DC892CB7A}"/>
              </a:ext>
            </a:extLst>
          </p:cNvPr>
          <p:cNvCxnSpPr>
            <a:cxnSpLocks/>
            <a:stCxn id="71" idx="2"/>
            <a:endCxn id="1101" idx="0"/>
          </p:cNvCxnSpPr>
          <p:nvPr/>
        </p:nvCxnSpPr>
        <p:spPr>
          <a:xfrm rot="5400000">
            <a:off x="6004211" y="4974976"/>
            <a:ext cx="649981" cy="3475"/>
          </a:xfrm>
          <a:prstGeom prst="bentConnector3">
            <a:avLst>
              <a:gd name="adj1" fmla="val 50000"/>
            </a:avLst>
          </a:prstGeom>
          <a:ln w="635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コネクタ: カギ線 1114">
            <a:extLst>
              <a:ext uri="{FF2B5EF4-FFF2-40B4-BE49-F238E27FC236}">
                <a16:creationId xmlns:a16="http://schemas.microsoft.com/office/drawing/2014/main" id="{241BE506-D74A-3482-A108-751383FA2359}"/>
              </a:ext>
            </a:extLst>
          </p:cNvPr>
          <p:cNvCxnSpPr>
            <a:cxnSpLocks/>
            <a:stCxn id="26" idx="2"/>
            <a:endCxn id="1101" idx="3"/>
          </p:cNvCxnSpPr>
          <p:nvPr/>
        </p:nvCxnSpPr>
        <p:spPr>
          <a:xfrm rot="5400000">
            <a:off x="8441053" y="3781680"/>
            <a:ext cx="927240" cy="2713564"/>
          </a:xfrm>
          <a:prstGeom prst="bentConnector2">
            <a:avLst/>
          </a:prstGeom>
          <a:ln w="635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四角形: 角を丸くする 1123">
            <a:extLst>
              <a:ext uri="{FF2B5EF4-FFF2-40B4-BE49-F238E27FC236}">
                <a16:creationId xmlns:a16="http://schemas.microsoft.com/office/drawing/2014/main" id="{4911B302-ADE1-9C2E-288F-08028DDC7A63}"/>
              </a:ext>
            </a:extLst>
          </p:cNvPr>
          <p:cNvSpPr/>
          <p:nvPr/>
        </p:nvSpPr>
        <p:spPr>
          <a:xfrm>
            <a:off x="180031" y="930010"/>
            <a:ext cx="2565597" cy="4768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ja-JP" altLang="en-US" sz="1200" b="0" i="0" dirty="0">
                <a:effectLst/>
                <a:latin typeface="fkGroteskNeue"/>
              </a:rPr>
              <a:t>プロジェクト管理ツール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6" name="矢印: 上下 1125">
            <a:extLst>
              <a:ext uri="{FF2B5EF4-FFF2-40B4-BE49-F238E27FC236}">
                <a16:creationId xmlns:a16="http://schemas.microsoft.com/office/drawing/2014/main" id="{D15EBDAE-B83D-0076-18D9-4BF47A82E163}"/>
              </a:ext>
            </a:extLst>
          </p:cNvPr>
          <p:cNvSpPr/>
          <p:nvPr/>
        </p:nvSpPr>
        <p:spPr>
          <a:xfrm>
            <a:off x="1045720" y="1567512"/>
            <a:ext cx="708201" cy="187384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連携</a:t>
            </a:r>
          </a:p>
        </p:txBody>
      </p:sp>
      <p:sp>
        <p:nvSpPr>
          <p:cNvPr id="4" name="四角形: 角を丸くする 3">
            <a:hlinkClick r:id="rId14" action="ppaction://hlinksldjump"/>
            <a:extLst>
              <a:ext uri="{FF2B5EF4-FFF2-40B4-BE49-F238E27FC236}">
                <a16:creationId xmlns:a16="http://schemas.microsoft.com/office/drawing/2014/main" id="{DCEAFCD4-BC52-CDD9-D8CF-E2D22565CE21}"/>
              </a:ext>
            </a:extLst>
          </p:cNvPr>
          <p:cNvSpPr/>
          <p:nvPr/>
        </p:nvSpPr>
        <p:spPr>
          <a:xfrm>
            <a:off x="4048063" y="4484333"/>
            <a:ext cx="1800439" cy="364592"/>
          </a:xfrm>
          <a:prstGeom prst="roundRect">
            <a:avLst>
              <a:gd name="adj" fmla="val 50000"/>
            </a:avLst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altLang="ja-JP" sz="1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1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システム連携概要</a:t>
            </a:r>
          </a:p>
        </p:txBody>
      </p:sp>
    </p:spTree>
    <p:extLst>
      <p:ext uri="{BB962C8B-B14F-4D97-AF65-F5344CB8AC3E}">
        <p14:creationId xmlns:p14="http://schemas.microsoft.com/office/powerpoint/2010/main" val="32092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2B78-06B6-2C7B-B864-59BD89FA4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904940DC-85DA-BAD8-A8D1-0835DB85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7" y="2857031"/>
            <a:ext cx="2619741" cy="1076475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D600303-B5AC-1CC3-9D98-80B74B4317D2}"/>
              </a:ext>
            </a:extLst>
          </p:cNvPr>
          <p:cNvGrpSpPr/>
          <p:nvPr/>
        </p:nvGrpSpPr>
        <p:grpSpPr>
          <a:xfrm>
            <a:off x="123835" y="199843"/>
            <a:ext cx="3226576" cy="4150096"/>
            <a:chOff x="2917899" y="1296021"/>
            <a:chExt cx="3226576" cy="415009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BD3D931E-1BF7-2AC2-DC4B-9FE8AE29BE67}"/>
                </a:ext>
              </a:extLst>
            </p:cNvPr>
            <p:cNvGrpSpPr/>
            <p:nvPr/>
          </p:nvGrpSpPr>
          <p:grpSpPr>
            <a:xfrm>
              <a:off x="2917899" y="1296021"/>
              <a:ext cx="3226576" cy="4150096"/>
              <a:chOff x="2917899" y="1296021"/>
              <a:chExt cx="3226576" cy="4150096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808CA53F-84FF-FEDC-F7C8-0BCDEA5AE969}"/>
                  </a:ext>
                </a:extLst>
              </p:cNvPr>
              <p:cNvSpPr/>
              <p:nvPr/>
            </p:nvSpPr>
            <p:spPr>
              <a:xfrm>
                <a:off x="3168036" y="1477712"/>
                <a:ext cx="2726303" cy="364591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67" name="四角形: 角を丸くする 1066">
                <a:extLst>
                  <a:ext uri="{FF2B5EF4-FFF2-40B4-BE49-F238E27FC236}">
                    <a16:creationId xmlns:a16="http://schemas.microsoft.com/office/drawing/2014/main" id="{3ED38483-2B81-FDB8-2980-3166EC9D5362}"/>
                  </a:ext>
                </a:extLst>
              </p:cNvPr>
              <p:cNvSpPr/>
              <p:nvPr/>
            </p:nvSpPr>
            <p:spPr>
              <a:xfrm>
                <a:off x="3671567" y="4897359"/>
                <a:ext cx="1800200" cy="548758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直接公開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en-US" altLang="ja-JP" sz="1200" dirty="0">
                    <a:solidFill>
                      <a:schemeClr val="tx1"/>
                    </a:solidFill>
                    <a:latin typeface="+mn-ea"/>
                  </a:rPr>
                  <a:t>RESTful API</a:t>
                </a: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　</a:t>
                </a:r>
              </a:p>
            </p:txBody>
          </p:sp>
          <p:sp>
            <p:nvSpPr>
              <p:cNvPr id="1093" name="四角形: 角を丸くする 1092">
                <a:extLst>
                  <a:ext uri="{FF2B5EF4-FFF2-40B4-BE49-F238E27FC236}">
                    <a16:creationId xmlns:a16="http://schemas.microsoft.com/office/drawing/2014/main" id="{A0A1FA09-B766-A4F1-6DB3-0C8333AD03D1}"/>
                  </a:ext>
                </a:extLst>
              </p:cNvPr>
              <p:cNvSpPr/>
              <p:nvPr/>
            </p:nvSpPr>
            <p:spPr>
              <a:xfrm>
                <a:off x="2917899" y="2631201"/>
                <a:ext cx="3226576" cy="1298688"/>
              </a:xfrm>
              <a:prstGeom prst="roundRect">
                <a:avLst>
                  <a:gd name="adj" fmla="val 31013"/>
                </a:avLst>
              </a:prstGeom>
              <a:solidFill>
                <a:schemeClr val="bg1"/>
              </a:solidFill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　　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【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データベース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】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情報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</a:t>
                </a:r>
                <a:endParaRPr kumimoji="1" lang="en-US" altLang="ja-JP" sz="1200" b="1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いつ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　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　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+mn-ea"/>
                  </a:rPr>
                  <a:t>From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＿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+mn-ea"/>
                  </a:rPr>
                  <a:t>To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　の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時間情報</a:t>
                </a:r>
                <a:endParaRPr kumimoji="1" lang="en-US" altLang="ja-JP" sz="1200" b="1" dirty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どこで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位置情報（２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、３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）</a:t>
                </a:r>
                <a:endParaRPr kumimoji="1" lang="en-US" altLang="ja-JP" sz="1200" b="1" dirty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だれが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　その他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すべての情報</a:t>
                </a:r>
                <a:endParaRPr kumimoji="1" lang="en-US" altLang="ja-JP" sz="12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D2241B98-E65A-DE93-ECAD-A8228C07932E}"/>
                  </a:ext>
                </a:extLst>
              </p:cNvPr>
              <p:cNvSpPr/>
              <p:nvPr/>
            </p:nvSpPr>
            <p:spPr>
              <a:xfrm>
                <a:off x="3579857" y="1296021"/>
                <a:ext cx="1891910" cy="3622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400" b="1" dirty="0">
                    <a:solidFill>
                      <a:srgbClr val="FF0000"/>
                    </a:solidFill>
                    <a:latin typeface="+mn-ea"/>
                  </a:rPr>
                  <a:t>一番大事なのはここ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0AA9832-0873-FB80-BF95-988DCF6DBAF4}"/>
                </a:ext>
              </a:extLst>
            </p:cNvPr>
            <p:cNvSpPr txBox="1"/>
            <p:nvPr/>
          </p:nvSpPr>
          <p:spPr>
            <a:xfrm>
              <a:off x="3222202" y="1770890"/>
              <a:ext cx="2617970" cy="790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b="1" dirty="0">
                  <a:solidFill>
                    <a:schemeClr val="tx1"/>
                  </a:solidFill>
                  <a:latin typeface="+mn-ea"/>
                </a:rPr>
                <a:t>「日本」も位置情報</a:t>
              </a:r>
              <a:endParaRPr kumimoji="1" lang="en-US" altLang="ja-JP" sz="16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600" b="1" dirty="0">
                  <a:solidFill>
                    <a:schemeClr val="tx1"/>
                  </a:solidFill>
                  <a:latin typeface="+mn-ea"/>
                </a:rPr>
                <a:t>CSV,GEOJSON,SHP</a:t>
              </a:r>
              <a:r>
                <a:rPr kumimoji="1" lang="ja-JP" altLang="en-US" sz="1600" b="1" dirty="0">
                  <a:solidFill>
                    <a:schemeClr val="tx1"/>
                  </a:solidFill>
                  <a:latin typeface="+mn-ea"/>
                </a:rPr>
                <a:t>等</a:t>
              </a:r>
              <a:endParaRPr kumimoji="1" lang="en-US" altLang="ja-JP" sz="16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1F050229-4A4F-B30E-6BDC-BDB16D1AE706}"/>
              </a:ext>
            </a:extLst>
          </p:cNvPr>
          <p:cNvCxnSpPr>
            <a:cxnSpLocks/>
            <a:stCxn id="1093" idx="3"/>
            <a:endCxn id="63" idx="1"/>
          </p:cNvCxnSpPr>
          <p:nvPr/>
        </p:nvCxnSpPr>
        <p:spPr>
          <a:xfrm>
            <a:off x="3350411" y="2184367"/>
            <a:ext cx="1711851" cy="1980664"/>
          </a:xfrm>
          <a:prstGeom prst="bentConnector3">
            <a:avLst>
              <a:gd name="adj1" fmla="val 25295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D6DAF4-AB74-76A8-6DAC-A75E90152614}"/>
              </a:ext>
            </a:extLst>
          </p:cNvPr>
          <p:cNvSpPr txBox="1"/>
          <p:nvPr/>
        </p:nvSpPr>
        <p:spPr>
          <a:xfrm>
            <a:off x="2746957" y="204372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システム連携概要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CDB747E6-DD4F-D5BA-7761-06049B8D5434}"/>
              </a:ext>
            </a:extLst>
          </p:cNvPr>
          <p:cNvCxnSpPr>
            <a:cxnSpLocks/>
            <a:stCxn id="63" idx="1"/>
            <a:endCxn id="1057" idx="0"/>
          </p:cNvCxnSpPr>
          <p:nvPr/>
        </p:nvCxnSpPr>
        <p:spPr>
          <a:xfrm rot="10800000" flipV="1">
            <a:off x="3328516" y="4165030"/>
            <a:ext cx="1733747" cy="511315"/>
          </a:xfrm>
          <a:prstGeom prst="bent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20DA7A8A-582F-DE91-1CBE-261BD14087D4}"/>
              </a:ext>
            </a:extLst>
          </p:cNvPr>
          <p:cNvCxnSpPr>
            <a:cxnSpLocks/>
            <a:stCxn id="1093" idx="3"/>
            <a:endCxn id="37" idx="1"/>
          </p:cNvCxnSpPr>
          <p:nvPr/>
        </p:nvCxnSpPr>
        <p:spPr>
          <a:xfrm>
            <a:off x="3350411" y="2184367"/>
            <a:ext cx="860813" cy="2981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5919A528-4CC9-5D16-FB36-BCCB9E8F2D03}"/>
              </a:ext>
            </a:extLst>
          </p:cNvPr>
          <p:cNvCxnSpPr>
            <a:cxnSpLocks/>
            <a:stCxn id="63" idx="3"/>
            <a:endCxn id="75" idx="2"/>
          </p:cNvCxnSpPr>
          <p:nvPr/>
        </p:nvCxnSpPr>
        <p:spPr>
          <a:xfrm flipV="1">
            <a:off x="7594420" y="4162701"/>
            <a:ext cx="1215567" cy="23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A859B35-905B-B377-DDEC-41E67C84F659}"/>
              </a:ext>
            </a:extLst>
          </p:cNvPr>
          <p:cNvGrpSpPr/>
          <p:nvPr/>
        </p:nvGrpSpPr>
        <p:grpSpPr>
          <a:xfrm>
            <a:off x="6752333" y="5321625"/>
            <a:ext cx="4930192" cy="1164843"/>
            <a:chOff x="6752333" y="5013491"/>
            <a:chExt cx="4930192" cy="1472978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17D35BB3-E1C7-77AA-FF0F-8D56A6B8C18D}"/>
                </a:ext>
              </a:extLst>
            </p:cNvPr>
            <p:cNvSpPr/>
            <p:nvPr/>
          </p:nvSpPr>
          <p:spPr>
            <a:xfrm>
              <a:off x="6752333" y="5013491"/>
              <a:ext cx="4930192" cy="1472978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27CF767-EBD2-AE3A-712F-A8531A3DD051}"/>
                </a:ext>
              </a:extLst>
            </p:cNvPr>
            <p:cNvSpPr txBox="1"/>
            <p:nvPr/>
          </p:nvSpPr>
          <p:spPr>
            <a:xfrm>
              <a:off x="7016895" y="5229822"/>
              <a:ext cx="4665630" cy="1167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/>
            </a:p>
            <a:p>
              <a:r>
                <a:rPr kumimoji="1" lang="ja-JP" altLang="en-US" dirty="0"/>
                <a:t>対応</a:t>
              </a:r>
              <a:r>
                <a:rPr kumimoji="1" lang="en-US" altLang="ja-JP" dirty="0"/>
                <a:t>OS</a:t>
              </a:r>
            </a:p>
            <a:p>
              <a:r>
                <a:rPr kumimoji="1" lang="en-US" altLang="ja-JP" dirty="0"/>
                <a:t>Android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iOS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Windows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Linux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MacOS</a:t>
              </a:r>
              <a:endParaRPr kumimoji="1" lang="ja-JP" altLang="en-US" dirty="0"/>
            </a:p>
          </p:txBody>
        </p:sp>
      </p:grp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FEC1A95B-D2A7-8EE0-A430-9B63968129C0}"/>
              </a:ext>
            </a:extLst>
          </p:cNvPr>
          <p:cNvCxnSpPr>
            <a:cxnSpLocks/>
            <a:stCxn id="67" idx="2"/>
            <a:endCxn id="75" idx="3"/>
          </p:cNvCxnSpPr>
          <p:nvPr/>
        </p:nvCxnSpPr>
        <p:spPr>
          <a:xfrm rot="5400000">
            <a:off x="10097001" y="3099365"/>
            <a:ext cx="691170" cy="1500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2B0E4D3-6CE4-6876-F4BA-47ADB2FA70F2}"/>
              </a:ext>
            </a:extLst>
          </p:cNvPr>
          <p:cNvSpPr/>
          <p:nvPr/>
        </p:nvSpPr>
        <p:spPr>
          <a:xfrm>
            <a:off x="5062262" y="4017678"/>
            <a:ext cx="2532158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インターネット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C9640995-F383-8656-4A08-00F1114C2B5C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5400000">
            <a:off x="6013544" y="3700950"/>
            <a:ext cx="631525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79B1D7C-2858-0109-FC48-6E378026D498}"/>
              </a:ext>
            </a:extLst>
          </p:cNvPr>
          <p:cNvGrpSpPr/>
          <p:nvPr/>
        </p:nvGrpSpPr>
        <p:grpSpPr>
          <a:xfrm>
            <a:off x="408357" y="4523416"/>
            <a:ext cx="5578284" cy="1963053"/>
            <a:chOff x="408357" y="4523416"/>
            <a:chExt cx="5578284" cy="1963053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02E3FAB-6D4D-AC17-97E4-FDBDA89D60EA}"/>
                </a:ext>
              </a:extLst>
            </p:cNvPr>
            <p:cNvGrpSpPr/>
            <p:nvPr/>
          </p:nvGrpSpPr>
          <p:grpSpPr>
            <a:xfrm>
              <a:off x="408357" y="4523416"/>
              <a:ext cx="5578284" cy="1963053"/>
              <a:chOff x="4133741" y="4030332"/>
              <a:chExt cx="5578284" cy="1963053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FA97FC2D-8FA3-5B7E-753C-26C4BCA61644}"/>
                  </a:ext>
                </a:extLst>
              </p:cNvPr>
              <p:cNvGrpSpPr/>
              <p:nvPr/>
            </p:nvGrpSpPr>
            <p:grpSpPr>
              <a:xfrm>
                <a:off x="4395772" y="4183262"/>
                <a:ext cx="5316253" cy="1810123"/>
                <a:chOff x="6713416" y="3853100"/>
                <a:chExt cx="5316253" cy="1810123"/>
              </a:xfrm>
            </p:grpSpPr>
            <p:sp>
              <p:nvSpPr>
                <p:cNvPr id="1057" name="四角形: 角を丸くする 1056">
                  <a:extLst>
                    <a:ext uri="{FF2B5EF4-FFF2-40B4-BE49-F238E27FC236}">
                      <a16:creationId xmlns:a16="http://schemas.microsoft.com/office/drawing/2014/main" id="{B3917D55-924C-CF8A-B2B9-E251491069B0}"/>
                    </a:ext>
                  </a:extLst>
                </p:cNvPr>
                <p:cNvSpPr/>
                <p:nvPr/>
              </p:nvSpPr>
              <p:spPr>
                <a:xfrm>
                  <a:off x="6713416" y="3853100"/>
                  <a:ext cx="5316253" cy="1810123"/>
                </a:xfrm>
                <a:prstGeom prst="roundRect">
                  <a:avLst>
                    <a:gd name="adj" fmla="val 19858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ﾍﾞﾝﾀﾞｰﾛｯｸｲﾝのない</a:t>
                  </a: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　 データ配信</a:t>
                  </a:r>
                  <a:endParaRPr kumimoji="1" lang="en-US" altLang="ja-JP" sz="16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20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9D3A1FD4-ACD5-A51D-6FC7-32C7B8E862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3199" b="22974"/>
                <a:stretch/>
              </p:blipFill>
              <p:spPr>
                <a:xfrm>
                  <a:off x="10349938" y="3940450"/>
                  <a:ext cx="1533944" cy="1579680"/>
                </a:xfrm>
                <a:prstGeom prst="rect">
                  <a:avLst/>
                </a:prstGeom>
              </p:spPr>
            </p:pic>
          </p:grpSp>
          <p:sp>
            <p:nvSpPr>
              <p:cNvPr id="1058" name="四角形: 角を丸くする 1057">
                <a:extLst>
                  <a:ext uri="{FF2B5EF4-FFF2-40B4-BE49-F238E27FC236}">
                    <a16:creationId xmlns:a16="http://schemas.microsoft.com/office/drawing/2014/main" id="{CFDEABA7-44D1-6E94-BB8F-EA1F38D947A0}"/>
                  </a:ext>
                </a:extLst>
              </p:cNvPr>
              <p:cNvSpPr/>
              <p:nvPr/>
            </p:nvSpPr>
            <p:spPr>
              <a:xfrm>
                <a:off x="4133741" y="4030332"/>
                <a:ext cx="1136134" cy="29470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ＷＥＢ</a:t>
                </a:r>
              </a:p>
            </p:txBody>
          </p:sp>
        </p:grp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C6F48851-AAE1-2537-AAD4-A7D08511D21F}"/>
                </a:ext>
              </a:extLst>
            </p:cNvPr>
            <p:cNvSpPr/>
            <p:nvPr/>
          </p:nvSpPr>
          <p:spPr>
            <a:xfrm>
              <a:off x="2922806" y="5628300"/>
              <a:ext cx="1120542" cy="71794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WMS</a:t>
              </a: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WMTS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2CF32B2D-0AF0-E4FE-794D-7FD30CF14949}"/>
              </a:ext>
            </a:extLst>
          </p:cNvPr>
          <p:cNvCxnSpPr>
            <a:cxnSpLocks/>
            <a:stCxn id="29" idx="0"/>
            <a:endCxn id="75" idx="1"/>
          </p:cNvCxnSpPr>
          <p:nvPr/>
        </p:nvCxnSpPr>
        <p:spPr>
          <a:xfrm rot="5400000" flipH="1" flipV="1">
            <a:off x="9575111" y="4529181"/>
            <a:ext cx="434763" cy="115012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7E03619-71B3-B382-CCD8-54F0374F2C0F}"/>
              </a:ext>
            </a:extLst>
          </p:cNvPr>
          <p:cNvGrpSpPr/>
          <p:nvPr/>
        </p:nvGrpSpPr>
        <p:grpSpPr>
          <a:xfrm>
            <a:off x="9310131" y="1166513"/>
            <a:ext cx="2516259" cy="1662298"/>
            <a:chOff x="9310131" y="1166513"/>
            <a:chExt cx="2516259" cy="1662298"/>
          </a:xfrm>
        </p:grpSpPr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5CF4ECE-C06D-7A64-72AA-4EB9921DE167}"/>
                </a:ext>
              </a:extLst>
            </p:cNvPr>
            <p:cNvSpPr/>
            <p:nvPr/>
          </p:nvSpPr>
          <p:spPr>
            <a:xfrm>
              <a:off x="9310131" y="1166513"/>
              <a:ext cx="2516259" cy="1403231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3378CCD4-C36F-D5CD-017B-85C18BF8CE0A}"/>
                </a:ext>
              </a:extLst>
            </p:cNvPr>
            <p:cNvSpPr/>
            <p:nvPr/>
          </p:nvSpPr>
          <p:spPr>
            <a:xfrm>
              <a:off x="9564109" y="2263228"/>
              <a:ext cx="1907015" cy="56558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QGIS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利用者へ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データ配信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A88A57F-41DC-C653-21AE-5DB7996D157D}"/>
              </a:ext>
            </a:extLst>
          </p:cNvPr>
          <p:cNvGrpSpPr/>
          <p:nvPr/>
        </p:nvGrpSpPr>
        <p:grpSpPr>
          <a:xfrm>
            <a:off x="4211224" y="784513"/>
            <a:ext cx="4693088" cy="2757260"/>
            <a:chOff x="4211224" y="784513"/>
            <a:chExt cx="4693088" cy="275726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44704ECE-7D07-3D4E-2D7F-E7B64BE21C10}"/>
                </a:ext>
              </a:extLst>
            </p:cNvPr>
            <p:cNvGrpSpPr/>
            <p:nvPr/>
          </p:nvGrpSpPr>
          <p:grpSpPr>
            <a:xfrm>
              <a:off x="4211224" y="988542"/>
              <a:ext cx="4693088" cy="2397611"/>
              <a:chOff x="5420650" y="1403020"/>
              <a:chExt cx="4693088" cy="2397611"/>
            </a:xfrm>
          </p:grpSpPr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E1A1E622-D3A1-18DE-D561-33D7942F684F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89" name="四角形: 角を丸くする 1088">
                <a:extLst>
                  <a:ext uri="{FF2B5EF4-FFF2-40B4-BE49-F238E27FC236}">
                    <a16:creationId xmlns:a16="http://schemas.microsoft.com/office/drawing/2014/main" id="{BD306A6A-6D19-6BD8-9849-A4CEDB4B9E29}"/>
                  </a:ext>
                </a:extLst>
              </p:cNvPr>
              <p:cNvSpPr/>
              <p:nvPr/>
            </p:nvSpPr>
            <p:spPr>
              <a:xfrm>
                <a:off x="9329626" y="1782391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DD5BC664-BA42-2261-6E0A-57602E0145B4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B89F6CBC-50FF-558F-65DE-1C6FD64F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19E2079-83F2-522D-4036-9DC730E1D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1828" y="1056828"/>
            <a:ext cx="3032863" cy="145141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11EA97-5D2E-A333-8F9D-537FD8D7205E}"/>
              </a:ext>
            </a:extLst>
          </p:cNvPr>
          <p:cNvGrpSpPr/>
          <p:nvPr/>
        </p:nvGrpSpPr>
        <p:grpSpPr>
          <a:xfrm>
            <a:off x="4809040" y="5553536"/>
            <a:ext cx="1012956" cy="977047"/>
            <a:chOff x="8889532" y="1555390"/>
            <a:chExt cx="1012956" cy="97704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63FF52B-A486-5814-344B-7C1AD66E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867" y="1555390"/>
              <a:ext cx="660048" cy="73017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1FC5BB8-1C79-FA2C-CB3E-A203630D98B8}"/>
                </a:ext>
              </a:extLst>
            </p:cNvPr>
            <p:cNvSpPr txBox="1"/>
            <p:nvPr/>
          </p:nvSpPr>
          <p:spPr>
            <a:xfrm>
              <a:off x="8889532" y="2286216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6ABD87D-F50A-9AB1-F9AB-FAA06FBA0CDC}"/>
              </a:ext>
            </a:extLst>
          </p:cNvPr>
          <p:cNvSpPr/>
          <p:nvPr/>
        </p:nvSpPr>
        <p:spPr>
          <a:xfrm>
            <a:off x="6539483" y="5258127"/>
            <a:ext cx="2532158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>
                <a:solidFill>
                  <a:schemeClr val="tx1"/>
                </a:solidFill>
                <a:latin typeface="+mn-ea"/>
              </a:rPr>
              <a:t>フィールドワーク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A3CB29F-F9A6-DDB6-204A-D1D89600979A}"/>
              </a:ext>
            </a:extLst>
          </p:cNvPr>
          <p:cNvSpPr/>
          <p:nvPr/>
        </p:nvSpPr>
        <p:spPr>
          <a:xfrm>
            <a:off x="7594420" y="3004100"/>
            <a:ext cx="1567490" cy="642299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点群データ</a:t>
            </a:r>
            <a:br>
              <a:rPr kumimoji="1" lang="en-US" altLang="ja-JP" sz="1200" dirty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glTF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AR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BB42464-682B-F3D3-B2F6-981C89C23D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904" y="4777378"/>
            <a:ext cx="973444" cy="7659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48A0A9-018E-0B8B-6101-1BE4C186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37" y="4715676"/>
            <a:ext cx="919548" cy="9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8A5448C-2801-46E5-10CF-4492489CCF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4491" y="5435918"/>
            <a:ext cx="1733792" cy="590632"/>
          </a:xfrm>
          <a:prstGeom prst="rect">
            <a:avLst/>
          </a:prstGeom>
        </p:spPr>
      </p:pic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51149BE9-F6D6-5BC3-5AE4-0658B947383A}"/>
              </a:ext>
            </a:extLst>
          </p:cNvPr>
          <p:cNvGrpSpPr/>
          <p:nvPr/>
        </p:nvGrpSpPr>
        <p:grpSpPr>
          <a:xfrm>
            <a:off x="8800264" y="3436995"/>
            <a:ext cx="3134582" cy="1451412"/>
            <a:chOff x="8800264" y="3436995"/>
            <a:chExt cx="3134582" cy="1451412"/>
          </a:xfrm>
        </p:grpSpPr>
        <p:sp>
          <p:nvSpPr>
            <p:cNvPr id="75" name="雲 74">
              <a:extLst>
                <a:ext uri="{FF2B5EF4-FFF2-40B4-BE49-F238E27FC236}">
                  <a16:creationId xmlns:a16="http://schemas.microsoft.com/office/drawing/2014/main" id="{FD5553D1-6E65-A28F-8D32-B263907CE165}"/>
                </a:ext>
              </a:extLst>
            </p:cNvPr>
            <p:cNvSpPr/>
            <p:nvPr/>
          </p:nvSpPr>
          <p:spPr>
            <a:xfrm>
              <a:off x="8800264" y="3436995"/>
              <a:ext cx="3134582" cy="1451412"/>
            </a:xfrm>
            <a:prstGeom prst="cloud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753A4083-63B7-13C4-30E3-DC6E41031A66}"/>
                </a:ext>
              </a:extLst>
            </p:cNvPr>
            <p:cNvSpPr/>
            <p:nvPr/>
          </p:nvSpPr>
          <p:spPr>
            <a:xfrm>
              <a:off x="9174820" y="3733493"/>
              <a:ext cx="2448336" cy="294706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>
                  <a:solidFill>
                    <a:schemeClr val="tx1"/>
                  </a:solidFill>
                  <a:latin typeface="+mn-ea"/>
                </a:rPr>
                <a:t>クラウドストレージ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7845BB63-7881-639F-E103-B60E55E3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70382" y="4199274"/>
              <a:ext cx="724001" cy="352474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B0398CF6-05CD-0D1C-BEC9-FBF1F7A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102613" y="4099971"/>
              <a:ext cx="862001" cy="582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57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4329835" y="113478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各</a:t>
            </a: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システム特徴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EBF6FD5-015D-AD50-E05F-6A59B79FD553}"/>
              </a:ext>
            </a:extLst>
          </p:cNvPr>
          <p:cNvSpPr/>
          <p:nvPr/>
        </p:nvSpPr>
        <p:spPr>
          <a:xfrm>
            <a:off x="335360" y="698254"/>
            <a:ext cx="11377264" cy="5683074"/>
          </a:xfrm>
          <a:prstGeom prst="roundRect">
            <a:avLst>
              <a:gd name="adj" fmla="val 713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は、それぞれ異なる利用シーンに適した地理情報システム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(GIS)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ツールです。以下にそれぞれの特徴と適した利用シーンを説明します。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は、デスクトップ環境で使用する総合的な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ソフトウェアです。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地理空間データの作成、編集、分析、複雑な地図作成とレイアウト設計、空間解析や地形解析、データベース管理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プロジェクトの中心的なツールとして、データ準備からマップ制作まで幅広いタスクに使用されます。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GDAL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による、あらゆる形式のインポート・エクスポート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プロジェクトをウェブ上で公開するためのツールです。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組織内や一般向けの地理情報のオンラインで共有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は、フィールドワーク用に設計されたモバイル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アプリケーションです。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現地でのデータ収集と編集、オフラインでの地図閲覧と作業、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GPS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を使用した位置情報の記録、写真やメモの追加、収集したデータ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の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との同期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は、タブレットやスマートフォンを使用して現場で直接データを収集・編集する際に最適です。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</a:t>
            </a:r>
            <a:r>
              <a:rPr kumimoji="1" lang="ja-JP" altLang="en-US" sz="1200" dirty="0">
                <a:solidFill>
                  <a:srgbClr val="FF0000"/>
                </a:solidFill>
                <a:latin typeface="+mn-ea"/>
              </a:rPr>
              <a:t>　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これら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つのツールを組み合わせることで、デスクトップでの地図作成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(QGIS)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、ウェブでの公開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Lizmap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</a:t>
            </a:r>
            <a:endParaRPr kumimoji="1" lang="en-US" altLang="ja-JP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現場でのデータ収集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QField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という、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GIS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ワークフローの全段階をカバーすることができます。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5057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QGIS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CBF002C-EB00-FCA5-955E-34DCD65F4EDE}"/>
              </a:ext>
            </a:extLst>
          </p:cNvPr>
          <p:cNvGrpSpPr/>
          <p:nvPr/>
        </p:nvGrpSpPr>
        <p:grpSpPr>
          <a:xfrm>
            <a:off x="3763853" y="806542"/>
            <a:ext cx="4601475" cy="2919494"/>
            <a:chOff x="4211224" y="784513"/>
            <a:chExt cx="4601475" cy="2919494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FA5D548-DEDB-B8EE-C75C-4016AB4BA140}"/>
                </a:ext>
              </a:extLst>
            </p:cNvPr>
            <p:cNvGrpSpPr/>
            <p:nvPr/>
          </p:nvGrpSpPr>
          <p:grpSpPr>
            <a:xfrm>
              <a:off x="4211224" y="988542"/>
              <a:ext cx="4601475" cy="2715465"/>
              <a:chOff x="5420650" y="1403020"/>
              <a:chExt cx="4601475" cy="2715465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619146C5-505C-3EA5-3FC2-09474BAB445E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A02D43AB-FC74-C6C6-44FE-D3248AEB8E9E}"/>
                  </a:ext>
                </a:extLst>
              </p:cNvPr>
              <p:cNvSpPr/>
              <p:nvPr/>
            </p:nvSpPr>
            <p:spPr>
              <a:xfrm>
                <a:off x="9238013" y="3090805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C55EE6F1-AC51-9D1C-7C6E-145C599C563E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AAAB5533-6973-3418-BC6B-CABF1F8F8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E5B54F8-1548-14DE-57BC-9CC51174F2E0}"/>
              </a:ext>
            </a:extLst>
          </p:cNvPr>
          <p:cNvSpPr/>
          <p:nvPr/>
        </p:nvSpPr>
        <p:spPr>
          <a:xfrm>
            <a:off x="517035" y="46513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2D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QGIS2WEB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5890DC-A4AB-A565-2BA6-E52984E9C8A6}"/>
              </a:ext>
            </a:extLst>
          </p:cNvPr>
          <p:cNvSpPr/>
          <p:nvPr/>
        </p:nvSpPr>
        <p:spPr>
          <a:xfrm>
            <a:off x="8905754" y="47306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Qgis2threejs</a:t>
            </a: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5F1E23E-9D16-C625-5355-CFDFEFBDFAB4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3243339" y="806543"/>
            <a:ext cx="520515" cy="14028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17CFA27-97F5-3425-E8DA-C40AC68A5EE9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8001947" y="814472"/>
            <a:ext cx="903807" cy="139490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94DC18F-3C58-FD41-39DA-56E25D912CFD}"/>
              </a:ext>
            </a:extLst>
          </p:cNvPr>
          <p:cNvGrpSpPr/>
          <p:nvPr/>
        </p:nvGrpSpPr>
        <p:grpSpPr>
          <a:xfrm>
            <a:off x="3925404" y="2698356"/>
            <a:ext cx="3436789" cy="1027680"/>
            <a:chOff x="3883347" y="3729278"/>
            <a:chExt cx="3436789" cy="1027680"/>
          </a:xfrm>
        </p:grpSpPr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0D75FA00-87BB-3C08-8FFD-12E8AB53345E}"/>
                </a:ext>
              </a:extLst>
            </p:cNvPr>
            <p:cNvSpPr/>
            <p:nvPr/>
          </p:nvSpPr>
          <p:spPr>
            <a:xfrm>
              <a:off x="4462420" y="4294367"/>
              <a:ext cx="2857716" cy="462591"/>
            </a:xfrm>
            <a:prstGeom prst="roundRect">
              <a:avLst>
                <a:gd name="adj" fmla="val 24007"/>
              </a:avLst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kumimoji="1" lang="ja-JP" altLang="en-US" sz="1200">
                  <a:solidFill>
                    <a:schemeClr val="tx1"/>
                  </a:solidFill>
                  <a:latin typeface="+mn-ea"/>
                </a:rPr>
                <a:t>インポート・エクスポート</a:t>
              </a:r>
              <a:r>
                <a:rPr kumimoji="1" lang="en-US" altLang="ja-JP" sz="1200">
                  <a:solidFill>
                    <a:schemeClr val="tx1"/>
                  </a:solidFill>
                  <a:latin typeface="+mn-ea"/>
                </a:rPr>
                <a:t>】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165979D-F83D-0639-FE34-F868B7270904}"/>
                </a:ext>
              </a:extLst>
            </p:cNvPr>
            <p:cNvGrpSpPr/>
            <p:nvPr/>
          </p:nvGrpSpPr>
          <p:grpSpPr>
            <a:xfrm>
              <a:off x="3883347" y="3729278"/>
              <a:ext cx="1012956" cy="977047"/>
              <a:chOff x="8570254" y="1638357"/>
              <a:chExt cx="1012956" cy="977047"/>
            </a:xfrm>
          </p:grpSpPr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268E2EB8-9392-1E1E-B484-940485869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8589" y="1638357"/>
                <a:ext cx="660048" cy="730178"/>
              </a:xfrm>
              <a:prstGeom prst="rect">
                <a:avLst/>
              </a:prstGeom>
            </p:spPr>
          </p:pic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05D6E97-5632-CD63-25AF-F1B294A1882B}"/>
                  </a:ext>
                </a:extLst>
              </p:cNvPr>
              <p:cNvSpPr txBox="1"/>
              <p:nvPr/>
            </p:nvSpPr>
            <p:spPr>
              <a:xfrm>
                <a:off x="8570254" y="2369183"/>
                <a:ext cx="10129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＠</a:t>
                </a:r>
                <a:r>
                  <a:rPr kumimoji="1" lang="en-US" altLang="ja-JP" sz="1000" dirty="0"/>
                  <a:t>2024OSGEO</a:t>
                </a:r>
                <a:endParaRPr kumimoji="1" lang="ja-JP" altLang="en-US" sz="1000" dirty="0"/>
              </a:p>
            </p:txBody>
          </p:sp>
        </p:grpSp>
      </p:grp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FF45C2B-4927-A6AB-B995-E5A27AF8B92D}"/>
              </a:ext>
            </a:extLst>
          </p:cNvPr>
          <p:cNvSpPr/>
          <p:nvPr/>
        </p:nvSpPr>
        <p:spPr>
          <a:xfrm>
            <a:off x="517035" y="1214679"/>
            <a:ext cx="2726303" cy="5022713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位置情報付きの資料整理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273DE206-74F0-B52C-11FB-2B7F029E46C5}"/>
              </a:ext>
            </a:extLst>
          </p:cNvPr>
          <p:cNvSpPr/>
          <p:nvPr/>
        </p:nvSpPr>
        <p:spPr>
          <a:xfrm>
            <a:off x="8886728" y="1214599"/>
            <a:ext cx="2726303" cy="49724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簡易的な</a:t>
            </a: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出力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FAEF629-D231-1FE7-7E95-0F46B34EA1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0033"/>
          <a:stretch/>
        </p:blipFill>
        <p:spPr>
          <a:xfrm>
            <a:off x="3558854" y="3878721"/>
            <a:ext cx="2534004" cy="24751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6F0E2E6-4A88-08C4-69A6-56FFD1A6D3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0033"/>
          <a:stretch/>
        </p:blipFill>
        <p:spPr>
          <a:xfrm>
            <a:off x="6095191" y="3878721"/>
            <a:ext cx="2534004" cy="24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LIZMAP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1F45349-A955-7915-AF64-0C73C028E1E4}"/>
              </a:ext>
            </a:extLst>
          </p:cNvPr>
          <p:cNvGrpSpPr/>
          <p:nvPr/>
        </p:nvGrpSpPr>
        <p:grpSpPr>
          <a:xfrm>
            <a:off x="407367" y="811404"/>
            <a:ext cx="8506308" cy="3157289"/>
            <a:chOff x="407367" y="811404"/>
            <a:chExt cx="8506308" cy="315728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A2E2911-CCB0-50B2-8F80-D4EBE8B5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1" y="1265471"/>
              <a:ext cx="2887355" cy="2703222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6378E06-4639-A57C-126C-DA6382BD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706" y="872859"/>
              <a:ext cx="4879038" cy="3069475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18DB6DA-8757-76F5-8376-61CFD1EFA83F}"/>
                </a:ext>
              </a:extLst>
            </p:cNvPr>
            <p:cNvSpPr txBox="1"/>
            <p:nvPr/>
          </p:nvSpPr>
          <p:spPr>
            <a:xfrm>
              <a:off x="6603702" y="3422229"/>
              <a:ext cx="1084273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ja-JP" dirty="0" err="1"/>
                <a:t>iframe</a:t>
              </a:r>
              <a:endParaRPr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D3B00B0-57D4-426C-A175-BDA4C528B141}"/>
                </a:ext>
              </a:extLst>
            </p:cNvPr>
            <p:cNvSpPr txBox="1"/>
            <p:nvPr/>
          </p:nvSpPr>
          <p:spPr>
            <a:xfrm>
              <a:off x="2455108" y="3413954"/>
              <a:ext cx="1359284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ja-JP" altLang="en-US" dirty="0"/>
                <a:t>ブラウザ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9F259E-2D27-4584-BEB9-65042FF154F7}"/>
                </a:ext>
              </a:extLst>
            </p:cNvPr>
            <p:cNvSpPr/>
            <p:nvPr/>
          </p:nvSpPr>
          <p:spPr>
            <a:xfrm>
              <a:off x="407367" y="811404"/>
              <a:ext cx="8506308" cy="72814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ブラウザによる閲覧、</a:t>
              </a:r>
              <a:r>
                <a:rPr lang="en-US" altLang="ja-JP" sz="2000" dirty="0" err="1"/>
                <a:t>iframe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による</a:t>
              </a:r>
              <a:r>
                <a:rPr kumimoji="1" lang="en-US" altLang="ja-JP" sz="20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ページへの組み込み</a:t>
              </a:r>
              <a:endParaRPr kumimoji="1" lang="en-US" altLang="ja-JP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057A573-997A-05F8-9284-11577F274AB2}"/>
              </a:ext>
            </a:extLst>
          </p:cNvPr>
          <p:cNvSpPr/>
          <p:nvPr/>
        </p:nvSpPr>
        <p:spPr>
          <a:xfrm>
            <a:off x="407368" y="4253655"/>
            <a:ext cx="5700805" cy="2160240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ベンダーロックインのないデータ配信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593B2F2-5D44-FBE5-6719-B5F10766FF5F}"/>
              </a:ext>
            </a:extLst>
          </p:cNvPr>
          <p:cNvSpPr/>
          <p:nvPr/>
        </p:nvSpPr>
        <p:spPr>
          <a:xfrm>
            <a:off x="767408" y="4109708"/>
            <a:ext cx="1136134" cy="294706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rgbClr val="00B050"/>
                </a:solidFill>
                <a:latin typeface="+mn-ea"/>
              </a:rPr>
              <a:t>ＷＥＢ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1D6CD9-C465-4565-7C5E-7292B0D5E728}"/>
              </a:ext>
            </a:extLst>
          </p:cNvPr>
          <p:cNvSpPr txBox="1"/>
          <p:nvPr/>
        </p:nvSpPr>
        <p:spPr>
          <a:xfrm>
            <a:off x="1703512" y="4996392"/>
            <a:ext cx="4352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新たなイメージの</a:t>
            </a:r>
            <a:r>
              <a:rPr lang="en-US" altLang="ja-JP" dirty="0"/>
              <a:t>OPEN</a:t>
            </a:r>
            <a:r>
              <a:rPr lang="ja-JP" altLang="en-US" dirty="0"/>
              <a:t>　</a:t>
            </a:r>
            <a:r>
              <a:rPr lang="en-US" altLang="ja-JP" dirty="0"/>
              <a:t>DATA</a:t>
            </a:r>
          </a:p>
          <a:p>
            <a:r>
              <a:rPr lang="en-US" altLang="ja-JP" dirty="0"/>
              <a:t>Web Map Service</a:t>
            </a:r>
            <a:r>
              <a:rPr lang="ja-JP" altLang="en-US" dirty="0"/>
              <a:t>等による地図画像配信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C61368-6373-ED11-C766-77C340453C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3199" b="-2775"/>
          <a:stretch/>
        </p:blipFill>
        <p:spPr>
          <a:xfrm>
            <a:off x="9201907" y="3113741"/>
            <a:ext cx="2664297" cy="3660946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22694008-9AA3-2DC6-8AD5-D7CE7293D6C5}"/>
              </a:ext>
            </a:extLst>
          </p:cNvPr>
          <p:cNvSpPr/>
          <p:nvPr/>
        </p:nvSpPr>
        <p:spPr>
          <a:xfrm rot="16200000">
            <a:off x="6498705" y="4007429"/>
            <a:ext cx="2399613" cy="2664296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77D9A-A418-89FC-E2D3-1BB519F662F8}"/>
              </a:ext>
            </a:extLst>
          </p:cNvPr>
          <p:cNvSpPr txBox="1"/>
          <p:nvPr/>
        </p:nvSpPr>
        <p:spPr>
          <a:xfrm>
            <a:off x="6441523" y="4909893"/>
            <a:ext cx="20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既存イメージ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OPEN DATA</a:t>
            </a: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として公開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2AFD6B-C4C8-8346-F78E-B364D57BA6A4}"/>
              </a:ext>
            </a:extLst>
          </p:cNvPr>
          <p:cNvSpPr txBox="1"/>
          <p:nvPr/>
        </p:nvSpPr>
        <p:spPr>
          <a:xfrm>
            <a:off x="2603472" y="4459687"/>
            <a:ext cx="300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latin typeface="__fkGroteskNeue_598ab8"/>
              </a:rPr>
              <a:t>Open Geospatial Consortium</a:t>
            </a:r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46429B-C281-DB3F-CEC7-C0C816C556FB}"/>
              </a:ext>
            </a:extLst>
          </p:cNvPr>
          <p:cNvGrpSpPr/>
          <p:nvPr/>
        </p:nvGrpSpPr>
        <p:grpSpPr>
          <a:xfrm>
            <a:off x="8829404" y="2164062"/>
            <a:ext cx="3521617" cy="949679"/>
            <a:chOff x="8733531" y="2370009"/>
            <a:chExt cx="3521617" cy="949679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E34E40-7DBC-908B-44F8-665D3BC897BA}"/>
                </a:ext>
              </a:extLst>
            </p:cNvPr>
            <p:cNvSpPr txBox="1"/>
            <p:nvPr/>
          </p:nvSpPr>
          <p:spPr>
            <a:xfrm>
              <a:off x="8733531" y="2981134"/>
              <a:ext cx="35216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0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Geospatial Data Abstraction Library</a:t>
              </a:r>
              <a:endParaRPr lang="ja-JP" altLang="en-US" sz="1600" dirty="0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13FC4E42-DDD0-7D2C-71CD-41B51809F59F}"/>
                </a:ext>
              </a:extLst>
            </p:cNvPr>
            <p:cNvSpPr/>
            <p:nvPr/>
          </p:nvSpPr>
          <p:spPr>
            <a:xfrm>
              <a:off x="9106034" y="2370009"/>
              <a:ext cx="2391565" cy="60932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ln w="635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2400" dirty="0">
                  <a:solidFill>
                    <a:srgbClr val="FF0000"/>
                  </a:solidFill>
                  <a:latin typeface="+mn-ea"/>
                </a:rPr>
                <a:t>自動変換</a:t>
              </a:r>
              <a:endParaRPr kumimoji="1" lang="en-US" altLang="ja-JP" sz="2400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EC395B8-44C7-8337-C040-90CCB39B3836}"/>
              </a:ext>
            </a:extLst>
          </p:cNvPr>
          <p:cNvGrpSpPr/>
          <p:nvPr/>
        </p:nvGrpSpPr>
        <p:grpSpPr>
          <a:xfrm>
            <a:off x="9054152" y="796813"/>
            <a:ext cx="1536060" cy="1452204"/>
            <a:chOff x="9054152" y="796813"/>
            <a:chExt cx="1536060" cy="145220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9496A87-E73B-595A-37FA-C15316575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152" y="796813"/>
              <a:ext cx="1312727" cy="1452204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8C30048-5D8F-CD0A-8914-7A0E5763E1DD}"/>
                </a:ext>
              </a:extLst>
            </p:cNvPr>
            <p:cNvSpPr txBox="1"/>
            <p:nvPr/>
          </p:nvSpPr>
          <p:spPr>
            <a:xfrm>
              <a:off x="9577256" y="992454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393C1F15-BF3C-88ED-9555-F370B7C35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657" y="4353578"/>
            <a:ext cx="711523" cy="559887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78C6A31-2B31-B1D6-D246-BC5A5832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" y="4519502"/>
            <a:ext cx="1136133" cy="11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201</TotalTime>
  <Words>644</Words>
  <Application>Microsoft Office PowerPoint</Application>
  <PresentationFormat>ワイド画面</PresentationFormat>
  <Paragraphs>207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__fkGroteskNeue_598ab8</vt:lpstr>
      <vt:lpstr>__Inter_a923d8</vt:lpstr>
      <vt:lpstr>-apple-system</vt:lpstr>
      <vt:lpstr>fkGroteskNeue</vt:lpstr>
      <vt:lpstr>ＭＳ 明朝</vt:lpstr>
      <vt:lpstr>游ゴシック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山本竜三</dc:creator>
  <cp:lastModifiedBy>竜三 山本</cp:lastModifiedBy>
  <cp:revision>14</cp:revision>
  <cp:lastPrinted>2025-04-12T02:22:05Z</cp:lastPrinted>
  <dcterms:created xsi:type="dcterms:W3CDTF">2021-01-28T13:14:00Z</dcterms:created>
  <dcterms:modified xsi:type="dcterms:W3CDTF">2025-04-13T01:59:58Z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