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49" r:id="rId1"/>
  </p:sldMasterIdLst>
  <p:notesMasterIdLst>
    <p:notesMasterId r:id="rId4"/>
  </p:notesMasterIdLst>
  <p:sldIdLst>
    <p:sldId id="311" r:id="rId2"/>
    <p:sldId id="31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7" userDrawn="1">
          <p15:clr>
            <a:srgbClr val="A4A3A4"/>
          </p15:clr>
        </p15:guide>
        <p15:guide id="2" pos="378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成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7797D"/>
    <a:srgbClr val="78FFD6"/>
    <a:srgbClr val="A8FF78"/>
    <a:srgbClr val="FBD786"/>
    <a:srgbClr val="C6FFD3"/>
    <a:srgbClr val="000000"/>
    <a:srgbClr val="7D7D7D"/>
    <a:srgbClr val="003366"/>
    <a:srgbClr val="B00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79515" autoAdjust="0"/>
  </p:normalViewPr>
  <p:slideViewPr>
    <p:cSldViewPr showGuides="1">
      <p:cViewPr varScale="1">
        <p:scale>
          <a:sx n="88" d="100"/>
          <a:sy n="88" d="100"/>
        </p:scale>
        <p:origin x="1386" y="78"/>
      </p:cViewPr>
      <p:guideLst>
        <p:guide orient="horz" pos="2167"/>
        <p:guide pos="37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9738D-D75D-40B1-BF46-FC9ACBB15E75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5198F-549A-4508-B579-8CA394E947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352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5198F-549A-4508-B579-8CA394E94788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8503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562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432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4804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360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9285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109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324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4330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0"/>
            <a:ext cx="11523307" cy="648072"/>
          </a:xfrm>
          <a:ln>
            <a:noFill/>
          </a:ln>
        </p:spPr>
        <p:txBody>
          <a:bodyPr anchor="ctr"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86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18466" y="3429000"/>
            <a:ext cx="7155068" cy="0"/>
          </a:xfrm>
          <a:ln>
            <a:solidFill>
              <a:schemeClr val="tx1"/>
            </a:solidFill>
          </a:ln>
        </p:spPr>
        <p:txBody>
          <a:bodyPr bIns="360000"/>
          <a:lstStyle>
            <a:lvl1pPr algn="ctr">
              <a:lnSpc>
                <a:spcPct val="130000"/>
              </a:lnSpc>
              <a:spcAft>
                <a:spcPts val="600"/>
              </a:spcAft>
              <a:defRPr sz="3200">
                <a:solidFill>
                  <a:schemeClr val="tx1"/>
                </a:solidFill>
              </a:defRPr>
            </a:lvl1pPr>
          </a:lstStyle>
          <a:p>
            <a:endParaRPr kumimoji="1" lang="ja-JP" altLang="en-US" dirty="0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 dirty="0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838575" y="3778250"/>
            <a:ext cx="4383088" cy="1190561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社名を入力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838575" y="5318060"/>
            <a:ext cx="4383088" cy="691536"/>
          </a:xfrm>
        </p:spPr>
        <p:txBody>
          <a:bodyPr anchor="t"/>
          <a:lstStyle>
            <a:lvl1pPr algn="ctr"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YYYY</a:t>
            </a:r>
            <a:r>
              <a:rPr kumimoji="1" lang="ja-JP" altLang="en-US" dirty="0"/>
              <a:t>年</a:t>
            </a:r>
            <a:r>
              <a:rPr kumimoji="1" lang="en-US" altLang="ja-JP" dirty="0"/>
              <a:t>MM</a:t>
            </a:r>
            <a:r>
              <a:rPr kumimoji="1" lang="ja-JP" altLang="en-US" dirty="0"/>
              <a:t>月</a:t>
            </a:r>
            <a:r>
              <a:rPr kumimoji="1" lang="en-US" altLang="ja-JP" dirty="0"/>
              <a:t>DD</a:t>
            </a:r>
            <a:r>
              <a:rPr kumimoji="1" lang="ja-JP" altLang="en-US" dirty="0"/>
              <a:t>日</a:t>
            </a:r>
          </a:p>
        </p:txBody>
      </p:sp>
      <p:sp>
        <p:nvSpPr>
          <p:cNvPr id="14" name="フリーフォーム: 図形 13"/>
          <p:cNvSpPr/>
          <p:nvPr userDrawn="1"/>
        </p:nvSpPr>
        <p:spPr>
          <a:xfrm>
            <a:off x="0" y="0"/>
            <a:ext cx="1690222" cy="6858000"/>
          </a:xfrm>
          <a:custGeom>
            <a:avLst/>
            <a:gdLst>
              <a:gd name="connsiteX0" fmla="*/ 0 w 1690222"/>
              <a:gd name="connsiteY0" fmla="*/ 0 h 6858000"/>
              <a:gd name="connsiteX1" fmla="*/ 1690222 w 1690222"/>
              <a:gd name="connsiteY1" fmla="*/ 0 h 6858000"/>
              <a:gd name="connsiteX2" fmla="*/ 1621167 w 1690222"/>
              <a:gd name="connsiteY2" fmla="*/ 87873 h 6858000"/>
              <a:gd name="connsiteX3" fmla="*/ 511780 w 1690222"/>
              <a:gd name="connsiteY3" fmla="*/ 3429001 h 6858000"/>
              <a:gd name="connsiteX4" fmla="*/ 1621167 w 1690222"/>
              <a:gd name="connsiteY4" fmla="*/ 6770129 h 6858000"/>
              <a:gd name="connsiteX5" fmla="*/ 1690220 w 1690222"/>
              <a:gd name="connsiteY5" fmla="*/ 6858000 h 6858000"/>
              <a:gd name="connsiteX6" fmla="*/ 0 w 1690222"/>
              <a:gd name="connsiteY6" fmla="*/ 6858000 h 6858000"/>
              <a:gd name="connsiteX7" fmla="*/ 0 w 1690222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2" h="6858000">
                <a:moveTo>
                  <a:pt x="0" y="0"/>
                </a:moveTo>
                <a:lnTo>
                  <a:pt x="1690222" y="0"/>
                </a:lnTo>
                <a:lnTo>
                  <a:pt x="1621167" y="87873"/>
                </a:lnTo>
                <a:cubicBezTo>
                  <a:pt x="924401" y="1019559"/>
                  <a:pt x="511780" y="2176094"/>
                  <a:pt x="511780" y="3429001"/>
                </a:cubicBezTo>
                <a:cubicBezTo>
                  <a:pt x="511780" y="4681909"/>
                  <a:pt x="924401" y="5838444"/>
                  <a:pt x="1621167" y="6770129"/>
                </a:cubicBezTo>
                <a:lnTo>
                  <a:pt x="169022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3" name="フリーフォーム: 図形 12"/>
          <p:cNvSpPr/>
          <p:nvPr userDrawn="1"/>
        </p:nvSpPr>
        <p:spPr>
          <a:xfrm>
            <a:off x="10501780" y="0"/>
            <a:ext cx="1690220" cy="6858000"/>
          </a:xfrm>
          <a:custGeom>
            <a:avLst/>
            <a:gdLst>
              <a:gd name="connsiteX0" fmla="*/ 0 w 1690220"/>
              <a:gd name="connsiteY0" fmla="*/ 0 h 6858000"/>
              <a:gd name="connsiteX1" fmla="*/ 1690220 w 1690220"/>
              <a:gd name="connsiteY1" fmla="*/ 0 h 6858000"/>
              <a:gd name="connsiteX2" fmla="*/ 1690220 w 1690220"/>
              <a:gd name="connsiteY2" fmla="*/ 6858000 h 6858000"/>
              <a:gd name="connsiteX3" fmla="*/ 2 w 1690220"/>
              <a:gd name="connsiteY3" fmla="*/ 6858000 h 6858000"/>
              <a:gd name="connsiteX4" fmla="*/ 69055 w 1690220"/>
              <a:gd name="connsiteY4" fmla="*/ 6770129 h 6858000"/>
              <a:gd name="connsiteX5" fmla="*/ 1178442 w 1690220"/>
              <a:gd name="connsiteY5" fmla="*/ 3429001 h 6858000"/>
              <a:gd name="connsiteX6" fmla="*/ 69055 w 1690220"/>
              <a:gd name="connsiteY6" fmla="*/ 87873 h 6858000"/>
              <a:gd name="connsiteX7" fmla="*/ 0 w 1690220"/>
              <a:gd name="connsiteY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90220" h="6858000">
                <a:moveTo>
                  <a:pt x="0" y="0"/>
                </a:moveTo>
                <a:lnTo>
                  <a:pt x="1690220" y="0"/>
                </a:lnTo>
                <a:lnTo>
                  <a:pt x="1690220" y="6858000"/>
                </a:lnTo>
                <a:lnTo>
                  <a:pt x="2" y="6858000"/>
                </a:lnTo>
                <a:lnTo>
                  <a:pt x="69055" y="6770129"/>
                </a:lnTo>
                <a:cubicBezTo>
                  <a:pt x="765821" y="5838444"/>
                  <a:pt x="1178442" y="4681909"/>
                  <a:pt x="1178442" y="3429001"/>
                </a:cubicBezTo>
                <a:cubicBezTo>
                  <a:pt x="1178442" y="2176094"/>
                  <a:pt x="765821" y="1019559"/>
                  <a:pt x="69055" y="8787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目次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594773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1388853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6" name="テキスト プレースホルダー 10"/>
          <p:cNvSpPr>
            <a:spLocks noGrp="1"/>
          </p:cNvSpPr>
          <p:nvPr>
            <p:ph type="body" sz="quarter" idx="17"/>
          </p:nvPr>
        </p:nvSpPr>
        <p:spPr>
          <a:xfrm>
            <a:off x="594773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2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1388853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594773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3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テキスト プレースホルダー 10"/>
          <p:cNvSpPr>
            <a:spLocks noGrp="1"/>
          </p:cNvSpPr>
          <p:nvPr>
            <p:ph type="body" sz="quarter" idx="20"/>
          </p:nvPr>
        </p:nvSpPr>
        <p:spPr>
          <a:xfrm>
            <a:off x="1388853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594773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4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1388853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3" name="テキスト プレースホルダー 10"/>
          <p:cNvSpPr>
            <a:spLocks noGrp="1"/>
          </p:cNvSpPr>
          <p:nvPr>
            <p:ph type="body" sz="quarter" idx="23"/>
          </p:nvPr>
        </p:nvSpPr>
        <p:spPr>
          <a:xfrm>
            <a:off x="6610709" y="1278865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5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4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404789" y="1805677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5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6610709" y="2466164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6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6" name="テキスト プレースホルダー 10"/>
          <p:cNvSpPr>
            <a:spLocks noGrp="1"/>
          </p:cNvSpPr>
          <p:nvPr>
            <p:ph type="body" sz="quarter" idx="26"/>
          </p:nvPr>
        </p:nvSpPr>
        <p:spPr>
          <a:xfrm>
            <a:off x="7404789" y="2992976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7" name="テキスト プレースホルダー 10"/>
          <p:cNvSpPr>
            <a:spLocks noGrp="1"/>
          </p:cNvSpPr>
          <p:nvPr>
            <p:ph type="body" sz="quarter" idx="27"/>
          </p:nvPr>
        </p:nvSpPr>
        <p:spPr>
          <a:xfrm>
            <a:off x="6610709" y="3653463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7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8" name="テキスト プレースホルダー 10"/>
          <p:cNvSpPr>
            <a:spLocks noGrp="1"/>
          </p:cNvSpPr>
          <p:nvPr>
            <p:ph type="body" sz="quarter" idx="28"/>
          </p:nvPr>
        </p:nvSpPr>
        <p:spPr>
          <a:xfrm>
            <a:off x="7404789" y="4180275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  <p:sp>
        <p:nvSpPr>
          <p:cNvPr id="29" name="テキスト プレースホルダー 10"/>
          <p:cNvSpPr>
            <a:spLocks noGrp="1"/>
          </p:cNvSpPr>
          <p:nvPr>
            <p:ph type="body" sz="quarter" idx="29"/>
          </p:nvPr>
        </p:nvSpPr>
        <p:spPr>
          <a:xfrm>
            <a:off x="6610709" y="4840761"/>
            <a:ext cx="4986518" cy="461963"/>
          </a:xfrm>
        </p:spPr>
        <p:txBody>
          <a:bodyPr vert="horz" lIns="91440" tIns="45720" rIns="91440" bIns="45720" rtlCol="0" anchor="ctr">
            <a:normAutofit/>
          </a:bodyPr>
          <a:lstStyle>
            <a:lvl1pPr marL="342900" indent="-342900">
              <a:lnSpc>
                <a:spcPct val="130000"/>
              </a:lnSpc>
              <a:spcAft>
                <a:spcPts val="600"/>
              </a:spcAft>
              <a:buFont typeface="+mj-lt"/>
              <a:buAutoNum type="arabicPeriod" startAt="8"/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30" name="テキスト プレースホルダー 10"/>
          <p:cNvSpPr>
            <a:spLocks noGrp="1"/>
          </p:cNvSpPr>
          <p:nvPr>
            <p:ph type="body" sz="quarter" idx="30"/>
          </p:nvPr>
        </p:nvSpPr>
        <p:spPr>
          <a:xfrm>
            <a:off x="7404789" y="5367573"/>
            <a:ext cx="4192438" cy="461964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616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/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図プレースホルダー 5"/>
          <p:cNvSpPr>
            <a:spLocks noGrp="1"/>
          </p:cNvSpPr>
          <p:nvPr>
            <p:ph type="pic" sz="quarter" idx="12"/>
          </p:nvPr>
        </p:nvSpPr>
        <p:spPr>
          <a:xfrm>
            <a:off x="860137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3"/>
          </p:nvPr>
        </p:nvSpPr>
        <p:spPr>
          <a:xfrm>
            <a:off x="860137" y="1035050"/>
            <a:ext cx="10471727" cy="1130169"/>
          </a:xfrm>
        </p:spPr>
        <p:txBody>
          <a:bodyPr anchor="ctr"/>
          <a:lstStyle>
            <a:lvl1pPr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endParaRPr kumimoji="1" lang="en-US" altLang="ja-JP" dirty="0"/>
          </a:p>
        </p:txBody>
      </p:sp>
      <p:sp>
        <p:nvSpPr>
          <p:cNvPr id="11" name="テキスト プレースホルダー 10"/>
          <p:cNvSpPr>
            <a:spLocks noGrp="1"/>
          </p:cNvSpPr>
          <p:nvPr>
            <p:ph type="body" sz="quarter" idx="15"/>
          </p:nvPr>
        </p:nvSpPr>
        <p:spPr>
          <a:xfrm>
            <a:off x="2509838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2" name="テキスト プレースホルダー 10"/>
          <p:cNvSpPr>
            <a:spLocks noGrp="1"/>
          </p:cNvSpPr>
          <p:nvPr>
            <p:ph type="body" sz="quarter" idx="16"/>
          </p:nvPr>
        </p:nvSpPr>
        <p:spPr>
          <a:xfrm>
            <a:off x="2509838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3" name="図プレースホルダー 5"/>
          <p:cNvSpPr>
            <a:spLocks noGrp="1"/>
          </p:cNvSpPr>
          <p:nvPr>
            <p:ph type="pic" sz="quarter" idx="17"/>
          </p:nvPr>
        </p:nvSpPr>
        <p:spPr>
          <a:xfrm>
            <a:off x="860137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4" name="テキスト プレースホルダー 10"/>
          <p:cNvSpPr>
            <a:spLocks noGrp="1"/>
          </p:cNvSpPr>
          <p:nvPr>
            <p:ph type="body" sz="quarter" idx="18"/>
          </p:nvPr>
        </p:nvSpPr>
        <p:spPr>
          <a:xfrm>
            <a:off x="2509838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5" name="テキスト プレースホルダー 10"/>
          <p:cNvSpPr>
            <a:spLocks noGrp="1"/>
          </p:cNvSpPr>
          <p:nvPr>
            <p:ph type="body" sz="quarter" idx="19"/>
          </p:nvPr>
        </p:nvSpPr>
        <p:spPr>
          <a:xfrm>
            <a:off x="2509838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6" name="図プレースホルダー 5"/>
          <p:cNvSpPr>
            <a:spLocks noGrp="1"/>
          </p:cNvSpPr>
          <p:nvPr>
            <p:ph type="pic" sz="quarter" idx="20"/>
          </p:nvPr>
        </p:nvSpPr>
        <p:spPr>
          <a:xfrm>
            <a:off x="6299884" y="2570511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17" name="テキスト プレースホルダー 10"/>
          <p:cNvSpPr>
            <a:spLocks noGrp="1"/>
          </p:cNvSpPr>
          <p:nvPr>
            <p:ph type="body" sz="quarter" idx="21"/>
          </p:nvPr>
        </p:nvSpPr>
        <p:spPr>
          <a:xfrm>
            <a:off x="7949585" y="2561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8" name="テキスト プレースホルダー 10"/>
          <p:cNvSpPr>
            <a:spLocks noGrp="1"/>
          </p:cNvSpPr>
          <p:nvPr>
            <p:ph type="body" sz="quarter" idx="22"/>
          </p:nvPr>
        </p:nvSpPr>
        <p:spPr>
          <a:xfrm>
            <a:off x="7949585" y="3079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19" name="図プレースホルダー 5"/>
          <p:cNvSpPr>
            <a:spLocks noGrp="1"/>
          </p:cNvSpPr>
          <p:nvPr>
            <p:ph type="pic" sz="quarter" idx="23"/>
          </p:nvPr>
        </p:nvSpPr>
        <p:spPr>
          <a:xfrm>
            <a:off x="6299884" y="4551495"/>
            <a:ext cx="1575693" cy="1575692"/>
          </a:xfrm>
        </p:spPr>
        <p:txBody>
          <a:bodyPr/>
          <a:lstStyle>
            <a:lvl1pPr>
              <a:lnSpc>
                <a:spcPct val="130000"/>
              </a:lnSpc>
              <a:spcAft>
                <a:spcPts val="600"/>
              </a:spcAft>
              <a:defRPr>
                <a:solidFill>
                  <a:schemeClr val="tx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20" name="テキスト プレースホルダー 10"/>
          <p:cNvSpPr>
            <a:spLocks noGrp="1"/>
          </p:cNvSpPr>
          <p:nvPr>
            <p:ph type="body" sz="quarter" idx="24"/>
          </p:nvPr>
        </p:nvSpPr>
        <p:spPr>
          <a:xfrm>
            <a:off x="7949585" y="4552255"/>
            <a:ext cx="3451225" cy="46196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30000"/>
              </a:lnSpc>
              <a:spcAft>
                <a:spcPts val="600"/>
              </a:spcAft>
              <a:defRPr lang="ja-JP" altLang="en-US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  <p:sp>
        <p:nvSpPr>
          <p:cNvPr id="21" name="テキスト プレースホルダー 10"/>
          <p:cNvSpPr>
            <a:spLocks noGrp="1"/>
          </p:cNvSpPr>
          <p:nvPr>
            <p:ph type="body" sz="quarter" idx="25"/>
          </p:nvPr>
        </p:nvSpPr>
        <p:spPr>
          <a:xfrm>
            <a:off x="7949585" y="5070750"/>
            <a:ext cx="3451225" cy="1056437"/>
          </a:xfrm>
        </p:spPr>
        <p:txBody>
          <a:bodyPr vert="horz" lIns="91440" tIns="45720" rIns="91440" bIns="45720" rtlCol="0" anchor="ctr">
            <a:normAutofit/>
          </a:bodyPr>
          <a:lstStyle>
            <a:lvl1pPr algn="just">
              <a:lnSpc>
                <a:spcPct val="130000"/>
              </a:lnSpc>
              <a:spcAft>
                <a:spcPts val="600"/>
              </a:spcAft>
              <a:defRPr lang="ja-JP" altLang="en-US" sz="1200" dirty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kumimoji="1" lang="ja-JP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35901" y="620688"/>
            <a:ext cx="11523307" cy="0"/>
          </a:xfrm>
          <a:ln>
            <a:solidFill>
              <a:schemeClr val="tx1"/>
            </a:solidFill>
          </a:ln>
        </p:spPr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2520821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1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20821" y="0"/>
            <a:ext cx="9671179" cy="648072"/>
          </a:xfrm>
          <a:ln>
            <a:noFill/>
          </a:ln>
        </p:spPr>
        <p:txBody>
          <a:bodyPr anchor="ctr"/>
          <a:lstStyle>
            <a:lvl1pPr algn="ctr">
              <a:defRPr sz="2000"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2109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6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358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88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9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2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Copyright.</a:t>
            </a:r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A624458-F4DE-4903-8109-826F4524485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958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649" r:id="rId18"/>
    <p:sldLayoutId id="2147483650" r:id="rId19"/>
    <p:sldLayoutId id="2147483651" r:id="rId20"/>
    <p:sldLayoutId id="2147483652" r:id="rId21"/>
    <p:sldLayoutId id="2147483653" r:id="rId22"/>
    <p:sldLayoutId id="2147483655" r:id="rId23"/>
  </p:sldLayoutIdLst>
  <mc:AlternateContent xmlns:mc="http://schemas.openxmlformats.org/markup-compatibility/2006" xmlns:p14="http://schemas.microsoft.com/office/powerpoint/2010/main">
    <mc:Choice Requires="p14">
      <p:transition spd="slow" p14:dur="15000" advTm="15000"/>
    </mc:Choice>
    <mc:Fallback xmlns="">
      <p:transition spd="slow" advTm="15000"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000DE358-8FB8-BCE9-453A-517DCBAE37C5}"/>
              </a:ext>
            </a:extLst>
          </p:cNvPr>
          <p:cNvCxnSpPr>
            <a:cxnSpLocks/>
            <a:stCxn id="1093" idx="3"/>
            <a:endCxn id="63" idx="1"/>
          </p:cNvCxnSpPr>
          <p:nvPr/>
        </p:nvCxnSpPr>
        <p:spPr>
          <a:xfrm>
            <a:off x="3350411" y="2184367"/>
            <a:ext cx="1775642" cy="1978889"/>
          </a:xfrm>
          <a:prstGeom prst="bentConnector3">
            <a:avLst>
              <a:gd name="adj1" fmla="val 24865"/>
            </a:avLst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0C10767-10E3-91EA-4A9B-DFE40349E1A6}"/>
              </a:ext>
            </a:extLst>
          </p:cNvPr>
          <p:cNvSpPr txBox="1"/>
          <p:nvPr/>
        </p:nvSpPr>
        <p:spPr>
          <a:xfrm>
            <a:off x="4329835" y="113478"/>
            <a:ext cx="648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GIS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システム連携概要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cxnSp>
        <p:nvCxnSpPr>
          <p:cNvPr id="105" name="コネクタ: カギ線 104">
            <a:extLst>
              <a:ext uri="{FF2B5EF4-FFF2-40B4-BE49-F238E27FC236}">
                <a16:creationId xmlns:a16="http://schemas.microsoft.com/office/drawing/2014/main" id="{2A6DF2D6-31C9-782A-E922-964BAB1C7402}"/>
              </a:ext>
            </a:extLst>
          </p:cNvPr>
          <p:cNvCxnSpPr>
            <a:cxnSpLocks/>
            <a:stCxn id="63" idx="1"/>
            <a:endCxn id="1057" idx="0"/>
          </p:cNvCxnSpPr>
          <p:nvPr/>
        </p:nvCxnSpPr>
        <p:spPr>
          <a:xfrm rot="10800000" flipV="1">
            <a:off x="3328515" y="4163256"/>
            <a:ext cx="1797538" cy="513090"/>
          </a:xfrm>
          <a:prstGeom prst="bentConnector2">
            <a:avLst/>
          </a:prstGeom>
          <a:ln w="635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178F8526-5BDD-EEED-EB57-45CFA4DDD216}"/>
              </a:ext>
            </a:extLst>
          </p:cNvPr>
          <p:cNvCxnSpPr>
            <a:cxnSpLocks/>
            <a:stCxn id="1093" idx="3"/>
            <a:endCxn id="37" idx="1"/>
          </p:cNvCxnSpPr>
          <p:nvPr/>
        </p:nvCxnSpPr>
        <p:spPr>
          <a:xfrm>
            <a:off x="3350411" y="2184367"/>
            <a:ext cx="860813" cy="2981"/>
          </a:xfrm>
          <a:prstGeom prst="bentConnector3">
            <a:avLst>
              <a:gd name="adj1" fmla="val 50000"/>
            </a:avLst>
          </a:prstGeom>
          <a:ln w="635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FB05BEF-7FAC-6E9D-C3E8-35BEF0C195B0}"/>
              </a:ext>
            </a:extLst>
          </p:cNvPr>
          <p:cNvGrpSpPr/>
          <p:nvPr/>
        </p:nvGrpSpPr>
        <p:grpSpPr>
          <a:xfrm>
            <a:off x="123835" y="199843"/>
            <a:ext cx="3226576" cy="4150096"/>
            <a:chOff x="787394" y="1033308"/>
            <a:chExt cx="3226576" cy="4150096"/>
          </a:xfrm>
        </p:grpSpPr>
        <p:pic>
          <p:nvPicPr>
            <p:cNvPr id="2060" name="Picture 12" descr="Image by FlamingText.com">
              <a:extLst>
                <a:ext uri="{FF2B5EF4-FFF2-40B4-BE49-F238E27FC236}">
                  <a16:creationId xmlns:a16="http://schemas.microsoft.com/office/drawing/2014/main" id="{C5B42A5F-47AE-4C54-201B-6A63188EDC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619" b="13539"/>
            <a:stretch/>
          </p:blipFill>
          <p:spPr bwMode="auto">
            <a:xfrm>
              <a:off x="1347147" y="3749351"/>
              <a:ext cx="2133952" cy="90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57709271-8276-B4CC-3605-D309112905C8}"/>
                </a:ext>
              </a:extLst>
            </p:cNvPr>
            <p:cNvGrpSpPr/>
            <p:nvPr/>
          </p:nvGrpSpPr>
          <p:grpSpPr>
            <a:xfrm>
              <a:off x="787394" y="1033308"/>
              <a:ext cx="3226576" cy="4150096"/>
              <a:chOff x="2917899" y="1296021"/>
              <a:chExt cx="3226576" cy="4150096"/>
            </a:xfrm>
          </p:grpSpPr>
          <p:grpSp>
            <p:nvGrpSpPr>
              <p:cNvPr id="4" name="グループ化 3">
                <a:extLst>
                  <a:ext uri="{FF2B5EF4-FFF2-40B4-BE49-F238E27FC236}">
                    <a16:creationId xmlns:a16="http://schemas.microsoft.com/office/drawing/2014/main" id="{85701720-38C2-6802-8070-6617EEB65652}"/>
                  </a:ext>
                </a:extLst>
              </p:cNvPr>
              <p:cNvGrpSpPr/>
              <p:nvPr/>
            </p:nvGrpSpPr>
            <p:grpSpPr>
              <a:xfrm>
                <a:off x="2917899" y="1296021"/>
                <a:ext cx="3226576" cy="4150096"/>
                <a:chOff x="2917899" y="1296021"/>
                <a:chExt cx="3226576" cy="4150096"/>
              </a:xfrm>
            </p:grpSpPr>
            <p:sp>
              <p:nvSpPr>
                <p:cNvPr id="5" name="四角形: 角を丸くする 4">
                  <a:extLst>
                    <a:ext uri="{FF2B5EF4-FFF2-40B4-BE49-F238E27FC236}">
                      <a16:creationId xmlns:a16="http://schemas.microsoft.com/office/drawing/2014/main" id="{1D60C7BA-9B25-E8B1-7DEB-C8FC7ED7D3B9}"/>
                    </a:ext>
                  </a:extLst>
                </p:cNvPr>
                <p:cNvSpPr/>
                <p:nvPr/>
              </p:nvSpPr>
              <p:spPr>
                <a:xfrm>
                  <a:off x="3168036" y="1477712"/>
                  <a:ext cx="2726303" cy="3645915"/>
                </a:xfrm>
                <a:prstGeom prst="roundRect">
                  <a:avLst/>
                </a:prstGeom>
                <a:noFill/>
                <a:ln w="19050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4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1400" b="1" dirty="0">
                    <a:solidFill>
                      <a:schemeClr val="tx1"/>
                    </a:solidFill>
                    <a:latin typeface="+mn-ea"/>
                  </a:endParaRPr>
                </a:p>
              </p:txBody>
            </p:sp>
            <p:sp>
              <p:nvSpPr>
                <p:cNvPr id="1067" name="四角形: 角を丸くする 1066">
                  <a:extLst>
                    <a:ext uri="{FF2B5EF4-FFF2-40B4-BE49-F238E27FC236}">
                      <a16:creationId xmlns:a16="http://schemas.microsoft.com/office/drawing/2014/main" id="{F92EE4A7-315E-76D7-73C9-C73094398B89}"/>
                    </a:ext>
                  </a:extLst>
                </p:cNvPr>
                <p:cNvSpPr/>
                <p:nvPr/>
              </p:nvSpPr>
              <p:spPr>
                <a:xfrm>
                  <a:off x="3671567" y="4897359"/>
                  <a:ext cx="1800200" cy="548758"/>
                </a:xfrm>
                <a:prstGeom prst="roundRect">
                  <a:avLst>
                    <a:gd name="adj" fmla="val 50000"/>
                  </a:avLst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直接公開</a:t>
                  </a:r>
                  <a:endParaRPr kumimoji="1" lang="en-US" altLang="ja-JP" sz="12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en-US" altLang="ja-JP" sz="1200" dirty="0">
                      <a:solidFill>
                        <a:schemeClr val="tx1"/>
                      </a:solidFill>
                      <a:latin typeface="+mn-ea"/>
                    </a:rPr>
                    <a:t>RESTful API</a:t>
                  </a:r>
                  <a:r>
                    <a:rPr kumimoji="1" lang="ja-JP" altLang="en-US" sz="1200" dirty="0">
                      <a:solidFill>
                        <a:schemeClr val="tx1"/>
                      </a:solidFill>
                      <a:latin typeface="+mn-ea"/>
                    </a:rPr>
                    <a:t>　</a:t>
                  </a:r>
                </a:p>
              </p:txBody>
            </p:sp>
            <p:sp>
              <p:nvSpPr>
                <p:cNvPr id="1093" name="四角形: 角を丸くする 1092">
                  <a:extLst>
                    <a:ext uri="{FF2B5EF4-FFF2-40B4-BE49-F238E27FC236}">
                      <a16:creationId xmlns:a16="http://schemas.microsoft.com/office/drawing/2014/main" id="{5525E5B6-326F-AD24-8F57-84F55D5E125F}"/>
                    </a:ext>
                  </a:extLst>
                </p:cNvPr>
                <p:cNvSpPr/>
                <p:nvPr/>
              </p:nvSpPr>
              <p:spPr>
                <a:xfrm>
                  <a:off x="2917899" y="2631201"/>
                  <a:ext cx="3226576" cy="1298688"/>
                </a:xfrm>
                <a:prstGeom prst="roundRect">
                  <a:avLst>
                    <a:gd name="adj" fmla="val 31013"/>
                  </a:avLst>
                </a:prstGeom>
                <a:solidFill>
                  <a:schemeClr val="bg1"/>
                </a:solidFill>
                <a:ln w="635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　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【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データベース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】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情報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endParaRPr kumimoji="1" lang="en-US" altLang="ja-JP" sz="1200" b="1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いつ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From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＿</a:t>
                  </a:r>
                  <a:r>
                    <a:rPr kumimoji="1" lang="en-US" altLang="ja-JP" sz="1200" b="1" dirty="0">
                      <a:solidFill>
                        <a:schemeClr val="tx1"/>
                      </a:solidFill>
                      <a:latin typeface="+mn-ea"/>
                    </a:rPr>
                    <a:t>To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　の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時間情報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どこで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位置情報（２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、３</a:t>
                  </a:r>
                  <a:r>
                    <a:rPr kumimoji="1" lang="en-US" altLang="ja-JP" sz="1200" b="1" dirty="0">
                      <a:solidFill>
                        <a:srgbClr val="FF0000"/>
                      </a:solidFill>
                      <a:latin typeface="+mn-ea"/>
                    </a:rPr>
                    <a:t>D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）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だれが</a:t>
                  </a:r>
                  <a:r>
                    <a:rPr kumimoji="1" lang="ja-JP" altLang="en-US" sz="1200" b="1" dirty="0">
                      <a:solidFill>
                        <a:schemeClr val="accent4">
                          <a:lumMod val="50000"/>
                        </a:schemeClr>
                      </a:solidFill>
                      <a:latin typeface="+mn-ea"/>
                    </a:rPr>
                    <a:t>　</a:t>
                  </a:r>
                  <a:r>
                    <a:rPr kumimoji="1" lang="ja-JP" altLang="en-US" sz="1200" b="1" dirty="0">
                      <a:solidFill>
                        <a:schemeClr val="tx1"/>
                      </a:solidFill>
                      <a:latin typeface="+mn-ea"/>
                    </a:rPr>
                    <a:t>とは　その他</a:t>
                  </a:r>
                  <a:r>
                    <a:rPr kumimoji="1" lang="ja-JP" altLang="en-US" sz="1200" b="1" dirty="0">
                      <a:solidFill>
                        <a:srgbClr val="FF0000"/>
                      </a:solidFill>
                      <a:latin typeface="+mn-ea"/>
                    </a:rPr>
                    <a:t>すべての情報</a:t>
                  </a:r>
                  <a:endParaRPr kumimoji="1" lang="en-US" altLang="ja-JP" sz="1200" b="1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sp>
              <p:nvSpPr>
                <p:cNvPr id="7" name="四角形: 角を丸くする 6">
                  <a:extLst>
                    <a:ext uri="{FF2B5EF4-FFF2-40B4-BE49-F238E27FC236}">
                      <a16:creationId xmlns:a16="http://schemas.microsoft.com/office/drawing/2014/main" id="{B89B0557-7FA0-C77B-8C9D-609B4FB97C36}"/>
                    </a:ext>
                  </a:extLst>
                </p:cNvPr>
                <p:cNvSpPr/>
                <p:nvPr/>
              </p:nvSpPr>
              <p:spPr>
                <a:xfrm>
                  <a:off x="3579857" y="1296021"/>
                  <a:ext cx="1891910" cy="362243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 anchorCtr="0"/>
                <a:lstStyle/>
                <a:p>
                  <a:pPr algn="ctr"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400" b="1" dirty="0">
                      <a:solidFill>
                        <a:srgbClr val="FF0000"/>
                      </a:solidFill>
                      <a:latin typeface="+mn-ea"/>
                    </a:rPr>
                    <a:t>一番大事なのはここ</a:t>
                  </a:r>
                </a:p>
              </p:txBody>
            </p:sp>
          </p:grp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5CFBCFC-95F3-E5DE-183D-E5F9DF6C04E1}"/>
                  </a:ext>
                </a:extLst>
              </p:cNvPr>
              <p:cNvSpPr txBox="1"/>
              <p:nvPr/>
            </p:nvSpPr>
            <p:spPr>
              <a:xfrm>
                <a:off x="3222202" y="1770890"/>
                <a:ext cx="2617970" cy="7909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「東京都」も位置情報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en-US" altLang="ja-JP" sz="1600" b="1" dirty="0">
                    <a:solidFill>
                      <a:schemeClr val="tx1"/>
                    </a:solidFill>
                    <a:latin typeface="+mn-ea"/>
                  </a:rPr>
                  <a:t>CSV,GEOJSON,SHP</a:t>
                </a:r>
                <a:r>
                  <a:rPr kumimoji="1" lang="ja-JP" altLang="en-US" sz="1600" b="1" dirty="0">
                    <a:solidFill>
                      <a:schemeClr val="tx1"/>
                    </a:solidFill>
                    <a:latin typeface="+mn-ea"/>
                  </a:rPr>
                  <a:t>等</a:t>
                </a:r>
                <a:endParaRPr kumimoji="1" lang="en-US" altLang="ja-JP" sz="1600" b="1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AEAE87BD-143B-C984-1C03-67FF2FC8A453}"/>
              </a:ext>
            </a:extLst>
          </p:cNvPr>
          <p:cNvGrpSpPr/>
          <p:nvPr/>
        </p:nvGrpSpPr>
        <p:grpSpPr>
          <a:xfrm>
            <a:off x="4211224" y="784513"/>
            <a:ext cx="4693088" cy="2601640"/>
            <a:chOff x="5420650" y="1198991"/>
            <a:chExt cx="4693088" cy="2601640"/>
          </a:xfrm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1EF4A932-B0F9-B74D-67A4-E693AC658356}"/>
                </a:ext>
              </a:extLst>
            </p:cNvPr>
            <p:cNvGrpSpPr/>
            <p:nvPr/>
          </p:nvGrpSpPr>
          <p:grpSpPr>
            <a:xfrm>
              <a:off x="5420650" y="1403020"/>
              <a:ext cx="4693088" cy="2397611"/>
              <a:chOff x="5420650" y="1403020"/>
              <a:chExt cx="4693088" cy="2397611"/>
            </a:xfrm>
          </p:grpSpPr>
          <p:sp>
            <p:nvSpPr>
              <p:cNvPr id="37" name="四角形: 角を丸くする 36">
                <a:extLst>
                  <a:ext uri="{FF2B5EF4-FFF2-40B4-BE49-F238E27FC236}">
                    <a16:creationId xmlns:a16="http://schemas.microsoft.com/office/drawing/2014/main" id="{2CFF9414-9DEF-D2A0-4AEB-098830900E6F}"/>
                  </a:ext>
                </a:extLst>
              </p:cNvPr>
              <p:cNvSpPr/>
              <p:nvPr/>
            </p:nvSpPr>
            <p:spPr>
              <a:xfrm>
                <a:off x="5420650" y="1403020"/>
                <a:ext cx="4238094" cy="2397611"/>
              </a:xfrm>
              <a:prstGeom prst="roundRect">
                <a:avLst>
                  <a:gd name="adj" fmla="val 19858"/>
                </a:avLst>
              </a:prstGeom>
              <a:noFill/>
              <a:ln w="63500">
                <a:solidFill>
                  <a:srgbClr val="FF0000"/>
                </a:solidFill>
              </a:ln>
              <a:effectLst/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エクセル・</a:t>
                </a:r>
                <a:r>
                  <a:rPr kumimoji="1" lang="en-US" altLang="ja-JP" sz="1600" dirty="0">
                    <a:solidFill>
                      <a:schemeClr val="tx1"/>
                    </a:solidFill>
                    <a:latin typeface="+mn-ea"/>
                  </a:rPr>
                  <a:t>BI</a:t>
                </a:r>
                <a:r>
                  <a:rPr kumimoji="1" lang="ja-JP" altLang="en-US" sz="1600" dirty="0">
                    <a:solidFill>
                      <a:schemeClr val="tx1"/>
                    </a:solidFill>
                    <a:latin typeface="+mn-ea"/>
                  </a:rPr>
                  <a:t>ツールとのデータ連携</a:t>
                </a:r>
                <a:endParaRPr kumimoji="1" lang="en-US" altLang="ja-JP" sz="16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各部署の</a:t>
                </a:r>
                <a:r>
                  <a:rPr kumimoji="1" lang="en-US" altLang="ja-JP" sz="2800" dirty="0">
                    <a:solidFill>
                      <a:srgbClr val="FF0000"/>
                    </a:solidFill>
                    <a:latin typeface="+mn-ea"/>
                  </a:rPr>
                  <a:t>DX</a:t>
                </a:r>
                <a:r>
                  <a:rPr kumimoji="1" lang="ja-JP" altLang="en-US" sz="2800" dirty="0">
                    <a:solidFill>
                      <a:srgbClr val="FF0000"/>
                    </a:solidFill>
                    <a:latin typeface="+mn-ea"/>
                  </a:rPr>
                  <a:t>推進</a:t>
                </a: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en-US" altLang="ja-JP" sz="2000" dirty="0">
                  <a:solidFill>
                    <a:srgbClr val="FF0000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endParaRPr kumimoji="1" lang="ja-JP" altLang="en-US" sz="2000" dirty="0">
                  <a:solidFill>
                    <a:srgbClr val="FF0000"/>
                  </a:solidFill>
                  <a:latin typeface="+mn-ea"/>
                </a:endParaRPr>
              </a:p>
            </p:txBody>
          </p:sp>
          <p:sp>
            <p:nvSpPr>
              <p:cNvPr id="1089" name="四角形: 角を丸くする 1088">
                <a:extLst>
                  <a:ext uri="{FF2B5EF4-FFF2-40B4-BE49-F238E27FC236}">
                    <a16:creationId xmlns:a16="http://schemas.microsoft.com/office/drawing/2014/main" id="{78BAAF12-B4CF-5496-15DF-EB47A5FFED17}"/>
                  </a:ext>
                </a:extLst>
              </p:cNvPr>
              <p:cNvSpPr/>
              <p:nvPr/>
            </p:nvSpPr>
            <p:spPr>
              <a:xfrm>
                <a:off x="9329626" y="1782391"/>
                <a:ext cx="784112" cy="1027680"/>
              </a:xfrm>
              <a:prstGeom prst="roundRect">
                <a:avLst>
                  <a:gd name="adj" fmla="val 24007"/>
                </a:avLst>
              </a:prstGeom>
              <a:ln>
                <a:solidFill>
                  <a:srgbClr val="FF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参照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編集</a:t>
                </a:r>
                <a:endParaRPr kumimoji="1" lang="en-US" altLang="ja-JP" sz="1200" dirty="0">
                  <a:solidFill>
                    <a:schemeClr val="tx1"/>
                  </a:solidFill>
                  <a:latin typeface="+mn-ea"/>
                </a:endParaRPr>
              </a:p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解析</a:t>
                </a:r>
              </a:p>
            </p:txBody>
          </p:sp>
        </p:grpSp>
        <p:sp>
          <p:nvSpPr>
            <p:cNvPr id="83" name="四角形: 角を丸くする 82">
              <a:extLst>
                <a:ext uri="{FF2B5EF4-FFF2-40B4-BE49-F238E27FC236}">
                  <a16:creationId xmlns:a16="http://schemas.microsoft.com/office/drawing/2014/main" id="{EFD6476B-0E18-A9F2-1B3D-81577FFA94DC}"/>
                </a:ext>
              </a:extLst>
            </p:cNvPr>
            <p:cNvSpPr/>
            <p:nvPr/>
          </p:nvSpPr>
          <p:spPr>
            <a:xfrm>
              <a:off x="5898062" y="1198991"/>
              <a:ext cx="3323169" cy="40805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ﾃﾞｽｸﾄｯﾌﾟ：</a:t>
              </a: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LGWAN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でも動くポータブル版</a:t>
              </a:r>
            </a:p>
          </p:txBody>
        </p:sp>
      </p:grp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9260F5FD-4D44-E560-F89C-8CBA53807082}"/>
              </a:ext>
            </a:extLst>
          </p:cNvPr>
          <p:cNvCxnSpPr>
            <a:cxnSpLocks/>
            <a:stCxn id="63" idx="3"/>
            <a:endCxn id="75" idx="2"/>
          </p:cNvCxnSpPr>
          <p:nvPr/>
        </p:nvCxnSpPr>
        <p:spPr>
          <a:xfrm>
            <a:off x="7574389" y="4163256"/>
            <a:ext cx="1468517" cy="18198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99F86253-9F84-09B3-25D0-4225C2B25B27}"/>
              </a:ext>
            </a:extLst>
          </p:cNvPr>
          <p:cNvGrpSpPr/>
          <p:nvPr/>
        </p:nvGrpSpPr>
        <p:grpSpPr>
          <a:xfrm>
            <a:off x="6752333" y="5321625"/>
            <a:ext cx="4930192" cy="1164843"/>
            <a:chOff x="6752333" y="5013491"/>
            <a:chExt cx="4930192" cy="1472978"/>
          </a:xfrm>
        </p:grpSpPr>
        <p:sp>
          <p:nvSpPr>
            <p:cNvPr id="29" name="四角形: 角を丸くする 28">
              <a:extLst>
                <a:ext uri="{FF2B5EF4-FFF2-40B4-BE49-F238E27FC236}">
                  <a16:creationId xmlns:a16="http://schemas.microsoft.com/office/drawing/2014/main" id="{B6A327DE-804E-476D-5059-E7A1B438CAFB}"/>
                </a:ext>
              </a:extLst>
            </p:cNvPr>
            <p:cNvSpPr/>
            <p:nvPr/>
          </p:nvSpPr>
          <p:spPr>
            <a:xfrm>
              <a:off x="6752333" y="5013491"/>
              <a:ext cx="4930192" cy="1472978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41" name="テキスト ボックス 40">
              <a:extLst>
                <a:ext uri="{FF2B5EF4-FFF2-40B4-BE49-F238E27FC236}">
                  <a16:creationId xmlns:a16="http://schemas.microsoft.com/office/drawing/2014/main" id="{B8045451-9616-EF91-3732-79ABCF4F2C7C}"/>
                </a:ext>
              </a:extLst>
            </p:cNvPr>
            <p:cNvSpPr txBox="1"/>
            <p:nvPr/>
          </p:nvSpPr>
          <p:spPr>
            <a:xfrm>
              <a:off x="7016895" y="5229822"/>
              <a:ext cx="4665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 err="1"/>
                <a:t>QField</a:t>
              </a:r>
              <a:endParaRPr kumimoji="1" lang="en-US" altLang="ja-JP" dirty="0"/>
            </a:p>
            <a:p>
              <a:r>
                <a:rPr kumimoji="1" lang="ja-JP" altLang="en-US" dirty="0"/>
                <a:t>対応</a:t>
              </a:r>
              <a:r>
                <a:rPr kumimoji="1" lang="en-US" altLang="ja-JP" dirty="0"/>
                <a:t>OS</a:t>
              </a:r>
            </a:p>
            <a:p>
              <a:r>
                <a:rPr kumimoji="1" lang="en-US" altLang="ja-JP" dirty="0"/>
                <a:t>Android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iOS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Windows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Linux</a:t>
              </a:r>
              <a:r>
                <a:rPr kumimoji="1" lang="ja-JP" altLang="en-US" dirty="0"/>
                <a:t>・</a:t>
              </a:r>
              <a:r>
                <a:rPr kumimoji="1" lang="en-US" altLang="ja-JP" dirty="0"/>
                <a:t>MacOS</a:t>
              </a:r>
              <a:endParaRPr kumimoji="1" lang="ja-JP" altLang="en-US" dirty="0"/>
            </a:p>
          </p:txBody>
        </p:sp>
      </p:grp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6F2212F-FE51-E00B-1777-3CFF66D91789}"/>
              </a:ext>
            </a:extLst>
          </p:cNvPr>
          <p:cNvCxnSpPr>
            <a:cxnSpLocks/>
            <a:stCxn id="67" idx="2"/>
            <a:endCxn id="75" idx="3"/>
          </p:cNvCxnSpPr>
          <p:nvPr/>
        </p:nvCxnSpPr>
        <p:spPr>
          <a:xfrm rot="5400000">
            <a:off x="9765564" y="2977346"/>
            <a:ext cx="900588" cy="60351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四角形: 角を丸くする 62">
            <a:extLst>
              <a:ext uri="{FF2B5EF4-FFF2-40B4-BE49-F238E27FC236}">
                <a16:creationId xmlns:a16="http://schemas.microsoft.com/office/drawing/2014/main" id="{8B750EAF-50E3-A1FF-CB98-3052E7462D92}"/>
              </a:ext>
            </a:extLst>
          </p:cNvPr>
          <p:cNvSpPr/>
          <p:nvPr/>
        </p:nvSpPr>
        <p:spPr>
          <a:xfrm>
            <a:off x="5126053" y="4015903"/>
            <a:ext cx="2448336" cy="294706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chemeClr val="tx1"/>
                </a:solidFill>
                <a:latin typeface="+mn-ea"/>
              </a:rPr>
              <a:t>インターネット</a:t>
            </a:r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8F7DE906-BFB8-C8F9-FB2C-4A9E9DE22139}"/>
              </a:ext>
            </a:extLst>
          </p:cNvPr>
          <p:cNvCxnSpPr>
            <a:cxnSpLocks/>
            <a:stCxn id="37" idx="2"/>
            <a:endCxn id="63" idx="0"/>
          </p:cNvCxnSpPr>
          <p:nvPr/>
        </p:nvCxnSpPr>
        <p:spPr>
          <a:xfrm rot="16200000" flipH="1">
            <a:off x="6025371" y="3691053"/>
            <a:ext cx="629750" cy="1995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75639932-1996-ECDE-E9F5-D1FDE08EA064}"/>
              </a:ext>
            </a:extLst>
          </p:cNvPr>
          <p:cNvGrpSpPr/>
          <p:nvPr/>
        </p:nvGrpSpPr>
        <p:grpSpPr>
          <a:xfrm>
            <a:off x="435068" y="4553907"/>
            <a:ext cx="5551573" cy="1932562"/>
            <a:chOff x="435068" y="4553907"/>
            <a:chExt cx="5551573" cy="1932562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249C6A54-F436-393B-6B8D-EC4D337D35C9}"/>
                </a:ext>
              </a:extLst>
            </p:cNvPr>
            <p:cNvGrpSpPr/>
            <p:nvPr/>
          </p:nvGrpSpPr>
          <p:grpSpPr>
            <a:xfrm>
              <a:off x="435068" y="4553907"/>
              <a:ext cx="5551573" cy="1932562"/>
              <a:chOff x="4160452" y="4060823"/>
              <a:chExt cx="5551573" cy="1932562"/>
            </a:xfrm>
          </p:grpSpPr>
          <p:grpSp>
            <p:nvGrpSpPr>
              <p:cNvPr id="19" name="グループ化 18">
                <a:extLst>
                  <a:ext uri="{FF2B5EF4-FFF2-40B4-BE49-F238E27FC236}">
                    <a16:creationId xmlns:a16="http://schemas.microsoft.com/office/drawing/2014/main" id="{ABB6F1CD-7FC8-A3F2-2CB8-7855AF0B39BA}"/>
                  </a:ext>
                </a:extLst>
              </p:cNvPr>
              <p:cNvGrpSpPr/>
              <p:nvPr/>
            </p:nvGrpSpPr>
            <p:grpSpPr>
              <a:xfrm>
                <a:off x="4395772" y="4183262"/>
                <a:ext cx="5316253" cy="1810123"/>
                <a:chOff x="6713416" y="3853100"/>
                <a:chExt cx="5316253" cy="1810123"/>
              </a:xfrm>
            </p:grpSpPr>
            <p:sp>
              <p:nvSpPr>
                <p:cNvPr id="1057" name="四角形: 角を丸くする 1056">
                  <a:extLst>
                    <a:ext uri="{FF2B5EF4-FFF2-40B4-BE49-F238E27FC236}">
                      <a16:creationId xmlns:a16="http://schemas.microsoft.com/office/drawing/2014/main" id="{56B4E50A-EBCF-19D1-6AD6-8FCEFCCDF011}"/>
                    </a:ext>
                  </a:extLst>
                </p:cNvPr>
                <p:cNvSpPr/>
                <p:nvPr/>
              </p:nvSpPr>
              <p:spPr>
                <a:xfrm>
                  <a:off x="6713416" y="3853100"/>
                  <a:ext cx="5316253" cy="1810123"/>
                </a:xfrm>
                <a:prstGeom prst="roundRect">
                  <a:avLst>
                    <a:gd name="adj" fmla="val 19858"/>
                  </a:avLst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3"/>
                </a:lnRef>
                <a:fillRef idx="1">
                  <a:schemeClr val="lt1"/>
                </a:fillRef>
                <a:effectRef idx="0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ﾍﾞﾝﾀﾞｰﾛｯｸｲﾝのない</a:t>
                  </a:r>
                  <a:endParaRPr kumimoji="1" lang="en-US" altLang="ja-JP" sz="1600" dirty="0">
                    <a:solidFill>
                      <a:schemeClr val="tx1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r>
                    <a:rPr kumimoji="1" lang="ja-JP" altLang="en-US" sz="1600" dirty="0">
                      <a:solidFill>
                        <a:schemeClr val="tx1"/>
                      </a:solidFill>
                      <a:latin typeface="+mn-ea"/>
                    </a:rPr>
                    <a:t>　　 データ配信</a:t>
                  </a:r>
                  <a:endParaRPr kumimoji="1" lang="en-US" altLang="ja-JP" sz="16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en-US" altLang="ja-JP" sz="2000" dirty="0">
                    <a:solidFill>
                      <a:srgbClr val="FF0000"/>
                    </a:solidFill>
                    <a:latin typeface="+mn-ea"/>
                  </a:endParaRPr>
                </a:p>
                <a:p>
                  <a:pPr>
                    <a:lnSpc>
                      <a:spcPct val="130000"/>
                    </a:lnSpc>
                    <a:spcAft>
                      <a:spcPts val="600"/>
                    </a:spcAft>
                  </a:pPr>
                  <a:endParaRPr kumimoji="1" lang="ja-JP" altLang="en-US" sz="2000" dirty="0">
                    <a:solidFill>
                      <a:srgbClr val="FF0000"/>
                    </a:solidFill>
                    <a:latin typeface="+mn-ea"/>
                  </a:endParaRPr>
                </a:p>
              </p:txBody>
            </p:sp>
            <p:pic>
              <p:nvPicPr>
                <p:cNvPr id="46" name="図 45">
                  <a:extLst>
                    <a:ext uri="{FF2B5EF4-FFF2-40B4-BE49-F238E27FC236}">
                      <a16:creationId xmlns:a16="http://schemas.microsoft.com/office/drawing/2014/main" id="{9542E041-19ED-5389-EA6D-AC994279DD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r="13199" b="22974"/>
                <a:stretch/>
              </p:blipFill>
              <p:spPr>
                <a:xfrm>
                  <a:off x="10349938" y="3940450"/>
                  <a:ext cx="1533944" cy="1579680"/>
                </a:xfrm>
                <a:prstGeom prst="rect">
                  <a:avLst/>
                </a:prstGeom>
              </p:spPr>
            </p:pic>
            <p:pic>
              <p:nvPicPr>
                <p:cNvPr id="8" name="Picture 2" descr="Image by FlamingText.com">
                  <a:extLst>
                    <a:ext uri="{FF2B5EF4-FFF2-40B4-BE49-F238E27FC236}">
                      <a16:creationId xmlns:a16="http://schemas.microsoft.com/office/drawing/2014/main" id="{5F0527B4-D570-E5F0-7436-963E3545C5B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157128" y="4018786"/>
                  <a:ext cx="1540597" cy="71794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6" descr="Image by FlamingText.com">
                  <a:extLst>
                    <a:ext uri="{FF2B5EF4-FFF2-40B4-BE49-F238E27FC236}">
                      <a16:creationId xmlns:a16="http://schemas.microsoft.com/office/drawing/2014/main" id="{3AC9A13F-08C1-4F58-A89D-ED9A9D47B32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5986" y="4076507"/>
                  <a:ext cx="560238" cy="740995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1058" name="四角形: 角を丸くする 1057">
                <a:extLst>
                  <a:ext uri="{FF2B5EF4-FFF2-40B4-BE49-F238E27FC236}">
                    <a16:creationId xmlns:a16="http://schemas.microsoft.com/office/drawing/2014/main" id="{446EC388-0ACD-62FC-8E15-A81D01C941AC}"/>
                  </a:ext>
                </a:extLst>
              </p:cNvPr>
              <p:cNvSpPr/>
              <p:nvPr/>
            </p:nvSpPr>
            <p:spPr>
              <a:xfrm>
                <a:off x="4160452" y="4060823"/>
                <a:ext cx="1136134" cy="29470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>
                  <a:lnSpc>
                    <a:spcPct val="130000"/>
                  </a:lnSpc>
                  <a:spcAft>
                    <a:spcPts val="600"/>
                  </a:spcAft>
                </a:pPr>
                <a:r>
                  <a:rPr kumimoji="1" lang="ja-JP" altLang="en-US" sz="1200" dirty="0">
                    <a:solidFill>
                      <a:schemeClr val="tx1"/>
                    </a:solidFill>
                    <a:latin typeface="+mn-ea"/>
                  </a:rPr>
                  <a:t>ＷＥＢ</a:t>
                </a:r>
              </a:p>
            </p:txBody>
          </p:sp>
        </p:grp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601FCCD0-C579-EA1D-F0CE-0011853E4AF8}"/>
                </a:ext>
              </a:extLst>
            </p:cNvPr>
            <p:cNvSpPr/>
            <p:nvPr/>
          </p:nvSpPr>
          <p:spPr>
            <a:xfrm>
              <a:off x="2922806" y="5628300"/>
              <a:ext cx="1120542" cy="717947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WMS</a:t>
              </a: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WMTS</a:t>
              </a:r>
              <a:endParaRPr kumimoji="1" lang="ja-JP" altLang="en-US" sz="1200" dirty="0">
                <a:solidFill>
                  <a:schemeClr val="tx1"/>
                </a:solidFill>
                <a:latin typeface="+mn-ea"/>
              </a:endParaRPr>
            </a:p>
          </p:txBody>
        </p:sp>
      </p:grpSp>
      <p:cxnSp>
        <p:nvCxnSpPr>
          <p:cNvPr id="57" name="コネクタ: カギ線 56">
            <a:extLst>
              <a:ext uri="{FF2B5EF4-FFF2-40B4-BE49-F238E27FC236}">
                <a16:creationId xmlns:a16="http://schemas.microsoft.com/office/drawing/2014/main" id="{6CE257EB-2210-4625-7CA2-E2BD34075DCE}"/>
              </a:ext>
            </a:extLst>
          </p:cNvPr>
          <p:cNvCxnSpPr>
            <a:cxnSpLocks/>
            <a:stCxn id="29" idx="0"/>
            <a:endCxn id="75" idx="1"/>
          </p:cNvCxnSpPr>
          <p:nvPr/>
        </p:nvCxnSpPr>
        <p:spPr>
          <a:xfrm rot="5400000" flipH="1" flipV="1">
            <a:off x="9250345" y="4657873"/>
            <a:ext cx="630836" cy="69666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4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35F9742A-FB88-7A87-5B8D-AB7B56FDE1CA}"/>
              </a:ext>
            </a:extLst>
          </p:cNvPr>
          <p:cNvGrpSpPr/>
          <p:nvPr/>
        </p:nvGrpSpPr>
        <p:grpSpPr>
          <a:xfrm>
            <a:off x="9310131" y="1166513"/>
            <a:ext cx="2516259" cy="1662298"/>
            <a:chOff x="9310131" y="1166513"/>
            <a:chExt cx="2516259" cy="1662298"/>
          </a:xfrm>
        </p:grpSpPr>
        <p:sp>
          <p:nvSpPr>
            <p:cNvPr id="59" name="四角形: 角を丸くする 58">
              <a:extLst>
                <a:ext uri="{FF2B5EF4-FFF2-40B4-BE49-F238E27FC236}">
                  <a16:creationId xmlns:a16="http://schemas.microsoft.com/office/drawing/2014/main" id="{B2BFA1C4-8AD2-2B01-3945-33DC0D0F6C2E}"/>
                </a:ext>
              </a:extLst>
            </p:cNvPr>
            <p:cNvSpPr/>
            <p:nvPr/>
          </p:nvSpPr>
          <p:spPr>
            <a:xfrm>
              <a:off x="9310131" y="1166513"/>
              <a:ext cx="2516259" cy="1403231"/>
            </a:xfrm>
            <a:prstGeom prst="roundRect">
              <a:avLst>
                <a:gd name="adj" fmla="val 19858"/>
              </a:avLst>
            </a:pr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16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en-US" altLang="ja-JP" sz="2000" dirty="0">
                <a:solidFill>
                  <a:srgbClr val="FF0000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endParaRPr kumimoji="1" lang="ja-JP" altLang="en-US" sz="2000" dirty="0">
                <a:solidFill>
                  <a:srgbClr val="FF0000"/>
                </a:solidFill>
                <a:latin typeface="+mn-ea"/>
              </a:endParaRPr>
            </a:p>
          </p:txBody>
        </p:sp>
        <p:sp>
          <p:nvSpPr>
            <p:cNvPr id="67" name="四角形: 角を丸くする 66">
              <a:extLst>
                <a:ext uri="{FF2B5EF4-FFF2-40B4-BE49-F238E27FC236}">
                  <a16:creationId xmlns:a16="http://schemas.microsoft.com/office/drawing/2014/main" id="{5EC85C0C-9E30-FED1-969E-4DC2F121A468}"/>
                </a:ext>
              </a:extLst>
            </p:cNvPr>
            <p:cNvSpPr/>
            <p:nvPr/>
          </p:nvSpPr>
          <p:spPr>
            <a:xfrm>
              <a:off x="9564109" y="2263228"/>
              <a:ext cx="1907015" cy="565583"/>
            </a:xfrm>
            <a:prstGeom prst="roundRect">
              <a:avLst>
                <a:gd name="adj" fmla="val 50000"/>
              </a:avLst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en-US" altLang="ja-JP" sz="1200" dirty="0">
                  <a:solidFill>
                    <a:schemeClr val="tx1"/>
                  </a:solidFill>
                  <a:latin typeface="+mn-ea"/>
                </a:rPr>
                <a:t>QGIS</a:t>
              </a: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利用者へ</a:t>
              </a:r>
              <a:endParaRPr kumimoji="1" lang="en-US" altLang="ja-JP" sz="1200" dirty="0">
                <a:solidFill>
                  <a:schemeClr val="tx1"/>
                </a:solidFill>
                <a:latin typeface="+mn-ea"/>
              </a:endParaRPr>
            </a:p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1200" dirty="0">
                  <a:solidFill>
                    <a:schemeClr val="tx1"/>
                  </a:solidFill>
                  <a:latin typeface="+mn-ea"/>
                </a:rPr>
                <a:t>データ配信</a:t>
              </a:r>
            </a:p>
          </p:txBody>
        </p:sp>
      </p:grpSp>
      <p:sp>
        <p:nvSpPr>
          <p:cNvPr id="75" name="雲 74">
            <a:extLst>
              <a:ext uri="{FF2B5EF4-FFF2-40B4-BE49-F238E27FC236}">
                <a16:creationId xmlns:a16="http://schemas.microsoft.com/office/drawing/2014/main" id="{CB93D94E-C6A0-D182-848B-FE03B21A5820}"/>
              </a:ext>
            </a:extLst>
          </p:cNvPr>
          <p:cNvSpPr/>
          <p:nvPr/>
        </p:nvSpPr>
        <p:spPr>
          <a:xfrm>
            <a:off x="9037468" y="3671031"/>
            <a:ext cx="1753260" cy="1020845"/>
          </a:xfrm>
          <a:prstGeom prst="cloud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dk1"/>
                </a:solidFill>
              </a:rPr>
              <a:t>QField</a:t>
            </a:r>
            <a:endParaRPr kumimoji="1" lang="en-US" altLang="ja-JP" sz="2000" dirty="0">
              <a:solidFill>
                <a:schemeClr val="dk1"/>
              </a:solidFill>
            </a:endParaRPr>
          </a:p>
          <a:p>
            <a:pPr algn="ctr"/>
            <a:r>
              <a:rPr kumimoji="1" lang="en-US" altLang="ja-JP" sz="2000" dirty="0">
                <a:solidFill>
                  <a:schemeClr val="dk1"/>
                </a:solidFill>
              </a:rPr>
              <a:t>Cloud</a:t>
            </a:r>
            <a:endParaRPr kumimoji="1" lang="ja-JP" altLang="en-US" sz="2000" dirty="0">
              <a:solidFill>
                <a:schemeClr val="dk1"/>
              </a:solidFill>
            </a:endParaRPr>
          </a:p>
        </p:txBody>
      </p: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9FFBDAA1-81AC-D3F1-9B66-63119099C3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785424" y="2090361"/>
            <a:ext cx="3032863" cy="1451412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6B9A093C-5AB1-5FCF-0DCA-4EA8808919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051828" y="1056828"/>
            <a:ext cx="3032863" cy="1451412"/>
          </a:xfrm>
          <a:prstGeom prst="rect">
            <a:avLst/>
          </a:prstGeom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17BD9BD-C7B2-1D99-EBC4-8D4EEFC75EDB}"/>
              </a:ext>
            </a:extLst>
          </p:cNvPr>
          <p:cNvGrpSpPr/>
          <p:nvPr/>
        </p:nvGrpSpPr>
        <p:grpSpPr>
          <a:xfrm>
            <a:off x="4809040" y="5553536"/>
            <a:ext cx="1012956" cy="977047"/>
            <a:chOff x="8889532" y="1555390"/>
            <a:chExt cx="1012956" cy="977047"/>
          </a:xfrm>
        </p:grpSpPr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E7B1B3FF-B8DC-3A1B-2119-CF15643C6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37867" y="1555390"/>
              <a:ext cx="660048" cy="730178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B0726DE-6C95-30AE-209E-F787A759F817}"/>
                </a:ext>
              </a:extLst>
            </p:cNvPr>
            <p:cNvSpPr txBox="1"/>
            <p:nvPr/>
          </p:nvSpPr>
          <p:spPr>
            <a:xfrm>
              <a:off x="8889532" y="2286216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922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F3BD11D-CD5E-2E06-C669-B02C3D85792D}"/>
              </a:ext>
            </a:extLst>
          </p:cNvPr>
          <p:cNvSpPr txBox="1"/>
          <p:nvPr/>
        </p:nvSpPr>
        <p:spPr>
          <a:xfrm>
            <a:off x="3239869" y="27372"/>
            <a:ext cx="5182929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ja-JP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LIZMAP</a:t>
            </a:r>
            <a:r>
              <a:rPr lang="ja-JP" altLang="en-US" sz="3200" b="1" i="0" u="sng" strike="noStrike" dirty="0">
                <a:solidFill>
                  <a:srgbClr val="00B0F0"/>
                </a:solidFill>
                <a:effectLst/>
                <a:highlight>
                  <a:srgbClr val="FFFFFF"/>
                </a:highlight>
                <a:latin typeface="-apple-system"/>
              </a:rPr>
              <a:t>機能概要</a:t>
            </a:r>
            <a:endParaRPr lang="ja-JP" altLang="en-US" sz="3200" b="1" i="0" u="sng" dirty="0">
              <a:solidFill>
                <a:srgbClr val="00B0F0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21F45349-A955-7915-AF64-0C73C028E1E4}"/>
              </a:ext>
            </a:extLst>
          </p:cNvPr>
          <p:cNvGrpSpPr/>
          <p:nvPr/>
        </p:nvGrpSpPr>
        <p:grpSpPr>
          <a:xfrm>
            <a:off x="407367" y="811404"/>
            <a:ext cx="8506308" cy="3157289"/>
            <a:chOff x="407367" y="811404"/>
            <a:chExt cx="8506308" cy="3157289"/>
          </a:xfrm>
        </p:grpSpPr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EA2E2911-CCB0-50B2-8F80-D4EBE8B5FD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2161" y="1265471"/>
              <a:ext cx="2887355" cy="2703222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36378E06-4639-A57C-126C-DA6382BDC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706" y="872859"/>
              <a:ext cx="4879038" cy="3069475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18DB6DA-8757-76F5-8376-61CFD1EFA83F}"/>
                </a:ext>
              </a:extLst>
            </p:cNvPr>
            <p:cNvSpPr txBox="1"/>
            <p:nvPr/>
          </p:nvSpPr>
          <p:spPr>
            <a:xfrm>
              <a:off x="6603702" y="3422229"/>
              <a:ext cx="1084273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en-US" altLang="ja-JP" dirty="0" err="1"/>
                <a:t>iframe</a:t>
              </a:r>
              <a:endParaRPr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8D3B00B0-57D4-426C-A175-BDA4C528B141}"/>
                </a:ext>
              </a:extLst>
            </p:cNvPr>
            <p:cNvSpPr txBox="1"/>
            <p:nvPr/>
          </p:nvSpPr>
          <p:spPr>
            <a:xfrm>
              <a:off x="2455108" y="3413954"/>
              <a:ext cx="1359284" cy="528314"/>
            </a:xfrm>
            <a:prstGeom prst="rect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>
              <a:defPPr>
                <a:defRPr lang="en-US"/>
              </a:defPPr>
              <a:lvl1pPr algn="ctr">
                <a:defRPr kumimoji="1" sz="2000">
                  <a:latin typeface="+mn-ea"/>
                </a:defRPr>
              </a:lvl1pPr>
              <a:lvl2pPr>
                <a:defRPr>
                  <a:solidFill>
                    <a:schemeClr val="dk1"/>
                  </a:solidFill>
                </a:defRPr>
              </a:lvl2pPr>
              <a:lvl3pPr>
                <a:defRPr>
                  <a:solidFill>
                    <a:schemeClr val="dk1"/>
                  </a:solidFill>
                </a:defRPr>
              </a:lvl3pPr>
              <a:lvl4pPr>
                <a:defRPr>
                  <a:solidFill>
                    <a:schemeClr val="dk1"/>
                  </a:solidFill>
                </a:defRPr>
              </a:lvl4pPr>
              <a:lvl5pPr>
                <a:defRPr>
                  <a:solidFill>
                    <a:schemeClr val="dk1"/>
                  </a:solidFill>
                </a:defRPr>
              </a:lvl5pPr>
              <a:lvl6pPr>
                <a:defRPr>
                  <a:solidFill>
                    <a:schemeClr val="dk1"/>
                  </a:solidFill>
                </a:defRPr>
              </a:lvl6pPr>
              <a:lvl7pPr>
                <a:defRPr>
                  <a:solidFill>
                    <a:schemeClr val="dk1"/>
                  </a:solidFill>
                </a:defRPr>
              </a:lvl7pPr>
              <a:lvl8pPr>
                <a:defRPr>
                  <a:solidFill>
                    <a:schemeClr val="dk1"/>
                  </a:solidFill>
                </a:defRPr>
              </a:lvl8pPr>
              <a:lvl9pPr>
                <a:defRPr>
                  <a:solidFill>
                    <a:schemeClr val="dk1"/>
                  </a:solidFill>
                </a:defRPr>
              </a:lvl9pPr>
            </a:lstStyle>
            <a:p>
              <a:r>
                <a:rPr lang="ja-JP" altLang="en-US" dirty="0"/>
                <a:t>ブラウザ</a:t>
              </a:r>
            </a:p>
          </p:txBody>
        </p:sp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889F259E-2D27-4584-BEB9-65042FF154F7}"/>
                </a:ext>
              </a:extLst>
            </p:cNvPr>
            <p:cNvSpPr/>
            <p:nvPr/>
          </p:nvSpPr>
          <p:spPr>
            <a:xfrm>
              <a:off x="407367" y="811404"/>
              <a:ext cx="8506308" cy="72814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ブラウザによる閲覧、</a:t>
              </a:r>
              <a:r>
                <a:rPr lang="en-US" altLang="ja-JP" sz="2000" dirty="0" err="1"/>
                <a:t>iframe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による</a:t>
              </a:r>
              <a:r>
                <a:rPr kumimoji="1" lang="en-US" altLang="ja-JP" sz="2000" dirty="0">
                  <a:solidFill>
                    <a:schemeClr val="tx1"/>
                  </a:solidFill>
                  <a:latin typeface="+mn-ea"/>
                </a:rPr>
                <a:t>WEB</a:t>
              </a:r>
              <a:r>
                <a:rPr kumimoji="1" lang="ja-JP" altLang="en-US" sz="2000" dirty="0">
                  <a:solidFill>
                    <a:schemeClr val="tx1"/>
                  </a:solidFill>
                  <a:latin typeface="+mn-ea"/>
                </a:rPr>
                <a:t>ページへの組み込み</a:t>
              </a:r>
              <a:endParaRPr kumimoji="1" lang="en-US" altLang="ja-JP" sz="2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F057A573-997A-05F8-9284-11577F274AB2}"/>
              </a:ext>
            </a:extLst>
          </p:cNvPr>
          <p:cNvSpPr/>
          <p:nvPr/>
        </p:nvSpPr>
        <p:spPr>
          <a:xfrm>
            <a:off x="407368" y="4253655"/>
            <a:ext cx="5700805" cy="2160240"/>
          </a:xfrm>
          <a:prstGeom prst="roundRect">
            <a:avLst>
              <a:gd name="adj" fmla="val 19858"/>
            </a:avLst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1600" dirty="0">
              <a:solidFill>
                <a:schemeClr val="tx1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2400" dirty="0">
                <a:solidFill>
                  <a:srgbClr val="FF0000"/>
                </a:solidFill>
                <a:latin typeface="+mn-ea"/>
              </a:rPr>
              <a:t>ベンダーロックインのないデータ配信</a:t>
            </a:r>
            <a:endParaRPr kumimoji="1" lang="en-US" altLang="ja-JP" sz="24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en-US" altLang="ja-JP" sz="2000" dirty="0">
              <a:solidFill>
                <a:srgbClr val="FF0000"/>
              </a:solidFill>
              <a:latin typeface="+mn-ea"/>
            </a:endParaRPr>
          </a:p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2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8" name="四角形: 角を丸くする 47">
            <a:extLst>
              <a:ext uri="{FF2B5EF4-FFF2-40B4-BE49-F238E27FC236}">
                <a16:creationId xmlns:a16="http://schemas.microsoft.com/office/drawing/2014/main" id="{D593B2F2-5D44-FBE5-6719-B5F10766FF5F}"/>
              </a:ext>
            </a:extLst>
          </p:cNvPr>
          <p:cNvSpPr/>
          <p:nvPr/>
        </p:nvSpPr>
        <p:spPr>
          <a:xfrm>
            <a:off x="767408" y="4109708"/>
            <a:ext cx="1136134" cy="294706"/>
          </a:xfrm>
          <a:prstGeom prst="roundRect">
            <a:avLst>
              <a:gd name="adj" fmla="val 50000"/>
            </a:avLst>
          </a:prstGeom>
          <a:ln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r>
              <a:rPr kumimoji="1" lang="ja-JP" altLang="en-US" sz="1200" dirty="0">
                <a:solidFill>
                  <a:srgbClr val="00B050"/>
                </a:solidFill>
                <a:latin typeface="+mn-ea"/>
              </a:rPr>
              <a:t>ＷＥＢ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F1D6CD9-C465-4565-7C5E-7292B0D5E728}"/>
              </a:ext>
            </a:extLst>
          </p:cNvPr>
          <p:cNvSpPr txBox="1"/>
          <p:nvPr/>
        </p:nvSpPr>
        <p:spPr>
          <a:xfrm>
            <a:off x="1703512" y="4996392"/>
            <a:ext cx="43523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>
                <a:solidFill>
                  <a:srgbClr val="FF0000"/>
                </a:solidFill>
              </a:defRPr>
            </a:lvl1pPr>
          </a:lstStyle>
          <a:p>
            <a:r>
              <a:rPr lang="ja-JP" altLang="en-US" dirty="0"/>
              <a:t>新たなイメージの</a:t>
            </a:r>
            <a:r>
              <a:rPr lang="en-US" altLang="ja-JP" dirty="0"/>
              <a:t>OPEN</a:t>
            </a:r>
            <a:r>
              <a:rPr lang="ja-JP" altLang="en-US" dirty="0"/>
              <a:t>　</a:t>
            </a:r>
            <a:r>
              <a:rPr lang="en-US" altLang="ja-JP" dirty="0"/>
              <a:t>DATA</a:t>
            </a:r>
          </a:p>
          <a:p>
            <a:r>
              <a:rPr lang="en-US" altLang="ja-JP" dirty="0"/>
              <a:t>Web Map Service</a:t>
            </a:r>
            <a:r>
              <a:rPr lang="ja-JP" altLang="en-US" dirty="0"/>
              <a:t>等による地図画像配信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2C61368-6373-ED11-C766-77C340453C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-1" r="13199" b="-2775"/>
          <a:stretch/>
        </p:blipFill>
        <p:spPr>
          <a:xfrm>
            <a:off x="9201907" y="3113741"/>
            <a:ext cx="2664297" cy="3660946"/>
          </a:xfrm>
          <a:prstGeom prst="rect">
            <a:avLst/>
          </a:prstGeom>
        </p:spPr>
      </p:pic>
      <p:sp>
        <p:nvSpPr>
          <p:cNvPr id="3" name="矢印: 下 2">
            <a:extLst>
              <a:ext uri="{FF2B5EF4-FFF2-40B4-BE49-F238E27FC236}">
                <a16:creationId xmlns:a16="http://schemas.microsoft.com/office/drawing/2014/main" id="{22694008-9AA3-2DC6-8AD5-D7CE7293D6C5}"/>
              </a:ext>
            </a:extLst>
          </p:cNvPr>
          <p:cNvSpPr/>
          <p:nvPr/>
        </p:nvSpPr>
        <p:spPr>
          <a:xfrm rot="16200000">
            <a:off x="6498705" y="4007429"/>
            <a:ext cx="2399613" cy="2664296"/>
          </a:xfrm>
          <a:prstGeom prst="downArrow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spcAft>
                <a:spcPts val="600"/>
              </a:spcAft>
            </a:pPr>
            <a:endParaRPr kumimoji="1" lang="ja-JP" altLang="en-US" sz="6000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477D9A-A418-89FC-E2D3-1BB519F662F8}"/>
              </a:ext>
            </a:extLst>
          </p:cNvPr>
          <p:cNvSpPr txBox="1"/>
          <p:nvPr/>
        </p:nvSpPr>
        <p:spPr>
          <a:xfrm>
            <a:off x="6441523" y="4909893"/>
            <a:ext cx="20981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FF0000"/>
                </a:solidFill>
              </a:rPr>
              <a:t>既存イメージ</a:t>
            </a:r>
            <a:endParaRPr lang="en-US" altLang="ja-JP" dirty="0">
              <a:solidFill>
                <a:srgbClr val="FF0000"/>
              </a:solidFill>
            </a:endParaRPr>
          </a:p>
          <a:p>
            <a:pPr algn="ctr"/>
            <a:r>
              <a:rPr lang="en-US" altLang="ja-JP" dirty="0">
                <a:solidFill>
                  <a:srgbClr val="FF0000"/>
                </a:solidFill>
              </a:rPr>
              <a:t>OPEN DATA</a:t>
            </a:r>
          </a:p>
          <a:p>
            <a:pPr algn="ctr"/>
            <a:r>
              <a:rPr lang="ja-JP" altLang="en-US" dirty="0">
                <a:solidFill>
                  <a:srgbClr val="FF0000"/>
                </a:solidFill>
              </a:rPr>
              <a:t>として公開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02AFD6B-C4C8-8346-F78E-B364D57BA6A4}"/>
              </a:ext>
            </a:extLst>
          </p:cNvPr>
          <p:cNvSpPr txBox="1"/>
          <p:nvPr/>
        </p:nvSpPr>
        <p:spPr>
          <a:xfrm>
            <a:off x="2603472" y="4459687"/>
            <a:ext cx="3003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__fkGroteskNeue_598ab8"/>
              </a:rPr>
              <a:t>Open Geospatial Consortium</a:t>
            </a:r>
            <a:endParaRPr lang="ja-JP" altLang="en-US" dirty="0"/>
          </a:p>
        </p:txBody>
      </p:sp>
      <p:pic>
        <p:nvPicPr>
          <p:cNvPr id="11" name="Picture 2" descr="Image by FlamingText.com">
            <a:extLst>
              <a:ext uri="{FF2B5EF4-FFF2-40B4-BE49-F238E27FC236}">
                <a16:creationId xmlns:a16="http://schemas.microsoft.com/office/drawing/2014/main" id="{84AADB54-AE12-99E3-B680-66BB094F4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12" y="4546250"/>
            <a:ext cx="1320380" cy="61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46429B-C281-DB3F-CEC7-C0C816C556FB}"/>
              </a:ext>
            </a:extLst>
          </p:cNvPr>
          <p:cNvGrpSpPr/>
          <p:nvPr/>
        </p:nvGrpSpPr>
        <p:grpSpPr>
          <a:xfrm>
            <a:off x="8829404" y="2164062"/>
            <a:ext cx="3521617" cy="949679"/>
            <a:chOff x="8733531" y="2370009"/>
            <a:chExt cx="3521617" cy="949679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6AE34E40-7DBC-908B-44F8-665D3BC897BA}"/>
                </a:ext>
              </a:extLst>
            </p:cNvPr>
            <p:cNvSpPr txBox="1"/>
            <p:nvPr/>
          </p:nvSpPr>
          <p:spPr>
            <a:xfrm>
              <a:off x="8733531" y="2981134"/>
              <a:ext cx="352161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ja-JP" sz="1600" b="0" i="0" dirty="0">
                  <a:solidFill>
                    <a:srgbClr val="202122"/>
                  </a:solidFill>
                  <a:effectLst/>
                  <a:highlight>
                    <a:srgbClr val="FFFFFF"/>
                  </a:highlight>
                  <a:latin typeface="Arial" panose="020B0604020202020204" pitchFamily="34" charset="0"/>
                </a:rPr>
                <a:t>Geospatial Data Abstraction Library</a:t>
              </a:r>
              <a:endParaRPr lang="ja-JP" altLang="en-US" sz="1600" dirty="0"/>
            </a:p>
          </p:txBody>
        </p:sp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13FC4E42-DDD0-7D2C-71CD-41B51809F59F}"/>
                </a:ext>
              </a:extLst>
            </p:cNvPr>
            <p:cNvSpPr/>
            <p:nvPr/>
          </p:nvSpPr>
          <p:spPr>
            <a:xfrm>
              <a:off x="9106034" y="2370009"/>
              <a:ext cx="2391565" cy="609325"/>
            </a:xfrm>
            <a:prstGeom prst="roundRect">
              <a:avLst>
                <a:gd name="adj" fmla="val 19858"/>
              </a:avLst>
            </a:prstGeom>
            <a:solidFill>
              <a:schemeClr val="bg1"/>
            </a:solidFill>
            <a:ln w="6350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ct val="130000"/>
                </a:lnSpc>
                <a:spcAft>
                  <a:spcPts val="600"/>
                </a:spcAft>
              </a:pPr>
              <a:r>
                <a:rPr kumimoji="1" lang="ja-JP" altLang="en-US" sz="2400" dirty="0">
                  <a:solidFill>
                    <a:srgbClr val="FF0000"/>
                  </a:solidFill>
                  <a:latin typeface="+mn-ea"/>
                </a:rPr>
                <a:t>自動変換</a:t>
              </a:r>
              <a:endParaRPr kumimoji="1" lang="en-US" altLang="ja-JP" sz="2400" dirty="0">
                <a:solidFill>
                  <a:srgbClr val="FF0000"/>
                </a:solidFill>
                <a:latin typeface="+mn-ea"/>
              </a:endParaRPr>
            </a:p>
          </p:txBody>
        </p:sp>
      </p:grpSp>
      <p:pic>
        <p:nvPicPr>
          <p:cNvPr id="3078" name="Picture 6" descr="Image by FlamingText.com">
            <a:extLst>
              <a:ext uri="{FF2B5EF4-FFF2-40B4-BE49-F238E27FC236}">
                <a16:creationId xmlns:a16="http://schemas.microsoft.com/office/drawing/2014/main" id="{18B05B12-C77E-2A2C-5FC3-A9B0882E5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163" y="4273855"/>
            <a:ext cx="560238" cy="740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EC395B8-44C7-8337-C040-90CCB39B3836}"/>
              </a:ext>
            </a:extLst>
          </p:cNvPr>
          <p:cNvGrpSpPr/>
          <p:nvPr/>
        </p:nvGrpSpPr>
        <p:grpSpPr>
          <a:xfrm>
            <a:off x="9054152" y="796813"/>
            <a:ext cx="1536060" cy="1452204"/>
            <a:chOff x="9054152" y="796813"/>
            <a:chExt cx="1536060" cy="1452204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29496A87-E73B-595A-37FA-C153165759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4152" y="796813"/>
              <a:ext cx="1312727" cy="1452204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38C30048-5D8F-CD0A-8914-7A0E5763E1DD}"/>
                </a:ext>
              </a:extLst>
            </p:cNvPr>
            <p:cNvSpPr txBox="1"/>
            <p:nvPr/>
          </p:nvSpPr>
          <p:spPr>
            <a:xfrm>
              <a:off x="9577256" y="992454"/>
              <a:ext cx="1012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000" dirty="0"/>
                <a:t>＠</a:t>
              </a:r>
              <a:r>
                <a:rPr kumimoji="1" lang="en-US" altLang="ja-JP" sz="1000" dirty="0"/>
                <a:t>2024OSGEO</a:t>
              </a:r>
              <a:endParaRPr kumimoji="1" lang="ja-JP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35000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TM02900688[[fn=ファセット]]</Template>
  <TotalTime>0</TotalTime>
  <Words>175</Words>
  <Application>Microsoft Office PowerPoint</Application>
  <PresentationFormat>ワイド画面</PresentationFormat>
  <Paragraphs>84</Paragraphs>
  <Slides>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9" baseType="lpstr">
      <vt:lpstr>__fkGroteskNeue_598ab8</vt:lpstr>
      <vt:lpstr>-apple-system</vt:lpstr>
      <vt:lpstr>游ゴシック</vt:lpstr>
      <vt:lpstr>Arial</vt:lpstr>
      <vt:lpstr>Trebuchet MS</vt:lpstr>
      <vt:lpstr>Wingdings 3</vt:lpstr>
      <vt:lpstr>ファセット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2021-01-28T13:14:00Z</dcterms:created>
  <dcterms:modified xsi:type="dcterms:W3CDTF">2024-09-01T08:42:01Z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1709AFD63A624E308540C86CB0C77DA9_12</vt:lpwstr>
  </property>
  <property fmtid="{D5CDD505-2E9C-101B-9397-08002B2CF9AE}" pid="3" name="KSOProductBuildVer">
    <vt:lpwstr>1041-12.2.0.13110</vt:lpwstr>
  </property>
</Properties>
</file>